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02" r:id="rId3"/>
    <p:sldId id="312" r:id="rId4"/>
    <p:sldId id="313" r:id="rId5"/>
    <p:sldId id="314" r:id="rId6"/>
    <p:sldId id="261" r:id="rId7"/>
    <p:sldId id="299" r:id="rId8"/>
    <p:sldId id="333" r:id="rId9"/>
    <p:sldId id="263" r:id="rId10"/>
    <p:sldId id="288" r:id="rId11"/>
    <p:sldId id="266" r:id="rId12"/>
    <p:sldId id="276" r:id="rId13"/>
    <p:sldId id="291" r:id="rId14"/>
    <p:sldId id="322" r:id="rId15"/>
    <p:sldId id="338" r:id="rId16"/>
    <p:sldId id="272" r:id="rId17"/>
    <p:sldId id="273" r:id="rId18"/>
    <p:sldId id="290" r:id="rId19"/>
    <p:sldId id="274" r:id="rId20"/>
    <p:sldId id="277" r:id="rId21"/>
    <p:sldId id="278" r:id="rId22"/>
    <p:sldId id="275" r:id="rId23"/>
    <p:sldId id="323" r:id="rId24"/>
    <p:sldId id="321" r:id="rId25"/>
    <p:sldId id="339" r:id="rId26"/>
    <p:sldId id="282" r:id="rId27"/>
    <p:sldId id="297" r:id="rId28"/>
    <p:sldId id="324" r:id="rId29"/>
    <p:sldId id="285" r:id="rId30"/>
    <p:sldId id="292" r:id="rId31"/>
    <p:sldId id="326" r:id="rId32"/>
    <p:sldId id="340" r:id="rId33"/>
    <p:sldId id="315" r:id="rId34"/>
    <p:sldId id="342" r:id="rId35"/>
    <p:sldId id="341" r:id="rId36"/>
    <p:sldId id="343" r:id="rId37"/>
    <p:sldId id="316" r:id="rId38"/>
    <p:sldId id="317" r:id="rId39"/>
    <p:sldId id="334" r:id="rId40"/>
    <p:sldId id="319" r:id="rId41"/>
    <p:sldId id="320" r:id="rId42"/>
    <p:sldId id="328" r:id="rId43"/>
    <p:sldId id="329" r:id="rId44"/>
    <p:sldId id="344" r:id="rId45"/>
    <p:sldId id="327" r:id="rId46"/>
    <p:sldId id="345" r:id="rId47"/>
    <p:sldId id="330" r:id="rId4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2782" autoAdjust="0"/>
  </p:normalViewPr>
  <p:slideViewPr>
    <p:cSldViewPr>
      <p:cViewPr varScale="1">
        <p:scale>
          <a:sx n="65" d="100"/>
          <a:sy n="65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46B1E-B08E-49E4-8B4C-279E27638589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4E12C-3FA5-40CC-BA91-DD3ACB57892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4E12C-3FA5-40CC-BA91-DD3ACB578921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7F2B-8DAE-45F7-80D6-4B6701A7697B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hu-HU" b="1" dirty="0" smtClean="0"/>
              <a:t>Milyen volt az ősmagyar mondatszerkezet?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É. Kiss Katalin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MTA Nyelvtudományi Intézet és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Pázmány </a:t>
            </a:r>
            <a:r>
              <a:rPr lang="hu-HU" dirty="0">
                <a:solidFill>
                  <a:schemeClr val="tx1"/>
                </a:solidFill>
              </a:rPr>
              <a:t>Péter </a:t>
            </a:r>
            <a:r>
              <a:rPr lang="hu-HU" dirty="0" smtClean="0">
                <a:solidFill>
                  <a:schemeClr val="tx1"/>
                </a:solidFill>
              </a:rPr>
              <a:t>Katolikus Egyetem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Ómagyar </a:t>
            </a:r>
            <a:r>
              <a:rPr lang="hu-HU" sz="4000" b="1" dirty="0" err="1" smtClean="0"/>
              <a:t>SOV</a:t>
            </a:r>
            <a:r>
              <a:rPr lang="hu-HU" sz="4000" b="1" dirty="0" smtClean="0"/>
              <a:t> igenévi alárendelő mondatok ragtalan tárggyal: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7419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3500" dirty="0" smtClean="0"/>
              <a:t>(3) </a:t>
            </a:r>
            <a:r>
              <a:rPr lang="hu-HU" sz="3500" i="1" dirty="0" smtClean="0"/>
              <a:t>ne  </a:t>
            </a:r>
            <a:r>
              <a:rPr lang="hu-HU" sz="3500" i="1" dirty="0" err="1" smtClean="0"/>
              <a:t>fordo’l’lon</a:t>
            </a:r>
            <a:r>
              <a:rPr lang="hu-HU" sz="3500" i="1" dirty="0" smtClean="0"/>
              <a:t>  mˉg  </a:t>
            </a:r>
            <a:r>
              <a:rPr lang="hu-HU" sz="3500" dirty="0" smtClean="0"/>
              <a:t>[</a:t>
            </a:r>
            <a:r>
              <a:rPr lang="hu-HU" sz="3500" b="1" i="1" dirty="0" smtClean="0"/>
              <a:t>ǫ </a:t>
            </a:r>
            <a:r>
              <a:rPr lang="hu-HU" sz="3500" b="1" i="1" dirty="0" err="1" smtClean="0"/>
              <a:t>kǫntosǫ</a:t>
            </a:r>
            <a:r>
              <a:rPr lang="hu-HU" sz="3500" b="1" i="1" dirty="0" smtClean="0"/>
              <a:t>  </a:t>
            </a:r>
            <a:r>
              <a:rPr lang="hu-HU" sz="3500" b="1" i="1" dirty="0" err="1" smtClean="0"/>
              <a:t>feluènni</a:t>
            </a:r>
            <a:r>
              <a:rPr lang="hu-HU" sz="3500" dirty="0" smtClean="0"/>
              <a:t>]</a:t>
            </a:r>
            <a:r>
              <a:rPr lang="hu-HU" sz="3500" b="1" i="1" dirty="0" smtClean="0"/>
              <a:t>    				  	</a:t>
            </a:r>
            <a:r>
              <a:rPr lang="hu-HU" sz="3500" dirty="0" smtClean="0"/>
              <a:t>(Müncheni kódex 1416 k.)</a:t>
            </a:r>
          </a:p>
          <a:p>
            <a:pPr>
              <a:buNone/>
            </a:pPr>
            <a:r>
              <a:rPr lang="hu-HU" sz="3500" dirty="0" smtClean="0"/>
              <a:t>(4) </a:t>
            </a:r>
            <a:r>
              <a:rPr lang="hu-HU" sz="3500" i="1" dirty="0" err="1" smtClean="0"/>
              <a:t>ky</a:t>
            </a:r>
            <a:r>
              <a:rPr lang="hu-HU" sz="3500" i="1" dirty="0" smtClean="0"/>
              <a:t> zent </a:t>
            </a:r>
            <a:r>
              <a:rPr lang="hu-HU" sz="3500" i="1" dirty="0" err="1" smtClean="0"/>
              <a:t>fferenczet</a:t>
            </a:r>
            <a:r>
              <a:rPr lang="hu-HU" sz="3500" i="1" dirty="0" smtClean="0"/>
              <a:t> </a:t>
            </a:r>
            <a:r>
              <a:rPr lang="hu-HU" sz="3500" i="1" dirty="0" err="1" smtClean="0"/>
              <a:t>lewlteuala</a:t>
            </a:r>
            <a:r>
              <a:rPr lang="hu-HU" sz="3500" i="1" dirty="0" smtClean="0"/>
              <a:t> </a:t>
            </a:r>
            <a:r>
              <a:rPr lang="hu-HU" sz="3500" dirty="0" smtClean="0"/>
              <a:t>[</a:t>
            </a:r>
            <a:r>
              <a:rPr lang="hu-HU" sz="3500" b="1" i="1" dirty="0" err="1" smtClean="0"/>
              <a:t>egyhaz</a:t>
            </a:r>
            <a:r>
              <a:rPr lang="hu-HU" sz="3500" i="1" dirty="0" smtClean="0"/>
              <a:t>   </a:t>
            </a:r>
            <a:r>
              <a:rPr lang="hu-HU" sz="3500" b="1" i="1" dirty="0" err="1" smtClean="0"/>
              <a:t>feprette</a:t>
            </a:r>
            <a:r>
              <a:rPr lang="hu-HU" sz="3500" dirty="0" smtClean="0"/>
              <a:t>]</a:t>
            </a:r>
            <a:r>
              <a:rPr lang="hu-HU" sz="3500" b="1" i="1" dirty="0" smtClean="0"/>
              <a:t> 				</a:t>
            </a:r>
            <a:r>
              <a:rPr lang="hu-HU" sz="3500" dirty="0" smtClean="0"/>
              <a:t>(Jókai-kódex 1370 k.) </a:t>
            </a:r>
          </a:p>
          <a:p>
            <a:pPr>
              <a:buNone/>
            </a:pPr>
            <a:r>
              <a:rPr lang="hu-HU" sz="3500" dirty="0" smtClean="0"/>
              <a:t>(5</a:t>
            </a:r>
            <a:r>
              <a:rPr lang="hu-HU" sz="3500" i="1" dirty="0" smtClean="0"/>
              <a:t>) [</a:t>
            </a:r>
            <a:r>
              <a:rPr lang="hu-HU" sz="3500" b="1" i="1" dirty="0" smtClean="0"/>
              <a:t>ợ</a:t>
            </a:r>
            <a:r>
              <a:rPr lang="hu-HU" sz="3500" i="1" dirty="0" smtClean="0"/>
              <a:t> </a:t>
            </a:r>
            <a:r>
              <a:rPr lang="hu-HU" sz="3500" b="1" i="1" dirty="0" smtClean="0"/>
              <a:t>è </a:t>
            </a:r>
            <a:r>
              <a:rPr lang="hu-HU" sz="3500" b="1" i="1" dirty="0" err="1" smtClean="0"/>
              <a:t>gondoluan</a:t>
            </a:r>
            <a:r>
              <a:rPr lang="hu-HU" sz="3500" i="1" dirty="0" smtClean="0"/>
              <a:t>] </a:t>
            </a:r>
            <a:r>
              <a:rPr lang="hu-HU" sz="3500" i="1" dirty="0" err="1" smtClean="0"/>
              <a:t>yme</a:t>
            </a:r>
            <a:r>
              <a:rPr lang="hu-HU" sz="3500" i="1" dirty="0" smtClean="0"/>
              <a:t> </a:t>
            </a:r>
            <a:r>
              <a:rPr lang="hu-HU" sz="3500" i="1" dirty="0" err="1" smtClean="0"/>
              <a:t>vrnac</a:t>
            </a:r>
            <a:r>
              <a:rPr lang="hu-HU" sz="3500" i="1" dirty="0" smtClean="0"/>
              <a:t> </a:t>
            </a:r>
            <a:r>
              <a:rPr lang="hu-HU" sz="3500" i="1" dirty="0" err="1" smtClean="0"/>
              <a:t>angala</a:t>
            </a:r>
            <a:r>
              <a:rPr lang="hu-HU" sz="3500" i="1" dirty="0" smtClean="0"/>
              <a:t> </a:t>
            </a:r>
            <a:r>
              <a:rPr lang="hu-HU" sz="3500" i="1" dirty="0" err="1" smtClean="0"/>
              <a:t>ièlenec</a:t>
            </a:r>
            <a:r>
              <a:rPr lang="hu-HU" sz="3500" i="1" dirty="0" smtClean="0"/>
              <a:t> </a:t>
            </a:r>
            <a:r>
              <a:rPr lang="hu-HU" sz="3500" i="1" dirty="0" err="1" smtClean="0"/>
              <a:t>nèki</a:t>
            </a:r>
            <a:r>
              <a:rPr lang="hu-HU" sz="3500" i="1" dirty="0" smtClean="0"/>
              <a:t> </a:t>
            </a:r>
          </a:p>
          <a:p>
            <a:pPr>
              <a:buNone/>
            </a:pPr>
            <a:r>
              <a:rPr lang="hu-HU" sz="3500" b="1" i="1" dirty="0" smtClean="0"/>
              <a:t>					</a:t>
            </a:r>
            <a:r>
              <a:rPr lang="hu-HU" sz="3500" dirty="0" smtClean="0"/>
              <a:t>(Müncheni kódex)</a:t>
            </a:r>
          </a:p>
          <a:p>
            <a:pPr>
              <a:buNone/>
            </a:pPr>
            <a:r>
              <a:rPr lang="hu-HU" sz="3500" dirty="0" smtClean="0"/>
              <a:t>(6</a:t>
            </a:r>
            <a:r>
              <a:rPr lang="hu-HU" sz="3500" i="1" dirty="0" smtClean="0"/>
              <a:t>) </a:t>
            </a:r>
            <a:r>
              <a:rPr lang="hu-HU" sz="3600" i="1" dirty="0" smtClean="0"/>
              <a:t>Es </a:t>
            </a:r>
            <a:r>
              <a:rPr lang="hu-HU" sz="3600" i="1" dirty="0" err="1" smtClean="0"/>
              <a:t>hiuattatuā</a:t>
            </a:r>
            <a:r>
              <a:rPr lang="hu-HU" sz="3600" i="1" dirty="0" smtClean="0"/>
              <a:t> az </a:t>
            </a:r>
            <a:r>
              <a:rPr lang="hu-HU" sz="3600" i="1" dirty="0" err="1" smtClean="0"/>
              <a:t>iɾastudokat</a:t>
            </a:r>
            <a:r>
              <a:rPr lang="hu-HU" sz="3600" i="1" dirty="0" smtClean="0"/>
              <a:t> &amp; </a:t>
            </a:r>
            <a:r>
              <a:rPr lang="hu-HU" sz="3500" i="1" dirty="0" smtClean="0"/>
              <a:t>[</a:t>
            </a:r>
            <a:r>
              <a:rPr lang="hu-HU" sz="3500" b="1" i="1" dirty="0" err="1" smtClean="0"/>
              <a:t>kiral</a:t>
            </a:r>
            <a:r>
              <a:rPr lang="hu-HU" sz="3500" b="1" i="1" dirty="0" smtClean="0"/>
              <a:t> </a:t>
            </a:r>
            <a:r>
              <a:rPr lang="hu-HU" sz="3500" b="1" i="1" dirty="0" err="1" smtClean="0"/>
              <a:t>lèuèli</a:t>
            </a:r>
            <a:r>
              <a:rPr lang="hu-HU" sz="3500" b="1" i="1" dirty="0" smtClean="0"/>
              <a:t>                              </a:t>
            </a:r>
            <a:r>
              <a:rPr lang="hu-HU" sz="3500" b="1" i="1" dirty="0" err="1" smtClean="0"/>
              <a:t>irokat</a:t>
            </a:r>
            <a:r>
              <a:rPr lang="hu-HU" sz="3500" dirty="0" smtClean="0"/>
              <a:t>]</a:t>
            </a:r>
            <a:r>
              <a:rPr lang="hu-HU" sz="3500" b="1" i="1" dirty="0" smtClean="0"/>
              <a:t> </a:t>
            </a:r>
            <a:r>
              <a:rPr lang="hu-HU" sz="3500" i="1" dirty="0" smtClean="0"/>
              <a:t>			</a:t>
            </a:r>
            <a:r>
              <a:rPr lang="hu-HU" sz="3500" dirty="0" smtClean="0"/>
              <a:t>(Bécsi kódex 1416 k.)</a:t>
            </a:r>
          </a:p>
          <a:p>
            <a:pPr>
              <a:buNone/>
            </a:pPr>
            <a:r>
              <a:rPr lang="hu-HU" sz="3500" dirty="0" smtClean="0"/>
              <a:t>(7) </a:t>
            </a:r>
            <a:r>
              <a:rPr lang="hu-HU" sz="3500" i="1" dirty="0" smtClean="0"/>
              <a:t>Agyad meg </a:t>
            </a:r>
            <a:r>
              <a:rPr lang="hu-HU" sz="3500" i="1" dirty="0" err="1" smtClean="0"/>
              <a:t>ymmar</a:t>
            </a:r>
            <a:r>
              <a:rPr lang="hu-HU" sz="3500" i="1" dirty="0" smtClean="0"/>
              <a:t> </a:t>
            </a:r>
            <a:r>
              <a:rPr lang="hu-HU" sz="3500" dirty="0" smtClean="0"/>
              <a:t>[</a:t>
            </a:r>
            <a:r>
              <a:rPr lang="hu-HU" sz="3500" b="1" i="1" dirty="0" err="1" smtClean="0"/>
              <a:t>bewne</a:t>
            </a:r>
            <a:r>
              <a:rPr lang="hu-HU" sz="3500" i="1" dirty="0" smtClean="0"/>
              <a:t> </a:t>
            </a:r>
            <a:r>
              <a:rPr lang="hu-HU" sz="3500" b="1" i="1" dirty="0" err="1" smtClean="0"/>
              <a:t>zantnak</a:t>
            </a:r>
            <a:r>
              <a:rPr lang="hu-HU" sz="3500" dirty="0" smtClean="0"/>
              <a:t> ]</a:t>
            </a:r>
            <a:r>
              <a:rPr lang="hu-HU" sz="3500" b="1" i="1" dirty="0" smtClean="0"/>
              <a:t> </a:t>
            </a:r>
            <a:r>
              <a:rPr lang="hu-HU" sz="3500" dirty="0" smtClean="0"/>
              <a:t>(</a:t>
            </a:r>
            <a:r>
              <a:rPr lang="hu-HU" sz="3500" dirty="0" err="1" smtClean="0"/>
              <a:t>Jókai-k</a:t>
            </a:r>
            <a:r>
              <a:rPr lang="hu-HU" sz="3500" dirty="0" smtClean="0"/>
              <a:t>)</a:t>
            </a:r>
            <a:r>
              <a:rPr lang="hu-HU" sz="3500" b="1" i="1" dirty="0" smtClean="0"/>
              <a:t>	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 ragtalan tárgyak csökkenő aránya: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Kódexek:                       </a:t>
            </a:r>
            <a:r>
              <a:rPr lang="hu-HU" sz="3000" b="1" dirty="0" smtClean="0"/>
              <a:t>szószám     ragtalan	        szó/</a:t>
            </a:r>
          </a:p>
          <a:p>
            <a:pPr>
              <a:buNone/>
            </a:pPr>
            <a:r>
              <a:rPr lang="hu-HU" sz="3000" b="1" dirty="0" smtClean="0"/>
              <a:t>						      tárgy       ragtalan tárgy</a:t>
            </a:r>
          </a:p>
          <a:p>
            <a:pPr>
              <a:buNone/>
            </a:pPr>
            <a:endParaRPr lang="hu-HU" sz="1500" b="1" dirty="0" smtClean="0"/>
          </a:p>
          <a:p>
            <a:pPr>
              <a:buNone/>
            </a:pPr>
            <a:r>
              <a:rPr lang="hu-HU" dirty="0" smtClean="0"/>
              <a:t>Jókai            (</a:t>
            </a:r>
            <a:r>
              <a:rPr lang="hu-HU" b="1" dirty="0" smtClean="0"/>
              <a:t>1370</a:t>
            </a:r>
            <a:r>
              <a:rPr lang="hu-HU" dirty="0" smtClean="0"/>
              <a:t> k.):   22 733       42 		  </a:t>
            </a:r>
            <a:r>
              <a:rPr lang="hu-HU" b="1" dirty="0" smtClean="0"/>
              <a:t>540</a:t>
            </a:r>
          </a:p>
          <a:p>
            <a:pPr>
              <a:buNone/>
            </a:pPr>
            <a:endParaRPr lang="hu-HU" sz="1500" dirty="0" smtClean="0"/>
          </a:p>
          <a:p>
            <a:pPr>
              <a:buNone/>
            </a:pPr>
            <a:r>
              <a:rPr lang="hu-HU" dirty="0" smtClean="0"/>
              <a:t>Müncheni  (</a:t>
            </a:r>
            <a:r>
              <a:rPr lang="hu-HU" b="1" dirty="0" smtClean="0"/>
              <a:t>1416 </a:t>
            </a:r>
            <a:r>
              <a:rPr lang="hu-HU" dirty="0" smtClean="0"/>
              <a:t>k.):   69 589        78               	   </a:t>
            </a:r>
            <a:r>
              <a:rPr lang="hu-HU" b="1" dirty="0" smtClean="0"/>
              <a:t>892</a:t>
            </a:r>
          </a:p>
          <a:p>
            <a:pPr>
              <a:buNone/>
            </a:pPr>
            <a:r>
              <a:rPr lang="hu-HU" dirty="0" smtClean="0"/>
              <a:t>Apor            (</a:t>
            </a:r>
            <a:r>
              <a:rPr lang="hu-HU" b="1" dirty="0" smtClean="0"/>
              <a:t>1416</a:t>
            </a:r>
            <a:r>
              <a:rPr lang="hu-HU" dirty="0" smtClean="0"/>
              <a:t> k.):   22 118       18 		 </a:t>
            </a:r>
            <a:r>
              <a:rPr lang="hu-HU" b="1" dirty="0" smtClean="0"/>
              <a:t>1382</a:t>
            </a:r>
          </a:p>
          <a:p>
            <a:pPr>
              <a:buNone/>
            </a:pPr>
            <a:r>
              <a:rPr lang="hu-HU" dirty="0" smtClean="0"/>
              <a:t>Bécsi           (</a:t>
            </a:r>
            <a:r>
              <a:rPr lang="hu-HU" b="1" dirty="0" smtClean="0"/>
              <a:t>1416</a:t>
            </a:r>
            <a:r>
              <a:rPr lang="hu-HU" dirty="0" smtClean="0"/>
              <a:t> k.):   54 423        24 		 </a:t>
            </a:r>
            <a:r>
              <a:rPr lang="hu-HU" b="1" dirty="0" smtClean="0"/>
              <a:t>2268</a:t>
            </a:r>
          </a:p>
          <a:p>
            <a:pPr>
              <a:buNone/>
            </a:pPr>
            <a:endParaRPr lang="hu-HU" sz="1500" dirty="0" smtClean="0"/>
          </a:p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(</a:t>
            </a:r>
            <a:r>
              <a:rPr lang="hu-HU" b="1" dirty="0" smtClean="0"/>
              <a:t>1516</a:t>
            </a:r>
            <a:r>
              <a:rPr lang="hu-HU" dirty="0" smtClean="0"/>
              <a:t> k.):  200 185      16                    </a:t>
            </a:r>
            <a:r>
              <a:rPr lang="hu-HU" b="1" dirty="0" smtClean="0"/>
              <a:t>12 511</a:t>
            </a:r>
            <a:r>
              <a:rPr lang="hu-HU" dirty="0" smtClean="0"/>
              <a:t>         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Ragtalan tárgy csak </a:t>
            </a:r>
            <a:r>
              <a:rPr lang="hu-HU" sz="4000" b="1" dirty="0" err="1" smtClean="0"/>
              <a:t>OV</a:t>
            </a:r>
            <a:r>
              <a:rPr lang="hu-HU" sz="4000" b="1" dirty="0" smtClean="0"/>
              <a:t> szórenddel; </a:t>
            </a:r>
            <a:r>
              <a:rPr lang="hu-HU" sz="4000" b="1" dirty="0" smtClean="0">
                <a:sym typeface="Wingdings" pitchFamily="2" charset="2"/>
              </a:rPr>
              <a:t>   </a:t>
            </a:r>
            <a:br>
              <a:rPr lang="hu-HU" sz="4000" b="1" dirty="0" smtClean="0">
                <a:sym typeface="Wingdings" pitchFamily="2" charset="2"/>
              </a:rPr>
            </a:br>
            <a:r>
              <a:rPr lang="hu-HU" sz="4000" b="1" dirty="0" smtClean="0">
                <a:sym typeface="Wingdings" pitchFamily="2" charset="2"/>
              </a:rPr>
              <a:t>V-kezdetű szabad szórend  </a:t>
            </a:r>
            <a:r>
              <a:rPr lang="hu-HU" sz="4000" b="1" dirty="0" smtClean="0"/>
              <a:t>tárgyrag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Máté 4,20:</a:t>
            </a:r>
          </a:p>
          <a:p>
            <a:pPr>
              <a:buNone/>
            </a:pPr>
            <a:r>
              <a:rPr lang="hu-HU" dirty="0" smtClean="0"/>
              <a:t>(8) Müncheni kódex (1416/1448)</a:t>
            </a:r>
          </a:p>
          <a:p>
            <a:pPr>
              <a:buNone/>
            </a:pPr>
            <a:r>
              <a:rPr lang="hu-HU" i="1" dirty="0" smtClean="0"/>
              <a:t>    </a:t>
            </a:r>
            <a:r>
              <a:rPr lang="hu-HU" i="1" dirty="0" err="1" smtClean="0"/>
              <a:t>Azoc</a:t>
            </a:r>
            <a:r>
              <a:rPr lang="hu-HU" i="1" dirty="0" smtClean="0"/>
              <a:t> </a:t>
            </a:r>
            <a:r>
              <a:rPr lang="hu-HU" dirty="0" smtClean="0"/>
              <a:t>[</a:t>
            </a:r>
            <a:r>
              <a:rPr lang="hu-HU" i="1" dirty="0" err="1" smtClean="0"/>
              <a:t>legottan</a:t>
            </a:r>
            <a:r>
              <a:rPr lang="hu-HU" i="1" dirty="0" smtClean="0"/>
              <a:t> </a:t>
            </a:r>
            <a:r>
              <a:rPr lang="hu-HU" b="1" i="1" dirty="0" err="1" smtClean="0"/>
              <a:t>haloioc</a:t>
            </a:r>
            <a:r>
              <a:rPr lang="hu-HU" i="1" dirty="0" smtClean="0"/>
              <a:t> </a:t>
            </a:r>
            <a:r>
              <a:rPr lang="hu-HU" b="1" i="1" dirty="0" err="1" smtClean="0"/>
              <a:t>meghaguā</a:t>
            </a:r>
            <a:r>
              <a:rPr lang="hu-HU" dirty="0" smtClean="0"/>
              <a:t>] </a:t>
            </a:r>
            <a:r>
              <a:rPr lang="hu-HU" i="1" dirty="0" err="1" smtClean="0"/>
              <a:t>kǫuetec</a:t>
            </a:r>
            <a:r>
              <a:rPr lang="hu-HU" i="1" dirty="0" smtClean="0"/>
              <a:t> </a:t>
            </a:r>
            <a:r>
              <a:rPr lang="hu-HU" i="1" dirty="0" err="1" smtClean="0"/>
              <a:t>ǫtet</a:t>
            </a:r>
            <a:r>
              <a:rPr lang="hu-HU" i="1" dirty="0" smtClean="0"/>
              <a:t> 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dirty="0" smtClean="0"/>
              <a:t>(9) </a:t>
            </a:r>
            <a:r>
              <a:rPr lang="hu-HU" dirty="0" err="1" smtClean="0"/>
              <a:t>Jordánszky</a:t>
            </a:r>
            <a:r>
              <a:rPr lang="hu-HU" dirty="0" smtClean="0"/>
              <a:t> C. (1516):</a:t>
            </a:r>
          </a:p>
          <a:p>
            <a:pPr>
              <a:buNone/>
            </a:pPr>
            <a:r>
              <a:rPr lang="hu-HU" i="1" dirty="0" smtClean="0"/>
              <a:t>    Azok </a:t>
            </a:r>
            <a:r>
              <a:rPr lang="hu-HU" i="1" dirty="0" err="1" smtClean="0"/>
              <a:t>kedyg</a:t>
            </a:r>
            <a:r>
              <a:rPr lang="hu-HU" i="1" dirty="0" smtClean="0"/>
              <a:t> </a:t>
            </a:r>
            <a:r>
              <a:rPr lang="hu-HU" dirty="0" smtClean="0"/>
              <a:t>[</a:t>
            </a:r>
            <a:r>
              <a:rPr lang="hu-HU" i="1" dirty="0" err="1" smtClean="0"/>
              <a:t>legottan</a:t>
            </a:r>
            <a:r>
              <a:rPr lang="hu-HU" i="1" dirty="0" smtClean="0"/>
              <a:t> </a:t>
            </a:r>
            <a:r>
              <a:rPr lang="hu-HU" b="1" i="1" dirty="0" smtClean="0"/>
              <a:t>el </a:t>
            </a:r>
            <a:r>
              <a:rPr lang="hu-HU" b="1" i="1" dirty="0" err="1" smtClean="0"/>
              <a:t>hagywan</a:t>
            </a:r>
            <a:r>
              <a:rPr lang="hu-HU" b="1" i="1" dirty="0" smtClean="0"/>
              <a:t>   </a:t>
            </a:r>
            <a:r>
              <a:rPr lang="hu-HU" b="1" i="1" dirty="0" err="1" smtClean="0"/>
              <a:t>haloyok</a:t>
            </a:r>
            <a:r>
              <a:rPr lang="hu-HU" b="1" i="1" dirty="0" err="1" smtClean="0">
                <a:solidFill>
                  <a:srgbClr val="FF0000"/>
                </a:solidFill>
              </a:rPr>
              <a:t>at</a:t>
            </a:r>
            <a:r>
              <a:rPr lang="hu-HU" i="1" dirty="0" smtClean="0"/>
              <a:t> </a:t>
            </a:r>
            <a:r>
              <a:rPr lang="hu-HU" b="1" i="1" dirty="0" smtClean="0"/>
              <a:t>es </a:t>
            </a:r>
            <a:r>
              <a:rPr lang="hu-HU" b="1" i="1" dirty="0" err="1" smtClean="0"/>
              <a:t>hayoyok</a:t>
            </a:r>
            <a:r>
              <a:rPr lang="hu-HU" b="1" i="1" dirty="0" err="1" smtClean="0">
                <a:solidFill>
                  <a:srgbClr val="FF0000"/>
                </a:solidFill>
              </a:rPr>
              <a:t>at</a:t>
            </a:r>
            <a:r>
              <a:rPr lang="hu-HU" dirty="0" smtClean="0"/>
              <a:t>]</a:t>
            </a:r>
            <a:r>
              <a:rPr lang="hu-HU" i="1" dirty="0" smtClean="0"/>
              <a:t>  </a:t>
            </a:r>
            <a:r>
              <a:rPr lang="hu-HU" i="1" dirty="0" err="1" smtClean="0"/>
              <a:t>kóweteek</a:t>
            </a:r>
            <a:r>
              <a:rPr lang="hu-HU" i="1" dirty="0" smtClean="0"/>
              <a:t> </a:t>
            </a:r>
            <a:r>
              <a:rPr lang="hu-HU" i="1" dirty="0" err="1" smtClean="0"/>
              <a:t>hewtet</a:t>
            </a:r>
            <a:r>
              <a:rPr lang="hu-HU" i="1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Megkövült </a:t>
            </a:r>
            <a:r>
              <a:rPr lang="hu-HU" sz="4000" b="1" dirty="0" err="1" smtClean="0"/>
              <a:t>OV</a:t>
            </a:r>
            <a:r>
              <a:rPr lang="hu-HU" sz="4000" b="1" dirty="0" smtClean="0"/>
              <a:t> szerkezetek ragtalan tárggyal: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endParaRPr lang="hu-HU" sz="2800" dirty="0" smtClean="0"/>
          </a:p>
          <a:p>
            <a:pPr marL="514350" indent="-514350">
              <a:buNone/>
            </a:pPr>
            <a:r>
              <a:rPr lang="hu-HU" dirty="0" smtClean="0"/>
              <a:t>(10) a. </a:t>
            </a:r>
            <a:r>
              <a:rPr lang="hu-HU" b="1" i="1" dirty="0" smtClean="0"/>
              <a:t>Mi tévő </a:t>
            </a:r>
            <a:r>
              <a:rPr lang="hu-HU" i="1" dirty="0" smtClean="0"/>
              <a:t>legyek? </a:t>
            </a:r>
            <a:r>
              <a:rPr lang="hu-HU" b="1" i="1" dirty="0" smtClean="0"/>
              <a:t>        </a:t>
            </a:r>
            <a:endParaRPr lang="hu-HU" i="1" dirty="0" smtClean="0"/>
          </a:p>
          <a:p>
            <a:pPr marL="514350" indent="-514350">
              <a:buNone/>
            </a:pPr>
            <a:r>
              <a:rPr lang="hu-HU" b="1" i="1" dirty="0" smtClean="0"/>
              <a:t>        </a:t>
            </a:r>
            <a:r>
              <a:rPr lang="hu-HU" dirty="0" smtClean="0"/>
              <a:t>b.</a:t>
            </a:r>
            <a:r>
              <a:rPr lang="hu-HU" b="1" dirty="0" smtClean="0"/>
              <a:t> </a:t>
            </a:r>
            <a:r>
              <a:rPr lang="hu-HU" b="1" i="1" dirty="0" smtClean="0"/>
              <a:t>hite hagyott </a:t>
            </a:r>
            <a:r>
              <a:rPr lang="hu-HU" i="1" dirty="0" smtClean="0"/>
              <a:t>ember</a:t>
            </a:r>
          </a:p>
          <a:p>
            <a:pPr marL="514350" indent="-514350">
              <a:buNone/>
            </a:pPr>
            <a:r>
              <a:rPr lang="hu-HU" i="1" dirty="0" smtClean="0"/>
              <a:t>            </a:t>
            </a:r>
            <a:r>
              <a:rPr lang="hu-HU" b="1" i="1" dirty="0" smtClean="0"/>
              <a:t>szava tartó </a:t>
            </a:r>
            <a:r>
              <a:rPr lang="hu-HU" i="1" dirty="0" smtClean="0"/>
              <a:t>ember</a:t>
            </a:r>
          </a:p>
          <a:p>
            <a:pPr marL="514350" indent="-514350">
              <a:buNone/>
            </a:pPr>
            <a:r>
              <a:rPr lang="hu-HU" b="1" dirty="0" smtClean="0"/>
              <a:t>        </a:t>
            </a:r>
            <a:r>
              <a:rPr lang="hu-HU" dirty="0" smtClean="0"/>
              <a:t>c.</a:t>
            </a:r>
            <a:r>
              <a:rPr lang="hu-HU" b="1" dirty="0" smtClean="0"/>
              <a:t> </a:t>
            </a:r>
            <a:r>
              <a:rPr lang="hu-HU" b="1" i="1" dirty="0" smtClean="0"/>
              <a:t>kalap levéve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hu-HU" b="1" dirty="0" smtClean="0"/>
              <a:t>Következtetés: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b="1" dirty="0" smtClean="0"/>
              <a:t>Az ősmagyar igei szintagma alany – tárgy – ige (</a:t>
            </a:r>
            <a:r>
              <a:rPr lang="hu-HU" b="1" dirty="0" err="1" smtClean="0"/>
              <a:t>SOV</a:t>
            </a:r>
            <a:r>
              <a:rPr lang="hu-HU" b="1" dirty="0" smtClean="0"/>
              <a:t>) szórendű volt, ragtalan tárggyal.</a:t>
            </a:r>
          </a:p>
          <a:p>
            <a:pPr>
              <a:buNone/>
            </a:pPr>
            <a:r>
              <a:rPr lang="hu-HU" sz="3600" b="1" dirty="0" smtClean="0"/>
              <a:t>                               </a:t>
            </a:r>
            <a:r>
              <a:rPr lang="hu-HU" sz="3600" b="1" dirty="0" smtClean="0">
                <a:solidFill>
                  <a:srgbClr val="FF0000"/>
                </a:solidFill>
              </a:rPr>
              <a:t>VP</a:t>
            </a:r>
          </a:p>
          <a:p>
            <a:pPr>
              <a:buNone/>
            </a:pPr>
            <a:endParaRPr lang="hu-HU" sz="3600" b="1" dirty="0" smtClean="0"/>
          </a:p>
          <a:p>
            <a:pPr>
              <a:buNone/>
            </a:pPr>
            <a:r>
              <a:rPr lang="hu-HU" sz="3600" b="1" dirty="0" smtClean="0"/>
              <a:t>                </a:t>
            </a:r>
            <a:r>
              <a:rPr lang="hu-HU" sz="3600" b="1" dirty="0" err="1" smtClean="0"/>
              <a:t>Subj</a:t>
            </a:r>
            <a:r>
              <a:rPr lang="hu-HU" sz="3600" b="1" dirty="0" smtClean="0"/>
              <a:t>                    V’</a:t>
            </a:r>
          </a:p>
          <a:p>
            <a:pPr>
              <a:buNone/>
            </a:pPr>
            <a:endParaRPr lang="hu-HU" sz="3600" b="1" dirty="0" smtClean="0"/>
          </a:p>
          <a:p>
            <a:pPr>
              <a:buNone/>
            </a:pPr>
            <a:r>
              <a:rPr lang="hu-HU" sz="3600" b="1" dirty="0" smtClean="0"/>
              <a:t>                              </a:t>
            </a:r>
            <a:r>
              <a:rPr lang="hu-HU" sz="3600" b="1" dirty="0" err="1" smtClean="0"/>
              <a:t>Obj</a:t>
            </a:r>
            <a:r>
              <a:rPr lang="hu-HU" sz="3600" b="1" dirty="0" smtClean="0"/>
              <a:t>                   </a:t>
            </a:r>
            <a:r>
              <a:rPr lang="hu-HU" sz="3600" b="1" dirty="0" smtClean="0">
                <a:solidFill>
                  <a:srgbClr val="FF0000"/>
                </a:solidFill>
              </a:rPr>
              <a:t>V</a:t>
            </a:r>
          </a:p>
          <a:p>
            <a:pPr>
              <a:buNone/>
            </a:pPr>
            <a:r>
              <a:rPr lang="hu-HU" sz="3600" b="1" i="1" dirty="0" smtClean="0"/>
              <a:t>                Azok  </a:t>
            </a:r>
            <a:r>
              <a:rPr lang="hu-HU" sz="3600" b="1" i="1" dirty="0" err="1" smtClean="0"/>
              <a:t>hálójok</a:t>
            </a:r>
            <a:r>
              <a:rPr lang="hu-HU" sz="3600" b="1" i="1" dirty="0" smtClean="0"/>
              <a:t>   </a:t>
            </a:r>
            <a:r>
              <a:rPr lang="hu-HU" sz="3600" b="1" i="1" dirty="0" err="1" smtClean="0">
                <a:solidFill>
                  <a:srgbClr val="FF0000"/>
                </a:solidFill>
              </a:rPr>
              <a:t>meghagy-ták</a:t>
            </a:r>
            <a:r>
              <a:rPr lang="hu-HU" sz="3600" b="1" i="1" dirty="0" smtClean="0">
                <a:solidFill>
                  <a:srgbClr val="FF0000"/>
                </a:solidFill>
              </a:rPr>
              <a:t>/</a:t>
            </a:r>
            <a:r>
              <a:rPr lang="hu-HU" sz="3600" b="1" i="1" dirty="0" err="1" smtClean="0">
                <a:solidFill>
                  <a:srgbClr val="FF0000"/>
                </a:solidFill>
              </a:rPr>
              <a:t>ván</a:t>
            </a:r>
            <a:endParaRPr lang="hu-H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sz="3600" b="1" dirty="0"/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2843808" y="2924944"/>
            <a:ext cx="115212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3995936" y="2924944"/>
            <a:ext cx="100811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5220072" y="4149080"/>
            <a:ext cx="100811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4067944" y="4149080"/>
            <a:ext cx="115212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627784" y="4365104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3995936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6372200" y="55172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Kifutó </a:t>
            </a:r>
            <a:r>
              <a:rPr lang="hu-HU" b="1" i="1" dirty="0" err="1" smtClean="0"/>
              <a:t>ʃ</a:t>
            </a:r>
            <a:r>
              <a:rPr lang="hu-HU" b="1" dirty="0" err="1" smtClean="0"/>
              <a:t>-görbék</a:t>
            </a:r>
            <a:r>
              <a:rPr lang="hu-HU" b="1" dirty="0" smtClean="0"/>
              <a:t>: </a:t>
            </a:r>
            <a:br>
              <a:rPr lang="hu-HU" b="1" dirty="0" smtClean="0"/>
            </a:br>
            <a:r>
              <a:rPr lang="hu-HU" b="1" dirty="0" smtClean="0"/>
              <a:t>2. Igeneves alárendelő mellékmondatok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The World Atlas </a:t>
            </a:r>
            <a:r>
              <a:rPr lang="hu-HU" sz="2800" dirty="0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b="1" dirty="0" err="1" smtClean="0"/>
              <a:t>SOV</a:t>
            </a:r>
            <a:r>
              <a:rPr lang="hu-HU" b="1" dirty="0" smtClean="0"/>
              <a:t> nyelvek:  igenévi alárendelés </a:t>
            </a:r>
          </a:p>
          <a:p>
            <a:pPr>
              <a:buNone/>
            </a:pPr>
            <a:r>
              <a:rPr lang="hu-HU" dirty="0" smtClean="0"/>
              <a:t>pl. (11)  </a:t>
            </a:r>
            <a:r>
              <a:rPr lang="hu-HU" b="1" i="1" dirty="0" smtClean="0"/>
              <a:t>Sajnálom</a:t>
            </a:r>
            <a:r>
              <a:rPr lang="hu-HU" i="1" dirty="0" smtClean="0"/>
              <a:t> </a:t>
            </a:r>
            <a:r>
              <a:rPr lang="hu-HU" b="1" i="1" dirty="0" smtClean="0">
                <a:solidFill>
                  <a:srgbClr val="0070C0"/>
                </a:solidFill>
              </a:rPr>
              <a:t>elmentedet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SVO</a:t>
            </a:r>
            <a:r>
              <a:rPr lang="hu-HU" b="1" dirty="0" smtClean="0"/>
              <a:t> nyelvek: kötőszavas, időjeles alárendelés</a:t>
            </a:r>
          </a:p>
          <a:p>
            <a:pPr>
              <a:buNone/>
            </a:pPr>
            <a:r>
              <a:rPr lang="hu-HU" dirty="0" smtClean="0"/>
              <a:t>pl. (12)  </a:t>
            </a:r>
            <a:r>
              <a:rPr lang="hu-HU" b="1" i="1" dirty="0" smtClean="0"/>
              <a:t>Sajnálom, </a:t>
            </a:r>
            <a:r>
              <a:rPr lang="hu-HU" b="1" i="1" dirty="0" smtClean="0">
                <a:solidFill>
                  <a:srgbClr val="0070C0"/>
                </a:solidFill>
              </a:rPr>
              <a:t>hogy elmentél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sz="900" dirty="0" smtClean="0"/>
          </a:p>
          <a:p>
            <a:pPr>
              <a:buNone/>
            </a:pPr>
            <a:r>
              <a:rPr lang="hu-HU" dirty="0" smtClean="0"/>
              <a:t>Hawkins (1998) hatékonyság elmélete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6876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2/A. Visszaszoruló főnév előtti </a:t>
            </a:r>
            <a:br>
              <a:rPr lang="hu-HU" sz="4000" b="1" dirty="0" smtClean="0"/>
            </a:br>
            <a:r>
              <a:rPr lang="hu-HU" sz="4000" b="1" dirty="0" smtClean="0"/>
              <a:t>igeneves  </a:t>
            </a:r>
            <a:r>
              <a:rPr lang="hu-HU" sz="4000" b="1" dirty="0" smtClean="0">
                <a:solidFill>
                  <a:srgbClr val="0070C0"/>
                </a:solidFill>
              </a:rPr>
              <a:t>jelzői</a:t>
            </a:r>
            <a:r>
              <a:rPr lang="hu-HU" sz="4000" b="1" dirty="0" smtClean="0"/>
              <a:t> mellékmondatok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3900" b="1" dirty="0" smtClean="0"/>
              <a:t>Hanti</a:t>
            </a:r>
            <a:r>
              <a:rPr lang="hu-HU" sz="3500" b="1" dirty="0" smtClean="0"/>
              <a:t>:</a:t>
            </a:r>
          </a:p>
          <a:p>
            <a:pPr>
              <a:buNone/>
            </a:pPr>
            <a:r>
              <a:rPr lang="hu-HU" sz="1100" dirty="0" smtClean="0"/>
              <a:t>	</a:t>
            </a:r>
          </a:p>
          <a:p>
            <a:pPr>
              <a:buNone/>
            </a:pPr>
            <a:r>
              <a:rPr lang="hu-HU" sz="3000" dirty="0" smtClean="0"/>
              <a:t>(13) </a:t>
            </a:r>
            <a:r>
              <a:rPr lang="hu-HU" sz="3500" dirty="0" smtClean="0"/>
              <a:t>[</a:t>
            </a:r>
            <a:r>
              <a:rPr lang="hu-HU" sz="3500" b="1" i="1" dirty="0" smtClean="0"/>
              <a:t>(</a:t>
            </a:r>
            <a:r>
              <a:rPr lang="hu-HU" sz="3500" b="1" i="1" dirty="0" err="1" smtClean="0"/>
              <a:t>mä</a:t>
            </a:r>
            <a:r>
              <a:rPr lang="hu-HU" sz="3500" b="1" i="1" dirty="0" smtClean="0"/>
              <a:t>) </a:t>
            </a:r>
            <a:r>
              <a:rPr lang="hu-HU" sz="3500" b="1" i="1" dirty="0" err="1" smtClean="0"/>
              <a:t>tini-m-äm</a:t>
            </a:r>
            <a:r>
              <a:rPr lang="hu-HU" sz="3500" dirty="0" smtClean="0"/>
              <a:t>]</a:t>
            </a:r>
            <a:r>
              <a:rPr lang="hu-HU" sz="3500" i="1" dirty="0" smtClean="0"/>
              <a:t>  </a:t>
            </a:r>
            <a:r>
              <a:rPr lang="hu-HU" sz="3500" i="1" dirty="0" err="1" smtClean="0"/>
              <a:t>lo</a:t>
            </a:r>
            <a:r>
              <a:rPr lang="el-GR" sz="3500" i="1" dirty="0" smtClean="0"/>
              <a:t>γ</a:t>
            </a:r>
            <a:endParaRPr lang="hu-HU" sz="3500" i="1" dirty="0" smtClean="0"/>
          </a:p>
          <a:p>
            <a:pPr>
              <a:buNone/>
            </a:pPr>
            <a:r>
              <a:rPr lang="hu-HU" sz="3500" dirty="0" smtClean="0"/>
              <a:t>          én </a:t>
            </a:r>
            <a:r>
              <a:rPr lang="hu-HU" sz="3500" dirty="0" err="1" smtClean="0"/>
              <a:t>elad-ott-am</a:t>
            </a:r>
            <a:r>
              <a:rPr lang="hu-HU" sz="3500" dirty="0" smtClean="0"/>
              <a:t>   ló</a:t>
            </a:r>
          </a:p>
          <a:p>
            <a:pPr>
              <a:buNone/>
            </a:pPr>
            <a:r>
              <a:rPr lang="hu-HU" sz="3500" dirty="0" smtClean="0"/>
              <a:t>	     ‘a ló, melyet eladtam’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sz="3000" dirty="0" smtClean="0"/>
              <a:t>(14) </a:t>
            </a:r>
            <a:r>
              <a:rPr lang="hu-HU" sz="3500" dirty="0" smtClean="0"/>
              <a:t>[</a:t>
            </a:r>
            <a:r>
              <a:rPr lang="hu-HU" sz="3500" b="1" i="1" dirty="0" err="1" smtClean="0"/>
              <a:t>Naŋ</a:t>
            </a:r>
            <a:r>
              <a:rPr lang="hu-HU" sz="3500" i="1" dirty="0" smtClean="0"/>
              <a:t> </a:t>
            </a:r>
            <a:r>
              <a:rPr lang="hu-HU" sz="3500" b="1" i="1" dirty="0" err="1" smtClean="0"/>
              <a:t>mo</a:t>
            </a:r>
            <a:r>
              <a:rPr lang="hu-HU" sz="3500" b="1" i="1" dirty="0" smtClean="0"/>
              <a:t>:</a:t>
            </a:r>
            <a:r>
              <a:rPr lang="hu-HU" sz="3500" b="1" i="1" dirty="0" err="1" smtClean="0"/>
              <a:t>sməlt-əm</a:t>
            </a:r>
            <a:r>
              <a:rPr lang="hu-HU" sz="3500" dirty="0" smtClean="0"/>
              <a:t>] </a:t>
            </a:r>
            <a:r>
              <a:rPr lang="hu-HU" sz="3500" i="1" dirty="0" smtClean="0"/>
              <a:t> o:</a:t>
            </a:r>
            <a:r>
              <a:rPr lang="hu-HU" sz="3500" i="1" dirty="0" err="1" smtClean="0"/>
              <a:t>xa</a:t>
            </a:r>
            <a:r>
              <a:rPr lang="hu-HU" sz="3500" i="1" dirty="0" smtClean="0"/>
              <a:t>:</a:t>
            </a:r>
            <a:r>
              <a:rPr lang="hu-HU" sz="3500" i="1" dirty="0" err="1" smtClean="0"/>
              <a:t>r-e</a:t>
            </a:r>
            <a:r>
              <a:rPr lang="hu-HU" sz="3500" i="1" dirty="0" smtClean="0"/>
              <a:t>:n  jel        an    man-l</a:t>
            </a:r>
          </a:p>
          <a:p>
            <a:pPr>
              <a:buNone/>
            </a:pPr>
            <a:r>
              <a:rPr lang="hu-HU" sz="3500" dirty="0" smtClean="0"/>
              <a:t>         te    </a:t>
            </a:r>
            <a:r>
              <a:rPr lang="hu-HU" sz="3500" dirty="0" err="1" smtClean="0"/>
              <a:t>megsebesít-ett</a:t>
            </a:r>
            <a:r>
              <a:rPr lang="hu-HU" sz="3500" dirty="0" smtClean="0"/>
              <a:t>  </a:t>
            </a:r>
            <a:r>
              <a:rPr lang="hu-HU" sz="3500" dirty="0" err="1" smtClean="0"/>
              <a:t>róká-d</a:t>
            </a:r>
            <a:r>
              <a:rPr lang="hu-HU" sz="3500" dirty="0" smtClean="0"/>
              <a:t>     messze nem ment</a:t>
            </a:r>
          </a:p>
          <a:p>
            <a:pPr>
              <a:buNone/>
            </a:pPr>
            <a:r>
              <a:rPr lang="hu-HU" sz="3500" dirty="0" smtClean="0"/>
              <a:t>’A róka, melyet megsebesítettél, nem ment messze.’</a:t>
            </a:r>
            <a:endParaRPr lang="hu-HU" sz="3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600" b="1" dirty="0" smtClean="0"/>
              <a:t>Ómagyar: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dirty="0" smtClean="0"/>
              <a:t>(15) </a:t>
            </a:r>
            <a:r>
              <a:rPr lang="hu-HU" i="1" dirty="0" err="1" smtClean="0"/>
              <a:t>ot</a:t>
            </a:r>
            <a:r>
              <a:rPr lang="hu-HU" i="1" dirty="0" smtClean="0"/>
              <a:t> </a:t>
            </a:r>
            <a:r>
              <a:rPr lang="hu-HU" i="1" dirty="0" err="1" smtClean="0"/>
              <a:t>vala</a:t>
            </a:r>
            <a:r>
              <a:rPr lang="hu-HU" i="1" dirty="0" smtClean="0"/>
              <a:t> </a:t>
            </a:r>
            <a:r>
              <a:rPr lang="hu-HU" i="1" dirty="0" err="1" smtClean="0"/>
              <a:t>eg</a:t>
            </a:r>
            <a:r>
              <a:rPr lang="hu-HU" i="1" dirty="0" smtClean="0"/>
              <a:t> </a:t>
            </a:r>
            <a:r>
              <a:rPr lang="hu-HU" dirty="0" smtClean="0"/>
              <a:t>[</a:t>
            </a:r>
            <a:r>
              <a:rPr lang="hu-HU" b="1" i="1" dirty="0" smtClean="0"/>
              <a:t>keze meg </a:t>
            </a:r>
            <a:r>
              <a:rPr lang="hu-HU" b="1" i="1" dirty="0" err="1" smtClean="0"/>
              <a:t>aźott</a:t>
            </a:r>
            <a:r>
              <a:rPr lang="hu-HU" dirty="0" smtClean="0"/>
              <a:t>] </a:t>
            </a:r>
            <a:r>
              <a:rPr lang="hu-HU" i="1" dirty="0" err="1" smtClean="0"/>
              <a:t>èmber</a:t>
            </a:r>
            <a:r>
              <a:rPr lang="hu-HU" i="1" dirty="0" smtClean="0"/>
              <a:t>  </a:t>
            </a:r>
          </a:p>
          <a:p>
            <a:pPr marL="514350" indent="-514350">
              <a:buNone/>
            </a:pPr>
            <a:r>
              <a:rPr lang="hu-HU" dirty="0" smtClean="0"/>
              <a:t>	  ‘egy ember, akinek a keze megaszott 						(Müncheni k. 1416)</a:t>
            </a:r>
          </a:p>
          <a:p>
            <a:pPr marL="514350" indent="-514350"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(16) </a:t>
            </a:r>
            <a:r>
              <a:rPr lang="hu-HU" i="1" dirty="0" smtClean="0"/>
              <a:t>Es </a:t>
            </a:r>
            <a:r>
              <a:rPr lang="hu-HU" i="1" dirty="0" err="1" smtClean="0"/>
              <a:t>ueg</a:t>
            </a:r>
            <a:r>
              <a:rPr lang="hu-HU" i="1" dirty="0" smtClean="0"/>
              <a:t>́</a:t>
            </a:r>
            <a:r>
              <a:rPr lang="hu-HU" i="1" dirty="0" err="1" smtClean="0"/>
              <a:t>ed</a:t>
            </a:r>
            <a:r>
              <a:rPr lang="hu-HU" i="1" dirty="0" smtClean="0"/>
              <a:t> az </a:t>
            </a:r>
            <a:r>
              <a:rPr lang="hu-HU" dirty="0" smtClean="0"/>
              <a:t>[</a:t>
            </a:r>
            <a:r>
              <a:rPr lang="hu-HU" b="1" i="1" dirty="0" err="1" smtClean="0"/>
              <a:t>neko</a:t>
            </a:r>
            <a:r>
              <a:rPr lang="hu-HU" b="1" i="1" dirty="0" smtClean="0"/>
              <a:t>̗d </a:t>
            </a:r>
            <a:r>
              <a:rPr lang="hu-HU" b="1" i="1" dirty="0" err="1" smtClean="0"/>
              <a:t>zo</a:t>
            </a:r>
            <a:r>
              <a:rPr lang="hu-HU" b="1" i="1" dirty="0" smtClean="0"/>
              <a:t>̗</a:t>
            </a:r>
            <a:r>
              <a:rPr lang="hu-HU" b="1" i="1" dirty="0" err="1" smtClean="0"/>
              <a:t>rzo</a:t>
            </a:r>
            <a:r>
              <a:rPr lang="hu-HU" b="1" i="1" dirty="0" smtClean="0"/>
              <a:t>̗</a:t>
            </a:r>
            <a:r>
              <a:rPr lang="hu-HU" b="1" i="1" dirty="0" err="1" smtClean="0"/>
              <a:t>ttem</a:t>
            </a:r>
            <a:r>
              <a:rPr lang="hu-HU" dirty="0" smtClean="0"/>
              <a:t>]</a:t>
            </a:r>
            <a:r>
              <a:rPr lang="hu-HU" b="1" i="1" dirty="0" smtClean="0"/>
              <a:t> </a:t>
            </a:r>
            <a:r>
              <a:rPr lang="hu-HU" i="1" dirty="0" err="1" smtClean="0"/>
              <a:t>Coronat</a:t>
            </a:r>
            <a:endParaRPr lang="hu-HU" i="1" dirty="0" smtClean="0"/>
          </a:p>
          <a:p>
            <a:pPr>
              <a:buNone/>
            </a:pPr>
            <a:r>
              <a:rPr lang="hu-HU" i="1" dirty="0" smtClean="0"/>
              <a:t>	    </a:t>
            </a:r>
            <a:r>
              <a:rPr lang="hu-HU" dirty="0" smtClean="0"/>
              <a:t>‘a koronát, melyet neked szereztem’</a:t>
            </a:r>
          </a:p>
          <a:p>
            <a:pPr>
              <a:buNone/>
            </a:pPr>
            <a:r>
              <a:rPr lang="hu-HU" dirty="0" smtClean="0"/>
              <a:t>                                               (Kazinczy-kódex 1526)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14300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Csökkenő arányú igeneves jelzői mellékmondat </a:t>
            </a:r>
            <a:r>
              <a:rPr lang="hu-HU" sz="3600" b="1" dirty="0" smtClean="0">
                <a:sym typeface="Wingdings" pitchFamily="2" charset="2"/>
              </a:rPr>
              <a:t> </a:t>
            </a:r>
            <a:r>
              <a:rPr lang="hu-HU" sz="3200" b="1" dirty="0" smtClean="0">
                <a:sym typeface="Wingdings" pitchFamily="2" charset="2"/>
              </a:rPr>
              <a:t>növekvő arányú vonatkozó névmásos jelzői mellékmondat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b="1" i="1" dirty="0" smtClean="0"/>
              <a:t>ki, mi, mely(</a:t>
            </a:r>
            <a:r>
              <a:rPr lang="hu-HU" b="1" i="1" dirty="0" err="1" smtClean="0"/>
              <a:t>ik</a:t>
            </a:r>
            <a:r>
              <a:rPr lang="hu-HU" b="1" i="1" dirty="0" smtClean="0"/>
              <a:t>) </a:t>
            </a:r>
            <a:r>
              <a:rPr lang="hu-HU" dirty="0" smtClean="0"/>
              <a:t>száma Máté Evangéliumában: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Müncheni k.    (1416):     225</a:t>
            </a:r>
          </a:p>
          <a:p>
            <a:pPr>
              <a:buNone/>
            </a:pPr>
            <a:r>
              <a:rPr lang="hu-HU" dirty="0" err="1" smtClean="0"/>
              <a:t>Jordánszky-k</a:t>
            </a:r>
            <a:r>
              <a:rPr lang="hu-HU" dirty="0" smtClean="0"/>
              <a:t>.  (1516):     314</a:t>
            </a:r>
          </a:p>
          <a:p>
            <a:pPr>
              <a:buNone/>
            </a:pPr>
            <a:r>
              <a:rPr lang="hu-HU" dirty="0" smtClean="0"/>
              <a:t>Károli Biblia     (1590):     330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Egy részben megkövült igeneves </a:t>
            </a:r>
            <a:br>
              <a:rPr lang="hu-HU" sz="3200" b="1" dirty="0" smtClean="0"/>
            </a:br>
            <a:r>
              <a:rPr lang="hu-HU" sz="3200" b="1" dirty="0" smtClean="0"/>
              <a:t>jelzői mellékmondattípus: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(17)a. </a:t>
            </a:r>
            <a:r>
              <a:rPr lang="hu-HU" i="1" dirty="0" smtClean="0"/>
              <a:t>az</a:t>
            </a:r>
            <a:r>
              <a:rPr lang="hu-HU" dirty="0" smtClean="0"/>
              <a:t> [</a:t>
            </a:r>
            <a:r>
              <a:rPr lang="hu-HU" b="1" i="1" dirty="0" smtClean="0"/>
              <a:t>anyám sütötte</a:t>
            </a:r>
            <a:r>
              <a:rPr lang="hu-HU" dirty="0" smtClean="0"/>
              <a:t>]</a:t>
            </a:r>
            <a:r>
              <a:rPr lang="hu-HU" i="1" dirty="0" smtClean="0"/>
              <a:t> kenyér</a:t>
            </a:r>
          </a:p>
          <a:p>
            <a:pPr marL="514350" indent="-514350">
              <a:buNone/>
            </a:pPr>
            <a:r>
              <a:rPr lang="hu-HU" dirty="0" smtClean="0"/>
              <a:t>	  b.</a:t>
            </a:r>
            <a:r>
              <a:rPr lang="hu-HU" i="1" dirty="0" smtClean="0"/>
              <a:t> egy </a:t>
            </a:r>
            <a:r>
              <a:rPr lang="hu-HU" dirty="0" smtClean="0"/>
              <a:t>[</a:t>
            </a:r>
            <a:r>
              <a:rPr lang="hu-HU" b="1" i="1" dirty="0" smtClean="0"/>
              <a:t>tanárok vezette</a:t>
            </a:r>
            <a:r>
              <a:rPr lang="hu-HU" dirty="0" smtClean="0"/>
              <a:t>]</a:t>
            </a:r>
            <a:r>
              <a:rPr lang="hu-HU" i="1" dirty="0" smtClean="0"/>
              <a:t>  vetélkedő</a:t>
            </a:r>
          </a:p>
          <a:p>
            <a:pPr marL="514350" indent="-514350">
              <a:buNone/>
            </a:pPr>
            <a:endParaRPr lang="hu-HU" i="1" dirty="0" smtClean="0"/>
          </a:p>
          <a:p>
            <a:pPr marL="514350" indent="-514350">
              <a:buNone/>
            </a:pPr>
            <a:r>
              <a:rPr lang="hu-HU" dirty="0" smtClean="0"/>
              <a:t>Megszorítások:</a:t>
            </a:r>
          </a:p>
          <a:p>
            <a:pPr marL="514350" indent="-514350">
              <a:buNone/>
            </a:pPr>
            <a:r>
              <a:rPr lang="hu-HU" dirty="0" smtClean="0"/>
              <a:t>nincs névmási alany: *</a:t>
            </a:r>
            <a:r>
              <a:rPr lang="hu-HU" i="1" dirty="0" smtClean="0"/>
              <a:t>egy </a:t>
            </a:r>
            <a:r>
              <a:rPr lang="hu-HU" b="1" i="1" dirty="0" smtClean="0"/>
              <a:t>ő vezette </a:t>
            </a:r>
            <a:r>
              <a:rPr lang="hu-HU" i="1" dirty="0" smtClean="0"/>
              <a:t>vetélkedő </a:t>
            </a:r>
          </a:p>
          <a:p>
            <a:pPr marL="514350" indent="-514350">
              <a:buNone/>
            </a:pPr>
            <a:r>
              <a:rPr lang="hu-HU" dirty="0" smtClean="0"/>
              <a:t>invariáns személyrag: </a:t>
            </a:r>
          </a:p>
          <a:p>
            <a:pPr marL="514350" indent="-514350">
              <a:buNone/>
            </a:pPr>
            <a:r>
              <a:rPr lang="hu-HU" b="1" i="1" dirty="0" smtClean="0"/>
              <a:t>                           tanár vezette/tanárok vezette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Rekonstruálható-e egy nyelv dokumentálatlan korszakának mondattana?</a:t>
            </a:r>
            <a:r>
              <a:rPr lang="hu-HU" sz="3200" dirty="0" smtClean="0"/>
              <a:t/>
            </a:r>
            <a:br>
              <a:rPr lang="hu-HU" sz="3200" dirty="0" smtClean="0"/>
            </a:b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Lightfoot</a:t>
            </a:r>
            <a:r>
              <a:rPr lang="hu-HU" dirty="0" smtClean="0"/>
              <a:t> (2002), </a:t>
            </a:r>
            <a:r>
              <a:rPr lang="hu-HU" dirty="0" err="1" smtClean="0"/>
              <a:t>Campbell</a:t>
            </a:r>
            <a:r>
              <a:rPr lang="hu-HU" dirty="0" smtClean="0"/>
              <a:t> &amp; Harris (2002), </a:t>
            </a:r>
            <a:r>
              <a:rPr lang="hu-HU" dirty="0" err="1" smtClean="0"/>
              <a:t>Ferraresi</a:t>
            </a:r>
            <a:r>
              <a:rPr lang="hu-HU" dirty="0" smtClean="0"/>
              <a:t> &amp; Goldbach (2008) vitája: </a:t>
            </a:r>
          </a:p>
          <a:p>
            <a:pPr>
              <a:buNone/>
            </a:pPr>
            <a:r>
              <a:rPr lang="hu-HU" b="1" dirty="0" smtClean="0"/>
              <a:t>A mondattani rekonstrukció lehetetlen;</a:t>
            </a:r>
          </a:p>
          <a:p>
            <a:pPr>
              <a:buNone/>
            </a:pPr>
            <a:r>
              <a:rPr lang="hu-HU" dirty="0" smtClean="0"/>
              <a:t> a nyelvi változások megjósolhatatlanok,          </a:t>
            </a:r>
          </a:p>
          <a:p>
            <a:pPr>
              <a:buNone/>
            </a:pPr>
            <a:r>
              <a:rPr lang="hu-HU" dirty="0" smtClean="0"/>
              <a:t> a nyelvi változásoknak nincs elmélete.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2/B. Visszaszoruló igeneves </a:t>
            </a:r>
            <a:r>
              <a:rPr lang="hu-HU" sz="4000" b="1" dirty="0" smtClean="0">
                <a:solidFill>
                  <a:srgbClr val="0070C0"/>
                </a:solidFill>
              </a:rPr>
              <a:t>határozói</a:t>
            </a:r>
            <a:r>
              <a:rPr lang="hu-HU" sz="4000" b="1" dirty="0" smtClean="0"/>
              <a:t> mellékmondatok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600" b="1" dirty="0" smtClean="0"/>
              <a:t>Hanti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          csak igenévi határozói alárendelés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(18</a:t>
            </a:r>
            <a:r>
              <a:rPr lang="hu-HU" i="1" dirty="0" smtClean="0"/>
              <a:t>) </a:t>
            </a:r>
            <a:r>
              <a:rPr lang="hu-HU" dirty="0" smtClean="0"/>
              <a:t>[</a:t>
            </a:r>
            <a:r>
              <a:rPr lang="hu-HU" b="1" i="1" dirty="0" err="1" smtClean="0"/>
              <a:t>Kase</a:t>
            </a:r>
            <a:r>
              <a:rPr lang="hu-HU" b="1" i="1" dirty="0" smtClean="0"/>
              <a:t>:</a:t>
            </a:r>
            <a:r>
              <a:rPr lang="hu-HU" b="1" i="1" dirty="0" err="1" smtClean="0"/>
              <a:t>-m</a:t>
            </a:r>
            <a:r>
              <a:rPr lang="hu-HU" b="1" i="1" dirty="0" smtClean="0"/>
              <a:t>     man-ti     </a:t>
            </a:r>
            <a:r>
              <a:rPr lang="hu-HU" b="1" i="1" dirty="0" err="1" smtClean="0"/>
              <a:t>jupina</a:t>
            </a:r>
            <a:r>
              <a:rPr lang="hu-HU" dirty="0" smtClean="0"/>
              <a:t>]</a:t>
            </a:r>
            <a:r>
              <a:rPr lang="hu-HU" i="1" dirty="0" smtClean="0"/>
              <a:t>  </a:t>
            </a:r>
            <a:r>
              <a:rPr lang="hu-HU" i="1" dirty="0" err="1" smtClean="0"/>
              <a:t>liti</a:t>
            </a:r>
            <a:r>
              <a:rPr lang="hu-HU" i="1" dirty="0" smtClean="0"/>
              <a:t>    </a:t>
            </a:r>
            <a:r>
              <a:rPr lang="hu-HU" i="1" dirty="0" err="1" smtClean="0"/>
              <a:t>pitləm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fájdalm-am</a:t>
            </a:r>
            <a:r>
              <a:rPr lang="hu-HU" dirty="0" smtClean="0"/>
              <a:t> </a:t>
            </a:r>
            <a:r>
              <a:rPr lang="hu-HU" dirty="0" err="1" smtClean="0"/>
              <a:t>elmúl-ta</a:t>
            </a:r>
            <a:r>
              <a:rPr lang="hu-HU" dirty="0" smtClean="0"/>
              <a:t>   után      enni kezdek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3600" b="1" dirty="0" smtClean="0"/>
              <a:t>Ómagyar: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dirty="0" smtClean="0"/>
              <a:t> Máté 13,6:</a:t>
            </a:r>
          </a:p>
          <a:p>
            <a:pPr>
              <a:buNone/>
            </a:pPr>
            <a:r>
              <a:rPr lang="hu-HU" dirty="0" smtClean="0"/>
              <a:t>(19) [</a:t>
            </a:r>
            <a:r>
              <a:rPr lang="hu-HU" b="1" i="1" dirty="0" smtClean="0"/>
              <a:t>Nap </a:t>
            </a:r>
            <a:r>
              <a:rPr lang="hu-HU" b="1" i="1" dirty="0" err="1" smtClean="0"/>
              <a:t>kedig</a:t>
            </a:r>
            <a:r>
              <a:rPr lang="hu-HU" b="1" i="1" dirty="0" smtClean="0"/>
              <a:t> </a:t>
            </a:r>
            <a:r>
              <a:rPr lang="hu-HU" b="1" i="1" dirty="0" err="1" smtClean="0"/>
              <a:t>felkèluē</a:t>
            </a:r>
            <a:r>
              <a:rPr lang="hu-HU" dirty="0" smtClean="0"/>
              <a:t>]</a:t>
            </a:r>
            <a:r>
              <a:rPr lang="hu-HU" i="1" dirty="0" smtClean="0"/>
              <a:t> meg </a:t>
            </a:r>
            <a:r>
              <a:rPr lang="hu-HU" i="1" dirty="0" err="1" smtClean="0"/>
              <a:t>hèuọlėnc</a:t>
            </a:r>
            <a:r>
              <a:rPr lang="hu-HU" b="1" i="1" dirty="0" smtClean="0"/>
              <a:t> 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				                      (Müncheni k. 1416)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600" b="1" dirty="0" err="1" smtClean="0"/>
              <a:t>Középmagyar</a:t>
            </a:r>
            <a:r>
              <a:rPr lang="hu-HU" sz="3600" b="1" dirty="0" smtClean="0"/>
              <a:t>:</a:t>
            </a:r>
          </a:p>
          <a:p>
            <a:pPr>
              <a:buNone/>
            </a:pPr>
            <a:endParaRPr lang="hu-HU" sz="1400" b="1" dirty="0" smtClean="0"/>
          </a:p>
          <a:p>
            <a:pPr>
              <a:buNone/>
            </a:pPr>
            <a:r>
              <a:rPr lang="hu-HU" dirty="0" smtClean="0"/>
              <a:t>(20) </a:t>
            </a:r>
            <a:r>
              <a:rPr lang="hu-HU" b="1" i="1" dirty="0" err="1" smtClean="0"/>
              <a:t>Mykoron</a:t>
            </a:r>
            <a:r>
              <a:rPr lang="hu-HU" b="1" i="1" dirty="0" smtClean="0"/>
              <a:t>  az  nap fel </a:t>
            </a:r>
            <a:r>
              <a:rPr lang="hu-HU" b="1" i="1" dirty="0" err="1" smtClean="0"/>
              <a:t>tamadot</a:t>
            </a:r>
            <a:r>
              <a:rPr lang="hu-HU" b="1" i="1" dirty="0" smtClean="0"/>
              <a:t> </a:t>
            </a:r>
            <a:r>
              <a:rPr lang="hu-HU" b="1" i="1" dirty="0" err="1" smtClean="0"/>
              <a:t>wolna</a:t>
            </a:r>
            <a:r>
              <a:rPr lang="hu-HU" i="1" dirty="0" smtClean="0"/>
              <a:t>, </a:t>
            </a:r>
          </a:p>
          <a:p>
            <a:pPr>
              <a:buNone/>
            </a:pPr>
            <a:r>
              <a:rPr lang="hu-HU" dirty="0" smtClean="0"/>
              <a:t>		         				  (Pesthi Gábor 1536)</a:t>
            </a:r>
          </a:p>
          <a:p>
            <a:pPr>
              <a:buNone/>
            </a:pPr>
            <a:r>
              <a:rPr lang="hu-HU" dirty="0" smtClean="0"/>
              <a:t>  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Az igeneves határozói mellékmondatok csökkenő aránya: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-</a:t>
            </a:r>
            <a:r>
              <a:rPr lang="hu-HU" i="1" dirty="0" err="1" smtClean="0"/>
              <a:t>ván</a:t>
            </a:r>
            <a:r>
              <a:rPr lang="hu-HU" i="1" dirty="0" smtClean="0"/>
              <a:t>/vén</a:t>
            </a:r>
            <a:r>
              <a:rPr lang="hu-HU" dirty="0" smtClean="0"/>
              <a:t> igeneves mondatok Máté </a:t>
            </a:r>
            <a:r>
              <a:rPr lang="hu-HU" dirty="0" err="1" smtClean="0"/>
              <a:t>Evangéliu-mában</a:t>
            </a:r>
            <a:r>
              <a:rPr lang="hu-HU" dirty="0" smtClean="0"/>
              <a:t>:</a:t>
            </a:r>
            <a:r>
              <a:rPr lang="hu-HU" b="1" dirty="0" smtClean="0"/>
              <a:t>	</a:t>
            </a:r>
            <a:r>
              <a:rPr lang="hu-HU" sz="1400" b="1" dirty="0" smtClean="0"/>
              <a:t>	</a:t>
            </a:r>
            <a:r>
              <a:rPr lang="hu-HU" b="1" dirty="0" smtClean="0"/>
              <a:t>	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Müncheni  k.  (1416):    	486</a:t>
            </a:r>
          </a:p>
          <a:p>
            <a:pPr>
              <a:buNone/>
            </a:pPr>
            <a:r>
              <a:rPr lang="hu-HU" dirty="0" err="1" smtClean="0"/>
              <a:t>Jordánszky-k</a:t>
            </a:r>
            <a:r>
              <a:rPr lang="hu-HU" dirty="0" smtClean="0"/>
              <a:t>. (1516):            322</a:t>
            </a:r>
          </a:p>
          <a:p>
            <a:pPr>
              <a:buNone/>
            </a:pPr>
            <a:r>
              <a:rPr lang="hu-HU" dirty="0" smtClean="0"/>
              <a:t>Károli Biblia    (1590):            286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hu-HU" sz="4000" b="1" dirty="0" smtClean="0"/>
              <a:t>Következtetés:</a:t>
            </a:r>
          </a:p>
          <a:p>
            <a:pPr>
              <a:buNone/>
            </a:pPr>
            <a:r>
              <a:rPr lang="hu-HU" sz="3600" b="1" dirty="0" smtClean="0"/>
              <a:t> 		</a:t>
            </a:r>
          </a:p>
          <a:p>
            <a:pPr>
              <a:buNone/>
            </a:pPr>
            <a:r>
              <a:rPr lang="hu-HU" sz="3600" b="1" dirty="0" smtClean="0"/>
              <a:t>   Az ősmagyarra az igeneves alárendelés volt jellemző </a:t>
            </a:r>
            <a:r>
              <a:rPr lang="hu-HU" sz="3600" b="1" dirty="0" smtClean="0">
                <a:sym typeface="Wingdings" pitchFamily="2" charset="2"/>
              </a:rPr>
              <a:t>  </a:t>
            </a:r>
            <a:r>
              <a:rPr lang="hu-HU" sz="3600" b="1" dirty="0" err="1" smtClean="0">
                <a:sym typeface="Wingdings" pitchFamily="2" charset="2"/>
              </a:rPr>
              <a:t>SOV</a:t>
            </a:r>
            <a:r>
              <a:rPr lang="hu-HU" sz="3600" b="1" dirty="0" smtClean="0">
                <a:sym typeface="Wingdings" pitchFamily="2" charset="2"/>
              </a:rPr>
              <a:t> sajátság</a:t>
            </a:r>
            <a:endParaRPr lang="hu-HU" sz="3600" b="1" dirty="0" smtClean="0"/>
          </a:p>
          <a:p>
            <a:pPr>
              <a:buNone/>
            </a:pPr>
            <a:endParaRPr lang="hu-HU" sz="3600" b="1" dirty="0" smtClean="0"/>
          </a:p>
          <a:p>
            <a:pPr>
              <a:buNone/>
            </a:pPr>
            <a:endParaRPr lang="hu-HU" sz="36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Kifutó </a:t>
            </a:r>
            <a:r>
              <a:rPr lang="hu-HU" sz="4000" b="1" i="1" dirty="0" err="1" smtClean="0"/>
              <a:t>ʃ</a:t>
            </a:r>
            <a:r>
              <a:rPr lang="hu-HU" sz="4000" b="1" dirty="0" err="1" smtClean="0"/>
              <a:t>-görbék</a:t>
            </a:r>
            <a:r>
              <a:rPr lang="hu-HU" sz="4000" b="1" dirty="0" smtClean="0"/>
              <a:t>: </a:t>
            </a:r>
            <a:br>
              <a:rPr lang="hu-HU" sz="4000" b="1" dirty="0" smtClean="0"/>
            </a:br>
            <a:r>
              <a:rPr lang="hu-HU" sz="4000" b="1" dirty="0" smtClean="0"/>
              <a:t>3. Eltűnő ‘ige-segédige’ sorrend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141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Temporális segédige csak az ótörök hatásnak kitett rokon nyelvekben, pl.</a:t>
            </a:r>
          </a:p>
          <a:p>
            <a:pPr>
              <a:buNone/>
            </a:pPr>
            <a:r>
              <a:rPr lang="hu-HU" dirty="0" smtClean="0"/>
              <a:t>(21)	Udmurt</a:t>
            </a:r>
          </a:p>
          <a:p>
            <a:pPr>
              <a:buNone/>
            </a:pPr>
            <a:r>
              <a:rPr lang="hu-HU" dirty="0" smtClean="0"/>
              <a:t>		a.	</a:t>
            </a:r>
            <a:r>
              <a:rPr lang="hu-HU" i="1" dirty="0" err="1" smtClean="0"/>
              <a:t>mịniśkem</a:t>
            </a:r>
            <a:r>
              <a:rPr lang="hu-HU" dirty="0" smtClean="0"/>
              <a:t>		’</a:t>
            </a:r>
            <a:r>
              <a:rPr lang="hu-HU" dirty="0" err="1" smtClean="0"/>
              <a:t>mentem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		b.	</a:t>
            </a:r>
            <a:r>
              <a:rPr lang="hu-HU" b="1" i="1" dirty="0" err="1" smtClean="0"/>
              <a:t>mịniśkem</a:t>
            </a:r>
            <a:r>
              <a:rPr lang="hu-HU" b="1" i="1" dirty="0" smtClean="0"/>
              <a:t> </a:t>
            </a:r>
            <a:r>
              <a:rPr lang="hu-HU" b="1" i="1" dirty="0" err="1" smtClean="0"/>
              <a:t>val</a:t>
            </a:r>
            <a:r>
              <a:rPr lang="hu-HU" i="1" dirty="0" smtClean="0"/>
              <a:t>	</a:t>
            </a:r>
            <a:r>
              <a:rPr lang="hu-HU" dirty="0" smtClean="0"/>
              <a:t>’</a:t>
            </a:r>
            <a:r>
              <a:rPr lang="hu-HU" dirty="0" err="1" smtClean="0"/>
              <a:t>mentem</a:t>
            </a:r>
            <a:r>
              <a:rPr lang="hu-HU" dirty="0" smtClean="0"/>
              <a:t> </a:t>
            </a:r>
            <a:r>
              <a:rPr lang="hu-HU" dirty="0" err="1" smtClean="0"/>
              <a:t>vala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(22)	Komi	</a:t>
            </a:r>
          </a:p>
          <a:p>
            <a:pPr>
              <a:buNone/>
            </a:pPr>
            <a:r>
              <a:rPr lang="hu-HU" dirty="0" smtClean="0"/>
              <a:t>		a.	</a:t>
            </a:r>
            <a:r>
              <a:rPr lang="hu-HU" b="1" i="1" dirty="0" err="1" smtClean="0"/>
              <a:t>muna</a:t>
            </a:r>
            <a:r>
              <a:rPr lang="hu-HU" b="1" i="1" dirty="0" smtClean="0"/>
              <a:t> </a:t>
            </a:r>
            <a:r>
              <a:rPr lang="hu-HU" b="1" i="1" dirty="0" err="1" smtClean="0"/>
              <a:t>vȩli</a:t>
            </a:r>
            <a:r>
              <a:rPr lang="hu-HU" b="1" dirty="0" smtClean="0"/>
              <a:t>	</a:t>
            </a:r>
            <a:r>
              <a:rPr lang="hu-HU" dirty="0" smtClean="0"/>
              <a:t>	’</a:t>
            </a:r>
            <a:r>
              <a:rPr lang="hu-HU" dirty="0" err="1" smtClean="0"/>
              <a:t>megyek</a:t>
            </a:r>
            <a:r>
              <a:rPr lang="hu-HU" dirty="0" smtClean="0"/>
              <a:t> </a:t>
            </a:r>
            <a:r>
              <a:rPr lang="hu-HU" dirty="0" err="1" smtClean="0"/>
              <a:t>vala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		b.	</a:t>
            </a:r>
            <a:r>
              <a:rPr lang="hu-HU" b="1" i="1" dirty="0" err="1" smtClean="0"/>
              <a:t>munȩma</a:t>
            </a:r>
            <a:r>
              <a:rPr lang="hu-HU" b="1" i="1" dirty="0" smtClean="0"/>
              <a:t> </a:t>
            </a:r>
            <a:r>
              <a:rPr lang="hu-HU" b="1" i="1" dirty="0" err="1" smtClean="0"/>
              <a:t>vȩli</a:t>
            </a:r>
            <a:r>
              <a:rPr lang="hu-HU" i="1" dirty="0" smtClean="0"/>
              <a:t>	</a:t>
            </a:r>
            <a:r>
              <a:rPr lang="hu-HU" dirty="0" smtClean="0"/>
              <a:t>’</a:t>
            </a:r>
            <a:r>
              <a:rPr lang="hu-HU" dirty="0" err="1" smtClean="0"/>
              <a:t>mentem</a:t>
            </a:r>
            <a:r>
              <a:rPr lang="hu-HU" dirty="0" smtClean="0"/>
              <a:t> </a:t>
            </a:r>
            <a:r>
              <a:rPr lang="hu-HU" dirty="0" err="1" smtClean="0"/>
              <a:t>vala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(23)	Mari</a:t>
            </a:r>
          </a:p>
          <a:p>
            <a:pPr>
              <a:buNone/>
            </a:pPr>
            <a:r>
              <a:rPr lang="hu-HU" dirty="0" smtClean="0"/>
              <a:t>		a.	</a:t>
            </a:r>
            <a:r>
              <a:rPr lang="hu-HU" b="1" i="1" dirty="0" err="1" smtClean="0"/>
              <a:t>tolӛnam</a:t>
            </a:r>
            <a:r>
              <a:rPr lang="hu-HU" dirty="0" smtClean="0"/>
              <a:t>		’</a:t>
            </a:r>
            <a:r>
              <a:rPr lang="hu-HU" dirty="0" err="1" smtClean="0"/>
              <a:t>jöttem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		b.	</a:t>
            </a:r>
            <a:r>
              <a:rPr lang="hu-HU" b="1" i="1" dirty="0" err="1" smtClean="0"/>
              <a:t>tolӛnam</a:t>
            </a:r>
            <a:r>
              <a:rPr lang="hu-HU" b="1" i="1" dirty="0" smtClean="0"/>
              <a:t> </a:t>
            </a:r>
            <a:r>
              <a:rPr lang="hu-HU" b="1" i="1" dirty="0" err="1" smtClean="0"/>
              <a:t>ӛl’e</a:t>
            </a:r>
            <a:r>
              <a:rPr lang="hu-HU" i="1" dirty="0" smtClean="0"/>
              <a:t>	</a:t>
            </a:r>
            <a:r>
              <a:rPr lang="hu-HU" dirty="0" smtClean="0"/>
              <a:t>’</a:t>
            </a:r>
            <a:r>
              <a:rPr lang="hu-HU" dirty="0" err="1" smtClean="0"/>
              <a:t>jöttem</a:t>
            </a:r>
            <a:r>
              <a:rPr lang="hu-HU" dirty="0" smtClean="0"/>
              <a:t> </a:t>
            </a:r>
            <a:r>
              <a:rPr lang="hu-HU" dirty="0" err="1" smtClean="0"/>
              <a:t>vala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Az ősmagyarból örökölt temporális segédige: a </a:t>
            </a:r>
            <a:r>
              <a:rPr lang="hu-HU" sz="4000" b="1" i="1" dirty="0" err="1" smtClean="0"/>
              <a:t>vala</a:t>
            </a:r>
            <a:r>
              <a:rPr lang="hu-HU" b="1" i="1" dirty="0" smtClean="0"/>
              <a:t/>
            </a:r>
            <a:br>
              <a:rPr lang="hu-HU" b="1" i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b="1" i="1" dirty="0" smtClean="0"/>
          </a:p>
          <a:p>
            <a:pPr>
              <a:buNone/>
            </a:pPr>
            <a:r>
              <a:rPr lang="hu-HU" dirty="0" smtClean="0"/>
              <a:t>Az ősmagyarban megszilárdult  </a:t>
            </a:r>
            <a:r>
              <a:rPr lang="hu-HU" dirty="0" err="1" smtClean="0"/>
              <a:t>ige-</a:t>
            </a:r>
            <a:r>
              <a:rPr lang="hu-HU" i="1" dirty="0" err="1" smtClean="0"/>
              <a:t>vala</a:t>
            </a:r>
            <a:r>
              <a:rPr lang="hu-HU" dirty="0" smtClean="0"/>
              <a:t> </a:t>
            </a:r>
            <a:r>
              <a:rPr lang="hu-HU" dirty="0" smtClean="0"/>
              <a:t>sorrend:</a:t>
            </a:r>
          </a:p>
          <a:p>
            <a:pPr>
              <a:buNone/>
            </a:pPr>
            <a:r>
              <a:rPr lang="hu-HU" dirty="0" smtClean="0"/>
              <a:t>(24)a.</a:t>
            </a:r>
            <a:r>
              <a:rPr lang="hu-HU" i="1" dirty="0" smtClean="0"/>
              <a:t> es </a:t>
            </a:r>
            <a:r>
              <a:rPr lang="hu-HU" b="1" i="1" dirty="0" err="1" smtClean="0"/>
              <a:t>odutta</a:t>
            </a:r>
            <a:r>
              <a:rPr lang="hu-HU" b="1" i="1" dirty="0" smtClean="0"/>
              <a:t> </a:t>
            </a:r>
            <a:r>
              <a:rPr lang="hu-HU" b="1" i="1" dirty="0" err="1" smtClean="0"/>
              <a:t>vola</a:t>
            </a:r>
            <a:r>
              <a:rPr lang="hu-HU" i="1" dirty="0" smtClean="0"/>
              <a:t> neki </a:t>
            </a:r>
            <a:r>
              <a:rPr lang="hu-HU" i="1" dirty="0" err="1" smtClean="0"/>
              <a:t>paradisumut</a:t>
            </a:r>
            <a:r>
              <a:rPr lang="hu-HU" i="1" dirty="0" smtClean="0"/>
              <a:t> </a:t>
            </a:r>
            <a:r>
              <a:rPr lang="hu-HU" i="1" dirty="0" err="1" smtClean="0"/>
              <a:t>hazoa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b. </a:t>
            </a:r>
            <a:r>
              <a:rPr lang="hu-HU" i="1" dirty="0" err="1" smtClean="0"/>
              <a:t>turchucat</a:t>
            </a:r>
            <a:r>
              <a:rPr lang="hu-HU" i="1" dirty="0" smtClean="0"/>
              <a:t> </a:t>
            </a:r>
            <a:r>
              <a:rPr lang="hu-HU" b="1" i="1" dirty="0" err="1" smtClean="0"/>
              <a:t>mige</a:t>
            </a:r>
            <a:r>
              <a:rPr lang="hu-HU" b="1" i="1" dirty="0" smtClean="0"/>
              <a:t> </a:t>
            </a:r>
            <a:r>
              <a:rPr lang="hu-HU" b="1" i="1" dirty="0" err="1" smtClean="0"/>
              <a:t>zocoztia</a:t>
            </a:r>
            <a:r>
              <a:rPr lang="hu-HU" b="1" i="1" dirty="0" smtClean="0"/>
              <a:t> </a:t>
            </a:r>
            <a:r>
              <a:rPr lang="hu-HU" b="1" i="1" dirty="0" err="1" smtClean="0"/>
              <a:t>vola</a:t>
            </a:r>
            <a:r>
              <a:rPr lang="hu-HU" b="1" i="1" dirty="0" smtClean="0"/>
              <a:t> </a:t>
            </a: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                                (Halotti beszéd és könyörgés)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Az összetett igeidők eltűnésével eltűnt   </a:t>
            </a:r>
            <a:br>
              <a:rPr lang="hu-HU" sz="3600" b="1" dirty="0" smtClean="0"/>
            </a:br>
            <a:r>
              <a:rPr lang="hu-HU" sz="3600" b="1" dirty="0" smtClean="0"/>
              <a:t>az ‘ige-segédige’ sorrend is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Máté 2,9:</a:t>
            </a:r>
          </a:p>
          <a:p>
            <a:pPr>
              <a:buNone/>
            </a:pPr>
            <a:r>
              <a:rPr lang="hu-HU" dirty="0" smtClean="0"/>
              <a:t>(25)</a:t>
            </a:r>
          </a:p>
          <a:p>
            <a:pPr>
              <a:buNone/>
            </a:pPr>
            <a:r>
              <a:rPr lang="hu-HU" dirty="0" smtClean="0"/>
              <a:t>a. </a:t>
            </a:r>
            <a:r>
              <a:rPr lang="hu-HU" dirty="0" err="1" smtClean="0"/>
              <a:t>Jordánszky-k</a:t>
            </a:r>
            <a:r>
              <a:rPr lang="hu-HU" dirty="0" smtClean="0"/>
              <a:t>. (1516):</a:t>
            </a:r>
          </a:p>
          <a:p>
            <a:pPr>
              <a:buNone/>
            </a:pPr>
            <a:r>
              <a:rPr lang="hu-HU" i="1" dirty="0" smtClean="0"/>
              <a:t>		Es </a:t>
            </a:r>
            <a:r>
              <a:rPr lang="hu-HU" i="1" dirty="0" err="1" smtClean="0"/>
              <a:t>yme</a:t>
            </a:r>
            <a:r>
              <a:rPr lang="hu-HU" i="1" dirty="0" smtClean="0"/>
              <a:t> az </a:t>
            </a:r>
            <a:r>
              <a:rPr lang="hu-HU" i="1" dirty="0" err="1" smtClean="0"/>
              <a:t>czyllag</a:t>
            </a:r>
            <a:r>
              <a:rPr lang="hu-HU" i="1" dirty="0" smtClean="0"/>
              <a:t> , </a:t>
            </a:r>
            <a:r>
              <a:rPr lang="hu-HU" i="1" dirty="0" err="1" smtClean="0"/>
              <a:t>kyt</a:t>
            </a:r>
            <a:r>
              <a:rPr lang="hu-HU" i="1" dirty="0" smtClean="0"/>
              <a:t> </a:t>
            </a:r>
            <a:r>
              <a:rPr lang="hu-HU" b="1" i="1" dirty="0" err="1" smtClean="0"/>
              <a:t>lattanak</a:t>
            </a:r>
            <a:r>
              <a:rPr lang="hu-HU" b="1" i="1" dirty="0" smtClean="0"/>
              <a:t> </a:t>
            </a:r>
            <a:r>
              <a:rPr lang="hu-HU" b="1" i="1" dirty="0" err="1" smtClean="0"/>
              <a:t>vala</a:t>
            </a:r>
            <a:r>
              <a:rPr lang="hu-HU" b="1" i="1" dirty="0" smtClean="0"/>
              <a:t> </a:t>
            </a:r>
            <a:r>
              <a:rPr lang="hu-HU" i="1" dirty="0" smtClean="0"/>
              <a:t>	</a:t>
            </a:r>
            <a:r>
              <a:rPr lang="hu-HU" i="1" dirty="0" err="1" smtClean="0"/>
              <a:t>napkelettre</a:t>
            </a:r>
            <a:r>
              <a:rPr lang="hu-HU" i="1" dirty="0" smtClean="0"/>
              <a:t> , </a:t>
            </a:r>
            <a:r>
              <a:rPr lang="hu-HU" i="1" dirty="0" err="1" smtClean="0"/>
              <a:t>eló</a:t>
            </a:r>
            <a:r>
              <a:rPr lang="hu-HU" i="1" dirty="0" smtClean="0"/>
              <a:t>̗l </a:t>
            </a:r>
            <a:r>
              <a:rPr lang="hu-HU" b="1" i="1" dirty="0" smtClean="0"/>
              <a:t>megy </a:t>
            </a:r>
            <a:r>
              <a:rPr lang="hu-HU" b="1" i="1" dirty="0" err="1" smtClean="0"/>
              <a:t>vala</a:t>
            </a:r>
            <a:endParaRPr lang="hu-HU" b="1" i="1" dirty="0" smtClean="0"/>
          </a:p>
          <a:p>
            <a:pPr>
              <a:buNone/>
            </a:pPr>
            <a:r>
              <a:rPr lang="hu-HU" dirty="0" smtClean="0"/>
              <a:t> </a:t>
            </a:r>
            <a:r>
              <a:rPr lang="hu-HU" sz="3200" dirty="0" smtClean="0"/>
              <a:t>b. </a:t>
            </a:r>
            <a:r>
              <a:rPr lang="hu-HU" sz="3200" dirty="0" err="1" smtClean="0"/>
              <a:t>Neovulgata</a:t>
            </a:r>
            <a:r>
              <a:rPr lang="hu-HU" sz="3200" dirty="0" smtClean="0"/>
              <a:t> (1969)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i="1" dirty="0" smtClean="0"/>
              <a:t>És   íme, a csillag, amelyet    napkeleten</a:t>
            </a:r>
          </a:p>
          <a:p>
            <a:pPr>
              <a:buNone/>
            </a:pPr>
            <a:r>
              <a:rPr lang="hu-HU" i="1" dirty="0" smtClean="0"/>
              <a:t>          </a:t>
            </a:r>
            <a:r>
              <a:rPr lang="hu-HU" b="1" i="1" dirty="0" smtClean="0"/>
              <a:t>láttak</a:t>
            </a:r>
            <a:r>
              <a:rPr lang="hu-HU" i="1" dirty="0" smtClean="0"/>
              <a:t>, előttük </a:t>
            </a:r>
            <a:r>
              <a:rPr lang="hu-HU" b="1" i="1" dirty="0" smtClean="0"/>
              <a:t>haladt</a:t>
            </a:r>
            <a:r>
              <a:rPr lang="hu-HU" i="1" dirty="0" smtClean="0"/>
              <a:t>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Az újabb segédigék esetében a jelöletlen szórend:  ‘segédige–ige’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(26) </a:t>
            </a:r>
          </a:p>
          <a:p>
            <a:pPr>
              <a:buNone/>
            </a:pPr>
            <a:r>
              <a:rPr lang="hu-HU" i="1" dirty="0" smtClean="0"/>
              <a:t>hogy </a:t>
            </a:r>
            <a:r>
              <a:rPr lang="hu-HU" i="1" dirty="0" err="1" smtClean="0"/>
              <a:t>ehsegtewl</a:t>
            </a:r>
            <a:r>
              <a:rPr lang="hu-HU" i="1" dirty="0" smtClean="0"/>
              <a:t> sok emberek </a:t>
            </a:r>
            <a:r>
              <a:rPr lang="hu-HU" b="1" i="1" dirty="0" smtClean="0"/>
              <a:t>fognak  meg </a:t>
            </a:r>
            <a:r>
              <a:rPr lang="hu-HU" b="1" i="1" dirty="0" err="1" smtClean="0"/>
              <a:t>halny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smtClean="0"/>
              <a:t>			                               (Jókai k. 1370)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Nyelvi kövület: a múlt idejű feltételes mód</a:t>
            </a:r>
          </a:p>
          <a:p>
            <a:pPr>
              <a:buNone/>
            </a:pPr>
            <a:r>
              <a:rPr lang="hu-HU" dirty="0" smtClean="0"/>
              <a:t>(27)  </a:t>
            </a:r>
            <a:r>
              <a:rPr lang="hu-HU" b="1" i="1" dirty="0" smtClean="0"/>
              <a:t>adta volna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78098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Következtetés 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hu-HU" b="1" dirty="0" smtClean="0"/>
              <a:t>az ősmagyar mondatban az időjeles réteg is fejvégű volt:</a:t>
            </a:r>
          </a:p>
          <a:p>
            <a:pPr indent="0">
              <a:buNone/>
            </a:pPr>
            <a:endParaRPr lang="hu-HU" sz="1000" b="1" dirty="0" smtClean="0"/>
          </a:p>
          <a:p>
            <a:pPr indent="0">
              <a:buNone/>
            </a:pPr>
            <a:r>
              <a:rPr lang="hu-HU" dirty="0" smtClean="0"/>
              <a:t>                                   </a:t>
            </a:r>
            <a:r>
              <a:rPr lang="hu-HU" b="1" dirty="0" err="1" smtClean="0">
                <a:solidFill>
                  <a:srgbClr val="FF0000"/>
                </a:solidFill>
              </a:rPr>
              <a:t>TempP</a:t>
            </a:r>
            <a:endParaRPr lang="hu-HU" b="1" dirty="0" smtClean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hu-HU" b="1" dirty="0" smtClean="0"/>
              <a:t>                     VP                              </a:t>
            </a:r>
            <a:r>
              <a:rPr lang="hu-HU" b="1" dirty="0" err="1" smtClean="0">
                <a:solidFill>
                  <a:srgbClr val="FF0000"/>
                </a:solidFill>
              </a:rPr>
              <a:t>Temp</a:t>
            </a:r>
            <a:endParaRPr lang="hu-HU" b="1" dirty="0" smtClean="0">
              <a:solidFill>
                <a:srgbClr val="FF0000"/>
              </a:solidFill>
            </a:endParaRPr>
          </a:p>
          <a:p>
            <a:pPr indent="0">
              <a:buNone/>
            </a:pPr>
            <a:endParaRPr lang="hu-HU" b="1" dirty="0" smtClean="0"/>
          </a:p>
          <a:p>
            <a:pPr indent="0">
              <a:buNone/>
            </a:pPr>
            <a:r>
              <a:rPr lang="hu-HU" b="1" dirty="0" smtClean="0"/>
              <a:t>     </a:t>
            </a:r>
            <a:r>
              <a:rPr lang="hu-HU" b="1" dirty="0" err="1" smtClean="0"/>
              <a:t>Subj</a:t>
            </a:r>
            <a:r>
              <a:rPr lang="hu-HU" b="1" dirty="0" smtClean="0"/>
              <a:t>                         V’</a:t>
            </a:r>
          </a:p>
          <a:p>
            <a:pPr indent="0">
              <a:buNone/>
            </a:pPr>
            <a:endParaRPr lang="hu-HU" b="1" dirty="0" smtClean="0"/>
          </a:p>
          <a:p>
            <a:pPr indent="0">
              <a:buNone/>
            </a:pPr>
            <a:r>
              <a:rPr lang="hu-HU" b="1" dirty="0" smtClean="0"/>
              <a:t>                           </a:t>
            </a:r>
            <a:r>
              <a:rPr lang="hu-HU" b="1" dirty="0" err="1" smtClean="0"/>
              <a:t>Obj</a:t>
            </a:r>
            <a:r>
              <a:rPr lang="hu-HU" b="1" dirty="0" smtClean="0"/>
              <a:t>             V    </a:t>
            </a:r>
          </a:p>
          <a:p>
            <a:pPr indent="0">
              <a:buNone/>
            </a:pPr>
            <a:r>
              <a:rPr lang="hu-HU" b="1" i="1" dirty="0" smtClean="0"/>
              <a:t>a bölcsek    a csillagot    látták    </a:t>
            </a:r>
            <a:r>
              <a:rPr lang="hu-HU" b="1" i="1" dirty="0" err="1" smtClean="0">
                <a:solidFill>
                  <a:srgbClr val="FF0000"/>
                </a:solidFill>
              </a:rPr>
              <a:t>vala</a:t>
            </a:r>
            <a:endParaRPr lang="hu-HU" b="1" i="1" dirty="0">
              <a:solidFill>
                <a:srgbClr val="FF0000"/>
              </a:solidFill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3203848" y="2708920"/>
            <a:ext cx="122413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427984" y="2708920"/>
            <a:ext cx="129614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1259632" y="3429000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2699792" y="3429000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3563888" y="4437112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4283968" y="4437112"/>
            <a:ext cx="79208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372200" y="3284984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1475656" y="4509120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Kifutó </a:t>
            </a:r>
            <a:r>
              <a:rPr lang="hu-HU" sz="4000" b="1" i="1" dirty="0" err="1" smtClean="0"/>
              <a:t>ʃ</a:t>
            </a:r>
            <a:r>
              <a:rPr lang="hu-HU" sz="4000" b="1" dirty="0" err="1" smtClean="0"/>
              <a:t>-görbék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smtClean="0"/>
              <a:t>4. Eltűnő mondatvégi kérdő operátor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Hanti:</a:t>
            </a:r>
          </a:p>
          <a:p>
            <a:pPr>
              <a:buNone/>
            </a:pPr>
            <a:r>
              <a:rPr lang="hu-HU" dirty="0" smtClean="0"/>
              <a:t>(28)  </a:t>
            </a:r>
            <a:r>
              <a:rPr lang="hu-HU" i="1" dirty="0" err="1" smtClean="0"/>
              <a:t>nèηem</a:t>
            </a:r>
            <a:r>
              <a:rPr lang="hu-HU" i="1" dirty="0" smtClean="0"/>
              <a:t>        </a:t>
            </a:r>
            <a:r>
              <a:rPr lang="hu-HU" i="1" dirty="0" err="1" smtClean="0"/>
              <a:t>tǒttε</a:t>
            </a:r>
            <a:r>
              <a:rPr lang="hu-HU" i="1" dirty="0" smtClean="0"/>
              <a:t>  </a:t>
            </a:r>
            <a:r>
              <a:rPr lang="hu-HU" i="1" dirty="0" err="1" smtClean="0"/>
              <a:t>ù.tot-</a:t>
            </a:r>
            <a:r>
              <a:rPr lang="hu-HU" b="1" i="1" dirty="0" err="1" smtClean="0"/>
              <a:t>á</a:t>
            </a:r>
            <a:r>
              <a:rPr lang="hu-HU" i="1" dirty="0" smtClean="0"/>
              <a:t>  </a:t>
            </a:r>
          </a:p>
          <a:p>
            <a:pPr>
              <a:buNone/>
            </a:pPr>
            <a:r>
              <a:rPr lang="hu-HU" dirty="0" smtClean="0"/>
              <a:t>         feleségem  itt       volt-</a:t>
            </a:r>
            <a:r>
              <a:rPr lang="hu-HU" b="1" dirty="0" smtClean="0"/>
              <a:t>e</a:t>
            </a:r>
            <a:endParaRPr lang="hu-H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Elméleti állítás: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None/>
            </a:pPr>
            <a:r>
              <a:rPr lang="hu-HU" b="1" dirty="0" smtClean="0"/>
              <a:t>A mondattani szerkezetek rekonstruálásához vannak eszközök/bizonyítékok:</a:t>
            </a:r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r>
              <a:rPr lang="hu-HU" b="1" dirty="0" smtClean="0"/>
              <a:t>A már megindult nyelvi változások lefutásának  </a:t>
            </a:r>
            <a:r>
              <a:rPr lang="hu-HU" b="1" i="1" dirty="0" err="1" smtClean="0"/>
              <a:t>ʃ</a:t>
            </a:r>
            <a:r>
              <a:rPr lang="hu-HU" b="1" dirty="0" err="1" smtClean="0"/>
              <a:t>-modellje</a:t>
            </a:r>
            <a:endParaRPr lang="hu-HU" b="1" dirty="0" smtClean="0"/>
          </a:p>
          <a:p>
            <a:pPr marL="514350" indent="-514350">
              <a:buNone/>
            </a:pPr>
            <a:r>
              <a:rPr lang="hu-HU" sz="1600" b="1" dirty="0" smtClean="0"/>
              <a:t>	</a:t>
            </a:r>
          </a:p>
          <a:p>
            <a:pPr marL="514350" indent="-514350">
              <a:buNone/>
            </a:pPr>
            <a:r>
              <a:rPr lang="hu-HU" b="1" dirty="0" smtClean="0"/>
              <a:t>2.	Nyelvi kövületek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Ómagyar: szórványos mondatvégi </a:t>
            </a:r>
            <a:r>
              <a:rPr lang="hu-HU" sz="4000" b="1" i="1" dirty="0" err="1" smtClean="0"/>
              <a:t>-e</a:t>
            </a:r>
            <a:r>
              <a:rPr lang="hu-HU" sz="4000" b="1" i="1" dirty="0" smtClean="0"/>
              <a:t>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(29) a. </a:t>
            </a:r>
            <a:r>
              <a:rPr lang="hu-HU" i="1" dirty="0" err="1" smtClean="0"/>
              <a:t>nēde</a:t>
            </a:r>
            <a:r>
              <a:rPr lang="hu-HU" i="1" dirty="0" smtClean="0"/>
              <a:t> </a:t>
            </a:r>
            <a:r>
              <a:rPr lang="hu-HU" i="1" dirty="0" err="1" smtClean="0"/>
              <a:t>tu</a:t>
            </a:r>
            <a:r>
              <a:rPr lang="hu-HU" i="1" dirty="0" smtClean="0"/>
              <a:t>̇ </a:t>
            </a:r>
            <a:r>
              <a:rPr lang="hu-HU" i="1" dirty="0" err="1" smtClean="0"/>
              <a:t>incab</a:t>
            </a:r>
            <a:r>
              <a:rPr lang="hu-HU" i="1" dirty="0" smtClean="0"/>
              <a:t> </a:t>
            </a:r>
            <a:r>
              <a:rPr lang="hu-HU" i="1" dirty="0" err="1" smtClean="0"/>
              <a:t>nagobbac</a:t>
            </a:r>
            <a:r>
              <a:rPr lang="hu-HU" i="1" dirty="0" smtClean="0"/>
              <a:t> </a:t>
            </a:r>
            <a:r>
              <a:rPr lang="hu-HU" i="1" dirty="0" err="1" smtClean="0"/>
              <a:t>vattoc</a:t>
            </a:r>
            <a:r>
              <a:rPr lang="hu-HU" i="1" dirty="0" smtClean="0"/>
              <a:t> 	</a:t>
            </a:r>
            <a:r>
              <a:rPr lang="hu-HU" b="1" i="1" dirty="0" err="1" smtClean="0"/>
              <a:t>azocnal</a:t>
            </a:r>
            <a:r>
              <a:rPr lang="hu-HU" i="1" dirty="0" smtClean="0"/>
              <a:t> </a:t>
            </a:r>
            <a:r>
              <a:rPr lang="hu-HU" b="1" i="1" dirty="0" smtClean="0"/>
              <a:t>ė</a:t>
            </a:r>
            <a:r>
              <a:rPr lang="hu-HU" i="1" dirty="0" smtClean="0"/>
              <a:t> 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dirty="0" smtClean="0"/>
              <a:t>        b. </a:t>
            </a:r>
            <a:r>
              <a:rPr lang="hu-HU" i="1" dirty="0" smtClean="0"/>
              <a:t>nemde o̗ 	</a:t>
            </a:r>
            <a:r>
              <a:rPr lang="hu-HU" i="1" dirty="0" err="1" smtClean="0"/>
              <a:t>ańńa</a:t>
            </a:r>
            <a:r>
              <a:rPr lang="hu-HU" i="1" dirty="0" smtClean="0"/>
              <a:t> 	</a:t>
            </a:r>
            <a:r>
              <a:rPr lang="hu-HU" i="1" dirty="0" err="1" smtClean="0"/>
              <a:t>mondatic</a:t>
            </a:r>
            <a:r>
              <a:rPr lang="hu-HU" i="1" dirty="0" smtClean="0"/>
              <a:t> </a:t>
            </a:r>
            <a:r>
              <a:rPr lang="hu-HU" b="1" i="1" dirty="0" err="1" smtClean="0"/>
              <a:t>marianac</a:t>
            </a:r>
            <a:r>
              <a:rPr lang="hu-HU" b="1" i="1" dirty="0" smtClean="0"/>
              <a:t> ė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							(Müncheni K.)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b="1" dirty="0" smtClean="0"/>
              <a:t>Már az ómagyarban is az igéhez csatolt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e</a:t>
            </a:r>
            <a:r>
              <a:rPr lang="hu-HU" b="1" dirty="0" smtClean="0"/>
              <a:t> a gyakoribb: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smtClean="0"/>
              <a:t>(30) </a:t>
            </a:r>
            <a:r>
              <a:rPr lang="hu-HU" i="1" dirty="0" err="1" smtClean="0"/>
              <a:t>Il’l’es</a:t>
            </a:r>
            <a:r>
              <a:rPr lang="hu-HU" i="1" dirty="0" smtClean="0"/>
              <a:t> </a:t>
            </a:r>
            <a:r>
              <a:rPr lang="hu-HU" b="1" i="1" dirty="0" err="1" smtClean="0"/>
              <a:t>vag</a:t>
            </a:r>
            <a:r>
              <a:rPr lang="hu-HU" b="1" i="1" dirty="0" smtClean="0"/>
              <a:t> ė</a:t>
            </a:r>
            <a:r>
              <a:rPr lang="hu-HU" i="1" dirty="0" smtClean="0"/>
              <a:t> 	</a:t>
            </a:r>
            <a:r>
              <a:rPr lang="hu-HU" i="1" dirty="0" err="1" smtClean="0"/>
              <a:t>tè</a:t>
            </a:r>
            <a:r>
              <a:rPr lang="hu-HU" i="1" dirty="0" smtClean="0"/>
              <a:t>?   </a:t>
            </a:r>
            <a:r>
              <a:rPr lang="hu-HU" dirty="0" smtClean="0"/>
              <a:t>(Müncheni K.)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Következtetés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hu-HU" b="1" dirty="0" smtClean="0"/>
              <a:t>Az ősmagyar mondatban a mondat kérdő modalitását meghatározó réteg is fejvégű volt:</a:t>
            </a:r>
          </a:p>
          <a:p>
            <a:pPr indent="0">
              <a:buNone/>
            </a:pPr>
            <a:r>
              <a:rPr lang="hu-HU" dirty="0" smtClean="0"/>
              <a:t>(31)                                  </a:t>
            </a:r>
            <a:r>
              <a:rPr lang="hu-HU" b="1" dirty="0" err="1" smtClean="0">
                <a:solidFill>
                  <a:srgbClr val="FF0000"/>
                </a:solidFill>
              </a:rPr>
              <a:t>ForceP</a:t>
            </a:r>
            <a:endParaRPr lang="hu-HU" b="1" dirty="0" smtClean="0">
              <a:solidFill>
                <a:srgbClr val="FF0000"/>
              </a:solidFill>
            </a:endParaRPr>
          </a:p>
          <a:p>
            <a:pPr indent="0">
              <a:buNone/>
            </a:pPr>
            <a:endParaRPr lang="hu-HU" sz="1200" b="1" dirty="0" smtClean="0"/>
          </a:p>
          <a:p>
            <a:pPr indent="0">
              <a:buNone/>
            </a:pPr>
            <a:r>
              <a:rPr lang="hu-HU" b="1" dirty="0" smtClean="0"/>
              <a:t>                             </a:t>
            </a:r>
            <a:r>
              <a:rPr lang="hu-HU" b="1" dirty="0" err="1" smtClean="0"/>
              <a:t>TempP</a:t>
            </a:r>
            <a:r>
              <a:rPr lang="hu-HU" b="1" dirty="0" smtClean="0"/>
              <a:t>              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Force</a:t>
            </a:r>
            <a:endParaRPr lang="hu-HU" b="1" dirty="0" smtClean="0">
              <a:solidFill>
                <a:srgbClr val="FF0000"/>
              </a:solidFill>
            </a:endParaRPr>
          </a:p>
          <a:p>
            <a:pPr indent="0">
              <a:buNone/>
            </a:pPr>
            <a:endParaRPr lang="hu-HU" sz="1200" b="1" dirty="0" smtClean="0"/>
          </a:p>
          <a:p>
            <a:pPr indent="0">
              <a:buNone/>
            </a:pPr>
            <a:r>
              <a:rPr lang="hu-HU" b="1" dirty="0" smtClean="0"/>
              <a:t>                   VP                      </a:t>
            </a:r>
            <a:r>
              <a:rPr lang="hu-HU" b="1" dirty="0" err="1" smtClean="0"/>
              <a:t>Temp</a:t>
            </a:r>
            <a:endParaRPr lang="hu-HU" b="1" dirty="0" smtClean="0"/>
          </a:p>
          <a:p>
            <a:pPr indent="0">
              <a:buNone/>
            </a:pPr>
            <a:endParaRPr lang="hu-HU" sz="1200" b="1" dirty="0" smtClean="0"/>
          </a:p>
          <a:p>
            <a:pPr indent="0">
              <a:buNone/>
            </a:pPr>
            <a:r>
              <a:rPr lang="hu-HU" b="1" dirty="0" smtClean="0"/>
              <a:t>     </a:t>
            </a:r>
            <a:r>
              <a:rPr lang="hu-HU" b="1" dirty="0" err="1" smtClean="0"/>
              <a:t>Subj</a:t>
            </a:r>
            <a:r>
              <a:rPr lang="hu-HU" b="1" dirty="0" smtClean="0"/>
              <a:t>                V’</a:t>
            </a:r>
          </a:p>
          <a:p>
            <a:pPr indent="0">
              <a:buNone/>
            </a:pPr>
            <a:endParaRPr lang="hu-HU" sz="1200" b="1" dirty="0" smtClean="0"/>
          </a:p>
          <a:p>
            <a:pPr indent="0">
              <a:buNone/>
            </a:pPr>
            <a:r>
              <a:rPr lang="hu-HU" b="1" dirty="0" smtClean="0"/>
              <a:t>                 </a:t>
            </a:r>
            <a:r>
              <a:rPr lang="hu-HU" b="1" dirty="0" err="1" smtClean="0"/>
              <a:t>Obj</a:t>
            </a:r>
            <a:r>
              <a:rPr lang="hu-HU" b="1" dirty="0" smtClean="0"/>
              <a:t>             V    </a:t>
            </a:r>
          </a:p>
          <a:p>
            <a:pPr indent="0">
              <a:buNone/>
            </a:pPr>
            <a:r>
              <a:rPr lang="hu-HU" b="1" i="1" dirty="0" smtClean="0"/>
              <a:t>      (Ti)  ezeket   tudjátok   </a:t>
            </a:r>
            <a:r>
              <a:rPr lang="hu-HU" b="1" i="1" dirty="0" err="1" smtClean="0"/>
              <a:t>vala</a:t>
            </a:r>
            <a:r>
              <a:rPr lang="hu-HU" b="1" i="1" dirty="0" smtClean="0"/>
              <a:t>   </a:t>
            </a:r>
            <a:r>
              <a:rPr lang="hu-HU" b="1" i="1" dirty="0" err="1" smtClean="0">
                <a:solidFill>
                  <a:srgbClr val="FF0000"/>
                </a:solidFill>
              </a:rPr>
              <a:t>-e</a:t>
            </a:r>
            <a:endParaRPr lang="hu-HU" b="1" i="1" dirty="0">
              <a:solidFill>
                <a:srgbClr val="FF0000"/>
              </a:solidFill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3779912" y="2564904"/>
            <a:ext cx="108012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860032" y="2564904"/>
            <a:ext cx="115212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2843808" y="3284984"/>
            <a:ext cx="108012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3923928" y="3284984"/>
            <a:ext cx="108012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2771800" y="4869160"/>
            <a:ext cx="72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627784" y="4149080"/>
            <a:ext cx="79208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156176" y="3284984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1475656" y="501317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H="1">
            <a:off x="1835696" y="4149080"/>
            <a:ext cx="79208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3491880" y="4941168"/>
            <a:ext cx="6480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5364088" y="422108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    </a:t>
            </a:r>
          </a:p>
          <a:p>
            <a:pPr algn="ctr">
              <a:buNone/>
            </a:pPr>
            <a:r>
              <a:rPr lang="hu-HU" b="1" dirty="0" smtClean="0"/>
              <a:t>	</a:t>
            </a:r>
            <a:r>
              <a:rPr lang="hu-HU" sz="4000" dirty="0" smtClean="0"/>
              <a:t>A kifutó </a:t>
            </a:r>
            <a:r>
              <a:rPr lang="hu-HU" sz="4000" i="1" dirty="0" err="1" smtClean="0"/>
              <a:t>ʃ</a:t>
            </a:r>
            <a:r>
              <a:rPr lang="hu-HU" sz="4000" dirty="0" err="1" smtClean="0"/>
              <a:t>-görbék</a:t>
            </a:r>
            <a:r>
              <a:rPr lang="hu-HU" sz="4000" dirty="0" smtClean="0"/>
              <a:t> mind</a:t>
            </a:r>
          </a:p>
          <a:p>
            <a:pPr algn="ctr">
              <a:buNone/>
            </a:pPr>
            <a:r>
              <a:rPr lang="hu-HU" sz="4000" dirty="0" smtClean="0"/>
              <a:t>	</a:t>
            </a:r>
            <a:r>
              <a:rPr lang="hu-HU" sz="4000" b="1" dirty="0" smtClean="0"/>
              <a:t>fejvégű szintagmákból épülő, </a:t>
            </a:r>
          </a:p>
          <a:p>
            <a:pPr algn="ctr">
              <a:buNone/>
            </a:pPr>
            <a:r>
              <a:rPr lang="hu-HU" sz="4000" b="1" dirty="0" smtClean="0"/>
              <a:t>	</a:t>
            </a:r>
            <a:r>
              <a:rPr lang="hu-HU" sz="4000" b="1" dirty="0" err="1" smtClean="0"/>
              <a:t>SOV</a:t>
            </a:r>
            <a:r>
              <a:rPr lang="hu-HU" sz="4000" b="1" dirty="0" smtClean="0"/>
              <a:t> alapszórendű </a:t>
            </a:r>
          </a:p>
          <a:p>
            <a:pPr algn="ctr">
              <a:buNone/>
            </a:pPr>
            <a:r>
              <a:rPr lang="hu-HU" sz="4000" dirty="0" smtClean="0"/>
              <a:t>mondatszerkezetre engednek következtetni.</a:t>
            </a:r>
            <a:endParaRPr lang="hu-HU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Nyelvi kövületek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(32)  </a:t>
            </a:r>
            <a:r>
              <a:rPr lang="hu-HU" b="1" i="1" dirty="0" smtClean="0"/>
              <a:t>Ő ismer</a:t>
            </a:r>
            <a:r>
              <a:rPr lang="hu-HU" b="1" i="1" dirty="0" smtClean="0">
                <a:solidFill>
                  <a:srgbClr val="FF0000"/>
                </a:solidFill>
              </a:rPr>
              <a:t>i</a:t>
            </a:r>
            <a:r>
              <a:rPr lang="hu-HU" b="1" i="1" dirty="0" smtClean="0"/>
              <a:t> János</a:t>
            </a:r>
            <a:r>
              <a:rPr lang="hu-HU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smtClean="0"/>
              <a:t>/őke</a:t>
            </a:r>
            <a:r>
              <a:rPr lang="hu-HU" b="1" i="1" dirty="0" smtClean="0">
                <a:solidFill>
                  <a:srgbClr val="FF0000"/>
                </a:solidFill>
              </a:rPr>
              <a:t>t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De</a:t>
            </a:r>
            <a:r>
              <a:rPr lang="hu-HU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(33) </a:t>
            </a:r>
            <a:r>
              <a:rPr lang="hu-HU" b="1" i="1" dirty="0" smtClean="0"/>
              <a:t>Ő ismer engem/téged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(34) </a:t>
            </a:r>
            <a:r>
              <a:rPr lang="hu-HU" b="1" i="1" dirty="0" smtClean="0"/>
              <a:t>Ő ismeri az (én) írásom/a (te) írásod.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dirty="0" smtClean="0"/>
              <a:t>(33)</a:t>
            </a:r>
            <a:r>
              <a:rPr lang="hu-HU" dirty="0" err="1" smtClean="0"/>
              <a:t>-ban</a:t>
            </a:r>
            <a:r>
              <a:rPr lang="hu-HU" dirty="0" smtClean="0"/>
              <a:t>  i. </a:t>
            </a:r>
            <a:r>
              <a:rPr lang="hu-HU" b="1" dirty="0" smtClean="0"/>
              <a:t>hiányzik a tárgyrag;</a:t>
            </a:r>
          </a:p>
          <a:p>
            <a:pPr>
              <a:buNone/>
            </a:pPr>
            <a:r>
              <a:rPr lang="hu-HU" dirty="0" smtClean="0"/>
              <a:t>	      </a:t>
            </a:r>
            <a:r>
              <a:rPr lang="hu-HU" dirty="0" err="1" smtClean="0"/>
              <a:t>ii</a:t>
            </a:r>
            <a:r>
              <a:rPr lang="hu-HU" dirty="0" smtClean="0"/>
              <a:t>. </a:t>
            </a:r>
            <a:r>
              <a:rPr lang="hu-HU" b="1" dirty="0" smtClean="0"/>
              <a:t>a tárgy nem vált ki egyeztetést az igén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(34)</a:t>
            </a:r>
            <a:r>
              <a:rPr lang="hu-HU" dirty="0" err="1" smtClean="0"/>
              <a:t>-ben</a:t>
            </a:r>
            <a:r>
              <a:rPr lang="hu-HU" dirty="0" smtClean="0"/>
              <a:t> </a:t>
            </a:r>
            <a:r>
              <a:rPr lang="hu-HU" b="1" dirty="0" smtClean="0"/>
              <a:t>hiányzik a tárgyrag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A magyarázat építőkövei:</a:t>
            </a:r>
            <a:br>
              <a:rPr lang="hu-HU" sz="4000" b="1" dirty="0" smtClean="0"/>
            </a:br>
            <a:r>
              <a:rPr lang="hu-HU" sz="4000" b="1" dirty="0" smtClean="0"/>
              <a:t>1. Az inverz egyeztetési tilalma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hu-HU" sz="12800" dirty="0" smtClean="0"/>
          </a:p>
          <a:p>
            <a:pPr>
              <a:buNone/>
            </a:pPr>
            <a:r>
              <a:rPr lang="hu-HU" sz="12800" dirty="0" err="1" smtClean="0"/>
              <a:t>Csukcs</a:t>
            </a:r>
            <a:r>
              <a:rPr lang="hu-HU" sz="12800" dirty="0" smtClean="0"/>
              <a:t>, korják, kamcsatkai (</a:t>
            </a:r>
            <a:r>
              <a:rPr lang="hu-HU" sz="12800" dirty="0" err="1" smtClean="0"/>
              <a:t>Comrie</a:t>
            </a:r>
            <a:r>
              <a:rPr lang="hu-HU" sz="12800" dirty="0" smtClean="0"/>
              <a:t> 1980 ): </a:t>
            </a:r>
          </a:p>
          <a:p>
            <a:pPr>
              <a:buNone/>
            </a:pPr>
            <a:r>
              <a:rPr lang="hu-HU" sz="12800" b="1" dirty="0" smtClean="0"/>
              <a:t>    ha a mondat tárgya aktívabb szereplője a diskurzusnak, mint az alany, nem egyezhet vele az ige. </a:t>
            </a:r>
          </a:p>
          <a:p>
            <a:pPr>
              <a:buNone/>
            </a:pPr>
            <a:endParaRPr lang="hu-HU" sz="12800" b="1" dirty="0" smtClean="0"/>
          </a:p>
          <a:p>
            <a:pPr>
              <a:buNone/>
            </a:pPr>
            <a:r>
              <a:rPr lang="hu-HU" sz="12800" b="1" dirty="0" smtClean="0"/>
              <a:t>Aktivitási hierarchia:</a:t>
            </a:r>
          </a:p>
          <a:p>
            <a:pPr>
              <a:buNone/>
            </a:pPr>
            <a:r>
              <a:rPr lang="hu-HU" sz="12800" dirty="0" smtClean="0"/>
              <a:t>beszélő &gt; többi résztvevő &gt; nem résztvevők </a:t>
            </a:r>
          </a:p>
          <a:p>
            <a:pPr>
              <a:buNone/>
            </a:pPr>
            <a:r>
              <a:rPr lang="hu-HU" sz="12800" dirty="0" smtClean="0"/>
              <a:t>Azaz:</a:t>
            </a:r>
          </a:p>
          <a:p>
            <a:pPr>
              <a:buNone/>
            </a:pPr>
            <a:r>
              <a:rPr lang="hu-HU" sz="12800" dirty="0" smtClean="0"/>
              <a:t>        én  &gt;       mi, te, ti       &gt; ő, ők</a:t>
            </a:r>
          </a:p>
          <a:p>
            <a:pPr>
              <a:buNone/>
            </a:pPr>
            <a:r>
              <a:rPr lang="hu-HU" sz="12800" dirty="0" smtClean="0"/>
              <a:t>     </a:t>
            </a:r>
            <a:endParaRPr lang="hu-HU" b="1" dirty="0" smtClean="0">
              <a:sym typeface="Wingdings" pitchFamily="2" charset="2"/>
            </a:endParaRPr>
          </a:p>
          <a:p>
            <a:pPr>
              <a:buNone/>
            </a:pPr>
            <a:endParaRPr lang="hu-HU" b="1" dirty="0" smtClean="0">
              <a:sym typeface="Wingdings" pitchFamily="2" charset="2"/>
            </a:endParaRP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/>
            </a:r>
            <a:br>
              <a:rPr lang="hu-HU" b="1" dirty="0" smtClean="0">
                <a:sym typeface="Wingdings" pitchFamily="2" charset="2"/>
              </a:rPr>
            </a:b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Következmény: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Ha az alany 3. személyű, a tárgy 1. vagy 2. személyű, nincs egyeztetés: </a:t>
            </a:r>
          </a:p>
          <a:p>
            <a:pPr>
              <a:buNone/>
            </a:pPr>
            <a:r>
              <a:rPr lang="hu-HU" dirty="0" smtClean="0"/>
              <a:t>(35) ‘</a:t>
            </a:r>
            <a:r>
              <a:rPr lang="hu-HU" b="1" dirty="0" smtClean="0"/>
              <a:t>Ő lát engem/téged.’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Ha az alany 2 személyű, a tárgy 1. személyű, nincs egyeztetés:</a:t>
            </a:r>
          </a:p>
          <a:p>
            <a:pPr>
              <a:buNone/>
            </a:pPr>
            <a:r>
              <a:rPr lang="hu-HU" dirty="0" smtClean="0"/>
              <a:t>(36) ‘</a:t>
            </a:r>
            <a:r>
              <a:rPr lang="hu-HU" b="1" dirty="0" smtClean="0"/>
              <a:t>Te látsz engem.’</a:t>
            </a:r>
            <a:endParaRPr lang="hu-HU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 magyarázat építőkövei 2.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A differenciált ige-tárgy egyeztetés a tárgy információszerkezeti szerepének függvénye: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Az </a:t>
            </a:r>
            <a:r>
              <a:rPr lang="hu-HU" b="1" dirty="0" smtClean="0">
                <a:solidFill>
                  <a:srgbClr val="00B050"/>
                </a:solidFill>
              </a:rPr>
              <a:t>adott,</a:t>
            </a:r>
            <a:r>
              <a:rPr lang="hu-HU" b="1" dirty="0" smtClean="0"/>
              <a:t> </a:t>
            </a:r>
            <a:r>
              <a:rPr lang="hu-HU" b="1" dirty="0" smtClean="0">
                <a:solidFill>
                  <a:srgbClr val="00B050"/>
                </a:solidFill>
              </a:rPr>
              <a:t>topik</a:t>
            </a:r>
            <a:r>
              <a:rPr lang="hu-HU" b="1" dirty="0" smtClean="0"/>
              <a:t> szerepű tárggyal egyezik az ige; </a:t>
            </a:r>
          </a:p>
          <a:p>
            <a:pPr>
              <a:buNone/>
            </a:pPr>
            <a:r>
              <a:rPr lang="hu-HU" b="1" dirty="0" smtClean="0"/>
              <a:t>az </a:t>
            </a:r>
            <a:r>
              <a:rPr lang="hu-HU" b="1" dirty="0" smtClean="0">
                <a:solidFill>
                  <a:srgbClr val="FF0000"/>
                </a:solidFill>
              </a:rPr>
              <a:t>új,</a:t>
            </a:r>
            <a:r>
              <a:rPr lang="hu-HU" b="1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fókusz</a:t>
            </a:r>
            <a:r>
              <a:rPr lang="hu-HU" b="1" dirty="0" smtClean="0"/>
              <a:t> szerepű tárggyal nem.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Differenciált ige-tárgy egyeztetés  számos rokon nyelvben: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Hanti</a:t>
            </a:r>
            <a:r>
              <a:rPr lang="hu-HU" dirty="0" smtClean="0"/>
              <a:t> (</a:t>
            </a:r>
            <a:r>
              <a:rPr lang="hu-HU" dirty="0" err="1" smtClean="0"/>
              <a:t>Nikolaeva</a:t>
            </a:r>
            <a:r>
              <a:rPr lang="hu-HU" dirty="0" smtClean="0"/>
              <a:t> 1999):</a:t>
            </a:r>
          </a:p>
          <a:p>
            <a:pPr marL="514350" indent="-514350">
              <a:buNone/>
            </a:pPr>
            <a:r>
              <a:rPr lang="hu-HU" dirty="0" smtClean="0"/>
              <a:t>(34)a.[</a:t>
            </a:r>
            <a:r>
              <a:rPr lang="hu-HU" baseline="-25000" dirty="0" smtClean="0">
                <a:solidFill>
                  <a:srgbClr val="00B050"/>
                </a:solidFill>
              </a:rPr>
              <a:t>topik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00B050"/>
                </a:solidFill>
              </a:rPr>
              <a:t>alany</a:t>
            </a:r>
            <a:r>
              <a:rPr lang="hu-HU" dirty="0" smtClean="0"/>
              <a:t>]   [</a:t>
            </a:r>
            <a:r>
              <a:rPr lang="hu-HU" baseline="-25000" dirty="0" smtClean="0">
                <a:solidFill>
                  <a:srgbClr val="FF0000"/>
                </a:solidFill>
              </a:rPr>
              <a:t>fókusz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tárgy</a:t>
            </a:r>
            <a:r>
              <a:rPr lang="hu-HU" dirty="0" smtClean="0"/>
              <a:t>] </a:t>
            </a:r>
            <a:r>
              <a:rPr lang="hu-HU" b="1" dirty="0" smtClean="0">
                <a:solidFill>
                  <a:srgbClr val="FF0000"/>
                </a:solidFill>
              </a:rPr>
              <a:t>ige</a:t>
            </a:r>
            <a:r>
              <a:rPr lang="hu-HU" dirty="0" smtClean="0"/>
              <a:t> --  </a:t>
            </a:r>
            <a:r>
              <a:rPr lang="hu-HU" b="1" dirty="0" smtClean="0">
                <a:solidFill>
                  <a:srgbClr val="FF0000"/>
                </a:solidFill>
              </a:rPr>
              <a:t>alanyi</a:t>
            </a:r>
            <a:r>
              <a:rPr lang="hu-HU" dirty="0" smtClean="0">
                <a:solidFill>
                  <a:srgbClr val="FF0000"/>
                </a:solidFill>
              </a:rPr>
              <a:t> ragozás</a:t>
            </a:r>
          </a:p>
          <a:p>
            <a:pPr marL="514350" indent="-514350">
              <a:buNone/>
            </a:pPr>
            <a:r>
              <a:rPr lang="hu-HU" dirty="0" smtClean="0"/>
              <a:t>       b. [</a:t>
            </a:r>
            <a:r>
              <a:rPr lang="hu-HU" baseline="-25000" dirty="0" smtClean="0">
                <a:solidFill>
                  <a:srgbClr val="00B050"/>
                </a:solidFill>
              </a:rPr>
              <a:t>topik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00B050"/>
                </a:solidFill>
              </a:rPr>
              <a:t>alany</a:t>
            </a:r>
            <a:r>
              <a:rPr lang="hu-HU" dirty="0" smtClean="0"/>
              <a:t>]  [</a:t>
            </a:r>
            <a:r>
              <a:rPr lang="hu-HU" baseline="-25000" dirty="0" smtClean="0">
                <a:solidFill>
                  <a:srgbClr val="00B050"/>
                </a:solidFill>
              </a:rPr>
              <a:t>topik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00B050"/>
                </a:solidFill>
              </a:rPr>
              <a:t>tárgy</a:t>
            </a:r>
            <a:r>
              <a:rPr lang="hu-HU" dirty="0" smtClean="0"/>
              <a:t>] </a:t>
            </a:r>
            <a:r>
              <a:rPr lang="hu-HU" b="1" dirty="0" smtClean="0">
                <a:solidFill>
                  <a:srgbClr val="FF0000"/>
                </a:solidFill>
              </a:rPr>
              <a:t>ige</a:t>
            </a:r>
            <a:r>
              <a:rPr lang="hu-HU" dirty="0" smtClean="0"/>
              <a:t> -- </a:t>
            </a:r>
            <a:r>
              <a:rPr lang="hu-HU" b="1" dirty="0" smtClean="0">
                <a:solidFill>
                  <a:srgbClr val="00B050"/>
                </a:solidFill>
              </a:rPr>
              <a:t>tárgyas</a:t>
            </a:r>
            <a:r>
              <a:rPr lang="hu-HU" dirty="0" smtClean="0">
                <a:solidFill>
                  <a:srgbClr val="00B050"/>
                </a:solidFill>
              </a:rPr>
              <a:t> ragozás</a:t>
            </a:r>
          </a:p>
          <a:p>
            <a:pPr marL="514350" indent="-514350">
              <a:buNone/>
            </a:pPr>
            <a:endParaRPr lang="hu-HU" sz="800" dirty="0" smtClean="0"/>
          </a:p>
          <a:p>
            <a:pPr>
              <a:buNone/>
            </a:pPr>
            <a:r>
              <a:rPr lang="hu-HU" b="1" dirty="0" smtClean="0"/>
              <a:t>     </a:t>
            </a:r>
            <a:r>
              <a:rPr lang="hu-HU" sz="2800" b="1" dirty="0" smtClean="0"/>
              <a:t>elsődleges topik    másodlagos topik</a:t>
            </a:r>
            <a:endParaRPr lang="hu-HU" sz="2800" b="1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1691680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70790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dirty="0" smtClean="0"/>
              <a:t>Mit tettél? </a:t>
            </a:r>
          </a:p>
          <a:p>
            <a:pPr marL="514350" indent="-514350">
              <a:buNone/>
            </a:pPr>
            <a:r>
              <a:rPr lang="hu-HU" dirty="0" smtClean="0"/>
              <a:t>(35) </a:t>
            </a:r>
            <a:r>
              <a:rPr lang="hu-HU" b="1" i="1" dirty="0" smtClean="0">
                <a:solidFill>
                  <a:srgbClr val="00B050"/>
                </a:solidFill>
              </a:rPr>
              <a:t>Ma</a:t>
            </a:r>
            <a:r>
              <a:rPr lang="hu-HU" b="1" i="1" dirty="0" smtClean="0"/>
              <a:t>  </a:t>
            </a:r>
            <a:r>
              <a:rPr lang="hu-HU" b="1" i="1" dirty="0" err="1" smtClean="0">
                <a:solidFill>
                  <a:srgbClr val="FF0000"/>
                </a:solidFill>
              </a:rPr>
              <a:t>tam</a:t>
            </a:r>
            <a:r>
              <a:rPr lang="hu-HU" b="1" i="1" dirty="0" smtClean="0">
                <a:solidFill>
                  <a:srgbClr val="FF0000"/>
                </a:solidFill>
              </a:rPr>
              <a:t>  </a:t>
            </a:r>
            <a:r>
              <a:rPr lang="hu-HU" b="1" i="1" dirty="0" err="1" smtClean="0">
                <a:solidFill>
                  <a:srgbClr val="FF0000"/>
                </a:solidFill>
              </a:rPr>
              <a:t>kalaη</a:t>
            </a:r>
            <a:r>
              <a:rPr lang="hu-HU" b="1" i="1" dirty="0" smtClean="0">
                <a:solidFill>
                  <a:srgbClr val="FF0000"/>
                </a:solidFill>
              </a:rPr>
              <a:t> 	       </a:t>
            </a:r>
            <a:r>
              <a:rPr lang="hu-HU" b="1" i="1" dirty="0" err="1" smtClean="0">
                <a:solidFill>
                  <a:srgbClr val="FF0000"/>
                </a:solidFill>
              </a:rPr>
              <a:t>we</a:t>
            </a:r>
            <a:r>
              <a:rPr lang="hu-HU" b="1" i="1" dirty="0" smtClean="0">
                <a:solidFill>
                  <a:srgbClr val="FF0000"/>
                </a:solidFill>
              </a:rPr>
              <a:t>:</a:t>
            </a:r>
            <a:r>
              <a:rPr lang="hu-HU" b="1" i="1" dirty="0" err="1" smtClean="0">
                <a:solidFill>
                  <a:srgbClr val="FF0000"/>
                </a:solidFill>
              </a:rPr>
              <a:t>l-sə-</a:t>
            </a:r>
            <a:r>
              <a:rPr lang="hu-HU" b="1" i="1" dirty="0" err="1" smtClean="0">
                <a:solidFill>
                  <a:srgbClr val="00B050"/>
                </a:solidFill>
              </a:rPr>
              <a:t>m</a:t>
            </a:r>
            <a:r>
              <a:rPr lang="hu-HU" dirty="0" smtClean="0"/>
              <a:t>		 </a:t>
            </a:r>
          </a:p>
          <a:p>
            <a:pPr marL="514350" indent="-514350">
              <a:buNone/>
            </a:pPr>
            <a:r>
              <a:rPr lang="hu-HU" dirty="0" smtClean="0"/>
              <a:t> 	  én    ez      rénszarvas  </a:t>
            </a:r>
            <a:r>
              <a:rPr lang="hu-HU" dirty="0" err="1" smtClean="0"/>
              <a:t>megöl-</a:t>
            </a:r>
            <a:r>
              <a:rPr lang="hu-HU" cap="small" dirty="0" err="1" smtClean="0"/>
              <a:t>múlt-</a:t>
            </a:r>
            <a:r>
              <a:rPr lang="hu-HU" cap="small" dirty="0" err="1" smtClean="0">
                <a:solidFill>
                  <a:srgbClr val="00B050"/>
                </a:solidFill>
              </a:rPr>
              <a:t>sg1</a:t>
            </a:r>
            <a:endParaRPr lang="hu-HU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hu-HU" dirty="0" smtClean="0"/>
              <a:t>      ‘</a:t>
            </a:r>
            <a:r>
              <a:rPr lang="hu-HU" dirty="0" smtClean="0">
                <a:solidFill>
                  <a:srgbClr val="00B050"/>
                </a:solidFill>
              </a:rPr>
              <a:t>Én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megöltem ezt a rénszarvast</a:t>
            </a:r>
            <a:r>
              <a:rPr lang="hu-HU" dirty="0" smtClean="0"/>
              <a:t>.’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Mit tettél ezzel a rénszarvassal?</a:t>
            </a:r>
          </a:p>
          <a:p>
            <a:pPr>
              <a:buNone/>
            </a:pPr>
            <a:r>
              <a:rPr lang="hu-HU" dirty="0" smtClean="0"/>
              <a:t>(36) </a:t>
            </a:r>
            <a:r>
              <a:rPr lang="hu-HU" b="1" i="1" dirty="0" smtClean="0">
                <a:solidFill>
                  <a:srgbClr val="00B050"/>
                </a:solidFill>
              </a:rPr>
              <a:t>Ma  </a:t>
            </a:r>
            <a:r>
              <a:rPr lang="hu-HU" b="1" i="1" dirty="0" err="1" smtClean="0">
                <a:solidFill>
                  <a:srgbClr val="00B050"/>
                </a:solidFill>
              </a:rPr>
              <a:t>tam</a:t>
            </a:r>
            <a:r>
              <a:rPr lang="hu-HU" b="1" i="1" dirty="0" smtClean="0">
                <a:solidFill>
                  <a:srgbClr val="00B050"/>
                </a:solidFill>
              </a:rPr>
              <a:t>  </a:t>
            </a:r>
            <a:r>
              <a:rPr lang="hu-HU" b="1" i="1" dirty="0" err="1" smtClean="0">
                <a:solidFill>
                  <a:srgbClr val="00B050"/>
                </a:solidFill>
              </a:rPr>
              <a:t>kalaη</a:t>
            </a:r>
            <a:r>
              <a:rPr lang="hu-HU" b="1" i="1" dirty="0" smtClean="0"/>
              <a:t> 	     </a:t>
            </a:r>
            <a:r>
              <a:rPr lang="hu-HU" b="1" i="1" dirty="0" err="1" smtClean="0">
                <a:solidFill>
                  <a:srgbClr val="FF0000"/>
                </a:solidFill>
              </a:rPr>
              <a:t>we</a:t>
            </a:r>
            <a:r>
              <a:rPr lang="hu-HU" b="1" i="1" dirty="0" smtClean="0">
                <a:solidFill>
                  <a:srgbClr val="FF0000"/>
                </a:solidFill>
              </a:rPr>
              <a:t>:l-s</a:t>
            </a:r>
            <a:r>
              <a:rPr lang="hu-HU" b="1" i="1" dirty="0" smtClean="0"/>
              <a:t>-</a:t>
            </a:r>
            <a:r>
              <a:rPr lang="hu-HU" b="1" i="1" dirty="0" smtClean="0">
                <a:solidFill>
                  <a:srgbClr val="00B050"/>
                </a:solidFill>
              </a:rPr>
              <a:t>e:</a:t>
            </a:r>
            <a:r>
              <a:rPr lang="hu-HU" b="1" i="1" dirty="0" err="1" smtClean="0">
                <a:solidFill>
                  <a:srgbClr val="00B050"/>
                </a:solidFill>
              </a:rPr>
              <a:t>-m</a:t>
            </a:r>
            <a:endParaRPr lang="hu-H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dirty="0" smtClean="0"/>
              <a:t>	    én    ez     rénszarvas  </a:t>
            </a:r>
            <a:r>
              <a:rPr lang="hu-HU" dirty="0" err="1" smtClean="0"/>
              <a:t>megöl-</a:t>
            </a:r>
            <a:r>
              <a:rPr lang="hu-HU" cap="small" dirty="0" err="1" smtClean="0"/>
              <a:t>múlt-</a:t>
            </a:r>
            <a:r>
              <a:rPr lang="hu-HU" b="1" cap="small" dirty="0" err="1" smtClean="0">
                <a:solidFill>
                  <a:srgbClr val="00B050"/>
                </a:solidFill>
              </a:rPr>
              <a:t>obj</a:t>
            </a:r>
            <a:r>
              <a:rPr lang="hu-HU" cap="small" dirty="0" err="1" smtClean="0">
                <a:solidFill>
                  <a:srgbClr val="00B050"/>
                </a:solidFill>
              </a:rPr>
              <a:t>-</a:t>
            </a:r>
            <a:r>
              <a:rPr lang="hu-HU" b="1" cap="small" dirty="0" err="1" smtClean="0">
                <a:solidFill>
                  <a:srgbClr val="00B050"/>
                </a:solidFill>
              </a:rPr>
              <a:t>sg1</a:t>
            </a:r>
            <a:endParaRPr lang="hu-H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dirty="0" smtClean="0"/>
              <a:t>       ‘</a:t>
            </a:r>
            <a:r>
              <a:rPr lang="hu-HU" dirty="0" smtClean="0">
                <a:solidFill>
                  <a:srgbClr val="00B050"/>
                </a:solidFill>
              </a:rPr>
              <a:t>Én ezt a rénszarvast </a:t>
            </a:r>
            <a:r>
              <a:rPr lang="hu-HU" dirty="0" smtClean="0">
                <a:solidFill>
                  <a:srgbClr val="FF0000"/>
                </a:solidFill>
              </a:rPr>
              <a:t>megöltem</a:t>
            </a:r>
            <a:r>
              <a:rPr lang="hu-HU" dirty="0" smtClean="0"/>
              <a:t>.’ 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Az inverz egyeztetés tilalmának magyarázata: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Aktivitási hierarchia = </a:t>
            </a:r>
          </a:p>
          <a:p>
            <a:pPr>
              <a:buNone/>
            </a:pPr>
            <a:r>
              <a:rPr lang="hu-HU" b="1" dirty="0" smtClean="0"/>
              <a:t>a topik szerepre való elérhetőségi hierarchia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A másodlagos topik nem lehet aktívabb, mint az elsődleges topik =</a:t>
            </a: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A másodlagos topik nem lehet topikszerűbb, mint az elsődleges topik.</a:t>
            </a:r>
            <a:endParaRPr lang="hu-HU" sz="1200" b="1" dirty="0" smtClean="0">
              <a:sym typeface="Wingdings" pitchFamily="2" charset="2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A nyelvi változások lefolyásának </a:t>
            </a:r>
            <a:r>
              <a:rPr lang="hu-HU" sz="4000" b="1" i="1" dirty="0" err="1" smtClean="0"/>
              <a:t>ʃ</a:t>
            </a:r>
            <a:r>
              <a:rPr lang="hu-HU" sz="4000" b="1" dirty="0" err="1" smtClean="0"/>
              <a:t>-görbéje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      100%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    RÉGI    </a:t>
            </a:r>
          </a:p>
          <a:p>
            <a:pPr>
              <a:buNone/>
            </a:pPr>
            <a:r>
              <a:rPr lang="hu-HU" dirty="0" smtClean="0"/>
              <a:t>                             ÚJ</a:t>
            </a:r>
          </a:p>
          <a:p>
            <a:pPr>
              <a:buNone/>
            </a:pPr>
            <a:r>
              <a:rPr lang="hu-HU" dirty="0" smtClean="0"/>
              <a:t>                                             </a:t>
            </a:r>
            <a:r>
              <a:rPr lang="hu-HU" sz="2400" dirty="0" smtClean="0"/>
              <a:t>idő</a:t>
            </a:r>
            <a:r>
              <a:rPr lang="hu-HU" dirty="0" smtClean="0"/>
              <a:t>                               </a:t>
            </a:r>
          </a:p>
          <a:p>
            <a:pPr>
              <a:buNone/>
            </a:pPr>
            <a:endParaRPr lang="hu-HU" dirty="0" smtClean="0">
              <a:sym typeface="Wingdings" pitchFamily="2" charset="2"/>
            </a:endParaRP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Következmény:</a:t>
            </a: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	a visszaszoruló régi változat </a:t>
            </a:r>
            <a:r>
              <a:rPr lang="hu-HU" b="1" dirty="0" smtClean="0"/>
              <a:t> még évszázadokig kimutatható  </a:t>
            </a:r>
          </a:p>
          <a:p>
            <a:pPr>
              <a:buNone/>
            </a:pP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1187624" y="1340768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1259632" y="4005064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örbe összekötő 8"/>
          <p:cNvCxnSpPr/>
          <p:nvPr/>
        </p:nvCxnSpPr>
        <p:spPr>
          <a:xfrm flipV="1">
            <a:off x="1187624" y="1916832"/>
            <a:ext cx="3024336" cy="20162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187624" y="1700808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Az inverz egyeztetési tilalom következménye:</a:t>
            </a:r>
            <a:br>
              <a:rPr lang="hu-HU" sz="3200" b="1" dirty="0" smtClean="0"/>
            </a:br>
            <a:r>
              <a:rPr lang="hu-HU" sz="3200" dirty="0" smtClean="0"/>
              <a:t>3. személyű alany esetén 1. vagy 2. személyű tárggyal nem egyezhet az ige.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Tundra nyenyec:</a:t>
            </a:r>
          </a:p>
          <a:p>
            <a:pPr>
              <a:buNone/>
            </a:pPr>
            <a:r>
              <a:rPr lang="hu-HU" dirty="0" smtClean="0"/>
              <a:t>(37) </a:t>
            </a:r>
            <a:r>
              <a:rPr lang="hu-HU" b="1" dirty="0" err="1" smtClean="0">
                <a:solidFill>
                  <a:srgbClr val="00B050"/>
                </a:solidFill>
              </a:rPr>
              <a:t>Wanya</a:t>
            </a:r>
            <a:r>
              <a:rPr lang="hu-HU" b="1" dirty="0" smtClean="0">
                <a:solidFill>
                  <a:srgbClr val="00B050"/>
                </a:solidFill>
              </a:rPr>
              <a:t>  </a:t>
            </a:r>
            <a:r>
              <a:rPr lang="hu-HU" b="1" dirty="0" err="1" smtClean="0">
                <a:solidFill>
                  <a:srgbClr val="00B050"/>
                </a:solidFill>
              </a:rPr>
              <a:t>syita</a:t>
            </a:r>
            <a:r>
              <a:rPr lang="hu-HU" b="1" dirty="0" smtClean="0">
                <a:solidFill>
                  <a:srgbClr val="00B050"/>
                </a:solidFill>
              </a:rPr>
              <a:t>  </a:t>
            </a:r>
            <a:r>
              <a:rPr lang="hu-HU" b="1" dirty="0" err="1" smtClean="0">
                <a:solidFill>
                  <a:srgbClr val="FF0000"/>
                </a:solidFill>
              </a:rPr>
              <a:t>ladə</a:t>
            </a:r>
            <a:r>
              <a:rPr lang="hu-HU" b="1" baseline="30000" dirty="0" smtClean="0">
                <a:solidFill>
                  <a:srgbClr val="FF0000"/>
                </a:solidFill>
              </a:rPr>
              <a:t>◦</a:t>
            </a:r>
            <a:r>
              <a:rPr lang="hu-HU" b="1" dirty="0" err="1" smtClean="0">
                <a:solidFill>
                  <a:srgbClr val="00B050"/>
                </a:solidFill>
              </a:rPr>
              <a:t>-da-Ø</a:t>
            </a:r>
            <a:endParaRPr lang="hu-HU" b="1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b="1" baseline="30000" dirty="0" smtClean="0">
                <a:solidFill>
                  <a:srgbClr val="FF0000"/>
                </a:solidFill>
              </a:rPr>
              <a:t>	     </a:t>
            </a:r>
            <a:r>
              <a:rPr lang="hu-HU" dirty="0" smtClean="0"/>
              <a:t> Ványa 	  őt 	 </a:t>
            </a:r>
            <a:r>
              <a:rPr lang="hu-HU" dirty="0" err="1" smtClean="0"/>
              <a:t>megver.</a:t>
            </a:r>
            <a:r>
              <a:rPr lang="hu-HU" cap="small" dirty="0" err="1" smtClean="0"/>
              <a:t>sg</a:t>
            </a:r>
            <a:r>
              <a:rPr lang="hu-HU" dirty="0" err="1" smtClean="0"/>
              <a:t>3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’</a:t>
            </a:r>
            <a:r>
              <a:rPr lang="hu-HU" dirty="0" err="1" smtClean="0"/>
              <a:t>Ványa</a:t>
            </a:r>
            <a:r>
              <a:rPr lang="hu-HU" dirty="0" smtClean="0"/>
              <a:t> őt megveri.’ (</a:t>
            </a:r>
            <a:r>
              <a:rPr lang="hu-HU" dirty="0" err="1" smtClean="0"/>
              <a:t>Dalrymple</a:t>
            </a:r>
            <a:r>
              <a:rPr lang="hu-HU" dirty="0" smtClean="0"/>
              <a:t> </a:t>
            </a:r>
            <a:r>
              <a:rPr lang="hu-HU" dirty="0" err="1" smtClean="0"/>
              <a:t>-Nikolaeva</a:t>
            </a:r>
            <a:r>
              <a:rPr lang="hu-HU" dirty="0" smtClean="0"/>
              <a:t> 2011)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(38) </a:t>
            </a:r>
            <a:r>
              <a:rPr lang="hu-HU" b="1" dirty="0" smtClean="0"/>
              <a:t>*</a:t>
            </a:r>
            <a:r>
              <a:rPr lang="hu-HU" b="1" dirty="0" err="1" smtClean="0">
                <a:solidFill>
                  <a:srgbClr val="00B050"/>
                </a:solidFill>
              </a:rPr>
              <a:t>Wanya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00B050"/>
                </a:solidFill>
              </a:rPr>
              <a:t>syiqm</a:t>
            </a:r>
            <a:r>
              <a:rPr lang="hu-HU" b="1" baseline="30000" dirty="0" smtClean="0">
                <a:solidFill>
                  <a:srgbClr val="00B050"/>
                </a:solidFill>
              </a:rPr>
              <a:t>◦</a:t>
            </a:r>
            <a:r>
              <a:rPr lang="hu-HU" b="1" dirty="0" smtClean="0">
                <a:solidFill>
                  <a:srgbClr val="00B050"/>
                </a:solidFill>
              </a:rPr>
              <a:t>/</a:t>
            </a:r>
            <a:r>
              <a:rPr lang="hu-HU" b="1" dirty="0" err="1" smtClean="0">
                <a:solidFill>
                  <a:srgbClr val="00B050"/>
                </a:solidFill>
              </a:rPr>
              <a:t>syit</a:t>
            </a:r>
            <a:r>
              <a:rPr lang="hu-HU" b="1" baseline="30000" dirty="0" smtClean="0">
                <a:solidFill>
                  <a:srgbClr val="00B050"/>
                </a:solidFill>
              </a:rPr>
              <a:t>◦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ladə</a:t>
            </a:r>
            <a:r>
              <a:rPr lang="hu-HU" b="1" baseline="30000" dirty="0" smtClean="0">
                <a:solidFill>
                  <a:srgbClr val="FF0000"/>
                </a:solidFill>
              </a:rPr>
              <a:t>◦</a:t>
            </a:r>
            <a:r>
              <a:rPr lang="hu-HU" b="1" dirty="0" err="1" smtClean="0">
                <a:solidFill>
                  <a:srgbClr val="00B050"/>
                </a:solidFill>
              </a:rPr>
              <a:t>da-Ø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hu-HU" dirty="0" smtClean="0"/>
              <a:t>	    ‘Ványa engem/téged megver.’    </a:t>
            </a:r>
          </a:p>
          <a:p>
            <a:pPr>
              <a:buNone/>
            </a:pPr>
            <a:endParaRPr lang="hu-HU" sz="900" dirty="0" smtClean="0"/>
          </a:p>
          <a:p>
            <a:pPr>
              <a:buNone/>
            </a:pPr>
            <a:r>
              <a:rPr lang="hu-HU" dirty="0" smtClean="0"/>
              <a:t>(39) </a:t>
            </a:r>
            <a:r>
              <a:rPr lang="hu-HU" b="1" dirty="0" err="1" smtClean="0">
                <a:solidFill>
                  <a:srgbClr val="00B050"/>
                </a:solidFill>
              </a:rPr>
              <a:t>Wanya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syiqm</a:t>
            </a:r>
            <a:r>
              <a:rPr lang="hu-HU" b="1" baseline="30000" dirty="0" smtClean="0">
                <a:solidFill>
                  <a:srgbClr val="FF0000"/>
                </a:solidFill>
              </a:rPr>
              <a:t>◦</a:t>
            </a:r>
            <a:r>
              <a:rPr lang="hu-HU" b="1" dirty="0" smtClean="0">
                <a:solidFill>
                  <a:srgbClr val="FF0000"/>
                </a:solidFill>
              </a:rPr>
              <a:t>/</a:t>
            </a:r>
            <a:r>
              <a:rPr lang="hu-HU" b="1" dirty="0" err="1" smtClean="0">
                <a:solidFill>
                  <a:srgbClr val="FF0000"/>
                </a:solidFill>
              </a:rPr>
              <a:t>syit</a:t>
            </a:r>
            <a:r>
              <a:rPr lang="hu-HU" b="1" baseline="30000" dirty="0" smtClean="0">
                <a:solidFill>
                  <a:srgbClr val="FF0000"/>
                </a:solidFill>
              </a:rPr>
              <a:t>◦</a:t>
            </a:r>
            <a:r>
              <a:rPr lang="hu-HU" b="1" dirty="0" smtClean="0">
                <a:solidFill>
                  <a:srgbClr val="FF0000"/>
                </a:solidFill>
              </a:rPr>
              <a:t>    </a:t>
            </a:r>
            <a:r>
              <a:rPr lang="hu-HU" b="1" dirty="0" err="1" smtClean="0">
                <a:solidFill>
                  <a:srgbClr val="FF0000"/>
                </a:solidFill>
              </a:rPr>
              <a:t>ladə</a:t>
            </a:r>
            <a:r>
              <a:rPr lang="hu-HU" b="1" baseline="30000" dirty="0" smtClean="0">
                <a:solidFill>
                  <a:srgbClr val="FF0000"/>
                </a:solidFill>
              </a:rPr>
              <a:t>◦</a:t>
            </a:r>
            <a:r>
              <a:rPr lang="hu-HU" b="1" dirty="0" err="1" smtClean="0">
                <a:solidFill>
                  <a:srgbClr val="00B050"/>
                </a:solidFill>
              </a:rPr>
              <a:t>-Ø</a:t>
            </a:r>
            <a:r>
              <a:rPr lang="hu-HU" b="1" baseline="30000" dirty="0" smtClean="0">
                <a:solidFill>
                  <a:srgbClr val="FF0000"/>
                </a:solidFill>
              </a:rPr>
              <a:t>	</a:t>
            </a:r>
            <a:r>
              <a:rPr lang="hu-HU" b="1" baseline="30000" dirty="0" smtClean="0"/>
              <a:t>   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    Ványa  engem/téged  </a:t>
            </a:r>
            <a:r>
              <a:rPr lang="hu-HU" dirty="0" err="1" smtClean="0"/>
              <a:t>megver.</a:t>
            </a:r>
            <a:r>
              <a:rPr lang="hu-HU" cap="small" dirty="0" err="1" smtClean="0"/>
              <a:t>sg</a:t>
            </a:r>
            <a:r>
              <a:rPr lang="hu-HU" dirty="0" err="1" smtClean="0"/>
              <a:t>3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’</a:t>
            </a:r>
            <a:r>
              <a:rPr lang="hu-HU" dirty="0" err="1" smtClean="0"/>
              <a:t>Ványa</a:t>
            </a:r>
            <a:r>
              <a:rPr lang="hu-HU" dirty="0" smtClean="0"/>
              <a:t> engem/téged  ver meg .’	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389440" cy="1395536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Változás az ősmagyarban: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A topik gyakran határozott</a:t>
            </a:r>
            <a:r>
              <a:rPr lang="hu-HU" b="1" dirty="0" smtClean="0">
                <a:sym typeface="Wingdings" pitchFamily="2" charset="2"/>
              </a:rPr>
              <a:t>; ezért</a:t>
            </a:r>
          </a:p>
          <a:p>
            <a:pPr>
              <a:buNone/>
            </a:pPr>
            <a:r>
              <a:rPr lang="hu-HU" b="1" dirty="0" err="1" smtClean="0">
                <a:sym typeface="Wingdings" pitchFamily="2" charset="2"/>
              </a:rPr>
              <a:t>topikalizált</a:t>
            </a:r>
            <a:r>
              <a:rPr lang="hu-HU" b="1" dirty="0" smtClean="0">
                <a:sym typeface="Wingdings" pitchFamily="2" charset="2"/>
              </a:rPr>
              <a:t> tárgy–ige egyeztetés </a:t>
            </a:r>
            <a:br>
              <a:rPr lang="hu-HU" b="1" dirty="0" smtClean="0">
                <a:sym typeface="Wingdings" pitchFamily="2" charset="2"/>
              </a:rPr>
            </a:br>
            <a:r>
              <a:rPr lang="hu-HU" b="1" dirty="0" smtClean="0">
                <a:sym typeface="Wingdings" pitchFamily="2" charset="2"/>
              </a:rPr>
              <a:t> határozott tárgy–ige egyeztetés</a:t>
            </a:r>
            <a:endParaRPr lang="hu-HU" b="1" dirty="0" smtClean="0"/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r>
              <a:rPr lang="hu-HU" b="1" dirty="0" smtClean="0"/>
              <a:t>Az 1./2. személyű tárggyal való egyeztetés tilalma kövületként maradt fenn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Bár:</a:t>
            </a:r>
          </a:p>
          <a:p>
            <a:pPr>
              <a:buNone/>
            </a:pPr>
            <a:r>
              <a:rPr lang="hu-HU" dirty="0" smtClean="0"/>
              <a:t>(40)a. A sötét ruhák </a:t>
            </a:r>
            <a:r>
              <a:rPr lang="hu-HU" b="1" dirty="0" smtClean="0"/>
              <a:t>egyes nőket </a:t>
            </a:r>
            <a:r>
              <a:rPr lang="hu-HU" b="1" dirty="0" err="1" smtClean="0"/>
              <a:t>öregítenek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    b. </a:t>
            </a:r>
            <a:r>
              <a:rPr lang="hu-HU" b="1" dirty="0" smtClean="0"/>
              <a:t>Egyes nőket </a:t>
            </a:r>
            <a:r>
              <a:rPr lang="hu-HU" dirty="0" smtClean="0"/>
              <a:t>a sötét ruhák </a:t>
            </a:r>
            <a:r>
              <a:rPr lang="hu-HU" b="1" dirty="0" smtClean="0"/>
              <a:t>öregítik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Egyes manysi dialektusokban differenciált tárgyragozás: 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032448"/>
          </a:xfrm>
        </p:spPr>
        <p:txBody>
          <a:bodyPr>
            <a:normAutofit/>
          </a:bodyPr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sz="3600" b="1" dirty="0" smtClean="0"/>
              <a:t>	   a topik szerepű tárgy kap tárgyragot;</a:t>
            </a:r>
          </a:p>
          <a:p>
            <a:pPr>
              <a:buNone/>
            </a:pPr>
            <a:r>
              <a:rPr lang="hu-HU" sz="3600" b="1" dirty="0" smtClean="0"/>
              <a:t>	   a fókusz szerepű tárgy </a:t>
            </a:r>
            <a:r>
              <a:rPr lang="hu-HU" sz="3600" b="1" dirty="0" smtClean="0"/>
              <a:t>ragtalan.</a:t>
            </a:r>
            <a:endParaRPr lang="hu-HU" sz="3600" b="1" dirty="0" smtClean="0"/>
          </a:p>
          <a:p>
            <a:pPr>
              <a:buNone/>
            </a:pPr>
            <a:endParaRPr lang="hu-HU" sz="3600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Az inverz </a:t>
            </a:r>
            <a:r>
              <a:rPr lang="hu-HU" b="1" dirty="0" err="1" smtClean="0"/>
              <a:t>topikalitás</a:t>
            </a:r>
            <a:r>
              <a:rPr lang="hu-HU" b="1" dirty="0" smtClean="0"/>
              <a:t> tilalmának következménye e nyelvtípusban</a:t>
            </a:r>
            <a:r>
              <a:rPr lang="hu-HU" dirty="0" smtClean="0"/>
              <a:t>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3. személyű alany esetén</a:t>
            </a:r>
            <a:r>
              <a:rPr lang="hu-HU" b="1" dirty="0" smtClean="0"/>
              <a:t> nem lehet topik/nem kaphat tárgyragot </a:t>
            </a:r>
            <a:r>
              <a:rPr lang="hu-HU" dirty="0" smtClean="0"/>
              <a:t>az 1. és 2. személyű tárgy és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az 1. vagy 2. személyű birtokossal bíró tárgy:</a:t>
            </a:r>
          </a:p>
          <a:p>
            <a:pPr marL="514350" indent="-514350">
              <a:spcBef>
                <a:spcPts val="0"/>
              </a:spcBef>
              <a:buNone/>
            </a:pPr>
            <a:endParaRPr lang="hu-HU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(37) ‘Ő keresett   </a:t>
            </a:r>
            <a:r>
              <a:rPr lang="hu-HU" b="1" dirty="0" smtClean="0"/>
              <a:t>engem/téged.’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(38) ‘Ő kereste    </a:t>
            </a:r>
            <a:r>
              <a:rPr lang="hu-HU" b="1" dirty="0" smtClean="0"/>
              <a:t>az én kalapom/a te kalapod.’</a:t>
            </a:r>
            <a:endParaRPr lang="hu-HU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Következtetések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dirty="0" smtClean="0"/>
              <a:t>   </a:t>
            </a:r>
            <a:r>
              <a:rPr lang="hu-HU" b="1" dirty="0" smtClean="0"/>
              <a:t>Az ősmagyarban létezett</a:t>
            </a:r>
            <a:r>
              <a:rPr lang="hu-HU" dirty="0" smtClean="0"/>
              <a:t> mind a </a:t>
            </a:r>
          </a:p>
          <a:p>
            <a:pPr>
              <a:buNone/>
            </a:pPr>
            <a:r>
              <a:rPr lang="hu-HU" dirty="0" smtClean="0"/>
              <a:t>   manysi típusú </a:t>
            </a:r>
            <a:r>
              <a:rPr lang="hu-HU" b="1" dirty="0" smtClean="0"/>
              <a:t>differenciált tárgyragozás </a:t>
            </a:r>
            <a:r>
              <a:rPr lang="hu-HU" dirty="0" smtClean="0"/>
              <a:t>és a   </a:t>
            </a:r>
          </a:p>
          <a:p>
            <a:pPr>
              <a:buNone/>
            </a:pPr>
            <a:r>
              <a:rPr lang="hu-HU" dirty="0" smtClean="0"/>
              <a:t>   hanti típusú </a:t>
            </a:r>
            <a:r>
              <a:rPr lang="hu-HU" b="1" dirty="0" smtClean="0"/>
              <a:t>differenciált ige-tárgy egyeztetés.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Következtetések 2.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  A tárgyrag és az ige-tárgy egyeztetés hiánya</a:t>
            </a:r>
          </a:p>
          <a:p>
            <a:pPr>
              <a:buNone/>
            </a:pPr>
            <a:r>
              <a:rPr lang="hu-HU" b="1" dirty="0" smtClean="0"/>
              <a:t>   1. és 2. személyű tárgy esetén</a:t>
            </a:r>
          </a:p>
          <a:p>
            <a:pPr>
              <a:buNone/>
            </a:pPr>
            <a:r>
              <a:rPr lang="hu-HU" dirty="0" smtClean="0"/>
              <a:t>   a differenciált tárgyragozás és  differenciált  </a:t>
            </a:r>
          </a:p>
          <a:p>
            <a:pPr>
              <a:buNone/>
            </a:pPr>
            <a:r>
              <a:rPr lang="hu-HU" dirty="0" smtClean="0"/>
              <a:t>   ige-tárgy egyeztetés  esetén fellépő </a:t>
            </a:r>
          </a:p>
          <a:p>
            <a:pPr>
              <a:buNone/>
            </a:pPr>
            <a:r>
              <a:rPr lang="hu-HU" b="1" dirty="0" smtClean="0"/>
              <a:t>   inverz egyeztetési tilalom </a:t>
            </a:r>
            <a:r>
              <a:rPr lang="hu-HU" dirty="0" smtClean="0"/>
              <a:t>maradványa</a:t>
            </a:r>
            <a:r>
              <a:rPr lang="hu-HU" b="1" dirty="0" smtClean="0"/>
              <a:t>.</a:t>
            </a:r>
          </a:p>
          <a:p>
            <a:pPr>
              <a:buNone/>
            </a:pPr>
            <a:endParaRPr lang="hu-HU" b="1" dirty="0" smtClean="0"/>
          </a:p>
          <a:p>
            <a:pPr marL="514350" indent="-514350">
              <a:buNone/>
            </a:pPr>
            <a:endParaRPr lang="hu-HU" b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endParaRPr lang="hu-HU" sz="800" b="1" dirty="0" smtClean="0"/>
          </a:p>
          <a:p>
            <a:pPr>
              <a:buNone/>
            </a:pPr>
            <a:endParaRPr lang="hu-HU" dirty="0" smtClean="0"/>
          </a:p>
          <a:p>
            <a:pPr marL="514350" indent="-51435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Összefoglalás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b="1" dirty="0" smtClean="0"/>
              <a:t>A mondattani rekonstrukcióhoz vannak eszközeink.</a:t>
            </a:r>
          </a:p>
          <a:p>
            <a:pPr marL="514350" indent="-514350">
              <a:buAutoNum type="arabicPeriod"/>
            </a:pPr>
            <a:r>
              <a:rPr lang="hu-HU" b="1" dirty="0" smtClean="0"/>
              <a:t>Az ősmagyar mondat fejvégű szintagmákból épült fel, </a:t>
            </a:r>
            <a:r>
              <a:rPr lang="hu-HU" b="1" dirty="0" err="1" smtClean="0"/>
              <a:t>SOV</a:t>
            </a:r>
            <a:r>
              <a:rPr lang="hu-HU" b="1" dirty="0" smtClean="0"/>
              <a:t> szórendű volt.</a:t>
            </a:r>
          </a:p>
          <a:p>
            <a:pPr marL="514350" indent="-514350">
              <a:buAutoNum type="arabicPeriod"/>
            </a:pPr>
            <a:r>
              <a:rPr lang="hu-HU" b="1" dirty="0" smtClean="0"/>
              <a:t>Az ősmagyarban a tárgyrag és az ige-tárgy egyeztetés a tárgy topik szerepét jelölte.</a:t>
            </a:r>
            <a:endParaRPr lang="hu-HU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hu-HU" b="1" dirty="0" smtClean="0"/>
              <a:t>Köszönet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507288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dirty="0" smtClean="0"/>
              <a:t>Családomnak</a:t>
            </a:r>
          </a:p>
          <a:p>
            <a:pPr>
              <a:buNone/>
            </a:pPr>
            <a:r>
              <a:rPr lang="hu-HU" b="1" dirty="0" smtClean="0"/>
              <a:t>Tanáraimnak</a:t>
            </a:r>
          </a:p>
          <a:p>
            <a:pPr>
              <a:buNone/>
            </a:pPr>
            <a:r>
              <a:rPr lang="hu-HU" b="1" dirty="0" smtClean="0"/>
              <a:t>Egykori mestereimnek:                                        </a:t>
            </a:r>
          </a:p>
          <a:p>
            <a:pPr>
              <a:buNone/>
            </a:pPr>
            <a:r>
              <a:rPr lang="hu-HU" b="1" dirty="0" smtClean="0"/>
              <a:t>    Egri Péternek és Papp Ferencnek</a:t>
            </a:r>
          </a:p>
          <a:p>
            <a:pPr>
              <a:buNone/>
            </a:pPr>
            <a:r>
              <a:rPr lang="hu-HU" b="1" dirty="0" smtClean="0"/>
              <a:t>Kollégáimnak az MTA Nyelvtudományi  Intézetében és a </a:t>
            </a:r>
            <a:r>
              <a:rPr lang="hu-HU" b="1" dirty="0" err="1" smtClean="0"/>
              <a:t>PPKE-n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Munkatársaimnak, a magyar generatív történeti mondattan projektum résztvevőinek</a:t>
            </a:r>
            <a:endParaRPr lang="hu-H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A részlegesen dokumentált </a:t>
            </a:r>
            <a:r>
              <a:rPr lang="hu-HU" sz="4000" b="1" i="1" dirty="0" err="1" smtClean="0"/>
              <a:t>ʃ</a:t>
            </a:r>
            <a:r>
              <a:rPr lang="hu-HU" sz="4000" b="1" dirty="0" err="1" smtClean="0"/>
              <a:t>-görbék</a:t>
            </a:r>
            <a:r>
              <a:rPr lang="hu-HU" sz="4000" b="1" dirty="0" smtClean="0"/>
              <a:t> kiegészíthetők. 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Nehézség: </a:t>
            </a:r>
          </a:p>
          <a:p>
            <a:pPr>
              <a:buNone/>
            </a:pPr>
            <a:r>
              <a:rPr lang="hu-HU" dirty="0" smtClean="0"/>
              <a:t>	A nyelvi változások  </a:t>
            </a:r>
            <a:r>
              <a:rPr lang="hu-HU" i="1" dirty="0" err="1" smtClean="0"/>
              <a:t>ʃ</a:t>
            </a:r>
            <a:r>
              <a:rPr lang="hu-HU" dirty="0" err="1" smtClean="0"/>
              <a:t>-görbéje</a:t>
            </a:r>
            <a:r>
              <a:rPr lang="hu-HU" dirty="0" smtClean="0"/>
              <a:t> csak tendencia; megakadt változások; stabilizálódott variáció</a:t>
            </a:r>
          </a:p>
          <a:p>
            <a:pPr>
              <a:buNone/>
            </a:pPr>
            <a:endParaRPr lang="hu-HU" sz="1200" b="1" dirty="0" smtClean="0"/>
          </a:p>
          <a:p>
            <a:pPr>
              <a:buNone/>
            </a:pPr>
            <a:r>
              <a:rPr lang="hu-HU" b="1" dirty="0" smtClean="0"/>
              <a:t>A rekonstrukció akkor megbízható, ha a rekonstruált mondattani jelenség kimutatható a rokon nyelvekben.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 smtClean="0"/>
              <a:t>Kifutó </a:t>
            </a:r>
            <a:r>
              <a:rPr lang="hu-HU" sz="4000" b="1" i="1" dirty="0" err="1" smtClean="0"/>
              <a:t>ʃ</a:t>
            </a:r>
            <a:r>
              <a:rPr lang="hu-HU" sz="4000" b="1" dirty="0" err="1" smtClean="0"/>
              <a:t>-görbék</a:t>
            </a:r>
            <a:r>
              <a:rPr lang="hu-HU" sz="4000" b="1" dirty="0" smtClean="0"/>
              <a:t> az ómagyar mondattanban: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396044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b="1" dirty="0" err="1" smtClean="0"/>
              <a:t>SOV</a:t>
            </a:r>
            <a:r>
              <a:rPr lang="hu-HU" b="1" dirty="0" smtClean="0"/>
              <a:t> (</a:t>
            </a:r>
            <a:r>
              <a:rPr lang="hu-HU" b="1" dirty="0" err="1" smtClean="0"/>
              <a:t>subjectum-objectum-verbum</a:t>
            </a:r>
            <a:r>
              <a:rPr lang="hu-HU" b="1" dirty="0" smtClean="0"/>
              <a:t>) szórend ragtalan tárggyal</a:t>
            </a:r>
          </a:p>
          <a:p>
            <a:pPr marL="514350" indent="-514350">
              <a:buAutoNum type="arabicPeriod"/>
            </a:pPr>
            <a:r>
              <a:rPr lang="hu-HU" b="1" dirty="0" smtClean="0"/>
              <a:t>Igeneves alárendelő mellékmondatok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hu-HU" b="1" dirty="0" smtClean="0"/>
              <a:t>‘Ige-segédige’ sorrend</a:t>
            </a:r>
          </a:p>
          <a:p>
            <a:pPr marL="514350" indent="-514350">
              <a:buAutoNum type="arabicPeriod"/>
            </a:pPr>
            <a:r>
              <a:rPr lang="hu-HU" b="1" dirty="0" smtClean="0"/>
              <a:t>Mondatvégi kérdő operátor</a:t>
            </a:r>
          </a:p>
          <a:p>
            <a:pPr marL="514350" indent="-514350">
              <a:buAutoNum type="arabicPeriod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406106" cy="5390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			</a:t>
            </a:r>
            <a:r>
              <a:rPr lang="hu-HU" sz="4000" b="1" dirty="0" smtClean="0"/>
              <a:t>Empirikus állítás:</a:t>
            </a:r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    E visszaszoruló ómagyar változatok a hantiban és a manysiban ma is általánosak ,</a:t>
            </a:r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smtClean="0">
                <a:sym typeface="Wingdings" pitchFamily="2" charset="2"/>
              </a:rPr>
              <a:t>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	ugor alapnyelvi jelenségek, </a:t>
            </a:r>
          </a:p>
          <a:p>
            <a:pPr>
              <a:buNone/>
            </a:pPr>
            <a:r>
              <a:rPr lang="hu-HU" b="1" dirty="0" smtClean="0"/>
              <a:t>    melyek az ősmagyarban </a:t>
            </a:r>
            <a:r>
              <a:rPr lang="hu-HU" b="1" dirty="0" smtClean="0"/>
              <a:t>is tovább </a:t>
            </a:r>
            <a:r>
              <a:rPr lang="hu-HU" b="1" dirty="0" smtClean="0"/>
              <a:t>éltek.</a:t>
            </a:r>
          </a:p>
          <a:p>
            <a:pPr>
              <a:buNone/>
            </a:pP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Ősmagyar kor: </a:t>
            </a:r>
            <a:r>
              <a:rPr lang="hu-HU" sz="3600" dirty="0" smtClean="0"/>
              <a:t>az ugor egység felbomlásától (Kr. e. ?2000/1000) a honfoglalásig</a:t>
            </a:r>
          </a:p>
          <a:p>
            <a:pPr>
              <a:buNone/>
            </a:pPr>
            <a:r>
              <a:rPr lang="hu-HU" sz="3600" b="1" dirty="0" smtClean="0"/>
              <a:t>Ómagyar kor: </a:t>
            </a:r>
            <a:r>
              <a:rPr lang="hu-HU" sz="3600" dirty="0" smtClean="0"/>
              <a:t>a honfoglalástól a mohácsi vészig</a:t>
            </a:r>
          </a:p>
          <a:p>
            <a:pPr>
              <a:buNone/>
            </a:pPr>
            <a:endParaRPr lang="hu-HU" sz="1300" b="1" dirty="0" smtClean="0"/>
          </a:p>
          <a:p>
            <a:pPr>
              <a:buNone/>
            </a:pPr>
            <a:endParaRPr lang="hu-HU" sz="1300" b="1" dirty="0" smtClean="0"/>
          </a:p>
          <a:p>
            <a:pPr>
              <a:buNone/>
            </a:pPr>
            <a:r>
              <a:rPr lang="hu-HU" sz="3600" b="1" dirty="0" smtClean="0"/>
              <a:t>Nyelvemlékes kor:</a:t>
            </a:r>
          </a:p>
          <a:p>
            <a:pPr>
              <a:buNone/>
            </a:pPr>
            <a:r>
              <a:rPr lang="hu-HU" sz="3600" b="1" dirty="0" smtClean="0"/>
              <a:t>	</a:t>
            </a:r>
            <a:r>
              <a:rPr lang="hu-HU" sz="3600" dirty="0" smtClean="0"/>
              <a:t>1195-től (Halotti beszéd és könyörgés)</a:t>
            </a:r>
          </a:p>
          <a:p>
            <a:pPr>
              <a:buNone/>
            </a:pPr>
            <a:endParaRPr lang="hu-HU" sz="2800" b="1" dirty="0" smtClean="0"/>
          </a:p>
          <a:p>
            <a:pPr>
              <a:buNone/>
            </a:pPr>
            <a:r>
              <a:rPr lang="hu-HU" sz="3600" b="1" dirty="0" smtClean="0"/>
              <a:t>A nyelvemlékes kor szórendje:</a:t>
            </a:r>
          </a:p>
          <a:p>
            <a:pPr>
              <a:buNone/>
            </a:pPr>
            <a:r>
              <a:rPr lang="hu-HU" sz="3600" b="1" dirty="0" smtClean="0"/>
              <a:t>    topik – fókusz </a:t>
            </a:r>
            <a:r>
              <a:rPr lang="hu-HU" sz="3600" dirty="0" smtClean="0"/>
              <a:t>–</a:t>
            </a:r>
            <a:r>
              <a:rPr lang="hu-HU" sz="8000" baseline="-25000" dirty="0" smtClean="0"/>
              <a:t>{</a:t>
            </a:r>
            <a:r>
              <a:rPr lang="hu-HU" sz="3600" b="1" dirty="0" err="1" smtClean="0"/>
              <a:t>VSO</a:t>
            </a:r>
            <a:r>
              <a:rPr lang="hu-HU" sz="8800" baseline="-25000" dirty="0" smtClean="0"/>
              <a:t>}</a:t>
            </a:r>
            <a:r>
              <a:rPr lang="hu-HU" sz="3600" dirty="0" smtClean="0"/>
              <a:t> </a:t>
            </a:r>
          </a:p>
          <a:p>
            <a:pPr>
              <a:buNone/>
            </a:pPr>
            <a:r>
              <a:rPr lang="hu-HU" sz="3600" dirty="0" smtClean="0"/>
              <a:t>                                   </a:t>
            </a:r>
            <a:r>
              <a:rPr lang="hu-HU" sz="3600" b="1" dirty="0" err="1" smtClean="0"/>
              <a:t>VOS</a:t>
            </a:r>
            <a:r>
              <a:rPr lang="hu-HU" sz="3600" dirty="0" smtClean="0"/>
              <a:t>    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Kifutó </a:t>
            </a:r>
            <a:r>
              <a:rPr lang="hu-HU" sz="3600" b="1" i="1" dirty="0" err="1" smtClean="0"/>
              <a:t>ʃ</a:t>
            </a:r>
            <a:r>
              <a:rPr lang="hu-HU" sz="3600" b="1" dirty="0" err="1" smtClean="0"/>
              <a:t>-görbék</a:t>
            </a:r>
            <a:r>
              <a:rPr lang="hu-HU" sz="3600" b="1" dirty="0" smtClean="0"/>
              <a:t> a korai ómagyarban:</a:t>
            </a:r>
            <a:br>
              <a:rPr lang="hu-HU" sz="3600" b="1" dirty="0" smtClean="0"/>
            </a:br>
            <a:r>
              <a:rPr lang="hu-HU" sz="3600" b="1" dirty="0" smtClean="0"/>
              <a:t> 1. Eltűnő </a:t>
            </a:r>
            <a:r>
              <a:rPr lang="hu-HU" sz="3600" b="1" dirty="0" err="1" smtClean="0"/>
              <a:t>SOV</a:t>
            </a:r>
            <a:r>
              <a:rPr lang="hu-HU" sz="3600" b="1" dirty="0" smtClean="0"/>
              <a:t> sorrend ragtalan tárggyal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dirty="0" smtClean="0"/>
              <a:t>Hanti:</a:t>
            </a:r>
          </a:p>
          <a:p>
            <a:pPr>
              <a:buNone/>
            </a:pPr>
            <a:r>
              <a:rPr lang="hu-HU" dirty="0" smtClean="0"/>
              <a:t>(1) </a:t>
            </a:r>
            <a:r>
              <a:rPr lang="hu-HU" b="1" i="1" dirty="0" err="1" smtClean="0"/>
              <a:t>Juwan</a:t>
            </a:r>
            <a:r>
              <a:rPr lang="hu-HU" b="1" i="1" dirty="0" smtClean="0"/>
              <a:t>  </a:t>
            </a:r>
            <a:r>
              <a:rPr lang="hu-HU" i="1" dirty="0" err="1" smtClean="0"/>
              <a:t>jikəl</a:t>
            </a:r>
            <a:r>
              <a:rPr lang="hu-HU" i="1" dirty="0" smtClean="0"/>
              <a:t>  </a:t>
            </a:r>
            <a:r>
              <a:rPr lang="hu-HU" i="1" dirty="0" err="1" smtClean="0"/>
              <a:t>pilna</a:t>
            </a:r>
            <a:r>
              <a:rPr lang="hu-HU" i="1" dirty="0" smtClean="0"/>
              <a:t>  </a:t>
            </a:r>
            <a:r>
              <a:rPr lang="hu-HU" i="1" dirty="0" err="1" smtClean="0"/>
              <a:t>xo</a:t>
            </a:r>
            <a:r>
              <a:rPr lang="hu-HU" i="1" dirty="0" smtClean="0"/>
              <a:t>:p       </a:t>
            </a:r>
            <a:r>
              <a:rPr lang="hu-HU" i="1" dirty="0" err="1" smtClean="0"/>
              <a:t>we</a:t>
            </a:r>
            <a:r>
              <a:rPr lang="hu-HU" i="1" dirty="0" smtClean="0"/>
              <a:t>:</a:t>
            </a:r>
            <a:r>
              <a:rPr lang="hu-HU" i="1" dirty="0" err="1" smtClean="0"/>
              <a:t>r-s-ə-ŋən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	  Iván      </a:t>
            </a:r>
            <a:r>
              <a:rPr lang="hu-HU" dirty="0" err="1" smtClean="0"/>
              <a:t>fiá</a:t>
            </a:r>
            <a:r>
              <a:rPr lang="hu-HU" dirty="0" smtClean="0"/>
              <a:t>     </a:t>
            </a:r>
            <a:r>
              <a:rPr lang="hu-HU" dirty="0" err="1" smtClean="0"/>
              <a:t>-val</a:t>
            </a:r>
            <a:r>
              <a:rPr lang="hu-HU" dirty="0" smtClean="0"/>
              <a:t>     csónak  csinált</a:t>
            </a:r>
            <a:endParaRPr lang="hu-HU" cap="small" dirty="0" smtClean="0"/>
          </a:p>
          <a:p>
            <a:pPr>
              <a:buNone/>
            </a:pPr>
            <a:r>
              <a:rPr lang="hu-HU" cap="small" dirty="0" smtClean="0"/>
              <a:t>   	 </a:t>
            </a:r>
            <a:r>
              <a:rPr lang="hu-HU" dirty="0" smtClean="0"/>
              <a:t>‛</a:t>
            </a:r>
            <a:r>
              <a:rPr lang="hu-HU" b="1" dirty="0" smtClean="0"/>
              <a:t>Iván </a:t>
            </a:r>
            <a:r>
              <a:rPr lang="hu-HU" dirty="0" smtClean="0"/>
              <a:t>a fiával csónakot csinált.’</a:t>
            </a:r>
            <a:r>
              <a:rPr lang="hu-HU" b="1" dirty="0" smtClean="0"/>
              <a:t>	</a:t>
            </a:r>
          </a:p>
          <a:p>
            <a:pPr>
              <a:buNone/>
            </a:pPr>
            <a:endParaRPr lang="hu-HU" sz="1600" dirty="0" smtClean="0"/>
          </a:p>
          <a:p>
            <a:pPr>
              <a:buNone/>
            </a:pPr>
            <a:r>
              <a:rPr lang="hu-HU" dirty="0" smtClean="0"/>
              <a:t>(2)</a:t>
            </a:r>
            <a:r>
              <a:rPr lang="hu-HU" i="1" dirty="0" smtClean="0"/>
              <a:t>(</a:t>
            </a:r>
            <a:r>
              <a:rPr lang="hu-HU" i="1" dirty="0" err="1" smtClean="0"/>
              <a:t>luw</a:t>
            </a:r>
            <a:r>
              <a:rPr lang="hu-HU" i="1" dirty="0" smtClean="0"/>
              <a:t>)  </a:t>
            </a:r>
            <a:r>
              <a:rPr lang="hu-HU" b="1" i="1" dirty="0" err="1" smtClean="0"/>
              <a:t>juwan</a:t>
            </a:r>
            <a:r>
              <a:rPr lang="hu-HU" b="1" i="1" dirty="0" smtClean="0"/>
              <a:t>  </a:t>
            </a:r>
            <a:r>
              <a:rPr lang="hu-HU" i="1" dirty="0" smtClean="0"/>
              <a:t>re:</a:t>
            </a:r>
            <a:r>
              <a:rPr lang="hu-HU" i="1" dirty="0" err="1" smtClean="0"/>
              <a:t>skəs</a:t>
            </a:r>
            <a:r>
              <a:rPr lang="hu-HU" i="1" dirty="0" smtClean="0"/>
              <a:t>	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ő        Iván      megütötte</a:t>
            </a:r>
          </a:p>
          <a:p>
            <a:pPr>
              <a:buNone/>
            </a:pPr>
            <a:r>
              <a:rPr lang="hu-HU" dirty="0" smtClean="0"/>
              <a:t>     ’Ő </a:t>
            </a:r>
            <a:r>
              <a:rPr lang="hu-HU" b="1" dirty="0" smtClean="0"/>
              <a:t>Ivánt</a:t>
            </a:r>
            <a:r>
              <a:rPr lang="hu-HU" dirty="0" smtClean="0"/>
              <a:t> megütötte 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1180</Words>
  <Application>Microsoft Office PowerPoint</Application>
  <PresentationFormat>Diavetítés a képernyőre (4:3 oldalarány)</PresentationFormat>
  <Paragraphs>351</Paragraphs>
  <Slides>47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47</vt:i4>
      </vt:variant>
    </vt:vector>
  </HeadingPairs>
  <TitlesOfParts>
    <vt:vector size="48" baseType="lpstr">
      <vt:lpstr>Office-téma</vt:lpstr>
      <vt:lpstr>Milyen volt az ősmagyar mondatszerkezet? </vt:lpstr>
      <vt:lpstr>Rekonstruálható-e egy nyelv dokumentálatlan korszakának mondattana? </vt:lpstr>
      <vt:lpstr>Elméleti állítás:</vt:lpstr>
      <vt:lpstr>A nyelvi változások lefolyásának ʃ-görbéje</vt:lpstr>
      <vt:lpstr>A részlegesen dokumentált ʃ-görbék kiegészíthetők. </vt:lpstr>
      <vt:lpstr>Kifutó ʃ-görbék az ómagyar mondattanban:</vt:lpstr>
      <vt:lpstr>7. dia</vt:lpstr>
      <vt:lpstr>8. dia</vt:lpstr>
      <vt:lpstr>Kifutó ʃ-görbék a korai ómagyarban:  1. Eltűnő SOV sorrend ragtalan tárggyal</vt:lpstr>
      <vt:lpstr>Ómagyar SOV igenévi alárendelő mondatok ragtalan tárggyal:</vt:lpstr>
      <vt:lpstr>A ragtalan tárgyak csökkenő aránya:</vt:lpstr>
      <vt:lpstr>Ragtalan tárgy csak OV szórenddel;     V-kezdetű szabad szórend  tárgyrag</vt:lpstr>
      <vt:lpstr>Megkövült OV szerkezetek ragtalan tárggyal:</vt:lpstr>
      <vt:lpstr>Következtetés:</vt:lpstr>
      <vt:lpstr>Kifutó ʃ-görbék:  2. Igeneves alárendelő mellékmondatok</vt:lpstr>
      <vt:lpstr>2/A. Visszaszoruló főnév előtti  igeneves  jelzői mellékmondatok</vt:lpstr>
      <vt:lpstr>Ómagyar:</vt:lpstr>
      <vt:lpstr>Csökkenő arányú igeneves jelzői mellékmondat  növekvő arányú vonatkozó névmásos jelzői mellékmondat</vt:lpstr>
      <vt:lpstr>Egy részben megkövült igeneves  jelzői mellékmondattípus:</vt:lpstr>
      <vt:lpstr>2/B. Visszaszoruló igeneves határozói mellékmondatok</vt:lpstr>
      <vt:lpstr>Ómagyar:</vt:lpstr>
      <vt:lpstr>Az igeneves határozói mellékmondatok csökkenő aránya:</vt:lpstr>
      <vt:lpstr>23. dia</vt:lpstr>
      <vt:lpstr>Kifutó ʃ-görbék:  3. Eltűnő ‘ige-segédige’ sorrend</vt:lpstr>
      <vt:lpstr> Az ősmagyarból örökölt temporális segédige: a vala </vt:lpstr>
      <vt:lpstr>Az összetett igeidők eltűnésével eltűnt    az ‘ige-segédige’ sorrend is</vt:lpstr>
      <vt:lpstr>Az újabb segédigék esetében a jelöletlen szórend:  ‘segédige–ige’</vt:lpstr>
      <vt:lpstr>Következtetés :</vt:lpstr>
      <vt:lpstr>Kifutó ʃ-görbék 4. Eltűnő mondatvégi kérdő operátor</vt:lpstr>
      <vt:lpstr>Ómagyar: szórványos mondatvégi -e:</vt:lpstr>
      <vt:lpstr>Következtetés:</vt:lpstr>
      <vt:lpstr>32. dia</vt:lpstr>
      <vt:lpstr>Nyelvi kövületek</vt:lpstr>
      <vt:lpstr>A magyarázat építőkövei: 1. Az inverz egyeztetési tilalma</vt:lpstr>
      <vt:lpstr>Következmény:</vt:lpstr>
      <vt:lpstr>A magyarázat építőkövei 2.</vt:lpstr>
      <vt:lpstr>Differenciált ige-tárgy egyeztetés  számos rokon nyelvben:</vt:lpstr>
      <vt:lpstr>38. dia</vt:lpstr>
      <vt:lpstr>Az inverz egyeztetés tilalmának magyarázata:</vt:lpstr>
      <vt:lpstr>Az inverz egyeztetési tilalom következménye: 3. személyű alany esetén 1. vagy 2. személyű tárggyal nem egyezhet az ige.</vt:lpstr>
      <vt:lpstr>Változás az ősmagyarban:</vt:lpstr>
      <vt:lpstr>Egyes manysi dialektusokban differenciált tárgyragozás: </vt:lpstr>
      <vt:lpstr>Az inverz topikalitás tilalmának következménye e nyelvtípusban: </vt:lpstr>
      <vt:lpstr>Következtetések 1.</vt:lpstr>
      <vt:lpstr>Következtetések 2.</vt:lpstr>
      <vt:lpstr>Összefoglalás</vt:lpstr>
      <vt:lpstr>Köszönet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historical corpora in the reconstruction of proto-syntax</dc:title>
  <dc:creator>É.Kiss Katalin</dc:creator>
  <cp:lastModifiedBy>É.Kiss Katalin</cp:lastModifiedBy>
  <cp:revision>347</cp:revision>
  <dcterms:created xsi:type="dcterms:W3CDTF">2012-06-07T18:03:54Z</dcterms:created>
  <dcterms:modified xsi:type="dcterms:W3CDTF">2013-12-09T06:10:11Z</dcterms:modified>
</cp:coreProperties>
</file>