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0" r:id="rId4"/>
    <p:sldId id="261" r:id="rId5"/>
    <p:sldId id="263" r:id="rId6"/>
    <p:sldId id="271" r:id="rId7"/>
    <p:sldId id="262" r:id="rId8"/>
    <p:sldId id="268" r:id="rId9"/>
    <p:sldId id="265" r:id="rId10"/>
    <p:sldId id="266" r:id="rId11"/>
    <p:sldId id="273" r:id="rId12"/>
    <p:sldId id="267" r:id="rId13"/>
    <p:sldId id="269" r:id="rId14"/>
    <p:sldId id="270" r:id="rId15"/>
    <p:sldId id="274" r:id="rId16"/>
    <p:sldId id="275" r:id="rId17"/>
    <p:sldId id="276" r:id="rId18"/>
    <p:sldId id="277" r:id="rId19"/>
    <p:sldId id="279" r:id="rId20"/>
    <p:sldId id="278" r:id="rId21"/>
    <p:sldId id="285" r:id="rId22"/>
    <p:sldId id="280" r:id="rId23"/>
    <p:sldId id="281" r:id="rId24"/>
    <p:sldId id="298" r:id="rId25"/>
    <p:sldId id="300" r:id="rId26"/>
    <p:sldId id="299" r:id="rId27"/>
    <p:sldId id="284" r:id="rId28"/>
    <p:sldId id="282" r:id="rId29"/>
    <p:sldId id="301" r:id="rId30"/>
    <p:sldId id="259" r:id="rId31"/>
    <p:sldId id="292" r:id="rId32"/>
    <p:sldId id="305" r:id="rId33"/>
    <p:sldId id="302" r:id="rId3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D5A"/>
    <a:srgbClr val="194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70" autoAdjust="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64" d="100"/>
          <a:sy n="64" d="100"/>
        </p:scale>
        <p:origin x="-322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na\KETEGYHAZA%201990-2010\Tanulmanyok\Egy&#233;ni%20FK\SzuperKHtot_2015.aug.18_CLAsterJavitottadato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978090248036958E-2"/>
          <c:y val="4.0281436983192344E-2"/>
          <c:w val="0.93001494457605083"/>
          <c:h val="0.8778917421873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alapstatisztikák!$M$46</c:f>
              <c:strCache>
                <c:ptCount val="1"/>
                <c:pt idx="0">
                  <c:v>T1 </c:v>
                </c:pt>
              </c:strCache>
            </c:strRef>
          </c:tx>
          <c:invertIfNegative val="0"/>
          <c:dLbls>
            <c:dLbl>
              <c:idx val="4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alapstatisztikák!$L$47:$L$53</c:f>
              <c:strCache>
                <c:ptCount val="7"/>
                <c:pt idx="0">
                  <c:v>FKS index           </c:v>
                </c:pt>
                <c:pt idx="1">
                  <c:v>Identitás       </c:v>
                </c:pt>
                <c:pt idx="2">
                  <c:v>NyválEgyház      </c:v>
                </c:pt>
                <c:pt idx="3">
                  <c:v>Nyelvtudás      </c:v>
                </c:pt>
                <c:pt idx="4">
                  <c:v>Attitűdök          </c:v>
                </c:pt>
                <c:pt idx="5">
                  <c:v>Írás-olvasás</c:v>
                </c:pt>
                <c:pt idx="6">
                  <c:v> NyválCsalád            </c:v>
                </c:pt>
              </c:strCache>
            </c:strRef>
          </c:cat>
          <c:val>
            <c:numRef>
              <c:f>alapstatisztikák!$M$47:$M$53</c:f>
              <c:numCache>
                <c:formatCode>General</c:formatCode>
                <c:ptCount val="7"/>
                <c:pt idx="0">
                  <c:v>1.8149999999999999</c:v>
                </c:pt>
                <c:pt idx="1">
                  <c:v>1.409</c:v>
                </c:pt>
                <c:pt idx="2">
                  <c:v>1.5609999999999999</c:v>
                </c:pt>
                <c:pt idx="3">
                  <c:v>1.583</c:v>
                </c:pt>
                <c:pt idx="4">
                  <c:v>2.0499999999999998</c:v>
                </c:pt>
                <c:pt idx="5">
                  <c:v>2.008</c:v>
                </c:pt>
                <c:pt idx="6">
                  <c:v>2.278</c:v>
                </c:pt>
              </c:numCache>
            </c:numRef>
          </c:val>
        </c:ser>
        <c:ser>
          <c:idx val="1"/>
          <c:order val="1"/>
          <c:tx>
            <c:strRef>
              <c:f>alapstatisztikák!$N$46</c:f>
              <c:strCache>
                <c:ptCount val="1"/>
                <c:pt idx="0">
                  <c:v>T2</c:v>
                </c:pt>
              </c:strCache>
            </c:strRef>
          </c:tx>
          <c:invertIfNegative val="0"/>
          <c:dLbls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818028927009755E-3"/>
                  <c:y val="-7.4074074074074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alapstatisztikák!$L$47:$L$53</c:f>
              <c:strCache>
                <c:ptCount val="7"/>
                <c:pt idx="0">
                  <c:v>FKS index           </c:v>
                </c:pt>
                <c:pt idx="1">
                  <c:v>Identitás       </c:v>
                </c:pt>
                <c:pt idx="2">
                  <c:v>NyválEgyház      </c:v>
                </c:pt>
                <c:pt idx="3">
                  <c:v>Nyelvtudás      </c:v>
                </c:pt>
                <c:pt idx="4">
                  <c:v>Attitűdök          </c:v>
                </c:pt>
                <c:pt idx="5">
                  <c:v>Írás-olvasás</c:v>
                </c:pt>
                <c:pt idx="6">
                  <c:v> NyválCsalád            </c:v>
                </c:pt>
              </c:strCache>
            </c:strRef>
          </c:cat>
          <c:val>
            <c:numRef>
              <c:f>alapstatisztikák!$N$47:$N$53</c:f>
              <c:numCache>
                <c:formatCode>General</c:formatCode>
                <c:ptCount val="7"/>
                <c:pt idx="0">
                  <c:v>1.8540000000000001</c:v>
                </c:pt>
                <c:pt idx="1">
                  <c:v>1.294</c:v>
                </c:pt>
                <c:pt idx="2">
                  <c:v>1.516</c:v>
                </c:pt>
                <c:pt idx="3">
                  <c:v>2.1030000000000002</c:v>
                </c:pt>
                <c:pt idx="4">
                  <c:v>1.86</c:v>
                </c:pt>
                <c:pt idx="5">
                  <c:v>2.0710000000000002</c:v>
                </c:pt>
                <c:pt idx="6">
                  <c:v>2.282</c:v>
                </c:pt>
              </c:numCache>
            </c:numRef>
          </c:val>
        </c:ser>
        <c:ser>
          <c:idx val="2"/>
          <c:order val="2"/>
          <c:tx>
            <c:strRef>
              <c:f>alapstatisztikák!$O$46</c:f>
              <c:strCache>
                <c:ptCount val="1"/>
                <c:pt idx="0">
                  <c:v>T3 </c:v>
                </c:pt>
              </c:strCache>
            </c:strRef>
          </c:tx>
          <c:invertIfNegative val="0"/>
          <c:dLbls>
            <c:dLbl>
              <c:idx val="6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alapstatisztikák!$L$47:$L$53</c:f>
              <c:strCache>
                <c:ptCount val="7"/>
                <c:pt idx="0">
                  <c:v>FKS index           </c:v>
                </c:pt>
                <c:pt idx="1">
                  <c:v>Identitás       </c:v>
                </c:pt>
                <c:pt idx="2">
                  <c:v>NyválEgyház      </c:v>
                </c:pt>
                <c:pt idx="3">
                  <c:v>Nyelvtudás      </c:v>
                </c:pt>
                <c:pt idx="4">
                  <c:v>Attitűdök          </c:v>
                </c:pt>
                <c:pt idx="5">
                  <c:v>Írás-olvasás</c:v>
                </c:pt>
                <c:pt idx="6">
                  <c:v> NyválCsalád            </c:v>
                </c:pt>
              </c:strCache>
            </c:strRef>
          </c:cat>
          <c:val>
            <c:numRef>
              <c:f>alapstatisztikák!$O$47:$O$53</c:f>
              <c:numCache>
                <c:formatCode>General</c:formatCode>
                <c:ptCount val="7"/>
                <c:pt idx="0">
                  <c:v>1.7410000000000001</c:v>
                </c:pt>
                <c:pt idx="1">
                  <c:v>1.4039999999999999</c:v>
                </c:pt>
                <c:pt idx="2">
                  <c:v>1.6439999999999999</c:v>
                </c:pt>
                <c:pt idx="3">
                  <c:v>1.5</c:v>
                </c:pt>
                <c:pt idx="4">
                  <c:v>1.8129999999999999</c:v>
                </c:pt>
                <c:pt idx="5">
                  <c:v>1.7689999999999999</c:v>
                </c:pt>
                <c:pt idx="6">
                  <c:v>2.3140000000000001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40864"/>
        <c:axId val="40359040"/>
      </c:barChart>
      <c:catAx>
        <c:axId val="403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40359040"/>
        <c:crosses val="autoZero"/>
        <c:auto val="1"/>
        <c:lblAlgn val="ctr"/>
        <c:lblOffset val="100"/>
        <c:noMultiLvlLbl val="0"/>
      </c:catAx>
      <c:valAx>
        <c:axId val="40359040"/>
        <c:scaling>
          <c:orientation val="minMax"/>
          <c:max val="3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40340864"/>
        <c:crosses val="autoZero"/>
        <c:crossBetween val="between"/>
        <c:majorUnit val="1"/>
        <c:minorUnit val="0.5"/>
      </c:valAx>
    </c:plotArea>
    <c:legend>
      <c:legendPos val="r"/>
      <c:layout>
        <c:manualLayout>
          <c:xMode val="edge"/>
          <c:yMode val="edge"/>
          <c:x val="0.30698089822105568"/>
          <c:y val="9.2016622922134736E-2"/>
          <c:w val="0.24734130455915229"/>
          <c:h val="9.374416739574222E-2"/>
        </c:manualLayout>
      </c:layout>
      <c:overlay val="0"/>
      <c:txPr>
        <a:bodyPr/>
        <a:lstStyle/>
        <a:p>
          <a:pPr>
            <a:defRPr sz="20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'Rkod sorba'!$L$186</c:f>
              <c:strCache>
                <c:ptCount val="1"/>
                <c:pt idx="0">
                  <c:v>FK1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sorba'!$M$186:$O$186</c:f>
              <c:numCache>
                <c:formatCode>General</c:formatCode>
                <c:ptCount val="3"/>
                <c:pt idx="0">
                  <c:v>17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'Rkod sorba'!$L$187</c:f>
              <c:strCache>
                <c:ptCount val="1"/>
                <c:pt idx="0">
                  <c:v>FK2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sorba'!$M$187:$O$187</c:f>
              <c:numCache>
                <c:formatCode>General</c:formatCode>
                <c:ptCount val="3"/>
                <c:pt idx="0">
                  <c:v>12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'Rkod sorba'!$L$188</c:f>
              <c:strCache>
                <c:ptCount val="1"/>
                <c:pt idx="0">
                  <c:v>FK3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sorba'!$M$188:$O$188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11</c:v>
                </c:pt>
              </c:numCache>
            </c:numRef>
          </c:val>
        </c:ser>
        <c:ser>
          <c:idx val="3"/>
          <c:order val="3"/>
          <c:tx>
            <c:strRef>
              <c:f>'Rkod sorba'!$L$189</c:f>
              <c:strCache>
                <c:ptCount val="1"/>
                <c:pt idx="0">
                  <c:v>FK4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sorba'!$M$189:$O$189</c:f>
              <c:numCache>
                <c:formatCode>General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er>
          <c:idx val="4"/>
          <c:order val="4"/>
          <c:tx>
            <c:strRef>
              <c:f>'Rkod sorba'!$L$190</c:f>
              <c:strCache>
                <c:ptCount val="1"/>
                <c:pt idx="0">
                  <c:v>FK5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sorba'!$M$190:$O$190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5"/>
          <c:order val="5"/>
          <c:tx>
            <c:strRef>
              <c:f>'Rkod sorba'!$L$191</c:f>
              <c:strCache>
                <c:ptCount val="1"/>
                <c:pt idx="0">
                  <c:v>FK6</c:v>
                </c:pt>
              </c:strCache>
            </c:strRef>
          </c:tx>
          <c:invertIfNegative val="0"/>
          <c:cat>
            <c:strRef>
              <c:f>'Rkod sorba'!$M$185:$O$185</c:f>
              <c:strCache>
                <c:ptCount val="3"/>
                <c:pt idx="0">
                  <c:v>T1</c:v>
                </c:pt>
                <c:pt idx="1">
                  <c:v>T2</c:v>
                </c:pt>
                <c:pt idx="2">
                  <c:v>T3</c:v>
                </c:pt>
              </c:strCache>
            </c:strRef>
          </c:cat>
          <c:val>
            <c:numRef>
              <c:f>'Rkod sorba'!$M$191:$O$191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85440"/>
        <c:axId val="118286976"/>
      </c:barChart>
      <c:catAx>
        <c:axId val="118285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18286976"/>
        <c:crosses val="autoZero"/>
        <c:auto val="1"/>
        <c:lblAlgn val="ctr"/>
        <c:lblOffset val="100"/>
        <c:noMultiLvlLbl val="0"/>
      </c:catAx>
      <c:valAx>
        <c:axId val="11828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285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ábrák!$G$66</c:f>
              <c:strCache>
                <c:ptCount val="1"/>
                <c:pt idx="0">
                  <c:v>T1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ábrák!$F$67:$F$72</c:f>
              <c:strCache>
                <c:ptCount val="6"/>
                <c:pt idx="0">
                  <c:v>FK1</c:v>
                </c:pt>
                <c:pt idx="1">
                  <c:v>FK2</c:v>
                </c:pt>
                <c:pt idx="2">
                  <c:v>FK3</c:v>
                </c:pt>
                <c:pt idx="3">
                  <c:v>FK4</c:v>
                </c:pt>
                <c:pt idx="4">
                  <c:v>FK5</c:v>
                </c:pt>
                <c:pt idx="5">
                  <c:v>FK6</c:v>
                </c:pt>
              </c:strCache>
            </c:strRef>
          </c:cat>
          <c:val>
            <c:numRef>
              <c:f>ábrák!$G$67:$G$72</c:f>
              <c:numCache>
                <c:formatCode>General</c:formatCode>
                <c:ptCount val="6"/>
                <c:pt idx="0">
                  <c:v>17</c:v>
                </c:pt>
                <c:pt idx="1">
                  <c:v>12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ábrák!$H$66</c:f>
              <c:strCache>
                <c:ptCount val="1"/>
                <c:pt idx="0">
                  <c:v>T2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ábrák!$F$67:$F$72</c:f>
              <c:strCache>
                <c:ptCount val="6"/>
                <c:pt idx="0">
                  <c:v>FK1</c:v>
                </c:pt>
                <c:pt idx="1">
                  <c:v>FK2</c:v>
                </c:pt>
                <c:pt idx="2">
                  <c:v>FK3</c:v>
                </c:pt>
                <c:pt idx="3">
                  <c:v>FK4</c:v>
                </c:pt>
                <c:pt idx="4">
                  <c:v>FK5</c:v>
                </c:pt>
                <c:pt idx="5">
                  <c:v>FK6</c:v>
                </c:pt>
              </c:strCache>
            </c:strRef>
          </c:cat>
          <c:val>
            <c:numRef>
              <c:f>ábrák!$H$67:$H$72</c:f>
              <c:numCache>
                <c:formatCode>General</c:formatCode>
                <c:ptCount val="6"/>
                <c:pt idx="0">
                  <c:v>6</c:v>
                </c:pt>
                <c:pt idx="1">
                  <c:v>17</c:v>
                </c:pt>
                <c:pt idx="2">
                  <c:v>19</c:v>
                </c:pt>
                <c:pt idx="3">
                  <c:v>10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ábrák!$I$66</c:f>
              <c:strCache>
                <c:ptCount val="1"/>
                <c:pt idx="0">
                  <c:v>T3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ábrák!$F$67:$F$72</c:f>
              <c:strCache>
                <c:ptCount val="6"/>
                <c:pt idx="0">
                  <c:v>FK1</c:v>
                </c:pt>
                <c:pt idx="1">
                  <c:v>FK2</c:v>
                </c:pt>
                <c:pt idx="2">
                  <c:v>FK3</c:v>
                </c:pt>
                <c:pt idx="3">
                  <c:v>FK4</c:v>
                </c:pt>
                <c:pt idx="4">
                  <c:v>FK5</c:v>
                </c:pt>
                <c:pt idx="5">
                  <c:v>FK6</c:v>
                </c:pt>
              </c:strCache>
            </c:strRef>
          </c:cat>
          <c:val>
            <c:numRef>
              <c:f>ábrák!$I$67:$I$72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8331264"/>
        <c:axId val="118332800"/>
      </c:barChart>
      <c:catAx>
        <c:axId val="118331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8332800"/>
        <c:crosses val="autoZero"/>
        <c:auto val="1"/>
        <c:lblAlgn val="ctr"/>
        <c:lblOffset val="100"/>
        <c:noMultiLvlLbl val="0"/>
      </c:catAx>
      <c:valAx>
        <c:axId val="118332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33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56078989466686"/>
          <c:y val="0.32845031913288181"/>
          <c:w val="8.1199488916128229E-2"/>
          <c:h val="0.37297534820548783"/>
        </c:manualLayout>
      </c:layout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016234081850882E-2"/>
          <c:y val="5.336543847132643E-2"/>
          <c:w val="0.8200684601924759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ábrák!$L$143</c:f>
              <c:strCache>
                <c:ptCount val="1"/>
                <c:pt idx="0">
                  <c:v>T1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numRef>
              <c:f>ábrák!$K$144:$K$156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2">
                  <c:v>10</c:v>
                </c:pt>
              </c:numCache>
            </c:numRef>
          </c:cat>
          <c:val>
            <c:numRef>
              <c:f>ábrák!$L$144:$L$156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9">
                  <c:v>3</c:v>
                </c:pt>
                <c:pt idx="10">
                  <c:v>3</c:v>
                </c:pt>
                <c:pt idx="12">
                  <c:v>5</c:v>
                </c:pt>
              </c:numCache>
            </c:numRef>
          </c:val>
        </c:ser>
        <c:ser>
          <c:idx val="1"/>
          <c:order val="1"/>
          <c:tx>
            <c:strRef>
              <c:f>ábrák!$M$143</c:f>
              <c:strCache>
                <c:ptCount val="1"/>
                <c:pt idx="0">
                  <c:v>T2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numRef>
              <c:f>ábrák!$K$144:$K$156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2">
                  <c:v>10</c:v>
                </c:pt>
              </c:numCache>
            </c:numRef>
          </c:cat>
          <c:val>
            <c:numRef>
              <c:f>ábrák!$M$144:$M$156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9">
                  <c:v>3</c:v>
                </c:pt>
                <c:pt idx="10">
                  <c:v>3</c:v>
                </c:pt>
                <c:pt idx="12">
                  <c:v>6</c:v>
                </c:pt>
              </c:numCache>
            </c:numRef>
          </c:val>
        </c:ser>
        <c:ser>
          <c:idx val="2"/>
          <c:order val="2"/>
          <c:tx>
            <c:strRef>
              <c:f>ábrák!$N$143</c:f>
              <c:strCache>
                <c:ptCount val="1"/>
                <c:pt idx="0">
                  <c:v>T3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numRef>
              <c:f>ábrák!$K$144:$K$156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2">
                  <c:v>10</c:v>
                </c:pt>
              </c:numCache>
            </c:numRef>
          </c:cat>
          <c:val>
            <c:numRef>
              <c:f>ábrák!$N$144:$N$156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9">
                  <c:v>2</c:v>
                </c:pt>
                <c:pt idx="10">
                  <c:v>2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00256"/>
        <c:axId val="118006144"/>
      </c:barChart>
      <c:catAx>
        <c:axId val="1180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8006144"/>
        <c:crosses val="autoZero"/>
        <c:auto val="1"/>
        <c:lblAlgn val="ctr"/>
        <c:lblOffset val="100"/>
        <c:noMultiLvlLbl val="0"/>
      </c:catAx>
      <c:valAx>
        <c:axId val="118006144"/>
        <c:scaling>
          <c:orientation val="minMax"/>
          <c:max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hu-HU"/>
          </a:p>
        </c:txPr>
        <c:crossAx val="118000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'FKS33'!$P$90</c:f>
              <c:strCache>
                <c:ptCount val="1"/>
                <c:pt idx="0">
                  <c:v>T1</c:v>
                </c:pt>
              </c:strCache>
            </c:strRef>
          </c:tx>
          <c:invertIfNegative val="0"/>
          <c:cat>
            <c:numRef>
              <c:f>'FKS33'!$O$91:$O$102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</c:numCache>
            </c:numRef>
          </c:cat>
          <c:val>
            <c:numRef>
              <c:f>'FKS33'!$P$91:$P$102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'FKS33'!$Q$90</c:f>
              <c:strCache>
                <c:ptCount val="1"/>
                <c:pt idx="0">
                  <c:v>T2</c:v>
                </c:pt>
              </c:strCache>
            </c:strRef>
          </c:tx>
          <c:invertIfNegative val="0"/>
          <c:cat>
            <c:numRef>
              <c:f>'FKS33'!$O$91:$O$102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</c:numCache>
            </c:numRef>
          </c:cat>
          <c:val>
            <c:numRef>
              <c:f>'FKS33'!$Q$91:$Q$102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'FKS33'!$R$90</c:f>
              <c:strCache>
                <c:ptCount val="1"/>
                <c:pt idx="0">
                  <c:v>T3</c:v>
                </c:pt>
              </c:strCache>
            </c:strRef>
          </c:tx>
          <c:invertIfNegative val="0"/>
          <c:cat>
            <c:numRef>
              <c:f>'FKS33'!$O$91:$O$102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</c:numCache>
            </c:numRef>
          </c:cat>
          <c:val>
            <c:numRef>
              <c:f>'FKS33'!$R$91:$R$102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24448"/>
        <c:axId val="118042624"/>
      </c:barChart>
      <c:catAx>
        <c:axId val="11802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8042624"/>
        <c:crosses val="autoZero"/>
        <c:auto val="1"/>
        <c:lblAlgn val="ctr"/>
        <c:lblOffset val="100"/>
        <c:noMultiLvlLbl val="0"/>
      </c:catAx>
      <c:valAx>
        <c:axId val="1180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8024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ábrák!$C$94:$C$99</c:f>
              <c:strCache>
                <c:ptCount val="6"/>
                <c:pt idx="0">
                  <c:v>FK1</c:v>
                </c:pt>
                <c:pt idx="1">
                  <c:v>FK2</c:v>
                </c:pt>
                <c:pt idx="2">
                  <c:v>FK3</c:v>
                </c:pt>
                <c:pt idx="3">
                  <c:v>FK4</c:v>
                </c:pt>
                <c:pt idx="4">
                  <c:v>FK5</c:v>
                </c:pt>
                <c:pt idx="5">
                  <c:v>FK6</c:v>
                </c:pt>
              </c:strCache>
            </c:strRef>
          </c:cat>
          <c:val>
            <c:numRef>
              <c:f>ábrák!$D$94:$D$99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81024"/>
        <c:axId val="118082560"/>
      </c:barChart>
      <c:catAx>
        <c:axId val="11808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082560"/>
        <c:crosses val="autoZero"/>
        <c:auto val="1"/>
        <c:lblAlgn val="ctr"/>
        <c:lblOffset val="100"/>
        <c:noMultiLvlLbl val="0"/>
      </c:catAx>
      <c:valAx>
        <c:axId val="118082560"/>
        <c:scaling>
          <c:orientation val="minMax"/>
          <c:max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081024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F1186-A12B-403E-9960-C7B68E048E3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07D0EB8-7D4F-4363-BDD8-17E40F9FED5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R="0" algn="ctr" rtl="0"/>
          <a:r>
            <a:rPr lang="hu-HU" sz="1800" b="1" i="0" u="none" strike="noStrike" baseline="0" dirty="0" err="1" smtClean="0">
              <a:latin typeface="Arial Narrow" pitchFamily="34" charset="0"/>
            </a:rPr>
            <a:t>L</a:t>
          </a:r>
          <a:r>
            <a:rPr lang="hu-HU" sz="1800" b="1" i="0" u="none" strike="noStrike" baseline="-25000" dirty="0" err="1" smtClean="0">
              <a:latin typeface="Arial Narrow" pitchFamily="34" charset="0"/>
            </a:rPr>
            <a:t>x</a:t>
          </a:r>
          <a:r>
            <a:rPr lang="hu-HU" sz="1800" b="1" i="0" u="none" strike="noStrike" baseline="-25000" dirty="0" smtClean="0">
              <a:latin typeface="Arial Narrow" pitchFamily="34" charset="0"/>
            </a:rPr>
            <a:t> (a+b)</a:t>
          </a:r>
          <a:r>
            <a:rPr lang="hu-HU" sz="1800" b="1" i="0" u="none" strike="noStrike" baseline="0" dirty="0" smtClean="0">
              <a:latin typeface="Arial Narrow" pitchFamily="34" charset="0"/>
            </a:rPr>
            <a:t>= </a:t>
          </a:r>
          <a:r>
            <a:rPr lang="hu-HU" sz="1800" b="1" i="0" u="none" strike="noStrike" baseline="0" dirty="0" err="1" smtClean="0">
              <a:latin typeface="Arial Narrow" pitchFamily="34" charset="0"/>
            </a:rPr>
            <a:t>L</a:t>
          </a:r>
          <a:r>
            <a:rPr lang="hu-HU" sz="1800" b="1" i="0" u="none" strike="noStrike" baseline="-25000" dirty="0" err="1" smtClean="0">
              <a:latin typeface="Arial Narrow" pitchFamily="34" charset="0"/>
            </a:rPr>
            <a:t>y</a:t>
          </a:r>
          <a:r>
            <a:rPr lang="hu-HU" sz="1800" b="1" i="0" u="none" strike="noStrike" baseline="-25000" dirty="0" smtClean="0">
              <a:latin typeface="Arial Narrow" pitchFamily="34" charset="0"/>
            </a:rPr>
            <a:t> (a+b)</a:t>
          </a:r>
          <a:endParaRPr lang="hu-HU" sz="1800" dirty="0" smtClean="0">
            <a:latin typeface="Arial Narrow" pitchFamily="34" charset="0"/>
          </a:endParaRPr>
        </a:p>
      </dgm:t>
    </dgm:pt>
    <dgm:pt modelId="{6E8D9695-DE15-4D5C-854B-718C6CC71CDB}" type="parTrans" cxnId="{1373E800-4B37-4B17-918A-1D6FFBDE63F6}">
      <dgm:prSet/>
      <dgm:spPr/>
      <dgm:t>
        <a:bodyPr/>
        <a:lstStyle/>
        <a:p>
          <a:endParaRPr lang="hu-HU"/>
        </a:p>
      </dgm:t>
    </dgm:pt>
    <dgm:pt modelId="{D2D881D1-6A61-4CEB-8BB8-BBEE7C1F3C86}" type="sibTrans" cxnId="{1373E800-4B37-4B17-918A-1D6FFBDE63F6}">
      <dgm:prSet/>
      <dgm:spPr/>
      <dgm:t>
        <a:bodyPr/>
        <a:lstStyle/>
        <a:p>
          <a:endParaRPr lang="hu-HU"/>
        </a:p>
      </dgm:t>
    </dgm:pt>
    <dgm:pt modelId="{2FE4038D-AAB6-4FFE-8433-04A9D3B9F313}">
      <dgm:prSet/>
      <dgm:spPr/>
      <dgm:t>
        <a:bodyPr/>
        <a:lstStyle/>
        <a:p>
          <a:pPr marR="0" algn="ctr" rtl="0"/>
          <a:r>
            <a:rPr lang="hu-HU" b="0" i="0" u="none" strike="noStrike" baseline="0" dirty="0" smtClean="0">
              <a:latin typeface="Calibri"/>
            </a:rPr>
            <a:t>nyelv-választás</a:t>
          </a:r>
          <a:endParaRPr lang="hu-HU" dirty="0" smtClean="0"/>
        </a:p>
      </dgm:t>
    </dgm:pt>
    <dgm:pt modelId="{647B4EA5-D51B-4DA3-96C4-7F0926CDAF6B}" type="parTrans" cxnId="{51F8864D-4CF0-49D9-B9EE-F22609B47118}">
      <dgm:prSet/>
      <dgm:spPr/>
      <dgm:t>
        <a:bodyPr/>
        <a:lstStyle/>
        <a:p>
          <a:endParaRPr lang="hu-HU"/>
        </a:p>
      </dgm:t>
    </dgm:pt>
    <dgm:pt modelId="{28DC40BD-CA7B-4242-9C2E-E0FE15A206F9}" type="sibTrans" cxnId="{51F8864D-4CF0-49D9-B9EE-F22609B47118}">
      <dgm:prSet/>
      <dgm:spPr/>
      <dgm:t>
        <a:bodyPr/>
        <a:lstStyle/>
        <a:p>
          <a:endParaRPr lang="hu-HU"/>
        </a:p>
      </dgm:t>
    </dgm:pt>
    <dgm:pt modelId="{97259FF7-619A-460A-A022-E4C18212BB10}">
      <dgm:prSet/>
      <dgm:spPr/>
      <dgm:t>
        <a:bodyPr/>
        <a:lstStyle/>
        <a:p>
          <a:pPr marR="0" algn="ctr" rtl="0"/>
          <a:r>
            <a:rPr lang="hu-HU" b="0" i="0" u="none" strike="noStrike" baseline="0" dirty="0" smtClean="0">
              <a:latin typeface="Calibri"/>
            </a:rPr>
            <a:t>pozitív attitűdök</a:t>
          </a:r>
          <a:endParaRPr lang="hu-HU" dirty="0" smtClean="0"/>
        </a:p>
      </dgm:t>
    </dgm:pt>
    <dgm:pt modelId="{A0121A31-8424-4B19-B511-83887A3A285D}" type="parTrans" cxnId="{426B28A2-6E0E-4552-8800-B4C23170E1C3}">
      <dgm:prSet/>
      <dgm:spPr/>
      <dgm:t>
        <a:bodyPr/>
        <a:lstStyle/>
        <a:p>
          <a:endParaRPr lang="hu-HU"/>
        </a:p>
      </dgm:t>
    </dgm:pt>
    <dgm:pt modelId="{99CF3F52-87FB-4574-8BF9-E4CC933EA5B8}" type="sibTrans" cxnId="{426B28A2-6E0E-4552-8800-B4C23170E1C3}">
      <dgm:prSet/>
      <dgm:spPr/>
      <dgm:t>
        <a:bodyPr/>
        <a:lstStyle/>
        <a:p>
          <a:endParaRPr lang="hu-HU"/>
        </a:p>
      </dgm:t>
    </dgm:pt>
    <dgm:pt modelId="{6A1CF7F5-78BE-4D2C-9DA3-448DFFABA1B7}">
      <dgm:prSet/>
      <dgm:spPr/>
      <dgm:t>
        <a:bodyPr/>
        <a:lstStyle/>
        <a:p>
          <a:pPr marR="0" algn="ctr" rtl="0"/>
          <a:r>
            <a:rPr lang="hu-HU" b="0" i="1" u="none" strike="noStrike" baseline="0" dirty="0" smtClean="0">
              <a:latin typeface="Calibri"/>
            </a:rPr>
            <a:t>nyelvi ideológiák</a:t>
          </a:r>
          <a:endParaRPr lang="hu-HU" dirty="0" smtClean="0"/>
        </a:p>
      </dgm:t>
    </dgm:pt>
    <dgm:pt modelId="{B9E95271-F2E6-46F5-891A-7BEDF95E0270}" type="parTrans" cxnId="{761CA0E8-2F92-49A1-93D9-B08FC449D00F}">
      <dgm:prSet/>
      <dgm:spPr/>
      <dgm:t>
        <a:bodyPr/>
        <a:lstStyle/>
        <a:p>
          <a:endParaRPr lang="hu-HU"/>
        </a:p>
      </dgm:t>
    </dgm:pt>
    <dgm:pt modelId="{878BA080-DD10-413C-A479-74BDA137F532}" type="sibTrans" cxnId="{761CA0E8-2F92-49A1-93D9-B08FC449D00F}">
      <dgm:prSet/>
      <dgm:spPr/>
      <dgm:t>
        <a:bodyPr/>
        <a:lstStyle/>
        <a:p>
          <a:endParaRPr lang="hu-HU"/>
        </a:p>
      </dgm:t>
    </dgm:pt>
    <dgm:pt modelId="{22D35617-0F7C-45F3-B865-BCB7FB525DDB}">
      <dgm:prSet/>
      <dgm:spPr/>
      <dgm:t>
        <a:bodyPr/>
        <a:lstStyle/>
        <a:p>
          <a:pPr marR="0" algn="ctr" rtl="0"/>
          <a:r>
            <a:rPr lang="hu-HU" b="0" i="0" u="none" strike="noStrike" baseline="0" dirty="0" smtClean="0">
              <a:latin typeface="Calibri"/>
            </a:rPr>
            <a:t>nyelvtudás</a:t>
          </a:r>
          <a:endParaRPr lang="hu-HU" dirty="0" smtClean="0"/>
        </a:p>
      </dgm:t>
    </dgm:pt>
    <dgm:pt modelId="{12FB735B-4596-4DA1-9E60-92C025E1AD10}" type="parTrans" cxnId="{F6A0FE49-3075-4269-B736-A6B18E388E78}">
      <dgm:prSet/>
      <dgm:spPr/>
      <dgm:t>
        <a:bodyPr/>
        <a:lstStyle/>
        <a:p>
          <a:endParaRPr lang="hu-HU"/>
        </a:p>
      </dgm:t>
    </dgm:pt>
    <dgm:pt modelId="{CAC84E74-2096-4EF2-960C-A2CD7E7DA929}" type="sibTrans" cxnId="{F6A0FE49-3075-4269-B736-A6B18E388E78}">
      <dgm:prSet/>
      <dgm:spPr/>
      <dgm:t>
        <a:bodyPr/>
        <a:lstStyle/>
        <a:p>
          <a:endParaRPr lang="hu-HU"/>
        </a:p>
      </dgm:t>
    </dgm:pt>
    <dgm:pt modelId="{5B718E71-4EFA-4747-AB5B-A430FF636C47}" type="pres">
      <dgm:prSet presAssocID="{217F1186-A12B-403E-9960-C7B68E048E3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B5F87E-E3B3-40B9-A342-B849A9C78F37}" type="pres">
      <dgm:prSet presAssocID="{F07D0EB8-7D4F-4363-BDD8-17E40F9FED57}" presName="centerShape" presStyleLbl="node0" presStyleIdx="0" presStyleCnt="1" custScaleX="138224" custScaleY="146999"/>
      <dgm:spPr/>
      <dgm:t>
        <a:bodyPr/>
        <a:lstStyle/>
        <a:p>
          <a:endParaRPr lang="hu-HU"/>
        </a:p>
      </dgm:t>
    </dgm:pt>
    <dgm:pt modelId="{EA5446B9-EAC7-4D17-A1C6-3D61F54029D5}" type="pres">
      <dgm:prSet presAssocID="{647B4EA5-D51B-4DA3-96C4-7F0926CDAF6B}" presName="Name9" presStyleLbl="parChTrans1D2" presStyleIdx="0" presStyleCnt="4"/>
      <dgm:spPr/>
      <dgm:t>
        <a:bodyPr/>
        <a:lstStyle/>
        <a:p>
          <a:endParaRPr lang="hu-HU"/>
        </a:p>
      </dgm:t>
    </dgm:pt>
    <dgm:pt modelId="{D3396E67-DB00-4ABB-B514-D02A9827D904}" type="pres">
      <dgm:prSet presAssocID="{647B4EA5-D51B-4DA3-96C4-7F0926CDAF6B}" presName="connTx" presStyleLbl="parChTrans1D2" presStyleIdx="0" presStyleCnt="4"/>
      <dgm:spPr/>
      <dgm:t>
        <a:bodyPr/>
        <a:lstStyle/>
        <a:p>
          <a:endParaRPr lang="hu-HU"/>
        </a:p>
      </dgm:t>
    </dgm:pt>
    <dgm:pt modelId="{522F047B-935D-4287-B52E-75683DDE05DF}" type="pres">
      <dgm:prSet presAssocID="{2FE4038D-AAB6-4FFE-8433-04A9D3B9F3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575499-EFBC-459E-9AED-13C72B91CFD4}" type="pres">
      <dgm:prSet presAssocID="{A0121A31-8424-4B19-B511-83887A3A285D}" presName="Name9" presStyleLbl="parChTrans1D2" presStyleIdx="1" presStyleCnt="4"/>
      <dgm:spPr/>
      <dgm:t>
        <a:bodyPr/>
        <a:lstStyle/>
        <a:p>
          <a:endParaRPr lang="hu-HU"/>
        </a:p>
      </dgm:t>
    </dgm:pt>
    <dgm:pt modelId="{EB5E8535-BE91-4E4C-8994-16E6E0C0DD59}" type="pres">
      <dgm:prSet presAssocID="{A0121A31-8424-4B19-B511-83887A3A285D}" presName="connTx" presStyleLbl="parChTrans1D2" presStyleIdx="1" presStyleCnt="4"/>
      <dgm:spPr/>
      <dgm:t>
        <a:bodyPr/>
        <a:lstStyle/>
        <a:p>
          <a:endParaRPr lang="hu-HU"/>
        </a:p>
      </dgm:t>
    </dgm:pt>
    <dgm:pt modelId="{A20AB710-6907-4E37-914B-093F2EEEC267}" type="pres">
      <dgm:prSet presAssocID="{97259FF7-619A-460A-A022-E4C18212BB1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472362-5840-4B05-A7CD-0B0D8857EC7A}" type="pres">
      <dgm:prSet presAssocID="{B9E95271-F2E6-46F5-891A-7BEDF95E0270}" presName="Name9" presStyleLbl="parChTrans1D2" presStyleIdx="2" presStyleCnt="4"/>
      <dgm:spPr/>
      <dgm:t>
        <a:bodyPr/>
        <a:lstStyle/>
        <a:p>
          <a:endParaRPr lang="hu-HU"/>
        </a:p>
      </dgm:t>
    </dgm:pt>
    <dgm:pt modelId="{4E67A410-5196-4C53-8CE6-77C436C22D14}" type="pres">
      <dgm:prSet presAssocID="{B9E95271-F2E6-46F5-891A-7BEDF95E0270}" presName="connTx" presStyleLbl="parChTrans1D2" presStyleIdx="2" presStyleCnt="4"/>
      <dgm:spPr/>
      <dgm:t>
        <a:bodyPr/>
        <a:lstStyle/>
        <a:p>
          <a:endParaRPr lang="hu-HU"/>
        </a:p>
      </dgm:t>
    </dgm:pt>
    <dgm:pt modelId="{B79F34FB-D09E-41C3-9E0C-940FA344F6EA}" type="pres">
      <dgm:prSet presAssocID="{6A1CF7F5-78BE-4D2C-9DA3-448DFFABA1B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CA1A0B-6AA6-420A-A08B-E0638318ECE1}" type="pres">
      <dgm:prSet presAssocID="{12FB735B-4596-4DA1-9E60-92C025E1AD10}" presName="Name9" presStyleLbl="parChTrans1D2" presStyleIdx="3" presStyleCnt="4"/>
      <dgm:spPr/>
      <dgm:t>
        <a:bodyPr/>
        <a:lstStyle/>
        <a:p>
          <a:endParaRPr lang="hu-HU"/>
        </a:p>
      </dgm:t>
    </dgm:pt>
    <dgm:pt modelId="{DEF05CA2-E231-4187-B93C-CD3B1197F4F3}" type="pres">
      <dgm:prSet presAssocID="{12FB735B-4596-4DA1-9E60-92C025E1AD10}" presName="connTx" presStyleLbl="parChTrans1D2" presStyleIdx="3" presStyleCnt="4"/>
      <dgm:spPr/>
      <dgm:t>
        <a:bodyPr/>
        <a:lstStyle/>
        <a:p>
          <a:endParaRPr lang="hu-HU"/>
        </a:p>
      </dgm:t>
    </dgm:pt>
    <dgm:pt modelId="{847427D1-286D-4200-9CD6-2AB5580B26AF}" type="pres">
      <dgm:prSet presAssocID="{22D35617-0F7C-45F3-B865-BCB7FB525DD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6A0FE49-3075-4269-B736-A6B18E388E78}" srcId="{F07D0EB8-7D4F-4363-BDD8-17E40F9FED57}" destId="{22D35617-0F7C-45F3-B865-BCB7FB525DDB}" srcOrd="3" destOrd="0" parTransId="{12FB735B-4596-4DA1-9E60-92C025E1AD10}" sibTransId="{CAC84E74-2096-4EF2-960C-A2CD7E7DA929}"/>
    <dgm:cxn modelId="{54925F42-BB84-4301-AA39-9B23A701D592}" type="presOf" srcId="{F07D0EB8-7D4F-4363-BDD8-17E40F9FED57}" destId="{4CB5F87E-E3B3-40B9-A342-B849A9C78F37}" srcOrd="0" destOrd="0" presId="urn:microsoft.com/office/officeart/2005/8/layout/radial1"/>
    <dgm:cxn modelId="{67C5A0EA-BF07-48CD-AA65-BD25AA6EB02B}" type="presOf" srcId="{2FE4038D-AAB6-4FFE-8433-04A9D3B9F313}" destId="{522F047B-935D-4287-B52E-75683DDE05DF}" srcOrd="0" destOrd="0" presId="urn:microsoft.com/office/officeart/2005/8/layout/radial1"/>
    <dgm:cxn modelId="{C4C55639-8E5A-4CB7-BD02-608F82787D86}" type="presOf" srcId="{12FB735B-4596-4DA1-9E60-92C025E1AD10}" destId="{37CA1A0B-6AA6-420A-A08B-E0638318ECE1}" srcOrd="0" destOrd="0" presId="urn:microsoft.com/office/officeart/2005/8/layout/radial1"/>
    <dgm:cxn modelId="{BC5312BD-BF8C-42A1-8ED8-4477C45DFA76}" type="presOf" srcId="{B9E95271-F2E6-46F5-891A-7BEDF95E0270}" destId="{4E67A410-5196-4C53-8CE6-77C436C22D14}" srcOrd="1" destOrd="0" presId="urn:microsoft.com/office/officeart/2005/8/layout/radial1"/>
    <dgm:cxn modelId="{18371923-C8C2-4C47-AD6A-8B146B346F94}" type="presOf" srcId="{6A1CF7F5-78BE-4D2C-9DA3-448DFFABA1B7}" destId="{B79F34FB-D09E-41C3-9E0C-940FA344F6EA}" srcOrd="0" destOrd="0" presId="urn:microsoft.com/office/officeart/2005/8/layout/radial1"/>
    <dgm:cxn modelId="{1373E800-4B37-4B17-918A-1D6FFBDE63F6}" srcId="{217F1186-A12B-403E-9960-C7B68E048E38}" destId="{F07D0EB8-7D4F-4363-BDD8-17E40F9FED57}" srcOrd="0" destOrd="0" parTransId="{6E8D9695-DE15-4D5C-854B-718C6CC71CDB}" sibTransId="{D2D881D1-6A61-4CEB-8BB8-BBEE7C1F3C86}"/>
    <dgm:cxn modelId="{F4EBBCF3-3B77-4E7A-86CD-3BCC81142DFB}" type="presOf" srcId="{B9E95271-F2E6-46F5-891A-7BEDF95E0270}" destId="{0B472362-5840-4B05-A7CD-0B0D8857EC7A}" srcOrd="0" destOrd="0" presId="urn:microsoft.com/office/officeart/2005/8/layout/radial1"/>
    <dgm:cxn modelId="{C88E9362-AABE-4435-B721-56531F4AA7DE}" type="presOf" srcId="{A0121A31-8424-4B19-B511-83887A3A285D}" destId="{44575499-EFBC-459E-9AED-13C72B91CFD4}" srcOrd="0" destOrd="0" presId="urn:microsoft.com/office/officeart/2005/8/layout/radial1"/>
    <dgm:cxn modelId="{A949145A-CFB2-4767-AAA7-3B9DF445D492}" type="presOf" srcId="{647B4EA5-D51B-4DA3-96C4-7F0926CDAF6B}" destId="{D3396E67-DB00-4ABB-B514-D02A9827D904}" srcOrd="1" destOrd="0" presId="urn:microsoft.com/office/officeart/2005/8/layout/radial1"/>
    <dgm:cxn modelId="{B1190ECD-9684-4238-8F7C-B38597BA047E}" type="presOf" srcId="{647B4EA5-D51B-4DA3-96C4-7F0926CDAF6B}" destId="{EA5446B9-EAC7-4D17-A1C6-3D61F54029D5}" srcOrd="0" destOrd="0" presId="urn:microsoft.com/office/officeart/2005/8/layout/radial1"/>
    <dgm:cxn modelId="{51F8864D-4CF0-49D9-B9EE-F22609B47118}" srcId="{F07D0EB8-7D4F-4363-BDD8-17E40F9FED57}" destId="{2FE4038D-AAB6-4FFE-8433-04A9D3B9F313}" srcOrd="0" destOrd="0" parTransId="{647B4EA5-D51B-4DA3-96C4-7F0926CDAF6B}" sibTransId="{28DC40BD-CA7B-4242-9C2E-E0FE15A206F9}"/>
    <dgm:cxn modelId="{CCAE76FA-0377-4F9B-8352-7AF450417027}" type="presOf" srcId="{12FB735B-4596-4DA1-9E60-92C025E1AD10}" destId="{DEF05CA2-E231-4187-B93C-CD3B1197F4F3}" srcOrd="1" destOrd="0" presId="urn:microsoft.com/office/officeart/2005/8/layout/radial1"/>
    <dgm:cxn modelId="{426B28A2-6E0E-4552-8800-B4C23170E1C3}" srcId="{F07D0EB8-7D4F-4363-BDD8-17E40F9FED57}" destId="{97259FF7-619A-460A-A022-E4C18212BB10}" srcOrd="1" destOrd="0" parTransId="{A0121A31-8424-4B19-B511-83887A3A285D}" sibTransId="{99CF3F52-87FB-4574-8BF9-E4CC933EA5B8}"/>
    <dgm:cxn modelId="{761CA0E8-2F92-49A1-93D9-B08FC449D00F}" srcId="{F07D0EB8-7D4F-4363-BDD8-17E40F9FED57}" destId="{6A1CF7F5-78BE-4D2C-9DA3-448DFFABA1B7}" srcOrd="2" destOrd="0" parTransId="{B9E95271-F2E6-46F5-891A-7BEDF95E0270}" sibTransId="{878BA080-DD10-413C-A479-74BDA137F532}"/>
    <dgm:cxn modelId="{5388AE6C-AF32-4A38-917D-36C27F38790C}" type="presOf" srcId="{22D35617-0F7C-45F3-B865-BCB7FB525DDB}" destId="{847427D1-286D-4200-9CD6-2AB5580B26AF}" srcOrd="0" destOrd="0" presId="urn:microsoft.com/office/officeart/2005/8/layout/radial1"/>
    <dgm:cxn modelId="{97B3815D-6C99-4FE8-97A9-8C727B8B1C17}" type="presOf" srcId="{97259FF7-619A-460A-A022-E4C18212BB10}" destId="{A20AB710-6907-4E37-914B-093F2EEEC267}" srcOrd="0" destOrd="0" presId="urn:microsoft.com/office/officeart/2005/8/layout/radial1"/>
    <dgm:cxn modelId="{7B03C9D0-8F2E-4F43-8F79-3B42A56D4344}" type="presOf" srcId="{217F1186-A12B-403E-9960-C7B68E048E38}" destId="{5B718E71-4EFA-4747-AB5B-A430FF636C47}" srcOrd="0" destOrd="0" presId="urn:microsoft.com/office/officeart/2005/8/layout/radial1"/>
    <dgm:cxn modelId="{870ABD28-9F68-4D7B-9158-36A29C57EC5B}" type="presOf" srcId="{A0121A31-8424-4B19-B511-83887A3A285D}" destId="{EB5E8535-BE91-4E4C-8994-16E6E0C0DD59}" srcOrd="1" destOrd="0" presId="urn:microsoft.com/office/officeart/2005/8/layout/radial1"/>
    <dgm:cxn modelId="{485552CE-C131-4443-9C69-0A74835C7047}" type="presParOf" srcId="{5B718E71-4EFA-4747-AB5B-A430FF636C47}" destId="{4CB5F87E-E3B3-40B9-A342-B849A9C78F37}" srcOrd="0" destOrd="0" presId="urn:microsoft.com/office/officeart/2005/8/layout/radial1"/>
    <dgm:cxn modelId="{C46C6DA2-DE5C-4A0C-AD4D-92F4E454FD3F}" type="presParOf" srcId="{5B718E71-4EFA-4747-AB5B-A430FF636C47}" destId="{EA5446B9-EAC7-4D17-A1C6-3D61F54029D5}" srcOrd="1" destOrd="0" presId="urn:microsoft.com/office/officeart/2005/8/layout/radial1"/>
    <dgm:cxn modelId="{178BCF41-7864-4D71-8674-94613E59EA09}" type="presParOf" srcId="{EA5446B9-EAC7-4D17-A1C6-3D61F54029D5}" destId="{D3396E67-DB00-4ABB-B514-D02A9827D904}" srcOrd="0" destOrd="0" presId="urn:microsoft.com/office/officeart/2005/8/layout/radial1"/>
    <dgm:cxn modelId="{5077465E-670E-4C64-9730-E16B0C40D37F}" type="presParOf" srcId="{5B718E71-4EFA-4747-AB5B-A430FF636C47}" destId="{522F047B-935D-4287-B52E-75683DDE05DF}" srcOrd="2" destOrd="0" presId="urn:microsoft.com/office/officeart/2005/8/layout/radial1"/>
    <dgm:cxn modelId="{3AD3BD76-8099-411F-87BC-54A57E5AB4A2}" type="presParOf" srcId="{5B718E71-4EFA-4747-AB5B-A430FF636C47}" destId="{44575499-EFBC-459E-9AED-13C72B91CFD4}" srcOrd="3" destOrd="0" presId="urn:microsoft.com/office/officeart/2005/8/layout/radial1"/>
    <dgm:cxn modelId="{9D48C829-A5C2-4A53-B7E0-0A9132F777EC}" type="presParOf" srcId="{44575499-EFBC-459E-9AED-13C72B91CFD4}" destId="{EB5E8535-BE91-4E4C-8994-16E6E0C0DD59}" srcOrd="0" destOrd="0" presId="urn:microsoft.com/office/officeart/2005/8/layout/radial1"/>
    <dgm:cxn modelId="{124DD392-AA81-45C2-8478-4E0245825B1D}" type="presParOf" srcId="{5B718E71-4EFA-4747-AB5B-A430FF636C47}" destId="{A20AB710-6907-4E37-914B-093F2EEEC267}" srcOrd="4" destOrd="0" presId="urn:microsoft.com/office/officeart/2005/8/layout/radial1"/>
    <dgm:cxn modelId="{C28606B4-3460-40A8-938A-57140FE0B14C}" type="presParOf" srcId="{5B718E71-4EFA-4747-AB5B-A430FF636C47}" destId="{0B472362-5840-4B05-A7CD-0B0D8857EC7A}" srcOrd="5" destOrd="0" presId="urn:microsoft.com/office/officeart/2005/8/layout/radial1"/>
    <dgm:cxn modelId="{855C2982-FFE3-4EB2-81EB-5AE1AF40D9D2}" type="presParOf" srcId="{0B472362-5840-4B05-A7CD-0B0D8857EC7A}" destId="{4E67A410-5196-4C53-8CE6-77C436C22D14}" srcOrd="0" destOrd="0" presId="urn:microsoft.com/office/officeart/2005/8/layout/radial1"/>
    <dgm:cxn modelId="{AD9B1595-ABFD-413A-B8F9-3C91875C890D}" type="presParOf" srcId="{5B718E71-4EFA-4747-AB5B-A430FF636C47}" destId="{B79F34FB-D09E-41C3-9E0C-940FA344F6EA}" srcOrd="6" destOrd="0" presId="urn:microsoft.com/office/officeart/2005/8/layout/radial1"/>
    <dgm:cxn modelId="{B7FF0A07-4C63-4A9D-A7D6-C0B55AEDF939}" type="presParOf" srcId="{5B718E71-4EFA-4747-AB5B-A430FF636C47}" destId="{37CA1A0B-6AA6-420A-A08B-E0638318ECE1}" srcOrd="7" destOrd="0" presId="urn:microsoft.com/office/officeart/2005/8/layout/radial1"/>
    <dgm:cxn modelId="{3D9E1462-43CF-4421-B07A-BB86E481AC69}" type="presParOf" srcId="{37CA1A0B-6AA6-420A-A08B-E0638318ECE1}" destId="{DEF05CA2-E231-4187-B93C-CD3B1197F4F3}" srcOrd="0" destOrd="0" presId="urn:microsoft.com/office/officeart/2005/8/layout/radial1"/>
    <dgm:cxn modelId="{8240F36D-DCE3-4F0A-A408-CDB79FD1AE7A}" type="presParOf" srcId="{5B718E71-4EFA-4747-AB5B-A430FF636C47}" destId="{847427D1-286D-4200-9CD6-2AB5580B26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5F87E-E3B3-40B9-A342-B849A9C78F37}">
      <dsp:nvSpPr>
        <dsp:cNvPr id="0" name=""/>
        <dsp:cNvSpPr/>
      </dsp:nvSpPr>
      <dsp:spPr>
        <a:xfrm>
          <a:off x="3106687" y="1556788"/>
          <a:ext cx="2016224" cy="21442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u="none" strike="noStrike" kern="1200" baseline="0" dirty="0" err="1" smtClean="0">
              <a:latin typeface="Arial Narrow" pitchFamily="34" charset="0"/>
            </a:rPr>
            <a:t>L</a:t>
          </a:r>
          <a:r>
            <a:rPr lang="hu-HU" sz="1800" b="1" i="0" u="none" strike="noStrike" kern="1200" baseline="-25000" dirty="0" err="1" smtClean="0">
              <a:latin typeface="Arial Narrow" pitchFamily="34" charset="0"/>
            </a:rPr>
            <a:t>x</a:t>
          </a:r>
          <a:r>
            <a:rPr lang="hu-HU" sz="1800" b="1" i="0" u="none" strike="noStrike" kern="1200" baseline="-25000" dirty="0" smtClean="0">
              <a:latin typeface="Arial Narrow" pitchFamily="34" charset="0"/>
            </a:rPr>
            <a:t> (a+b)</a:t>
          </a:r>
          <a:r>
            <a:rPr lang="hu-HU" sz="1800" b="1" i="0" u="none" strike="noStrike" kern="1200" baseline="0" dirty="0" smtClean="0">
              <a:latin typeface="Arial Narrow" pitchFamily="34" charset="0"/>
            </a:rPr>
            <a:t>= </a:t>
          </a:r>
          <a:r>
            <a:rPr lang="hu-HU" sz="1800" b="1" i="0" u="none" strike="noStrike" kern="1200" baseline="0" dirty="0" err="1" smtClean="0">
              <a:latin typeface="Arial Narrow" pitchFamily="34" charset="0"/>
            </a:rPr>
            <a:t>L</a:t>
          </a:r>
          <a:r>
            <a:rPr lang="hu-HU" sz="1800" b="1" i="0" u="none" strike="noStrike" kern="1200" baseline="-25000" dirty="0" err="1" smtClean="0">
              <a:latin typeface="Arial Narrow" pitchFamily="34" charset="0"/>
            </a:rPr>
            <a:t>y</a:t>
          </a:r>
          <a:r>
            <a:rPr lang="hu-HU" sz="1800" b="1" i="0" u="none" strike="noStrike" kern="1200" baseline="-25000" dirty="0" smtClean="0">
              <a:latin typeface="Arial Narrow" pitchFamily="34" charset="0"/>
            </a:rPr>
            <a:t> (a+b)</a:t>
          </a:r>
          <a:endParaRPr lang="hu-HU" sz="1800" kern="1200" dirty="0" smtClean="0">
            <a:latin typeface="Arial Narrow" pitchFamily="34" charset="0"/>
          </a:endParaRPr>
        </a:p>
      </dsp:txBody>
      <dsp:txXfrm>
        <a:off x="3401956" y="1870802"/>
        <a:ext cx="1425686" cy="1516194"/>
      </dsp:txXfrm>
    </dsp:sp>
    <dsp:sp modelId="{EA5446B9-EAC7-4D17-A1C6-3D61F54029D5}">
      <dsp:nvSpPr>
        <dsp:cNvPr id="0" name=""/>
        <dsp:cNvSpPr/>
      </dsp:nvSpPr>
      <dsp:spPr>
        <a:xfrm rot="16200000">
          <a:off x="4067188" y="1493224"/>
          <a:ext cx="95223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95223" y="1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12419" y="1506796"/>
        <a:ext cx="4761" cy="4761"/>
      </dsp:txXfrm>
    </dsp:sp>
    <dsp:sp modelId="{522F047B-935D-4287-B52E-75683DDE05DF}">
      <dsp:nvSpPr>
        <dsp:cNvPr id="0" name=""/>
        <dsp:cNvSpPr/>
      </dsp:nvSpPr>
      <dsp:spPr>
        <a:xfrm>
          <a:off x="3385467" y="2900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0" u="none" strike="noStrike" kern="1200" baseline="0" dirty="0" smtClean="0">
              <a:latin typeface="Calibri"/>
            </a:rPr>
            <a:t>nyelv-választás</a:t>
          </a:r>
          <a:endParaRPr lang="hu-HU" sz="1800" kern="1200" dirty="0" smtClean="0"/>
        </a:p>
      </dsp:txBody>
      <dsp:txXfrm>
        <a:off x="3599083" y="216516"/>
        <a:ext cx="1031432" cy="1031432"/>
      </dsp:txXfrm>
    </dsp:sp>
    <dsp:sp modelId="{44575499-EFBC-459E-9AED-13C72B91CFD4}">
      <dsp:nvSpPr>
        <dsp:cNvPr id="0" name=""/>
        <dsp:cNvSpPr/>
      </dsp:nvSpPr>
      <dsp:spPr>
        <a:xfrm>
          <a:off x="5122912" y="2612947"/>
          <a:ext cx="159222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159222" y="1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198543" y="2624919"/>
        <a:ext cx="7961" cy="7961"/>
      </dsp:txXfrm>
    </dsp:sp>
    <dsp:sp modelId="{A20AB710-6907-4E37-914B-093F2EEEC267}">
      <dsp:nvSpPr>
        <dsp:cNvPr id="0" name=""/>
        <dsp:cNvSpPr/>
      </dsp:nvSpPr>
      <dsp:spPr>
        <a:xfrm>
          <a:off x="5282134" y="1899567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0" u="none" strike="noStrike" kern="1200" baseline="0" dirty="0" smtClean="0">
              <a:latin typeface="Calibri"/>
            </a:rPr>
            <a:t>pozitív attitűdök</a:t>
          </a:r>
          <a:endParaRPr lang="hu-HU" sz="1800" kern="1200" dirty="0" smtClean="0"/>
        </a:p>
      </dsp:txBody>
      <dsp:txXfrm>
        <a:off x="5495750" y="2113183"/>
        <a:ext cx="1031432" cy="1031432"/>
      </dsp:txXfrm>
    </dsp:sp>
    <dsp:sp modelId="{0B472362-5840-4B05-A7CD-0B0D8857EC7A}">
      <dsp:nvSpPr>
        <dsp:cNvPr id="0" name=""/>
        <dsp:cNvSpPr/>
      </dsp:nvSpPr>
      <dsp:spPr>
        <a:xfrm rot="5400000">
          <a:off x="4067188" y="3732670"/>
          <a:ext cx="95223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95223" y="1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12419" y="3746242"/>
        <a:ext cx="4761" cy="4761"/>
      </dsp:txXfrm>
    </dsp:sp>
    <dsp:sp modelId="{B79F34FB-D09E-41C3-9E0C-940FA344F6EA}">
      <dsp:nvSpPr>
        <dsp:cNvPr id="0" name=""/>
        <dsp:cNvSpPr/>
      </dsp:nvSpPr>
      <dsp:spPr>
        <a:xfrm>
          <a:off x="3385467" y="3796234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1" u="none" strike="noStrike" kern="1200" baseline="0" dirty="0" smtClean="0">
              <a:latin typeface="Calibri"/>
            </a:rPr>
            <a:t>nyelvi ideológiák</a:t>
          </a:r>
          <a:endParaRPr lang="hu-HU" sz="1800" kern="1200" dirty="0" smtClean="0"/>
        </a:p>
      </dsp:txBody>
      <dsp:txXfrm>
        <a:off x="3599083" y="4009850"/>
        <a:ext cx="1031432" cy="1031432"/>
      </dsp:txXfrm>
    </dsp:sp>
    <dsp:sp modelId="{37CA1A0B-6AA6-420A-A08B-E0638318ECE1}">
      <dsp:nvSpPr>
        <dsp:cNvPr id="0" name=""/>
        <dsp:cNvSpPr/>
      </dsp:nvSpPr>
      <dsp:spPr>
        <a:xfrm rot="10800000">
          <a:off x="2947465" y="2612947"/>
          <a:ext cx="159222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159222" y="1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3023095" y="2624919"/>
        <a:ext cx="7961" cy="7961"/>
      </dsp:txXfrm>
    </dsp:sp>
    <dsp:sp modelId="{847427D1-286D-4200-9CD6-2AB5580B26AF}">
      <dsp:nvSpPr>
        <dsp:cNvPr id="0" name=""/>
        <dsp:cNvSpPr/>
      </dsp:nvSpPr>
      <dsp:spPr>
        <a:xfrm>
          <a:off x="1488800" y="1899567"/>
          <a:ext cx="1458664" cy="1458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0" u="none" strike="noStrike" kern="1200" baseline="0" dirty="0" smtClean="0">
              <a:latin typeface="Calibri"/>
            </a:rPr>
            <a:t>nyelvtudás</a:t>
          </a:r>
          <a:endParaRPr lang="hu-HU" sz="1800" kern="1200" dirty="0" smtClean="0"/>
        </a:p>
      </dsp:txBody>
      <dsp:txXfrm>
        <a:off x="1702416" y="2113183"/>
        <a:ext cx="1031432" cy="103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3AAB6-8FC9-495F-93AC-46714A11FF07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9EB-C291-4783-A7A2-769E03ECF2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1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9EB-C291-4783-A7A2-769E03ECF2B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1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9EB-C291-4783-A7A2-769E03ECF2B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52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9EB-C291-4783-A7A2-769E03ECF2B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942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68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68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68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8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04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1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89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4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51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987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727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8041-1461-48DE-AE94-050E8D44FCC9}" type="datetimeFigureOut">
              <a:rPr lang="hu-HU" smtClean="0"/>
              <a:t>2016.02.04.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20E3-2F9C-41DF-B6F7-95536B2DAD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865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712968" cy="159256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u-HU" altLang="hu-HU" sz="3200" b="1" dirty="0" smtClean="0">
                <a:solidFill>
                  <a:srgbClr val="352741"/>
                </a:solidFill>
              </a:rPr>
              <a:t/>
            </a:r>
            <a:br>
              <a:rPr lang="hu-HU" altLang="hu-HU" sz="3200" b="1" dirty="0" smtClean="0">
                <a:solidFill>
                  <a:srgbClr val="352741"/>
                </a:solidFill>
              </a:rPr>
            </a:br>
            <a:r>
              <a:rPr lang="hu-HU" altLang="hu-HU" sz="49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Egyéni fenntartható kétnyelvűség</a:t>
            </a:r>
            <a:r>
              <a:rPr lang="hu-HU" altLang="hu-HU" sz="49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altLang="hu-HU" sz="49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altLang="hu-HU" sz="3200" dirty="0" smtClean="0">
                <a:solidFill>
                  <a:srgbClr val="352741"/>
                </a:solidFill>
                <a:latin typeface="Georgia" panose="02040502050405020303" pitchFamily="18" charset="0"/>
              </a:rPr>
              <a:t>Borbély Anna</a:t>
            </a:r>
            <a:r>
              <a:rPr lang="hu-HU" altLang="hu-HU" sz="3200" b="1" dirty="0" smtClean="0">
                <a:solidFill>
                  <a:srgbClr val="352741"/>
                </a:solidFill>
              </a:rPr>
              <a:t/>
            </a:r>
            <a:br>
              <a:rPr lang="hu-HU" altLang="hu-HU" sz="3200" b="1" dirty="0" smtClean="0">
                <a:solidFill>
                  <a:srgbClr val="352741"/>
                </a:solidFill>
              </a:rPr>
            </a:br>
            <a:endParaRPr lang="hu-HU" altLang="hu-HU" sz="3200" b="1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03575" y="4868863"/>
            <a:ext cx="5672138" cy="720725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2600" b="1" dirty="0" smtClean="0">
                <a:solidFill>
                  <a:schemeClr val="accent5">
                    <a:lumMod val="50000"/>
                  </a:schemeClr>
                </a:solidFill>
              </a:rPr>
              <a:t>Pszicho-, </a:t>
            </a:r>
            <a:r>
              <a:rPr lang="hu-HU" altLang="hu-HU" sz="2600" b="1" dirty="0" err="1" smtClean="0">
                <a:solidFill>
                  <a:schemeClr val="accent5">
                    <a:lumMod val="50000"/>
                  </a:schemeClr>
                </a:solidFill>
              </a:rPr>
              <a:t>neuro-</a:t>
            </a:r>
            <a:r>
              <a:rPr lang="hu-HU" altLang="hu-HU" sz="2600" b="1" dirty="0" smtClean="0">
                <a:solidFill>
                  <a:schemeClr val="accent5">
                    <a:lumMod val="50000"/>
                  </a:schemeClr>
                </a:solidFill>
              </a:rPr>
              <a:t> és szociolingvisztikai osztály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2600" b="1" dirty="0" smtClean="0">
                <a:solidFill>
                  <a:schemeClr val="accent5">
                    <a:lumMod val="50000"/>
                  </a:schemeClr>
                </a:solidFill>
              </a:rPr>
              <a:t>Többnyelvűségi  Kutatóközpont</a:t>
            </a:r>
            <a:endParaRPr lang="hu-HU" dirty="0" smtClean="0">
              <a:solidFill>
                <a:srgbClr val="898989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solidFill>
                <a:srgbClr val="898989"/>
              </a:solidFill>
            </a:endParaRPr>
          </a:p>
        </p:txBody>
      </p:sp>
      <p:pic>
        <p:nvPicPr>
          <p:cNvPr id="1314" name="Picture 5" descr="C:\Users\Vargha András\Downloads\logokek_nagy2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715000"/>
            <a:ext cx="1309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églalap 6"/>
          <p:cNvSpPr>
            <a:spLocks noChangeArrowheads="1"/>
          </p:cNvSpPr>
          <p:nvPr/>
        </p:nvSpPr>
        <p:spPr bwMode="auto">
          <a:xfrm>
            <a:off x="107950" y="477838"/>
            <a:ext cx="8345488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altLang="hu-HU" dirty="0" smtClean="0">
              <a:solidFill>
                <a:srgbClr val="352741"/>
              </a:solidFill>
              <a:latin typeface="Georgia" pitchFamily="18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altLang="hu-H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MTA Nyelvtudományi Intézet, 2015. 11. 03.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altLang="hu-HU" sz="2000" b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316" name="AutoShape 10" descr="https://mail-attachment.googleusercontent.com/attachment/u/0/?ui=2&amp;ik=acc35985eb&amp;view=att&amp;th=13b84b0c22709813&amp;attid=0.1&amp;disp=inline&amp;safe=1&amp;zw&amp;saduie=AG9B_P-48lQNlVeIiib0J6qQuAeT&amp;sadet=1355173486797&amp;sads=HDMfkC9p-uVdxRmEqssIxUuGV6I&amp;sadssc=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hu-HU">
              <a:latin typeface="Georgia" pitchFamily="18" charset="0"/>
            </a:endParaRPr>
          </a:p>
        </p:txBody>
      </p:sp>
      <p:graphicFrame>
        <p:nvGraphicFramePr>
          <p:cNvPr id="1311" name="Object 287"/>
          <p:cNvGraphicFramePr>
            <a:graphicFrameLocks noChangeAspect="1"/>
          </p:cNvGraphicFramePr>
          <p:nvPr/>
        </p:nvGraphicFramePr>
        <p:xfrm>
          <a:off x="4067175" y="3716338"/>
          <a:ext cx="48577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Photo Editor fénykép" r:id="rId4" imgW="3809524" imgH="809738" progId="">
                  <p:embed/>
                </p:oleObj>
              </mc:Choice>
              <mc:Fallback>
                <p:oleObj name="Photo Editor fénykép" r:id="rId4" imgW="3809524" imgH="8097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716338"/>
                        <a:ext cx="485775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7" name="Téglalap 8"/>
          <p:cNvSpPr>
            <a:spLocks noChangeArrowheads="1"/>
          </p:cNvSpPr>
          <p:nvPr/>
        </p:nvSpPr>
        <p:spPr bwMode="auto">
          <a:xfrm>
            <a:off x="7358063" y="6215063"/>
            <a:ext cx="1255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T030305</a:t>
            </a:r>
            <a:endParaRPr lang="hu-HU" b="1" dirty="0" smtClean="0">
              <a:latin typeface="Georgia" panose="02040502050405020303" pitchFamily="18" charset="0"/>
            </a:endParaRPr>
          </a:p>
          <a:p>
            <a:r>
              <a:rPr lang="hu-HU" altLang="hu-HU" b="1" dirty="0" smtClean="0">
                <a:solidFill>
                  <a:srgbClr val="352741"/>
                </a:solidFill>
                <a:latin typeface="Georgia" pitchFamily="18" charset="0"/>
              </a:rPr>
              <a:t>K </a:t>
            </a:r>
            <a:r>
              <a:rPr lang="hu-HU" altLang="hu-HU" b="1" dirty="0">
                <a:solidFill>
                  <a:srgbClr val="352741"/>
                </a:solidFill>
                <a:latin typeface="Georgia" pitchFamily="18" charset="0"/>
              </a:rPr>
              <a:t>81574</a:t>
            </a:r>
            <a:endParaRPr lang="hu-HU" altLang="hu-H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FKS mutatói (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n=2353 nyelvi adat szerint)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52851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Both"/>
            </a:pPr>
            <a:r>
              <a:rPr lang="hu-HU" sz="3100" dirty="0"/>
              <a:t>L</a:t>
            </a:r>
            <a:r>
              <a:rPr lang="en-US" sz="3100" dirty="0" err="1" smtClean="0"/>
              <a:t>ongitudinális</a:t>
            </a:r>
            <a:r>
              <a:rPr lang="en-US" sz="3100" dirty="0" smtClean="0"/>
              <a:t> </a:t>
            </a:r>
            <a:r>
              <a:rPr lang="en-US" sz="3100" dirty="0" err="1" smtClean="0"/>
              <a:t>megfigyelések</a:t>
            </a:r>
            <a:r>
              <a:rPr lang="hu-HU" sz="3100" dirty="0" smtClean="0"/>
              <a:t>: </a:t>
            </a:r>
            <a:r>
              <a:rPr lang="hu-HU" sz="3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</a:t>
            </a:r>
            <a:r>
              <a:rPr lang="hu-HU" sz="3100" dirty="0" smtClean="0"/>
              <a:t> (91 </a:t>
            </a:r>
            <a:r>
              <a:rPr lang="hu-HU" sz="3100" dirty="0" err="1" smtClean="0"/>
              <a:t>ak</a:t>
            </a:r>
            <a:r>
              <a:rPr lang="hu-HU" sz="3100" dirty="0" smtClean="0"/>
              <a:t>=adatközlő: életkor/nem/iskolázottság)</a:t>
            </a:r>
          </a:p>
          <a:p>
            <a:pPr marL="1714500" lvl="4" indent="0">
              <a:buNone/>
            </a:pPr>
            <a:r>
              <a:rPr lang="hu-HU" sz="2600" dirty="0" smtClean="0"/>
              <a:t>34  </a:t>
            </a:r>
            <a:r>
              <a:rPr lang="hu-HU" sz="2600" dirty="0" err="1" smtClean="0"/>
              <a:t>ak</a:t>
            </a:r>
            <a:r>
              <a:rPr lang="hu-HU" sz="2600" dirty="0" smtClean="0"/>
              <a:t>	  x 	1 = T1/T2/T3</a:t>
            </a:r>
          </a:p>
          <a:p>
            <a:pPr marL="1714500" lvl="4" indent="0">
              <a:buNone/>
            </a:pPr>
            <a:r>
              <a:rPr lang="hu-HU" sz="2600" dirty="0" smtClean="0"/>
              <a:t>24  </a:t>
            </a:r>
            <a:r>
              <a:rPr lang="hu-HU" sz="2600" dirty="0" err="1" smtClean="0"/>
              <a:t>ak</a:t>
            </a:r>
            <a:r>
              <a:rPr lang="hu-HU" sz="2600" dirty="0" smtClean="0"/>
              <a:t> 	  x 	2 =</a:t>
            </a:r>
            <a:r>
              <a:rPr lang="hu-HU" sz="2600" dirty="0"/>
              <a:t> </a:t>
            </a:r>
            <a:r>
              <a:rPr lang="hu-HU" sz="2600" dirty="0" smtClean="0"/>
              <a:t>T12/T23/13</a:t>
            </a:r>
          </a:p>
          <a:p>
            <a:pPr marL="1714500" lvl="4" indent="0">
              <a:buNone/>
            </a:pPr>
            <a:r>
              <a:rPr lang="hu-HU" sz="2600" dirty="0" smtClean="0"/>
              <a:t>33  </a:t>
            </a:r>
            <a:r>
              <a:rPr lang="hu-HU" sz="2600" dirty="0" err="1" smtClean="0"/>
              <a:t>ak</a:t>
            </a:r>
            <a:r>
              <a:rPr lang="hu-HU" sz="2600" dirty="0" smtClean="0"/>
              <a:t> 	  x 	3  = T123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(2) </a:t>
            </a:r>
            <a:r>
              <a:rPr lang="en-US" dirty="0" err="1" smtClean="0"/>
              <a:t>Nyelv</a:t>
            </a:r>
            <a:r>
              <a:rPr lang="en-US" dirty="0" smtClean="0"/>
              <a:t>(</a:t>
            </a:r>
            <a:r>
              <a:rPr lang="en-US" dirty="0" err="1" smtClean="0"/>
              <a:t>választás</a:t>
            </a:r>
            <a:r>
              <a:rPr lang="en-US" dirty="0" smtClean="0"/>
              <a:t>)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szintek</a:t>
            </a:r>
            <a:r>
              <a:rPr lang="en-US" dirty="0" smtClean="0"/>
              <a:t> </a:t>
            </a:r>
            <a:r>
              <a:rPr lang="en-US" dirty="0" err="1" smtClean="0"/>
              <a:t>értékskálája</a:t>
            </a:r>
            <a:r>
              <a:rPr lang="hu-HU" dirty="0" smtClean="0"/>
              <a:t>:  román (1), román és magyar (2), illetve magyar (3) válaszok;</a:t>
            </a:r>
          </a:p>
          <a:p>
            <a:pPr marL="514350" indent="-514350">
              <a:buAutoNum type="arabicParenBoth"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(3) </a:t>
            </a:r>
            <a:r>
              <a:rPr lang="en-US" dirty="0" err="1" smtClean="0"/>
              <a:t>Nyelvszociológiai</a:t>
            </a:r>
            <a:r>
              <a:rPr lang="en-US" dirty="0" smtClean="0"/>
              <a:t> </a:t>
            </a:r>
            <a:r>
              <a:rPr lang="en-US" dirty="0" err="1" smtClean="0"/>
              <a:t>változók</a:t>
            </a:r>
            <a:r>
              <a:rPr lang="hu-HU" dirty="0" smtClean="0"/>
              <a:t> (</a:t>
            </a: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hu-HU" dirty="0" smtClean="0"/>
              <a:t>)</a:t>
            </a:r>
            <a:r>
              <a:rPr lang="en-US" dirty="0" smtClean="0"/>
              <a:t>: </a:t>
            </a:r>
            <a:endParaRPr lang="hu-HU" dirty="0" smtClean="0"/>
          </a:p>
          <a:p>
            <a:pPr lvl="2"/>
            <a:r>
              <a:rPr lang="en-US" dirty="0" err="1" smtClean="0"/>
              <a:t>nyelvhasználati</a:t>
            </a:r>
            <a:r>
              <a:rPr lang="en-US" dirty="0" smtClean="0"/>
              <a:t> </a:t>
            </a:r>
            <a:r>
              <a:rPr lang="en-US" dirty="0" err="1" smtClean="0"/>
              <a:t>színt</a:t>
            </a:r>
            <a:r>
              <a:rPr lang="hu-HU" dirty="0" smtClean="0"/>
              <a:t>é</a:t>
            </a:r>
            <a:r>
              <a:rPr lang="en-US" dirty="0" smtClean="0"/>
              <a:t>r </a:t>
            </a:r>
            <a:r>
              <a:rPr lang="hu-HU" dirty="0" smtClean="0"/>
              <a:t>(család, egyház, </a:t>
            </a:r>
            <a:r>
              <a:rPr lang="en-US" dirty="0" err="1" smtClean="0"/>
              <a:t>szituáció</a:t>
            </a:r>
            <a:r>
              <a:rPr lang="hu-HU" dirty="0" smtClean="0"/>
              <a:t>: házastárs, testvér, gyermek, unoka; hívők, ima</a:t>
            </a:r>
            <a:r>
              <a:rPr lang="en-US" dirty="0" smtClean="0"/>
              <a:t>)</a:t>
            </a:r>
            <a:r>
              <a:rPr lang="hu-HU" dirty="0" smtClean="0"/>
              <a:t>;</a:t>
            </a:r>
            <a:r>
              <a:rPr lang="en-US" dirty="0" smtClean="0"/>
              <a:t> </a:t>
            </a:r>
            <a:endParaRPr lang="hu-HU" dirty="0" smtClean="0"/>
          </a:p>
          <a:p>
            <a:pPr lvl="2"/>
            <a:r>
              <a:rPr lang="hu-HU" dirty="0" err="1"/>
              <a:t>i</a:t>
            </a:r>
            <a:r>
              <a:rPr lang="en-US" dirty="0" err="1" smtClean="0"/>
              <a:t>dentitás</a:t>
            </a:r>
            <a:r>
              <a:rPr lang="hu-HU" dirty="0"/>
              <a:t>;</a:t>
            </a:r>
            <a:endParaRPr lang="hu-HU" dirty="0" smtClean="0"/>
          </a:p>
          <a:p>
            <a:pPr lvl="2"/>
            <a:r>
              <a:rPr lang="hu-HU" dirty="0" smtClean="0"/>
              <a:t>írás-olvasás; </a:t>
            </a:r>
          </a:p>
          <a:p>
            <a:pPr lvl="2"/>
            <a:r>
              <a:rPr lang="hu-HU" dirty="0" smtClean="0"/>
              <a:t>nyelvi </a:t>
            </a:r>
            <a:r>
              <a:rPr lang="en-US" dirty="0" err="1" smtClean="0"/>
              <a:t>attitűd</a:t>
            </a:r>
            <a:r>
              <a:rPr lang="hu-HU" dirty="0" err="1" smtClean="0"/>
              <a:t>ök</a:t>
            </a:r>
            <a:r>
              <a:rPr lang="en-US" dirty="0" smtClean="0"/>
              <a:t> </a:t>
            </a:r>
            <a:r>
              <a:rPr lang="hu-HU" dirty="0" smtClean="0"/>
              <a:t>(esztétikai, </a:t>
            </a:r>
            <a:r>
              <a:rPr lang="hu-HU" dirty="0" err="1" smtClean="0"/>
              <a:t>kompetenciális</a:t>
            </a:r>
            <a:r>
              <a:rPr lang="hu-HU" dirty="0" smtClean="0"/>
              <a:t>, pragmatikai); </a:t>
            </a:r>
          </a:p>
          <a:p>
            <a:pPr lvl="2"/>
            <a:r>
              <a:rPr lang="en-US" dirty="0" err="1" smtClean="0"/>
              <a:t>nyelvtudás</a:t>
            </a:r>
            <a:r>
              <a:rPr lang="hu-HU" dirty="0" smtClean="0"/>
              <a:t> (5-fokú skála = lineáris transzformációval 3-fokú).</a:t>
            </a:r>
          </a:p>
          <a:p>
            <a:pPr marL="914400" lvl="2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498178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nyelvtudás adatai (n=181):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ötfokú értékskála lineáris transzformációja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háromfokú skálára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409036"/>
              </p:ext>
            </p:extLst>
          </p:nvPr>
        </p:nvGraphicFramePr>
        <p:xfrm>
          <a:off x="107501" y="1916832"/>
          <a:ext cx="8928997" cy="467016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75571"/>
                <a:gridCol w="1275571"/>
                <a:gridCol w="1275571"/>
                <a:gridCol w="1275571"/>
                <a:gridCol w="1275571"/>
                <a:gridCol w="1275571"/>
                <a:gridCol w="1275571"/>
              </a:tblGrid>
              <a:tr h="946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Összesen</a:t>
                      </a:r>
                      <a:endParaRPr lang="hu-H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181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44663" y="3135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FKS bemérése és hitelesítése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544616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r>
              <a:rPr lang="hu-HU" sz="3800" dirty="0" smtClean="0"/>
              <a:t>Minden megfigyelés rendelkezik egy FKS indexszel; a 181 longitudinális megfigyelés FKS átlagértékei az FKS indexek. </a:t>
            </a:r>
          </a:p>
          <a:p>
            <a:endParaRPr lang="hu-HU" sz="3800" dirty="0" smtClean="0"/>
          </a:p>
          <a:p>
            <a:r>
              <a:rPr lang="hu-HU" sz="3800" dirty="0" smtClean="0"/>
              <a:t>A </a:t>
            </a:r>
            <a:r>
              <a:rPr lang="hu-HU" sz="3800" dirty="0"/>
              <a:t>két tizedes pontosságúra alakított FKS skálán elméleti megfontolások alapján hat szintet </a:t>
            </a:r>
            <a:r>
              <a:rPr lang="hu-HU" sz="3800" dirty="0" smtClean="0"/>
              <a:t>(</a:t>
            </a:r>
            <a:r>
              <a:rPr lang="hu-HU" sz="3800" dirty="0"/>
              <a:t>övezetet) definiáltunk a 181 index sorba rendezésekor: </a:t>
            </a:r>
            <a:endParaRPr lang="hu-HU" sz="3800" dirty="0" smtClean="0"/>
          </a:p>
          <a:p>
            <a:pPr marL="0" indent="0">
              <a:buNone/>
            </a:pPr>
            <a:r>
              <a:rPr lang="hu-HU" sz="3800" dirty="0" smtClean="0"/>
              <a:t>    	 </a:t>
            </a:r>
            <a:r>
              <a:rPr lang="hu-HU" sz="38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u-HU" sz="3800" dirty="0" smtClean="0"/>
              <a:t>=</a:t>
            </a:r>
            <a:r>
              <a:rPr lang="hu-HU" sz="3800" dirty="0" err="1" smtClean="0"/>
              <a:t>1</a:t>
            </a:r>
            <a:r>
              <a:rPr lang="hu-HU" sz="3800" dirty="0" smtClean="0"/>
              <a:t>–</a:t>
            </a:r>
            <a:r>
              <a:rPr lang="hu-HU" sz="3800" dirty="0" err="1" smtClean="0"/>
              <a:t>1</a:t>
            </a:r>
            <a:r>
              <a:rPr lang="hu-HU" sz="3800" dirty="0" smtClean="0"/>
              <a:t>,33</a:t>
            </a:r>
            <a:r>
              <a:rPr lang="hu-HU" sz="3800" dirty="0"/>
              <a:t>; </a:t>
            </a:r>
            <a:r>
              <a:rPr lang="hu-HU" sz="3800" dirty="0" smtClean="0"/>
              <a:t> </a:t>
            </a:r>
            <a:r>
              <a:rPr lang="hu-HU" sz="38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u-HU" sz="3800" dirty="0" smtClean="0"/>
              <a:t>=1,34–1,66; </a:t>
            </a:r>
            <a:r>
              <a:rPr lang="hu-HU" sz="38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hu-HU" sz="3800" dirty="0" smtClean="0"/>
              <a:t>=1,67–2</a:t>
            </a:r>
            <a:r>
              <a:rPr lang="hu-HU" sz="3800" dirty="0"/>
              <a:t>; </a:t>
            </a:r>
            <a:r>
              <a:rPr lang="hu-HU" sz="3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hu-HU" sz="3800" dirty="0" smtClean="0"/>
              <a:t>=2,01–2,33</a:t>
            </a:r>
            <a:r>
              <a:rPr lang="hu-HU" sz="3800" dirty="0"/>
              <a:t>; </a:t>
            </a:r>
            <a:r>
              <a:rPr lang="hu-HU" sz="3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hu-HU" sz="3800" dirty="0" smtClean="0"/>
              <a:t>=2,34–2,66</a:t>
            </a:r>
            <a:r>
              <a:rPr lang="hu-HU" sz="3800" dirty="0"/>
              <a:t>; </a:t>
            </a:r>
            <a:r>
              <a:rPr lang="hu-HU" sz="3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hu-HU" sz="3800" dirty="0" smtClean="0"/>
              <a:t>=2,67–3</a:t>
            </a:r>
            <a:r>
              <a:rPr lang="hu-HU" sz="3800" dirty="0"/>
              <a:t>. </a:t>
            </a:r>
            <a:endParaRPr lang="hu-HU" sz="3800" dirty="0" smtClean="0"/>
          </a:p>
          <a:p>
            <a:r>
              <a:rPr lang="hu-HU" sz="3800" b="1" dirty="0" smtClean="0">
                <a:solidFill>
                  <a:schemeClr val="accent5">
                    <a:lumMod val="50000"/>
                  </a:schemeClr>
                </a:solidFill>
              </a:rPr>
              <a:t> FKS1–3 övezet</a:t>
            </a:r>
            <a:r>
              <a:rPr lang="hu-HU" sz="3800" dirty="0" smtClean="0"/>
              <a:t>: a </a:t>
            </a:r>
            <a:r>
              <a:rPr lang="hu-HU" sz="3800" dirty="0"/>
              <a:t>kétnyelvűség fenntartása a (leginkább) jellemző, illetőleg </a:t>
            </a:r>
            <a:endParaRPr lang="hu-HU" sz="3800" dirty="0" smtClean="0"/>
          </a:p>
          <a:p>
            <a:pPr marL="0" indent="0">
              <a:buNone/>
            </a:pPr>
            <a:r>
              <a:rPr lang="hu-HU" sz="3800" dirty="0" smtClean="0"/>
              <a:t>        </a:t>
            </a:r>
            <a:r>
              <a:rPr lang="hu-HU" sz="3800" b="1" dirty="0" smtClean="0">
                <a:solidFill>
                  <a:srgbClr val="C00000"/>
                </a:solidFill>
              </a:rPr>
              <a:t>FKS4–6 övezet</a:t>
            </a:r>
            <a:r>
              <a:rPr lang="hu-HU" sz="3800" dirty="0" smtClean="0"/>
              <a:t>: </a:t>
            </a:r>
            <a:r>
              <a:rPr lang="hu-HU" sz="3800" dirty="0"/>
              <a:t>a kétnyelvűség fenntartása (egyáltalán) nem </a:t>
            </a:r>
            <a:r>
              <a:rPr lang="hu-HU" sz="3800" dirty="0" smtClean="0"/>
              <a:t>jellemző.</a:t>
            </a:r>
            <a:endParaRPr lang="hu-HU" sz="3800" dirty="0"/>
          </a:p>
          <a:p>
            <a:pPr marL="0" indent="0">
              <a:buNone/>
            </a:pPr>
            <a:endParaRPr lang="hu-HU" sz="3800" dirty="0" smtClean="0"/>
          </a:p>
          <a:p>
            <a:pPr marL="0" indent="0">
              <a:buNone/>
            </a:pPr>
            <a:endParaRPr lang="hu-HU" sz="3800" dirty="0" smtClean="0"/>
          </a:p>
          <a:p>
            <a:r>
              <a:rPr lang="hu-HU" sz="3800" dirty="0" smtClean="0"/>
              <a:t>FKS</a:t>
            </a:r>
            <a:r>
              <a:rPr lang="hu-HU" sz="3800" dirty="0"/>
              <a:t>: </a:t>
            </a:r>
            <a:r>
              <a:rPr lang="hu-HU" sz="3800" dirty="0" smtClean="0"/>
              <a:t>statisztikailag </a:t>
            </a:r>
            <a:r>
              <a:rPr lang="hu-HU" sz="3800" dirty="0"/>
              <a:t>magas belső konzisztenciájú, </a:t>
            </a:r>
            <a:r>
              <a:rPr lang="hu-HU" sz="3800" dirty="0" err="1"/>
              <a:t>reliábilis</a:t>
            </a:r>
            <a:r>
              <a:rPr lang="hu-HU" sz="3800" dirty="0"/>
              <a:t> skálát képez. </a:t>
            </a:r>
            <a:r>
              <a:rPr lang="hu-HU" sz="3800" dirty="0" err="1"/>
              <a:t>I</a:t>
            </a:r>
            <a:r>
              <a:rPr lang="hu-HU" sz="3800" dirty="0" err="1" smtClean="0"/>
              <a:t>temanalízis</a:t>
            </a:r>
            <a:r>
              <a:rPr lang="hu-HU" sz="3800" dirty="0" smtClean="0"/>
              <a:t>: az </a:t>
            </a:r>
            <a:r>
              <a:rPr lang="hu-HU" sz="3800" dirty="0"/>
              <a:t>FKS </a:t>
            </a:r>
            <a:r>
              <a:rPr lang="hu-HU" sz="3800" dirty="0" err="1"/>
              <a:t>Cronbach-alfa</a:t>
            </a:r>
            <a:r>
              <a:rPr lang="hu-HU" sz="3800" dirty="0"/>
              <a:t> értéke a három vizsgálati időpontban rendre 0,82, 0,77, illetve 0,85 volt. (Egy megbízható skálának 0,70 feletti értéket illik mutatnia</a:t>
            </a:r>
            <a:r>
              <a:rPr lang="hu-HU" sz="3800" dirty="0" smtClean="0"/>
              <a:t>.)</a:t>
            </a:r>
          </a:p>
          <a:p>
            <a:endParaRPr lang="hu-HU" sz="3800" dirty="0" smtClean="0"/>
          </a:p>
          <a:p>
            <a:r>
              <a:rPr lang="hu-HU" sz="3800" dirty="0" smtClean="0"/>
              <a:t>Az FKS a kétegyházi közösség nyelvcsere-helyzetében 1990-2010-ben tapasztalt nyelvi és közösségi sajátosságaira épül. </a:t>
            </a:r>
          </a:p>
          <a:p>
            <a:r>
              <a:rPr lang="hu-HU" sz="3800" dirty="0" smtClean="0"/>
              <a:t>Egy másik közösségben az </a:t>
            </a:r>
            <a:r>
              <a:rPr lang="hu-HU" sz="3800" dirty="0" err="1" smtClean="0"/>
              <a:t>FKS-t</a:t>
            </a:r>
            <a:r>
              <a:rPr lang="hu-HU" sz="3800" dirty="0" smtClean="0"/>
              <a:t> úgy kell kialakítani, hogy a vizsgálandó közösség sajátosságaira épüljön, és hogy érvényességét </a:t>
            </a:r>
            <a:r>
              <a:rPr lang="hu-HU" sz="3800" dirty="0" err="1" smtClean="0"/>
              <a:t>itemanalízissel</a:t>
            </a:r>
            <a:r>
              <a:rPr lang="hu-HU" sz="3800" dirty="0" smtClean="0"/>
              <a:t> hasonlóképpen alá lehessen támasztani.</a:t>
            </a:r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index és hat nyelvszociológiai változó átlagértékei ( T1, T2 és T3; értékszintek: 1=román, 2=román és magyar, 3=magyar)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46978"/>
              </p:ext>
            </p:extLst>
          </p:nvPr>
        </p:nvGraphicFramePr>
        <p:xfrm>
          <a:off x="107504" y="1628800"/>
          <a:ext cx="89289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nyelvszociológiai változók közötti eltérések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949630" cy="518457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román </a:t>
            </a:r>
            <a:r>
              <a:rPr lang="hu-HU" i="1" dirty="0" smtClean="0"/>
              <a:t>identitás</a:t>
            </a:r>
            <a:r>
              <a:rPr lang="hu-HU" dirty="0" smtClean="0"/>
              <a:t> </a:t>
            </a:r>
            <a:r>
              <a:rPr lang="hu-HU" dirty="0"/>
              <a:t>és az </a:t>
            </a:r>
            <a:r>
              <a:rPr lang="hu-HU" i="1" dirty="0"/>
              <a:t>egyház</a:t>
            </a:r>
            <a:r>
              <a:rPr lang="hu-HU" dirty="0"/>
              <a:t>i </a:t>
            </a:r>
            <a:r>
              <a:rPr lang="hu-HU" dirty="0" smtClean="0"/>
              <a:t>szituációban 1-es, a </a:t>
            </a:r>
            <a:r>
              <a:rPr lang="hu-HU" i="1" dirty="0"/>
              <a:t>család</a:t>
            </a:r>
            <a:r>
              <a:rPr lang="hu-HU" dirty="0"/>
              <a:t>i </a:t>
            </a:r>
            <a:r>
              <a:rPr lang="hu-HU" dirty="0" smtClean="0"/>
              <a:t>nyelvhasználatban </a:t>
            </a:r>
            <a:r>
              <a:rPr lang="hu-HU" dirty="0"/>
              <a:t>2-es feletti átlag;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800" dirty="0" smtClean="0"/>
              <a:t>Pl.: Bár az </a:t>
            </a:r>
            <a:r>
              <a:rPr lang="hu-HU" sz="2800" dirty="0"/>
              <a:t>egyén </a:t>
            </a:r>
            <a:r>
              <a:rPr lang="hu-HU" sz="2800" dirty="0" smtClean="0"/>
              <a:t>nem beszél a </a:t>
            </a:r>
            <a:r>
              <a:rPr lang="hu-HU" sz="2800" dirty="0"/>
              <a:t>családjában románul, még imádkozhat románul, beszélhet rendszeresen románul (például a templomban hívőtársaival), illetve etnikai </a:t>
            </a:r>
            <a:r>
              <a:rPr lang="hu-HU" sz="2800" i="1" dirty="0"/>
              <a:t>identitás</a:t>
            </a:r>
            <a:r>
              <a:rPr lang="hu-HU" sz="2800" dirty="0"/>
              <a:t>át vallhatja </a:t>
            </a:r>
            <a:r>
              <a:rPr lang="hu-HU" sz="2800" dirty="0" smtClean="0"/>
              <a:t>románnak</a:t>
            </a:r>
            <a:r>
              <a:rPr lang="hu-HU" sz="2800" dirty="0"/>
              <a:t>;</a:t>
            </a:r>
            <a:endParaRPr lang="hu-HU" sz="2800" dirty="0" smtClean="0"/>
          </a:p>
          <a:p>
            <a:endParaRPr lang="hu-HU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T1, T2 és T3 szerinti bontással kapott mintaátlagokat összevetve kiderül, hogy a nyelvcsere húsz éves folyamatában </a:t>
            </a:r>
            <a:r>
              <a:rPr lang="hu-HU" sz="2600" i="1" dirty="0"/>
              <a:t>nem </a:t>
            </a:r>
            <a:r>
              <a:rPr lang="hu-HU" sz="2600" i="1" dirty="0" smtClean="0"/>
              <a:t>mutatható ki a </a:t>
            </a:r>
            <a:r>
              <a:rPr lang="hu-HU" sz="2600" i="1" dirty="0"/>
              <a:t>nyelvcsere </a:t>
            </a:r>
            <a:r>
              <a:rPr lang="hu-HU" sz="2600" i="1" dirty="0" smtClean="0"/>
              <a:t>markáns trendje</a:t>
            </a:r>
            <a:r>
              <a:rPr lang="hu-HU" sz="2600" dirty="0" smtClean="0"/>
              <a:t>, </a:t>
            </a:r>
            <a:r>
              <a:rPr lang="hu-HU" sz="2600" dirty="0" smtClean="0"/>
              <a:t>vagyis az </a:t>
            </a:r>
            <a:r>
              <a:rPr lang="hu-HU" sz="2600" dirty="0"/>
              <a:t>egyazon irány felé tartó </a:t>
            </a:r>
            <a:r>
              <a:rPr lang="hu-HU" sz="2600" dirty="0" smtClean="0"/>
              <a:t>változás: RM&gt;M, R&gt;M.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9512" y="116632"/>
            <a:ext cx="8784976" cy="1872208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hu-HU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index rangkorrelációja az adatközlők </a:t>
            </a:r>
            <a:r>
              <a:rPr lang="hu-HU" sz="3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hat</a:t>
            </a:r>
            <a:r>
              <a:rPr lang="hu-HU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változójával (egyének közötti különbségek)</a:t>
            </a:r>
            <a: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(</a:t>
            </a:r>
            <a:r>
              <a:rPr lang="hu-HU" sz="1800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Tau-b</a:t>
            </a:r>
            <a:r>
              <a:rPr lang="hu-HU" sz="1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értékek növekvő sorrendben:  + = p &lt; 0,10; * = p &lt; 0,05; ** = p &lt; 0,01).</a:t>
            </a:r>
            <a:endParaRPr lang="hu-HU" sz="18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0289524"/>
              </p:ext>
            </p:extLst>
          </p:nvPr>
        </p:nvGraphicFramePr>
        <p:xfrm>
          <a:off x="179512" y="2132854"/>
          <a:ext cx="8784975" cy="46085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97096"/>
                <a:gridCol w="2372815"/>
                <a:gridCol w="2218544"/>
                <a:gridCol w="1496520"/>
              </a:tblGrid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T2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T3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Életkor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-0,383**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-0,373**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-0,345**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Nem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-0,214*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-0,114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-0,06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Iskolai végzettség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0,169+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0,315**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0,178+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Georgia" panose="02040502050405020303" pitchFamily="18" charset="0"/>
                        </a:rPr>
                        <a:t>Első nyelv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0,183+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0,216*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0,263+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Georgia" panose="02040502050405020303" pitchFamily="18" charset="0"/>
                        </a:rPr>
                        <a:t>Román iskola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-0,167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-0,161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-0,093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Georgia" panose="02040502050405020303" pitchFamily="18" charset="0"/>
                        </a:rPr>
                        <a:t>Román házastárs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0,321**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0,303**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0,318*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4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index vs. változók: összefüggések 1.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496944" cy="5184576"/>
          </a:xfrm>
        </p:spPr>
        <p:txBody>
          <a:bodyPr>
            <a:normAutofit fontScale="85000" lnSpcReduction="10000"/>
          </a:bodyPr>
          <a:lstStyle/>
          <a:p>
            <a:pPr fontAlgn="b"/>
            <a:r>
              <a:rPr lang="hu-HU" dirty="0"/>
              <a:t>A</a:t>
            </a:r>
            <a:r>
              <a:rPr lang="hu-HU" dirty="0" smtClean="0"/>
              <a:t>z életkor (</a:t>
            </a:r>
            <a:r>
              <a:rPr lang="hu-HU" b="1" dirty="0"/>
              <a:t>-0,383</a:t>
            </a:r>
            <a:r>
              <a:rPr lang="hu-HU" b="1" dirty="0" smtClean="0"/>
              <a:t>**/-</a:t>
            </a:r>
            <a:r>
              <a:rPr lang="hu-HU" b="1" dirty="0"/>
              <a:t>0,373</a:t>
            </a:r>
            <a:r>
              <a:rPr lang="hu-HU" b="1" dirty="0" smtClean="0"/>
              <a:t>**/-</a:t>
            </a:r>
            <a:r>
              <a:rPr lang="hu-HU" b="1" dirty="0"/>
              <a:t>0,345</a:t>
            </a:r>
            <a:r>
              <a:rPr lang="hu-HU" b="1" dirty="0" smtClean="0"/>
              <a:t>**</a:t>
            </a:r>
            <a:r>
              <a:rPr lang="hu-HU" dirty="0" smtClean="0"/>
              <a:t>): minél </a:t>
            </a:r>
            <a:r>
              <a:rPr lang="hu-HU" dirty="0"/>
              <a:t>idősebbek az adatközlők, annál inkább adnak a román nyelvre vonatkozó </a:t>
            </a:r>
            <a:r>
              <a:rPr lang="hu-HU" dirty="0" smtClean="0"/>
              <a:t>válaszokat.</a:t>
            </a:r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pPr fontAlgn="b"/>
            <a:r>
              <a:rPr lang="hu-HU" dirty="0" smtClean="0"/>
              <a:t> </a:t>
            </a:r>
            <a:r>
              <a:rPr lang="hu-HU" dirty="0"/>
              <a:t>Az </a:t>
            </a:r>
            <a:r>
              <a:rPr lang="hu-HU" dirty="0" smtClean="0"/>
              <a:t>adatközlők </a:t>
            </a:r>
            <a:r>
              <a:rPr lang="hu-HU" dirty="0"/>
              <a:t>neme </a:t>
            </a:r>
            <a:r>
              <a:rPr lang="hu-HU" dirty="0" smtClean="0"/>
              <a:t>(</a:t>
            </a:r>
            <a:r>
              <a:rPr lang="hu-HU" b="1" dirty="0" smtClean="0"/>
              <a:t>-</a:t>
            </a:r>
            <a:r>
              <a:rPr lang="hu-HU" b="1" dirty="0"/>
              <a:t>0,214</a:t>
            </a:r>
            <a:r>
              <a:rPr lang="hu-HU" b="1" dirty="0" smtClean="0"/>
              <a:t>*/-0,114/-0,06</a:t>
            </a:r>
            <a:r>
              <a:rPr lang="hu-HU" dirty="0" smtClean="0"/>
              <a:t>): T1 </a:t>
            </a:r>
            <a:r>
              <a:rPr lang="hu-HU" dirty="0"/>
              <a:t>idején még szignifikáns </a:t>
            </a:r>
            <a:r>
              <a:rPr lang="hu-HU" dirty="0" smtClean="0"/>
              <a:t>nemi hatás: a nőknél gyakoribbak a román válaszok, </a:t>
            </a:r>
            <a:r>
              <a:rPr lang="hu-HU" dirty="0"/>
              <a:t>mint a férfiak </a:t>
            </a:r>
            <a:r>
              <a:rPr lang="hu-HU" dirty="0" smtClean="0"/>
              <a:t>esetében; ez </a:t>
            </a:r>
            <a:r>
              <a:rPr lang="hu-HU" dirty="0"/>
              <a:t>a különbség elhalványul T2 és T3 </a:t>
            </a:r>
            <a:r>
              <a:rPr lang="hu-HU" dirty="0" smtClean="0"/>
              <a:t>idejére. </a:t>
            </a:r>
          </a:p>
          <a:p>
            <a:pPr marL="0" indent="0">
              <a:buNone/>
            </a:pPr>
            <a:endParaRPr lang="hu-HU" dirty="0" smtClean="0"/>
          </a:p>
          <a:p>
            <a:pPr fontAlgn="b"/>
            <a:r>
              <a:rPr lang="hu-HU" dirty="0" smtClean="0"/>
              <a:t>Iskolai végzettség (</a:t>
            </a:r>
            <a:r>
              <a:rPr lang="hu-HU" b="1" dirty="0"/>
              <a:t>0,169</a:t>
            </a:r>
            <a:r>
              <a:rPr lang="hu-HU" b="1" dirty="0" smtClean="0"/>
              <a:t>+/ </a:t>
            </a:r>
            <a:r>
              <a:rPr lang="hu-HU" b="1" dirty="0"/>
              <a:t>0,315</a:t>
            </a:r>
            <a:r>
              <a:rPr lang="hu-HU" b="1" dirty="0" smtClean="0"/>
              <a:t>**/ </a:t>
            </a:r>
            <a:r>
              <a:rPr lang="hu-HU" b="1" dirty="0"/>
              <a:t>0,178</a:t>
            </a:r>
            <a:r>
              <a:rPr lang="hu-HU" b="1" dirty="0" smtClean="0"/>
              <a:t>+</a:t>
            </a:r>
            <a:r>
              <a:rPr lang="hu-HU" dirty="0" smtClean="0"/>
              <a:t>): inkább az alacsonyabb iskolai végzettségűeket jellemzik a román válaszok.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index vs. változók: összefüggések 2.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80920" cy="5112568"/>
          </a:xfrm>
        </p:spPr>
        <p:txBody>
          <a:bodyPr>
            <a:normAutofit fontScale="92500" lnSpcReduction="10000"/>
          </a:bodyPr>
          <a:lstStyle/>
          <a:p>
            <a:pPr fontAlgn="b"/>
            <a:r>
              <a:rPr lang="hu-HU" dirty="0" smtClean="0"/>
              <a:t>Első nyelv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b="1" dirty="0" smtClean="0"/>
              <a:t>0,183+/ </a:t>
            </a:r>
            <a:r>
              <a:rPr lang="hu-HU" b="1" dirty="0"/>
              <a:t>0,216</a:t>
            </a:r>
            <a:r>
              <a:rPr lang="hu-HU" b="1" dirty="0" smtClean="0"/>
              <a:t>*/ </a:t>
            </a:r>
            <a:r>
              <a:rPr lang="hu-HU" b="1" dirty="0"/>
              <a:t>0,263</a:t>
            </a:r>
            <a:r>
              <a:rPr lang="hu-HU" b="1" dirty="0" smtClean="0"/>
              <a:t>+</a:t>
            </a:r>
            <a:r>
              <a:rPr lang="hu-HU" dirty="0" smtClean="0"/>
              <a:t>): meghatározó.</a:t>
            </a:r>
          </a:p>
          <a:p>
            <a:pPr marL="0" indent="0" fontAlgn="b">
              <a:buNone/>
            </a:pPr>
            <a:endParaRPr lang="hu-HU" dirty="0" smtClean="0"/>
          </a:p>
          <a:p>
            <a:pPr fontAlgn="b"/>
            <a:r>
              <a:rPr lang="hu-HU" dirty="0" smtClean="0"/>
              <a:t>Román iskola (</a:t>
            </a:r>
            <a:r>
              <a:rPr lang="hu-HU" b="1" dirty="0"/>
              <a:t>-</a:t>
            </a:r>
            <a:r>
              <a:rPr lang="hu-HU" b="1" dirty="0" smtClean="0"/>
              <a:t>0,167/-0,161/-0,093</a:t>
            </a:r>
            <a:r>
              <a:rPr lang="hu-HU" dirty="0" smtClean="0"/>
              <a:t>): </a:t>
            </a:r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 volt, hol nem volt</a:t>
            </a:r>
            <a:r>
              <a:rPr lang="hu-HU" dirty="0" smtClean="0"/>
              <a:t> -- az </a:t>
            </a:r>
            <a:r>
              <a:rPr lang="hu-HU" dirty="0"/>
              <a:t>állam nem </a:t>
            </a:r>
            <a:r>
              <a:rPr lang="hu-HU" dirty="0" smtClean="0"/>
              <a:t>minden generáció számára biztosítja </a:t>
            </a:r>
            <a:r>
              <a:rPr lang="hu-HU" dirty="0"/>
              <a:t>a saját </a:t>
            </a:r>
            <a:r>
              <a:rPr lang="hu-HU" dirty="0" smtClean="0"/>
              <a:t>nemzetiségi nyelvű, illetve a kétnyelvű oktatást;</a:t>
            </a:r>
          </a:p>
          <a:p>
            <a:pPr fontAlgn="b"/>
            <a:endParaRPr lang="hu-HU" dirty="0" smtClean="0"/>
          </a:p>
          <a:p>
            <a:pPr fontAlgn="b"/>
            <a:r>
              <a:rPr lang="hu-HU" dirty="0" smtClean="0"/>
              <a:t>Házastárs (</a:t>
            </a:r>
            <a:r>
              <a:rPr lang="hu-HU" b="1" dirty="0"/>
              <a:t>0,321</a:t>
            </a:r>
            <a:r>
              <a:rPr lang="hu-HU" b="1" dirty="0" smtClean="0"/>
              <a:t>**/ </a:t>
            </a:r>
            <a:r>
              <a:rPr lang="hu-HU" b="1" dirty="0"/>
              <a:t>0,303</a:t>
            </a:r>
            <a:r>
              <a:rPr lang="hu-HU" b="1" dirty="0" smtClean="0"/>
              <a:t>**/ </a:t>
            </a:r>
            <a:r>
              <a:rPr lang="hu-HU" b="1" dirty="0"/>
              <a:t>0,318*</a:t>
            </a:r>
            <a:r>
              <a:rPr lang="hu-HU" dirty="0" smtClean="0"/>
              <a:t>): erősíti a kétnyelvűség fenntartását, ha az adatközlő házastársa is román.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712968" cy="144016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életkor korrelációja hat nyelvszociológiai változóval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(beszélők közötti különbségek)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9468499"/>
              </p:ext>
            </p:extLst>
          </p:nvPr>
        </p:nvGraphicFramePr>
        <p:xfrm>
          <a:off x="323528" y="1844823"/>
          <a:ext cx="8496944" cy="4968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86224"/>
                <a:gridCol w="2083239"/>
                <a:gridCol w="2084369"/>
                <a:gridCol w="1443112"/>
              </a:tblGrid>
              <a:tr h="700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T1 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T2 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T3 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00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Román nyelvtudás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-0,414**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0,048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-0,327**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00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Román írás-olvasás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-0,276**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-0,316**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-0,180+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Nyelvválasztás: család</a:t>
                      </a:r>
                      <a:endParaRPr lang="hu-HU" sz="2000" dirty="0">
                        <a:solidFill>
                          <a:srgbClr val="92D05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-0,435**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-0,544**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-0,379**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3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Nyelvválasztás: egyház</a:t>
                      </a:r>
                      <a:endParaRPr lang="hu-HU" sz="2000" dirty="0">
                        <a:solidFill>
                          <a:srgbClr val="92D05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-0,287**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-0,384**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-0,292**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00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Identitás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-0,136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-0,252*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0,034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00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Attitűdök</a:t>
                      </a:r>
                      <a:endParaRPr lang="hu-HU" sz="2000" dirty="0">
                        <a:solidFill>
                          <a:srgbClr val="92D05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-0,286**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-0,325**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-0,364**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életkor korrelációja négy nyelvszociológiai változóval (T1 + T2 + T3)</a:t>
            </a:r>
            <a:r>
              <a:rPr lang="hu-HU" sz="3200" dirty="0" smtClean="0"/>
              <a:t> 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949630" cy="5184576"/>
          </a:xfrm>
        </p:spPr>
        <p:txBody>
          <a:bodyPr>
            <a:normAutofit/>
          </a:bodyPr>
          <a:lstStyle/>
          <a:p>
            <a:pPr fontAlgn="b"/>
            <a:r>
              <a:rPr lang="hu-HU" dirty="0" smtClean="0"/>
              <a:t>Román </a:t>
            </a:r>
            <a:r>
              <a:rPr lang="hu-HU" dirty="0"/>
              <a:t>nyelvválasztás a </a:t>
            </a:r>
            <a:r>
              <a:rPr lang="hu-HU" dirty="0" smtClean="0"/>
              <a:t>családban:</a:t>
            </a:r>
          </a:p>
          <a:p>
            <a:pPr marL="0" indent="0" fontAlgn="b">
              <a:buNone/>
            </a:pP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b="1" dirty="0"/>
              <a:t>-0,435</a:t>
            </a:r>
            <a:r>
              <a:rPr lang="hu-HU" b="1" dirty="0" smtClean="0"/>
              <a:t>**/-</a:t>
            </a:r>
            <a:r>
              <a:rPr lang="hu-HU" b="1" dirty="0"/>
              <a:t>0,544</a:t>
            </a:r>
            <a:r>
              <a:rPr lang="hu-HU" b="1" dirty="0" smtClean="0"/>
              <a:t>**/-</a:t>
            </a:r>
            <a:r>
              <a:rPr lang="hu-HU" b="1" dirty="0"/>
              <a:t>0,379**</a:t>
            </a:r>
            <a:endParaRPr lang="hu-HU" dirty="0"/>
          </a:p>
          <a:p>
            <a:pPr fontAlgn="b"/>
            <a:r>
              <a:rPr lang="hu-HU" dirty="0" smtClean="0"/>
              <a:t> </a:t>
            </a:r>
            <a:r>
              <a:rPr lang="hu-HU" dirty="0"/>
              <a:t>R</a:t>
            </a:r>
            <a:r>
              <a:rPr lang="hu-HU" dirty="0" smtClean="0"/>
              <a:t>omán nyelvválasztás az egyházban:</a:t>
            </a:r>
          </a:p>
          <a:p>
            <a:pPr marL="0" indent="0" fontAlgn="b">
              <a:buNone/>
            </a:pP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b="1" dirty="0"/>
              <a:t>-0,287</a:t>
            </a:r>
            <a:r>
              <a:rPr lang="hu-HU" b="1" dirty="0" smtClean="0"/>
              <a:t>**/-</a:t>
            </a:r>
            <a:r>
              <a:rPr lang="hu-HU" b="1" dirty="0"/>
              <a:t>0,384</a:t>
            </a:r>
            <a:r>
              <a:rPr lang="hu-HU" b="1" dirty="0" smtClean="0"/>
              <a:t>**/-</a:t>
            </a:r>
            <a:r>
              <a:rPr lang="hu-HU" b="1" dirty="0"/>
              <a:t>0,292**</a:t>
            </a:r>
            <a:endParaRPr lang="hu-HU" dirty="0"/>
          </a:p>
          <a:p>
            <a:pPr fontAlgn="b"/>
            <a:r>
              <a:rPr lang="hu-HU" dirty="0" smtClean="0"/>
              <a:t>Román nyelvhez fűződő attitűdök:</a:t>
            </a:r>
          </a:p>
          <a:p>
            <a:pPr marL="0" indent="0" fontAlgn="b">
              <a:buNone/>
            </a:pP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b="1" dirty="0"/>
              <a:t>-0,286</a:t>
            </a:r>
            <a:r>
              <a:rPr lang="hu-HU" b="1" dirty="0" smtClean="0"/>
              <a:t>**/-</a:t>
            </a:r>
            <a:r>
              <a:rPr lang="hu-HU" b="1" dirty="0"/>
              <a:t>0,325</a:t>
            </a:r>
            <a:r>
              <a:rPr lang="hu-HU" b="1" dirty="0" smtClean="0"/>
              <a:t>**/-</a:t>
            </a:r>
            <a:r>
              <a:rPr lang="hu-HU" b="1" dirty="0"/>
              <a:t>0,364</a:t>
            </a:r>
            <a:r>
              <a:rPr lang="hu-HU" b="1" dirty="0" smtClean="0"/>
              <a:t>**</a:t>
            </a:r>
          </a:p>
          <a:p>
            <a:pPr marL="0" indent="0">
              <a:buNone/>
            </a:pPr>
            <a:r>
              <a:rPr lang="hu-HU" dirty="0" smtClean="0"/>
              <a:t>-------------------------------------------------------------------</a:t>
            </a:r>
          </a:p>
          <a:p>
            <a:r>
              <a:rPr lang="hu-HU" dirty="0" smtClean="0"/>
              <a:t>Román identitás:  </a:t>
            </a:r>
            <a:r>
              <a:rPr lang="hu-HU" b="1" dirty="0" smtClean="0"/>
              <a:t>-0,136/-</a:t>
            </a:r>
            <a:r>
              <a:rPr lang="hu-HU" b="1" dirty="0"/>
              <a:t>0,252</a:t>
            </a:r>
            <a:r>
              <a:rPr lang="hu-HU" b="1" dirty="0" smtClean="0"/>
              <a:t>*/0,034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3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002060"/>
                </a:solidFill>
              </a:rPr>
              <a:t/>
            </a:r>
            <a:br>
              <a:rPr lang="hu-HU" sz="3600" b="1" dirty="0" smtClean="0">
                <a:solidFill>
                  <a:srgbClr val="002060"/>
                </a:solidFill>
              </a:rPr>
            </a:br>
            <a:r>
              <a:rPr lang="hu-HU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Vázlat</a:t>
            </a:r>
            <a:r>
              <a:rPr lang="hu-HU" altLang="hu-HU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hu-HU" altLang="hu-HU" sz="3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hu-HU" sz="3600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1711325"/>
            <a:ext cx="8774435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	</a:t>
            </a:r>
            <a:endParaRPr lang="hu-HU" dirty="0"/>
          </a:p>
          <a:p>
            <a:pPr>
              <a:defRPr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Elméleti bevezetés:  </a:t>
            </a:r>
          </a:p>
          <a:p>
            <a:pPr marL="914400" lvl="1" indent="-514350">
              <a:buAutoNum type="alphaLcParenR"/>
              <a:defRPr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egyének nyelvi (kétnyelvűségi ) variabilitása; </a:t>
            </a:r>
          </a:p>
          <a:p>
            <a:pPr marL="914400" lvl="1" indent="-514350">
              <a:buAutoNum type="alphaLcParenR"/>
              <a:defRPr/>
            </a:pPr>
            <a:r>
              <a:rPr lang="hu-HU" alt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fenntartható kétnyelvűség (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egyénen belüli változás</a:t>
            </a:r>
            <a:r>
              <a:rPr lang="hu-HU" alt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);</a:t>
            </a:r>
            <a:r>
              <a:rPr lang="hu-HU" altLang="hu-HU" sz="24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hu-HU" altLang="hu-HU" sz="24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hu-HU" sz="24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A 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kutatás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módszere 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és vizsgálati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kérdések;</a:t>
            </a:r>
          </a:p>
          <a:p>
            <a:pPr marL="0" indent="0">
              <a:buNone/>
              <a:defRPr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</a:p>
          <a:p>
            <a:pPr>
              <a:defRPr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Eredmények: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fenntartható kétnyelvűségi skála (FKS):</a:t>
            </a:r>
          </a:p>
          <a:p>
            <a:pPr marL="0" indent="0">
              <a:buNone/>
              <a:defRPr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a) egyének közötti variabilitás;</a:t>
            </a:r>
          </a:p>
          <a:p>
            <a:pPr marL="0" indent="0">
              <a:buNone/>
              <a:defRPr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b) egyénen belüli változás.</a:t>
            </a:r>
          </a:p>
          <a:p>
            <a:pPr marL="0" indent="0">
              <a:buNone/>
              <a:defRPr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64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964488" cy="1296144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román házastárs korrelációja hat nyelvszociológiai változóval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rgbClr val="1C4D5A"/>
                </a:solidFill>
                <a:latin typeface="Georgia" panose="02040502050405020303" pitchFamily="18" charset="0"/>
              </a:rPr>
              <a:t>(beszélők közötti különbségek)</a:t>
            </a:r>
            <a:endParaRPr lang="hu-HU" sz="3200" dirty="0">
              <a:solidFill>
                <a:srgbClr val="1C4D5A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7360878"/>
              </p:ext>
            </p:extLst>
          </p:nvPr>
        </p:nvGraphicFramePr>
        <p:xfrm>
          <a:off x="539553" y="1772815"/>
          <a:ext cx="8208911" cy="47967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73985"/>
                <a:gridCol w="2002227"/>
                <a:gridCol w="2022880"/>
                <a:gridCol w="1409819"/>
              </a:tblGrid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T2 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T3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Román nyelvtudás</a:t>
                      </a: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0,353**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0,236*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0,304+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Román írás-olvasás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0,169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0,124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0,081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Nyelvválasztás: család</a:t>
                      </a:r>
                      <a:endParaRPr lang="hu-HU" sz="2000" dirty="0">
                        <a:solidFill>
                          <a:srgbClr val="92D05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0,407**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0,396**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0,460**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Nyelvválasztás: egyház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0,413**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0,17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0,231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Georgia" panose="02040502050405020303" pitchFamily="18" charset="0"/>
                        </a:rPr>
                        <a:t>Identitás</a:t>
                      </a:r>
                      <a:endParaRPr lang="hu-HU" sz="200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0,045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0,151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0,311+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92D050"/>
                          </a:solidFill>
                          <a:effectLst/>
                          <a:latin typeface="Georgia" panose="02040502050405020303" pitchFamily="18" charset="0"/>
                        </a:rPr>
                        <a:t>Attitűdök</a:t>
                      </a:r>
                      <a:endParaRPr lang="hu-HU" sz="2000" dirty="0">
                        <a:solidFill>
                          <a:srgbClr val="92D050"/>
                        </a:solidFill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0,245*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0,335**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Georgia" panose="02040502050405020303" pitchFamily="18" charset="0"/>
                        </a:rPr>
                        <a:t>0,318*</a:t>
                      </a:r>
                      <a:endParaRPr lang="hu-HU" sz="2000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Román házastárs vs. életkor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94963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Az idősek román válaszai a legmagasabbak:</a:t>
            </a:r>
          </a:p>
          <a:p>
            <a:pPr fontAlgn="b"/>
            <a:r>
              <a:rPr lang="hu-HU" dirty="0" smtClean="0"/>
              <a:t>Román nyelvválasztás a családban:</a:t>
            </a:r>
          </a:p>
          <a:p>
            <a:pPr marL="0" indent="0" fontAlgn="b">
              <a:buNone/>
            </a:pPr>
            <a:r>
              <a:rPr lang="hu-HU" b="1" dirty="0" smtClean="0"/>
              <a:t>	0,407**/0,396**/0,460** (életkor: -0,435**/-0,544**/-0,379**)</a:t>
            </a:r>
            <a:endParaRPr lang="hu-HU" dirty="0"/>
          </a:p>
          <a:p>
            <a:pPr fontAlgn="b"/>
            <a:r>
              <a:rPr lang="hu-HU" dirty="0" smtClean="0"/>
              <a:t>Román nyelvválasztás az egyházban:</a:t>
            </a:r>
          </a:p>
          <a:p>
            <a:pPr fontAlgn="b"/>
            <a:r>
              <a:rPr lang="hu-HU" dirty="0" smtClean="0"/>
              <a:t>	 </a:t>
            </a:r>
            <a:r>
              <a:rPr lang="hu-HU" b="1" dirty="0"/>
              <a:t>0,413</a:t>
            </a:r>
            <a:r>
              <a:rPr lang="hu-HU" b="1" dirty="0" smtClean="0"/>
              <a:t>**/0,17/0,231</a:t>
            </a:r>
            <a:r>
              <a:rPr lang="hu-HU" dirty="0" smtClean="0"/>
              <a:t>            </a:t>
            </a:r>
            <a:r>
              <a:rPr lang="hu-HU" b="1" dirty="0" smtClean="0"/>
              <a:t>(életkor: -0,287**/-0,384**/-0,292**)</a:t>
            </a:r>
            <a:endParaRPr lang="hu-HU" dirty="0" smtClean="0"/>
          </a:p>
          <a:p>
            <a:pPr fontAlgn="b"/>
            <a:r>
              <a:rPr lang="hu-HU" dirty="0" smtClean="0"/>
              <a:t>Román nyelvhez fűződő attitűdök:</a:t>
            </a:r>
          </a:p>
          <a:p>
            <a:pPr fontAlgn="b"/>
            <a:r>
              <a:rPr lang="hu-HU" dirty="0" smtClean="0"/>
              <a:t>	 </a:t>
            </a:r>
            <a:r>
              <a:rPr lang="hu-HU" b="1" dirty="0" smtClean="0"/>
              <a:t>0,245*</a:t>
            </a:r>
            <a:r>
              <a:rPr lang="hu-HU" dirty="0" smtClean="0"/>
              <a:t>/</a:t>
            </a:r>
            <a:r>
              <a:rPr lang="hu-HU" b="1" dirty="0" smtClean="0"/>
              <a:t>0,335**/0,318*     (életkor: -0,286**/-0,325**/-0,364**)</a:t>
            </a:r>
          </a:p>
          <a:p>
            <a:pPr marL="0" indent="0">
              <a:buNone/>
            </a:pPr>
            <a:r>
              <a:rPr lang="hu-HU" dirty="0" smtClean="0"/>
              <a:t>----</a:t>
            </a:r>
          </a:p>
          <a:p>
            <a:r>
              <a:rPr lang="hu-HU" dirty="0" smtClean="0"/>
              <a:t>Román identitás:  </a:t>
            </a:r>
          </a:p>
          <a:p>
            <a:pPr marL="0" indent="0" fontAlgn="b">
              <a:buNone/>
            </a:pPr>
            <a:r>
              <a:rPr lang="hu-HU" b="1" dirty="0" smtClean="0"/>
              <a:t>	0,045/0,151/0,311+ 	      (életkor: -0,136/-0,252*/0,034)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Társadalmi változások: gyakoribb </a:t>
            </a:r>
            <a:r>
              <a:rPr lang="hu-HU" dirty="0"/>
              <a:t>román–magyar </a:t>
            </a:r>
            <a:r>
              <a:rPr lang="hu-HU" dirty="0" smtClean="0"/>
              <a:t>vegyes házasságok; komoly </a:t>
            </a:r>
            <a:r>
              <a:rPr lang="hu-HU" dirty="0"/>
              <a:t>változást hozhatnak </a:t>
            </a:r>
            <a:r>
              <a:rPr lang="hu-HU" dirty="0" smtClean="0"/>
              <a:t>az </a:t>
            </a:r>
            <a:r>
              <a:rPr lang="hu-HU" dirty="0"/>
              <a:t>egyének </a:t>
            </a:r>
            <a:r>
              <a:rPr lang="hu-HU" dirty="0" smtClean="0"/>
              <a:t>otthoni nyelvválasztásában (FK).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41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és övezetei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949630" cy="5184576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1–3 övezet</a:t>
            </a:r>
            <a:r>
              <a:rPr lang="hu-HU" dirty="0"/>
              <a:t>be került megfigyelésekre a kétnyelvűség fenntartása a (leginkább) </a:t>
            </a:r>
            <a:r>
              <a:rPr lang="hu-HU" dirty="0" smtClean="0"/>
              <a:t>jellemző;</a:t>
            </a:r>
          </a:p>
          <a:p>
            <a:r>
              <a:rPr lang="hu-HU" dirty="0" smtClean="0"/>
              <a:t>A </a:t>
            </a:r>
            <a:r>
              <a:rPr lang="hu-H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4–6 övezet</a:t>
            </a:r>
            <a:r>
              <a:rPr lang="hu-HU" dirty="0"/>
              <a:t>be került megfigyelésekre a kétnyelvűség fenntartása (egyáltalán) nem jellemző.</a:t>
            </a:r>
          </a:p>
        </p:txBody>
      </p:sp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181 megfigyelés eloszlása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és T1, T2, T3 szerint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86850"/>
              </p:ext>
            </p:extLst>
          </p:nvPr>
        </p:nvGraphicFramePr>
        <p:xfrm>
          <a:off x="467544" y="1700808"/>
          <a:ext cx="79928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181 megfigyelés eloszlása </a:t>
            </a:r>
            <a:br>
              <a:rPr lang="hu-HU" sz="2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és T1, T2, T3 szerint</a:t>
            </a: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892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8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1C4D5A"/>
                </a:solidFill>
                <a:latin typeface="Georgia" panose="02040502050405020303" pitchFamily="18" charset="0"/>
              </a:rPr>
              <a:t>T123 minta (33 </a:t>
            </a:r>
            <a:r>
              <a:rPr lang="hu-HU" sz="3200" dirty="0" err="1" smtClean="0">
                <a:solidFill>
                  <a:srgbClr val="1C4D5A"/>
                </a:solidFill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solidFill>
                  <a:srgbClr val="1C4D5A"/>
                </a:solidFill>
                <a:latin typeface="Georgia" panose="02040502050405020303" pitchFamily="18" charset="0"/>
              </a:rPr>
              <a:t>/99 megfigyelés) vs. FKS: 20 éves beszélőn belüli változás(típusok)</a:t>
            </a:r>
            <a:r>
              <a:rPr lang="hu-HU" sz="3200" b="1" dirty="0" smtClean="0">
                <a:solidFill>
                  <a:srgbClr val="1C4D5A"/>
                </a:solidFill>
                <a:latin typeface="Georgia" panose="02040502050405020303" pitchFamily="18" charset="0"/>
              </a:rPr>
              <a:t> </a:t>
            </a:r>
            <a:endParaRPr lang="hu-HU" sz="3200" b="1" dirty="0">
              <a:solidFill>
                <a:srgbClr val="1C4D5A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lvl="1"/>
            <a:r>
              <a:rPr lang="hu-HU" sz="3200" dirty="0" smtClean="0">
                <a:latin typeface="Georgia" panose="02040502050405020303" pitchFamily="18" charset="0"/>
              </a:rPr>
              <a:t>Van változás:</a:t>
            </a:r>
          </a:p>
          <a:p>
            <a:pPr lvl="2"/>
            <a:r>
              <a:rPr lang="hu-HU" sz="3200" dirty="0" smtClean="0">
                <a:latin typeface="Georgia" panose="02040502050405020303" pitchFamily="18" charset="0"/>
              </a:rPr>
              <a:t>nyelvcsere trendje szerint: FKS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123</a:t>
            </a:r>
            <a:r>
              <a:rPr lang="hu-HU" sz="3200" dirty="0" smtClean="0">
                <a:latin typeface="Georgia" panose="02040502050405020303" pitchFamily="18" charset="0"/>
              </a:rPr>
              <a:t>&gt;</a:t>
            </a:r>
            <a:r>
              <a:rPr lang="hu-HU" sz="3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456</a:t>
            </a:r>
          </a:p>
          <a:p>
            <a:pPr lvl="2"/>
            <a:r>
              <a:rPr lang="hu-HU" sz="3200" dirty="0">
                <a:latin typeface="Georgia" panose="02040502050405020303" pitchFamily="18" charset="0"/>
              </a:rPr>
              <a:t>n</a:t>
            </a:r>
            <a:r>
              <a:rPr lang="hu-HU" sz="3200" dirty="0" smtClean="0">
                <a:latin typeface="Georgia" panose="02040502050405020303" pitchFamily="18" charset="0"/>
              </a:rPr>
              <a:t>yelvcserével ellentétes: FKS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321</a:t>
            </a:r>
            <a:r>
              <a:rPr lang="hu-HU" sz="3200" dirty="0" smtClean="0">
                <a:latin typeface="Georgia" panose="02040502050405020303" pitchFamily="18" charset="0"/>
              </a:rPr>
              <a:t>&lt;</a:t>
            </a:r>
            <a:r>
              <a:rPr lang="hu-HU" sz="3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654</a:t>
            </a:r>
          </a:p>
          <a:p>
            <a:pPr lvl="2"/>
            <a:r>
              <a:rPr lang="hu-HU" sz="3200" dirty="0" smtClean="0">
                <a:latin typeface="Georgia" panose="02040502050405020303" pitchFamily="18" charset="0"/>
              </a:rPr>
              <a:t>egyik sem: FKS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123</a:t>
            </a:r>
            <a:r>
              <a:rPr lang="hu-HU" sz="3200" dirty="0" smtClean="0">
                <a:latin typeface="Georgia" panose="02040502050405020303" pitchFamily="18" charset="0"/>
              </a:rPr>
              <a:t>&gt;</a:t>
            </a:r>
            <a:r>
              <a:rPr lang="hu-HU" sz="3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456</a:t>
            </a:r>
            <a:r>
              <a:rPr lang="hu-HU" sz="3200" dirty="0" smtClean="0">
                <a:latin typeface="Georgia" panose="02040502050405020303" pitchFamily="18" charset="0"/>
              </a:rPr>
              <a:t>&gt;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123</a:t>
            </a:r>
          </a:p>
          <a:p>
            <a:pPr lvl="1"/>
            <a:r>
              <a:rPr lang="hu-HU" sz="3200" dirty="0" smtClean="0">
                <a:latin typeface="Georgia" panose="02040502050405020303" pitchFamily="18" charset="0"/>
              </a:rPr>
              <a:t>Nincs változás: FKS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1</a:t>
            </a:r>
            <a:r>
              <a:rPr lang="hu-HU" sz="3200" dirty="0" smtClean="0">
                <a:latin typeface="Georgia" panose="02040502050405020303" pitchFamily="18" charset="0"/>
              </a:rPr>
              <a:t>=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1</a:t>
            </a:r>
            <a:r>
              <a:rPr lang="hu-HU" sz="3200" dirty="0" smtClean="0">
                <a:latin typeface="Georgia" panose="02040502050405020303" pitchFamily="18" charset="0"/>
              </a:rPr>
              <a:t>, FKS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2</a:t>
            </a:r>
            <a:r>
              <a:rPr lang="hu-HU" sz="3200" dirty="0" smtClean="0">
                <a:latin typeface="Georgia" panose="02040502050405020303" pitchFamily="18" charset="0"/>
              </a:rPr>
              <a:t>=</a:t>
            </a:r>
            <a:r>
              <a:rPr lang="hu-HU" sz="3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2</a:t>
            </a:r>
            <a:r>
              <a:rPr lang="hu-HU" sz="3200" dirty="0" smtClean="0">
                <a:latin typeface="Georgia" panose="02040502050405020303" pitchFamily="18" charset="0"/>
              </a:rPr>
              <a:t>, FKS…</a:t>
            </a:r>
          </a:p>
          <a:p>
            <a:pPr marL="457200" lvl="1" indent="0">
              <a:buNone/>
            </a:pPr>
            <a:endParaRPr lang="hu-HU" sz="3200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Hipotézis: többségben lesznek a nyelvcsere trendje szerinti 20 éves változások.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Változás 1.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T123 minta: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1–3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/</a:t>
            </a:r>
            <a:r>
              <a:rPr lang="hu-H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4-6</a:t>
            </a:r>
            <a:r>
              <a:rPr lang="hu-HU" sz="3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övezetben maradtak (9/1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endParaRPr lang="hu-HU" sz="32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434860"/>
              </p:ext>
            </p:extLst>
          </p:nvPr>
        </p:nvGraphicFramePr>
        <p:xfrm>
          <a:off x="179512" y="1700808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352928" cy="1368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Változás 2.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A T123 minta: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az FKS </a:t>
            </a:r>
            <a:r>
              <a:rPr lang="hu-HU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4–6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övezetbe kerültek (10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469970"/>
              </p:ext>
            </p:extLst>
          </p:nvPr>
        </p:nvGraphicFramePr>
        <p:xfrm>
          <a:off x="107504" y="1412776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80920" cy="144016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Nincs változás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T123 minta: az FKS1-6 szerint nincs 20 éves változás (13 </a:t>
            </a:r>
            <a:r>
              <a:rPr lang="hu-HU" sz="3200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441518"/>
              </p:ext>
            </p:extLst>
          </p:nvPr>
        </p:nvGraphicFramePr>
        <p:xfrm>
          <a:off x="250825" y="1557338"/>
          <a:ext cx="895032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5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19434F"/>
                </a:solidFill>
                <a:latin typeface="Georgia" panose="02040502050405020303" pitchFamily="18" charset="0"/>
              </a:rPr>
              <a:t>T123 minta (33 </a:t>
            </a:r>
            <a:r>
              <a:rPr lang="hu-HU" sz="3200" dirty="0" err="1" smtClean="0">
                <a:solidFill>
                  <a:srgbClr val="19434F"/>
                </a:solidFill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solidFill>
                  <a:srgbClr val="19434F"/>
                </a:solidFill>
                <a:latin typeface="Georgia" panose="02040502050405020303" pitchFamily="18" charset="0"/>
              </a:rPr>
              <a:t>/99 megfigyelés) vs. FKS: 20 éves változás(típusok)</a:t>
            </a:r>
            <a:r>
              <a:rPr lang="hu-HU" sz="3200" b="1" dirty="0" smtClean="0">
                <a:solidFill>
                  <a:srgbClr val="19434F"/>
                </a:solidFill>
                <a:latin typeface="Georgia" panose="02040502050405020303" pitchFamily="18" charset="0"/>
              </a:rPr>
              <a:t> </a:t>
            </a:r>
            <a:endParaRPr lang="hu-HU" sz="3200" b="1" dirty="0">
              <a:solidFill>
                <a:srgbClr val="19434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hu-HU" sz="3200" dirty="0" smtClean="0">
                <a:latin typeface="Georgia" panose="02040502050405020303" pitchFamily="18" charset="0"/>
              </a:rPr>
              <a:t>Van változás (20 </a:t>
            </a:r>
            <a:r>
              <a:rPr lang="hu-HU" sz="3200" dirty="0" err="1" smtClean="0"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latin typeface="Georgia" panose="02040502050405020303" pitchFamily="18" charset="0"/>
              </a:rPr>
              <a:t>):</a:t>
            </a:r>
          </a:p>
          <a:p>
            <a:pPr lvl="2"/>
            <a:r>
              <a:rPr lang="hu-HU" sz="3200" u="sng" dirty="0" smtClean="0">
                <a:latin typeface="Georgia" panose="02040502050405020303" pitchFamily="18" charset="0"/>
              </a:rPr>
              <a:t>nyelvcsere trendje szerint (6 </a:t>
            </a:r>
            <a:r>
              <a:rPr lang="hu-HU" sz="3200" u="sng" dirty="0" err="1" smtClean="0">
                <a:latin typeface="Georgia" panose="02040502050405020303" pitchFamily="18" charset="0"/>
              </a:rPr>
              <a:t>ak</a:t>
            </a:r>
            <a:r>
              <a:rPr lang="hu-HU" sz="3200" u="sng" dirty="0" smtClean="0">
                <a:latin typeface="Georgia" panose="02040502050405020303" pitchFamily="18" charset="0"/>
              </a:rPr>
              <a:t>)</a:t>
            </a:r>
            <a:r>
              <a:rPr lang="hu-HU" sz="3200" dirty="0" smtClean="0">
                <a:latin typeface="Georgia" panose="02040502050405020303" pitchFamily="18" charset="0"/>
              </a:rPr>
              <a:t>: </a:t>
            </a:r>
          </a:p>
          <a:p>
            <a:pPr marL="914400" lvl="2" indent="0">
              <a:buNone/>
            </a:pPr>
            <a:r>
              <a:rPr lang="hu-HU" sz="3200" dirty="0" smtClean="0">
                <a:latin typeface="Georgia" panose="02040502050405020303" pitchFamily="18" charset="0"/>
              </a:rPr>
              <a:t>		</a:t>
            </a:r>
            <a:r>
              <a:rPr lang="hu-HU" sz="2800" dirty="0" smtClean="0">
                <a:latin typeface="Georgia" panose="02040502050405020303" pitchFamily="18" charset="0"/>
              </a:rPr>
              <a:t>FKS123: 4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r>
              <a:rPr lang="hu-HU" sz="2800" dirty="0" smtClean="0">
                <a:latin typeface="Georgia" panose="02040502050405020303" pitchFamily="18" charset="0"/>
              </a:rPr>
              <a:t>, FKS456: 2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endParaRPr lang="hu-HU" sz="2800" dirty="0" smtClean="0">
              <a:latin typeface="Georgia" panose="02040502050405020303" pitchFamily="18" charset="0"/>
            </a:endParaRPr>
          </a:p>
          <a:p>
            <a:pPr lvl="2"/>
            <a:r>
              <a:rPr lang="hu-HU" sz="3200" dirty="0">
                <a:latin typeface="Georgia" panose="02040502050405020303" pitchFamily="18" charset="0"/>
              </a:rPr>
              <a:t>n</a:t>
            </a:r>
            <a:r>
              <a:rPr lang="hu-HU" sz="3200" dirty="0" smtClean="0">
                <a:latin typeface="Georgia" panose="02040502050405020303" pitchFamily="18" charset="0"/>
              </a:rPr>
              <a:t>yelvcserével ellentétes (5 </a:t>
            </a:r>
            <a:r>
              <a:rPr lang="hu-HU" sz="3200" dirty="0" err="1" smtClean="0"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latin typeface="Georgia" panose="02040502050405020303" pitchFamily="18" charset="0"/>
              </a:rPr>
              <a:t>): </a:t>
            </a:r>
          </a:p>
          <a:p>
            <a:pPr marL="914400" lvl="2" indent="0">
              <a:buNone/>
            </a:pPr>
            <a:r>
              <a:rPr lang="hu-HU" sz="3200" dirty="0">
                <a:latin typeface="Georgia" panose="02040502050405020303" pitchFamily="18" charset="0"/>
              </a:rPr>
              <a:t>	</a:t>
            </a:r>
            <a:r>
              <a:rPr lang="hu-HU" sz="3200" dirty="0" smtClean="0">
                <a:latin typeface="Georgia" panose="02040502050405020303" pitchFamily="18" charset="0"/>
              </a:rPr>
              <a:t>	</a:t>
            </a:r>
            <a:r>
              <a:rPr lang="hu-HU" sz="2800" dirty="0" smtClean="0">
                <a:latin typeface="Georgia" panose="02040502050405020303" pitchFamily="18" charset="0"/>
              </a:rPr>
              <a:t>FKS321: 2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r>
              <a:rPr lang="hu-HU" sz="2800" dirty="0" smtClean="0">
                <a:latin typeface="Georgia" panose="02040502050405020303" pitchFamily="18" charset="0"/>
              </a:rPr>
              <a:t>, FKS654: 3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endParaRPr lang="hu-HU" sz="2800" dirty="0" smtClean="0">
              <a:latin typeface="Georgia" panose="02040502050405020303" pitchFamily="18" charset="0"/>
            </a:endParaRPr>
          </a:p>
          <a:p>
            <a:pPr lvl="2"/>
            <a:r>
              <a:rPr lang="hu-HU" sz="3200" dirty="0" smtClean="0">
                <a:latin typeface="Georgia" panose="02040502050405020303" pitchFamily="18" charset="0"/>
              </a:rPr>
              <a:t>egyik sem (8 </a:t>
            </a:r>
            <a:r>
              <a:rPr lang="hu-HU" sz="3200" dirty="0" err="1" smtClean="0">
                <a:latin typeface="Georgia" panose="02040502050405020303" pitchFamily="18" charset="0"/>
              </a:rPr>
              <a:t>ak</a:t>
            </a:r>
            <a:r>
              <a:rPr lang="hu-HU" sz="3200" dirty="0" smtClean="0">
                <a:latin typeface="Georgia" panose="02040502050405020303" pitchFamily="18" charset="0"/>
              </a:rPr>
              <a:t>): </a:t>
            </a:r>
          </a:p>
          <a:p>
            <a:pPr marL="914400" lvl="2" indent="0">
              <a:buNone/>
            </a:pPr>
            <a:r>
              <a:rPr lang="hu-HU" sz="3200" dirty="0">
                <a:latin typeface="Georgia" panose="02040502050405020303" pitchFamily="18" charset="0"/>
              </a:rPr>
              <a:t>	</a:t>
            </a:r>
            <a:r>
              <a:rPr lang="hu-HU" sz="3200" dirty="0" smtClean="0">
                <a:latin typeface="Georgia" panose="02040502050405020303" pitchFamily="18" charset="0"/>
              </a:rPr>
              <a:t>	</a:t>
            </a:r>
            <a:r>
              <a:rPr lang="hu-HU" sz="2800" dirty="0" smtClean="0">
                <a:latin typeface="Georgia" panose="02040502050405020303" pitchFamily="18" charset="0"/>
              </a:rPr>
              <a:t>FKS213: 3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r>
              <a:rPr lang="hu-HU" sz="2800" dirty="0" smtClean="0">
                <a:latin typeface="Georgia" panose="02040502050405020303" pitchFamily="18" charset="0"/>
              </a:rPr>
              <a:t>, FKS645: 5 </a:t>
            </a:r>
            <a:r>
              <a:rPr lang="hu-HU" sz="2800" dirty="0" err="1" smtClean="0">
                <a:latin typeface="Georgia" panose="02040502050405020303" pitchFamily="18" charset="0"/>
              </a:rPr>
              <a:t>ak</a:t>
            </a:r>
            <a:endParaRPr lang="hu-HU" sz="2800" dirty="0" smtClean="0">
              <a:latin typeface="Georgia" panose="02040502050405020303" pitchFamily="18" charset="0"/>
            </a:endParaRPr>
          </a:p>
          <a:p>
            <a:pPr lvl="1"/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Nincs változás (13 </a:t>
            </a:r>
            <a:r>
              <a:rPr lang="hu-HU" sz="3200" b="1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ak</a:t>
            </a: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): </a:t>
            </a:r>
          </a:p>
          <a:p>
            <a:pPr marL="457200" lvl="1" indent="0">
              <a:buNone/>
            </a:pPr>
            <a:r>
              <a:rPr lang="hu-HU" sz="3200" dirty="0">
                <a:latin typeface="Georgia" panose="02040502050405020303" pitchFamily="18" charset="0"/>
              </a:rPr>
              <a:t>	</a:t>
            </a:r>
            <a:r>
              <a:rPr lang="hu-HU" sz="3200" dirty="0" smtClean="0">
                <a:latin typeface="Georgia" panose="02040502050405020303" pitchFamily="18" charset="0"/>
              </a:rPr>
              <a:t>		</a:t>
            </a:r>
            <a:r>
              <a:rPr lang="hu-HU" sz="3100" dirty="0" smtClean="0">
                <a:latin typeface="Georgia" panose="02040502050405020303" pitchFamily="18" charset="0"/>
              </a:rPr>
              <a:t>FKS1: 1 </a:t>
            </a:r>
            <a:r>
              <a:rPr lang="hu-HU" sz="3100" dirty="0" err="1" smtClean="0">
                <a:latin typeface="Georgia" panose="02040502050405020303" pitchFamily="18" charset="0"/>
              </a:rPr>
              <a:t>ak</a:t>
            </a:r>
            <a:r>
              <a:rPr lang="hu-HU" sz="3100" dirty="0" smtClean="0">
                <a:latin typeface="Georgia" panose="02040502050405020303" pitchFamily="18" charset="0"/>
              </a:rPr>
              <a:t>, FKS2/3/4: 6 </a:t>
            </a:r>
            <a:r>
              <a:rPr lang="hu-HU" sz="3100" dirty="0" err="1" smtClean="0">
                <a:latin typeface="Georgia" panose="02040502050405020303" pitchFamily="18" charset="0"/>
              </a:rPr>
              <a:t>ak</a:t>
            </a:r>
            <a:r>
              <a:rPr lang="hu-HU" sz="3100" dirty="0" smtClean="0">
                <a:latin typeface="Georgia" panose="02040502050405020303" pitchFamily="18" charset="0"/>
              </a:rPr>
              <a:t>, FKS5/6: </a:t>
            </a:r>
            <a:r>
              <a:rPr lang="hu-HU" sz="3100" dirty="0" err="1" smtClean="0">
                <a:latin typeface="Georgia" panose="02040502050405020303" pitchFamily="18" charset="0"/>
              </a:rPr>
              <a:t>6</a:t>
            </a:r>
            <a:r>
              <a:rPr lang="hu-HU" sz="3100" dirty="0" smtClean="0">
                <a:latin typeface="Georgia" panose="02040502050405020303" pitchFamily="18" charset="0"/>
              </a:rPr>
              <a:t> </a:t>
            </a:r>
            <a:r>
              <a:rPr lang="hu-HU" sz="3100" dirty="0" err="1" smtClean="0">
                <a:latin typeface="Georgia" panose="02040502050405020303" pitchFamily="18" charset="0"/>
              </a:rPr>
              <a:t>ak</a:t>
            </a:r>
            <a:endParaRPr lang="hu-HU" sz="3100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hu-HU" sz="3200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r>
              <a:rPr lang="hu-HU" sz="3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Hipotézis: többségében lesznek a nyelvcsere trendje szerinti 20 éves változások.</a:t>
            </a:r>
            <a:endParaRPr lang="hu-HU" sz="32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Elméleti bevezetés 1.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egyének – rétegek – nyelv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hu-HU" sz="2400" dirty="0" smtClean="0"/>
              <a:t>A szociolingvisztikai kutatások a nyelvi rétegződést különböző nyelvi változók mentén, a társadalmi rétegződés modelljének összefüggésében vizsgálják (</a:t>
            </a:r>
            <a:r>
              <a:rPr lang="hu-HU" sz="2400" dirty="0" err="1" smtClean="0"/>
              <a:t>Labov</a:t>
            </a:r>
            <a:r>
              <a:rPr lang="hu-HU" sz="2400" dirty="0" smtClean="0"/>
              <a:t> 1965, 1972; Kontra szerk. 2003);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BUSZI-2 (5 foglalkozás): a </a:t>
            </a:r>
            <a:r>
              <a:rPr lang="hu-HU" sz="2400" i="1" dirty="0"/>
              <a:t>(</a:t>
            </a:r>
            <a:r>
              <a:rPr lang="hu-HU" sz="2400" i="1" dirty="0" err="1"/>
              <a:t>nék</a:t>
            </a:r>
            <a:r>
              <a:rPr lang="hu-HU" sz="2400" i="1" dirty="0"/>
              <a:t>)</a:t>
            </a:r>
            <a:r>
              <a:rPr lang="hu-HU" sz="2400" dirty="0"/>
              <a:t> változó esetében a gyári munkások szignifikánsan több </a:t>
            </a:r>
            <a:r>
              <a:rPr lang="hu-HU" sz="2400" dirty="0" err="1"/>
              <a:t>nemstandard</a:t>
            </a:r>
            <a:r>
              <a:rPr lang="hu-HU" sz="2400" dirty="0"/>
              <a:t> </a:t>
            </a:r>
            <a:r>
              <a:rPr lang="hu-HU" sz="2400" i="1" dirty="0"/>
              <a:t>[</a:t>
            </a:r>
            <a:r>
              <a:rPr lang="hu-HU" sz="2400" i="1" dirty="0" err="1"/>
              <a:t>nák</a:t>
            </a:r>
            <a:r>
              <a:rPr lang="hu-HU" sz="2400" i="1" dirty="0"/>
              <a:t>]</a:t>
            </a:r>
            <a:r>
              <a:rPr lang="hu-HU" sz="2400" dirty="0"/>
              <a:t> választ adtak, mint a tanárok és az egyetemi </a:t>
            </a:r>
            <a:r>
              <a:rPr lang="hu-HU" sz="2400" dirty="0" smtClean="0"/>
              <a:t>hallgatók  </a:t>
            </a:r>
            <a:r>
              <a:rPr lang="hu-HU" sz="2400" dirty="0"/>
              <a:t>(Borbély 2009</a:t>
            </a:r>
            <a:r>
              <a:rPr lang="hu-HU" sz="2400" dirty="0" smtClean="0"/>
              <a:t>);</a:t>
            </a:r>
          </a:p>
          <a:p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formális </a:t>
            </a:r>
            <a:r>
              <a:rPr lang="hu-HU" sz="2400" i="1" dirty="0"/>
              <a:t>l</a:t>
            </a:r>
            <a:r>
              <a:rPr lang="hu-HU" sz="2400" dirty="0"/>
              <a:t> kiesés </a:t>
            </a:r>
            <a:r>
              <a:rPr lang="hu-HU" sz="2400" dirty="0" smtClean="0"/>
              <a:t>3 </a:t>
            </a:r>
            <a:r>
              <a:rPr lang="hu-HU" sz="2400" dirty="0"/>
              <a:t>csoportba rendezi </a:t>
            </a:r>
            <a:r>
              <a:rPr lang="hu-HU" sz="2400" dirty="0" smtClean="0"/>
              <a:t>az 5 foglalkozást: van olyan </a:t>
            </a:r>
            <a:r>
              <a:rPr lang="hu-HU" sz="2400" dirty="0"/>
              <a:t>övezet, ahova bizonyos foglalkozási csoportba tartozó adatközlők (tanárok, egyetemi hallgatók, illetve szakmunkástanulók) értékei nem </a:t>
            </a:r>
            <a:r>
              <a:rPr lang="hu-HU" sz="2400" dirty="0" smtClean="0"/>
              <a:t>kerülnek </a:t>
            </a:r>
            <a:r>
              <a:rPr lang="hu-HU" sz="2400" dirty="0"/>
              <a:t>(Borbély–Vargha 2010</a:t>
            </a:r>
            <a:r>
              <a:rPr lang="hu-HU" sz="2400" dirty="0" smtClean="0"/>
              <a:t>).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370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T123 minta: az FKS1-6 szerint 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nincs 20 éves változás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175021"/>
              </p:ext>
            </p:extLst>
          </p:nvPr>
        </p:nvGraphicFramePr>
        <p:xfrm>
          <a:off x="467545" y="1772817"/>
          <a:ext cx="8064895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784"/>
                <a:gridCol w="1640318"/>
                <a:gridCol w="1298585"/>
                <a:gridCol w="1571971"/>
                <a:gridCol w="1230237"/>
              </a:tblGrid>
              <a:tr h="758515">
                <a:tc>
                  <a:txBody>
                    <a:bodyPr/>
                    <a:lstStyle/>
                    <a:p>
                      <a:pPr algn="l" fontAlgn="b"/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8–11 OSZTÁLY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12–14 OSZTÁLY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58515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ÉLETKOR (év)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Férfi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Nő</a:t>
                      </a:r>
                      <a:endParaRPr lang="hu-HU" sz="2000" b="1" i="0" u="none" strike="noStrike" cap="all" spc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Férfi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Nő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78885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59–69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FKS3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5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 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 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15131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40–58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FKS1</a:t>
                      </a:r>
                    </a:p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 FKS4 FKS6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</a:t>
                      </a:r>
                      <a:r>
                        <a:rPr lang="hu-HU" sz="2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hu-HU" sz="2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hu-HU" sz="2500" b="1" i="0" u="none" strike="noStrike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</a:t>
                      </a:r>
                      <a:r>
                        <a:rPr lang="hu-HU" sz="2500" b="1" u="none" strike="noStrike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2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5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FKS6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15131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18–39</a:t>
                      </a:r>
                      <a:endParaRPr lang="hu-HU" sz="20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FKS4 FKS6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FKS5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</a:t>
                      </a:r>
                      <a:r>
                        <a:rPr lang="hu-HU" sz="2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5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hu-HU" sz="2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hu-HU" sz="25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</a:t>
                      </a:r>
                      <a:r>
                        <a:rPr lang="hu-HU" sz="25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5 </a:t>
                      </a:r>
                      <a:r>
                        <a:rPr lang="hu-HU" sz="2500" b="1" i="0" u="none" strike="noStrike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FKS</a:t>
                      </a:r>
                      <a:r>
                        <a:rPr lang="hu-HU" sz="2500" b="1" u="none" strike="noStrike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Georgia" panose="02040502050405020303" pitchFamily="18" charset="0"/>
                        </a:rPr>
                        <a:t>5</a:t>
                      </a:r>
                      <a:endParaRPr lang="hu-HU" sz="25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1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Összegzés 1.</a:t>
            </a:r>
            <a:endParaRPr lang="hu-HU" sz="3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Egyén(i)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rmAutofit/>
          </a:bodyPr>
          <a:lstStyle/>
          <a:p>
            <a:r>
              <a:rPr lang="hu-HU" dirty="0" smtClean="0"/>
              <a:t>leírása nem egyértelmű és egyszerű;</a:t>
            </a:r>
          </a:p>
          <a:p>
            <a:r>
              <a:rPr lang="hu-HU" dirty="0"/>
              <a:t>m</a:t>
            </a:r>
            <a:r>
              <a:rPr lang="hu-HU" dirty="0" smtClean="0"/>
              <a:t>odernizáció (életkor, </a:t>
            </a:r>
            <a:r>
              <a:rPr lang="hu-HU" dirty="0" err="1" smtClean="0"/>
              <a:t>endogám</a:t>
            </a:r>
            <a:r>
              <a:rPr lang="hu-HU" dirty="0" smtClean="0"/>
              <a:t> házasság),</a:t>
            </a:r>
          </a:p>
          <a:p>
            <a:r>
              <a:rPr lang="hu-HU" dirty="0" smtClean="0"/>
              <a:t>(nyelv)politika (a nemzetiségi nyelv oktatása),</a:t>
            </a:r>
          </a:p>
          <a:p>
            <a:r>
              <a:rPr lang="hu-HU" dirty="0" smtClean="0"/>
              <a:t>egyéni, családi háttér: erős romániai kötődés, kapcsolat; </a:t>
            </a:r>
          </a:p>
          <a:p>
            <a:r>
              <a:rPr lang="hu-HU" dirty="0" smtClean="0"/>
              <a:t>nyelvválasztás </a:t>
            </a:r>
            <a:r>
              <a:rPr lang="hu-HU" dirty="0"/>
              <a:t>(R), kódváltás </a:t>
            </a:r>
            <a:r>
              <a:rPr lang="hu-HU" dirty="0" smtClean="0"/>
              <a:t>(+), kétnyelvűség (+). </a:t>
            </a:r>
          </a:p>
          <a:p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Fenntartható kétnyelvűség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31431" cy="4278461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hu-HU" dirty="0" smtClean="0"/>
              <a:t>gazolható;</a:t>
            </a:r>
          </a:p>
          <a:p>
            <a:r>
              <a:rPr lang="hu-HU" dirty="0"/>
              <a:t>m</a:t>
            </a:r>
            <a:r>
              <a:rPr lang="hu-HU" dirty="0" smtClean="0"/>
              <a:t>érhető;</a:t>
            </a:r>
          </a:p>
          <a:p>
            <a:r>
              <a:rPr lang="hu-HU" dirty="0"/>
              <a:t>s</a:t>
            </a:r>
            <a:r>
              <a:rPr lang="hu-HU" dirty="0" smtClean="0"/>
              <a:t>kála: közösségre szabottan;</a:t>
            </a:r>
          </a:p>
          <a:p>
            <a:r>
              <a:rPr lang="hu-HU" dirty="0"/>
              <a:t>k</a:t>
            </a:r>
            <a:r>
              <a:rPr lang="hu-HU" dirty="0" smtClean="0"/>
              <a:t>utatása változatos módszerekkel: longitudinális, kvantitatív, kvalitatív adatokkal.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9" name="Szalagnyíl balra 8"/>
          <p:cNvSpPr/>
          <p:nvPr/>
        </p:nvSpPr>
        <p:spPr>
          <a:xfrm>
            <a:off x="2339752" y="5373216"/>
            <a:ext cx="731520" cy="504056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57018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Összegzés </a:t>
            </a:r>
            <a:r>
              <a:rPr lang="hu-H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2.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(folyt.)</a:t>
            </a:r>
            <a:r>
              <a:rPr lang="hu-H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hu-H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hu-HU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Stabil vs. fenntartható kétnyelvűség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– nyelvcsere dinamikája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328591" cy="4824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7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 idx="4294967295"/>
          </p:nvPr>
        </p:nvSpPr>
        <p:spPr>
          <a:xfrm>
            <a:off x="827584" y="548680"/>
            <a:ext cx="7402016" cy="568863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hu-HU" dirty="0" smtClean="0">
                <a:solidFill>
                  <a:srgbClr val="C00000"/>
                </a:solidFill>
                <a:latin typeface="Georgia" panose="02040502050405020303" pitchFamily="18" charset="0"/>
              </a:rPr>
              <a:t>Köszönöm a figyelmet!</a:t>
            </a:r>
            <a:endParaRPr lang="hu-H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Elméleti bevezetés 1. (folyt.)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„népszerű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hiedelem” (Wolfram </a:t>
            </a:r>
            <a:r>
              <a:rPr lang="hu-HU" sz="32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2002: 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109)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/>
              <a:t>nyelvi variabilitás szabályszerűségének leírása nem egyértelmű és </a:t>
            </a:r>
            <a:r>
              <a:rPr lang="hu-HU" sz="2800" dirty="0" smtClean="0"/>
              <a:t>nem egyszerű; </a:t>
            </a:r>
            <a:r>
              <a:rPr lang="hu-HU" sz="2800" dirty="0"/>
              <a:t>az ugyanabba a foglalkozási (társadalmi) csoportba tartozó beszélők nyelvhasználata </a:t>
            </a:r>
            <a:r>
              <a:rPr lang="hu-HU" sz="2800" dirty="0" smtClean="0"/>
              <a:t>eltérhet.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Ugyanakkor </a:t>
            </a:r>
            <a:r>
              <a:rPr lang="hu-HU" sz="2800" dirty="0"/>
              <a:t>bizonyos foglalkozási (társadalmi) csoportba tartozó beszélők nyelvhasználata kevésbé változatos.</a:t>
            </a:r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Elméleti bevezetés 2.</a:t>
            </a:r>
            <a:b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közösségek vs. két- vagy többnyelvűség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stabil vagy </a:t>
            </a:r>
            <a:r>
              <a:rPr lang="hu-HU" dirty="0" smtClean="0"/>
              <a:t>instabil </a:t>
            </a:r>
            <a:r>
              <a:rPr lang="hu-HU" dirty="0"/>
              <a:t>(átmeneti) jelenségnek tekinthető-e (Fishman 1968; </a:t>
            </a:r>
            <a:r>
              <a:rPr lang="hu-HU" dirty="0" err="1"/>
              <a:t>Gal</a:t>
            </a:r>
            <a:r>
              <a:rPr lang="hu-HU" dirty="0"/>
              <a:t> </a:t>
            </a:r>
            <a:r>
              <a:rPr lang="hu-HU" dirty="0" smtClean="0"/>
              <a:t>1979);</a:t>
            </a:r>
          </a:p>
          <a:p>
            <a:endParaRPr lang="hu-HU" dirty="0" smtClean="0"/>
          </a:p>
          <a:p>
            <a:r>
              <a:rPr lang="hu-HU" dirty="0" smtClean="0"/>
              <a:t>stabil/</a:t>
            </a:r>
            <a:r>
              <a:rPr lang="hu-HU" dirty="0" err="1" smtClean="0"/>
              <a:t>diglosszia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„klasszikus/szűk” (</a:t>
            </a:r>
            <a:r>
              <a:rPr lang="hu-HU" dirty="0" err="1" smtClean="0"/>
              <a:t>Ferguson</a:t>
            </a:r>
            <a:r>
              <a:rPr lang="hu-HU" dirty="0" smtClean="0"/>
              <a:t> 1959) „kiterjesztett/széleskörű” (Fishman 1970) </a:t>
            </a:r>
          </a:p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/>
              <a:t>stabil </a:t>
            </a:r>
            <a:r>
              <a:rPr lang="hu-HU" dirty="0" err="1"/>
              <a:t>diglosszia</a:t>
            </a:r>
            <a:r>
              <a:rPr lang="hu-HU" dirty="0"/>
              <a:t>” </a:t>
            </a:r>
            <a:r>
              <a:rPr lang="hu-HU" dirty="0" err="1" smtClean="0"/>
              <a:t>Hamers-Blanc</a:t>
            </a:r>
            <a:r>
              <a:rPr lang="hu-HU" dirty="0" smtClean="0"/>
              <a:t> (2000/2003);</a:t>
            </a:r>
          </a:p>
          <a:p>
            <a:endParaRPr lang="hu-HU" dirty="0" smtClean="0"/>
          </a:p>
          <a:p>
            <a:r>
              <a:rPr lang="hu-HU" dirty="0" smtClean="0"/>
              <a:t>stabilnak </a:t>
            </a:r>
            <a:r>
              <a:rPr lang="hu-HU" dirty="0"/>
              <a:t>hitt </a:t>
            </a:r>
            <a:r>
              <a:rPr lang="hu-HU" dirty="0" err="1"/>
              <a:t>diglosszikus</a:t>
            </a:r>
            <a:r>
              <a:rPr lang="hu-HU" dirty="0"/>
              <a:t> közösségekre </a:t>
            </a:r>
            <a:r>
              <a:rPr lang="hu-HU" dirty="0" smtClean="0"/>
              <a:t>inkább </a:t>
            </a:r>
            <a:r>
              <a:rPr lang="hu-HU" dirty="0"/>
              <a:t>az instabilitás a </a:t>
            </a:r>
            <a:r>
              <a:rPr lang="hu-HU" dirty="0" smtClean="0"/>
              <a:t>jellemző; sikeres és stabil </a:t>
            </a:r>
            <a:r>
              <a:rPr lang="hu-HU" dirty="0" err="1" smtClean="0"/>
              <a:t>triglosszia</a:t>
            </a:r>
            <a:r>
              <a:rPr lang="hu-HU" dirty="0" smtClean="0"/>
              <a:t> Luxemburgban (</a:t>
            </a:r>
            <a:r>
              <a:rPr lang="hu-HU" dirty="0" err="1" smtClean="0"/>
              <a:t>Schiffman</a:t>
            </a:r>
            <a:r>
              <a:rPr lang="hu-HU" dirty="0" smtClean="0"/>
              <a:t> 1993).</a:t>
            </a:r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2144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hu-HU" altLang="hu-HU" sz="2400" dirty="0" smtClean="0">
                <a:solidFill>
                  <a:srgbClr val="100139"/>
                </a:solidFill>
              </a:rPr>
              <a:t>Kétnyelvűség – variabilitás és változás magyarországi közösségekben: </a:t>
            </a:r>
            <a:r>
              <a:rPr lang="hu-HU" altLang="hu-HU" sz="2400" b="1" dirty="0" smtClean="0">
                <a:solidFill>
                  <a:srgbClr val="100139"/>
                </a:solidFill>
              </a:rPr>
              <a:t>fenntartható kétnyelvűség </a:t>
            </a:r>
            <a:r>
              <a:rPr lang="hu-HU" altLang="hu-HU" sz="2400" b="1" dirty="0" smtClean="0">
                <a:solidFill>
                  <a:srgbClr val="100139"/>
                </a:solidFill>
              </a:rPr>
              <a:t>modell </a:t>
            </a:r>
            <a:r>
              <a:rPr lang="hu-HU" altLang="hu-HU" sz="2400" dirty="0" smtClean="0">
                <a:solidFill>
                  <a:srgbClr val="100139"/>
                </a:solidFill>
              </a:rPr>
              <a:t>(Borbély, intézeti előadás 2013)</a:t>
            </a:r>
            <a:endParaRPr lang="hu-HU" altLang="hu-HU" sz="24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17505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93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59216" cy="72494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kutatás tárgya és módszere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616624"/>
          </a:xfrm>
        </p:spPr>
        <p:txBody>
          <a:bodyPr>
            <a:noAutofit/>
          </a:bodyPr>
          <a:lstStyle/>
          <a:p>
            <a:r>
              <a:rPr lang="hu-HU" sz="2400" dirty="0" smtClean="0"/>
              <a:t>MILYEN </a:t>
            </a:r>
            <a:r>
              <a:rPr lang="hu-HU" sz="2400" dirty="0"/>
              <a:t>egyéni változók jellemzik azokat az </a:t>
            </a:r>
            <a:r>
              <a:rPr lang="hu-HU" sz="2400" dirty="0" smtClean="0"/>
              <a:t>egyéneket</a:t>
            </a:r>
            <a:r>
              <a:rPr lang="hu-HU" sz="2400" dirty="0"/>
              <a:t>, akikre a román–magyar nyelvcsere folyamatában a kétnyelvűség fenntartása </a:t>
            </a:r>
            <a:r>
              <a:rPr lang="hu-HU" sz="2400" dirty="0" smtClean="0"/>
              <a:t>megvalósul?</a:t>
            </a:r>
            <a:endParaRPr lang="hu-HU" sz="2400" dirty="0"/>
          </a:p>
          <a:p>
            <a:r>
              <a:rPr lang="hu-HU" sz="2400" dirty="0" smtClean="0"/>
              <a:t>A kétnyelvűség 20 éves nyomon követése: Longitudinális </a:t>
            </a:r>
            <a:r>
              <a:rPr lang="hu-HU" sz="2400" dirty="0" err="1"/>
              <a:t>b</a:t>
            </a:r>
            <a:r>
              <a:rPr lang="hu-HU" sz="2400" dirty="0" err="1" smtClean="0"/>
              <a:t>ilingvizmus</a:t>
            </a:r>
            <a:r>
              <a:rPr lang="hu-HU" sz="2400" dirty="0" smtClean="0"/>
              <a:t> (</a:t>
            </a:r>
            <a:r>
              <a:rPr lang="hu-HU" sz="2400" dirty="0" err="1" smtClean="0"/>
              <a:t>LonBiLing</a:t>
            </a:r>
            <a:r>
              <a:rPr lang="hu-HU" sz="2400" dirty="0" smtClean="0"/>
              <a:t>) kutatás; </a:t>
            </a:r>
            <a:r>
              <a:rPr lang="hu-HU" sz="2400" dirty="0"/>
              <a:t>1990=T1, 2000/2001=T2, </a:t>
            </a:r>
            <a:r>
              <a:rPr lang="hu-HU" sz="2400" dirty="0" smtClean="0"/>
              <a:t>2010/2011=T3;</a:t>
            </a:r>
          </a:p>
          <a:p>
            <a:r>
              <a:rPr lang="hu-HU" sz="2400" dirty="0" smtClean="0"/>
              <a:t>Szociolingvisztikai interjú (kb. 1 óra analóg: T12; digitális hangrögzítés: T3) (vö. </a:t>
            </a:r>
            <a:r>
              <a:rPr lang="hu-HU" sz="2400" dirty="0" err="1" smtClean="0"/>
              <a:t>Labov</a:t>
            </a:r>
            <a:r>
              <a:rPr lang="hu-HU" sz="2400" dirty="0" smtClean="0"/>
              <a:t> 1988): </a:t>
            </a:r>
          </a:p>
          <a:p>
            <a:pPr lvl="1"/>
            <a:r>
              <a:rPr lang="hu-HU" sz="2000" dirty="0" smtClean="0"/>
              <a:t>irányított beszélgetés (modulok, </a:t>
            </a:r>
            <a:r>
              <a:rPr lang="hu-HU" sz="2000" dirty="0" err="1"/>
              <a:t>Labov</a:t>
            </a:r>
            <a:r>
              <a:rPr lang="hu-HU" sz="2000" dirty="0"/>
              <a:t> </a:t>
            </a:r>
            <a:r>
              <a:rPr lang="hu-HU" sz="2000" dirty="0" smtClean="0"/>
              <a:t>1988; </a:t>
            </a:r>
            <a:r>
              <a:rPr lang="hu-HU" sz="2000" dirty="0" err="1" smtClean="0"/>
              <a:t>pl</a:t>
            </a:r>
            <a:r>
              <a:rPr lang="hu-HU" sz="2000" dirty="0" smtClean="0"/>
              <a:t>: identitás),</a:t>
            </a:r>
          </a:p>
          <a:p>
            <a:pPr lvl="1"/>
            <a:r>
              <a:rPr lang="hu-HU" sz="2000" dirty="0" smtClean="0"/>
              <a:t>nyelvhasználati interjú (Bartha 1989, Fishman 1978, </a:t>
            </a:r>
            <a:r>
              <a:rPr lang="hu-HU" sz="2000" dirty="0" err="1" smtClean="0"/>
              <a:t>Gal</a:t>
            </a:r>
            <a:r>
              <a:rPr lang="hu-HU" sz="2000" dirty="0" smtClean="0"/>
              <a:t> 1979, Grosjean 1982, </a:t>
            </a:r>
            <a:r>
              <a:rPr lang="hu-HU" sz="2000" dirty="0" err="1" smtClean="0"/>
              <a:t>Gumperz</a:t>
            </a:r>
            <a:r>
              <a:rPr lang="hu-HU" sz="2000" dirty="0" smtClean="0"/>
              <a:t> 1970, 1982, Kontra 1987/1990),</a:t>
            </a:r>
          </a:p>
          <a:p>
            <a:pPr lvl="1"/>
            <a:r>
              <a:rPr lang="hu-HU" sz="2000" dirty="0" smtClean="0"/>
              <a:t>önértékelő teszt (</a:t>
            </a:r>
            <a:r>
              <a:rPr lang="hu-HU" sz="2000" dirty="0" err="1" smtClean="0"/>
              <a:t>Gal</a:t>
            </a:r>
            <a:r>
              <a:rPr lang="hu-HU" sz="2000" dirty="0" smtClean="0"/>
              <a:t> 1979), </a:t>
            </a:r>
          </a:p>
          <a:p>
            <a:pPr lvl="1"/>
            <a:r>
              <a:rPr lang="hu-HU" sz="2000" dirty="0" smtClean="0"/>
              <a:t>szóteszt (Réger 1980);</a:t>
            </a:r>
            <a:endParaRPr lang="hu-HU" dirty="0" smtClean="0"/>
          </a:p>
          <a:p>
            <a:r>
              <a:rPr lang="hu-HU" sz="2400" dirty="0"/>
              <a:t>S</a:t>
            </a:r>
            <a:r>
              <a:rPr lang="hu-HU" sz="2400" dirty="0" smtClean="0"/>
              <a:t>tatisztikai elemzések </a:t>
            </a:r>
            <a:r>
              <a:rPr lang="hu-HU" sz="2400" dirty="0"/>
              <a:t>a </a:t>
            </a:r>
            <a:r>
              <a:rPr lang="hu-HU" sz="2400" dirty="0" err="1"/>
              <a:t>ROPstat</a:t>
            </a:r>
            <a:r>
              <a:rPr lang="hu-HU" sz="2400" dirty="0"/>
              <a:t> programcsomaggal (Vargha 2008; Vargha–Torma–Bergman 2015</a:t>
            </a:r>
            <a:r>
              <a:rPr lang="hu-HU" sz="2400" dirty="0" smtClean="0"/>
              <a:t>).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V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izsgálati kérdések</a:t>
            </a:r>
            <a:endParaRPr lang="hu-HU" sz="32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Sorba rendezhetők-e az egyének a kétnyelvűség fenntarthatósága szerint?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Ha igen,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dirty="0" smtClean="0"/>
              <a:t> hogyan, milyen eszközzel?</a:t>
            </a:r>
            <a:endParaRPr lang="hu-HU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hu-HU" dirty="0" smtClean="0"/>
              <a:t> milyen társadalmi, közösségi és egyéni sajátosságok     alakítják a sorrendet?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1C4D5A"/>
                </a:solidFill>
              </a:rPr>
              <a:t> </a:t>
            </a:r>
            <a:r>
              <a:rPr lang="hu-HU" b="1" dirty="0" smtClean="0">
                <a:solidFill>
                  <a:srgbClr val="1C4D5A"/>
                </a:solidFill>
              </a:rPr>
              <a:t>van relevanciája az </a:t>
            </a:r>
            <a:r>
              <a:rPr lang="hu-HU" b="1" dirty="0" smtClean="0">
                <a:solidFill>
                  <a:srgbClr val="1C4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</a:t>
            </a:r>
            <a:r>
              <a:rPr lang="hu-HU" b="1" dirty="0" smtClean="0">
                <a:solidFill>
                  <a:srgbClr val="1C4D5A"/>
                </a:solidFill>
              </a:rPr>
              <a:t> fenntartható  kétnyelvűségnek.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A „mérőeszköz”: a fenntartható kétnyelvűségi </a:t>
            </a:r>
            <a:r>
              <a:rPr lang="hu-HU" sz="32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hu-HU" sz="32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kála (FKS)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/>
              <a:t>húsz </a:t>
            </a:r>
            <a:r>
              <a:rPr lang="hu-HU" sz="2800" dirty="0" smtClean="0"/>
              <a:t>év </a:t>
            </a:r>
            <a:r>
              <a:rPr lang="hu-HU" sz="2800" dirty="0"/>
              <a:t>alatt véglegesülő </a:t>
            </a:r>
            <a:r>
              <a:rPr lang="hu-HU" sz="2800" dirty="0" smtClean="0"/>
              <a:t>mintát sorba rendezi;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/>
              <a:t>a nyelvszociológiai változók </a:t>
            </a:r>
            <a:r>
              <a:rPr lang="hu-HU" sz="2800" dirty="0" smtClean="0"/>
              <a:t>nyelvek szerinti </a:t>
            </a:r>
            <a:r>
              <a:rPr lang="hu-HU" sz="2800" dirty="0"/>
              <a:t>szintjeit méri;</a:t>
            </a:r>
          </a:p>
          <a:p>
            <a:endParaRPr lang="hu-HU" sz="2800" dirty="0" smtClean="0"/>
          </a:p>
          <a:p>
            <a:r>
              <a:rPr lang="hu-HU" sz="2800" dirty="0" smtClean="0"/>
              <a:t>a román, a román és magyar, illetve magyar válaszok szerint. </a:t>
            </a:r>
          </a:p>
          <a:p>
            <a:pPr marL="0" indent="0">
              <a:buNone/>
            </a:pPr>
            <a:endParaRPr lang="hu-HU" sz="2800" dirty="0" smtClean="0"/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8281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20716</TotalTime>
  <Words>1348</Words>
  <Application>Microsoft Office PowerPoint</Application>
  <PresentationFormat>Diavetítés a képernyőre (4:3 oldalarány)</PresentationFormat>
  <Paragraphs>346</Paragraphs>
  <Slides>33</Slides>
  <Notes>3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5" baseType="lpstr">
      <vt:lpstr>Office-téma</vt:lpstr>
      <vt:lpstr>Photo Editor fénykép</vt:lpstr>
      <vt:lpstr> Egyéni fenntartható kétnyelvűség Borbély Anna </vt:lpstr>
      <vt:lpstr> Vázlat </vt:lpstr>
      <vt:lpstr>Elméleti bevezetés 1.  egyének – rétegek – nyelv</vt:lpstr>
      <vt:lpstr>Elméleti bevezetés 1. (folyt.) „népszerű hiedelem” (Wolfram 2002: 109)</vt:lpstr>
      <vt:lpstr>Elméleti bevezetés 2. közösségek vs. két- vagy többnyelvűség</vt:lpstr>
      <vt:lpstr>Kétnyelvűség – variabilitás és változás magyarországi közösségekben: fenntartható kétnyelvűség modell (Borbély, intézeti előadás 2013)</vt:lpstr>
      <vt:lpstr>A kutatás tárgya és módszere</vt:lpstr>
      <vt:lpstr>Vizsgálati kérdések</vt:lpstr>
      <vt:lpstr>A „mérőeszköz”: a fenntartható kétnyelvűségi skála (FKS)</vt:lpstr>
      <vt:lpstr>FKS mutatói (n=2353 nyelvi adat szerint)</vt:lpstr>
      <vt:lpstr>A nyelvtudás adatai (n=181):  ötfokú értékskála lineáris transzformációja  háromfokú skálára</vt:lpstr>
      <vt:lpstr>FKS bemérése és hitelesítése</vt:lpstr>
      <vt:lpstr>Az FKS index és hat nyelvszociológiai változó átlagértékei ( T1, T2 és T3; értékszintek: 1=román, 2=román és magyar, 3=magyar)</vt:lpstr>
      <vt:lpstr>A nyelvszociológiai változók közötti eltérések</vt:lpstr>
      <vt:lpstr>Az FKS index rangkorrelációja az adatközlők hat változójával (egyének közötti különbségek)  (Tau-b értékek növekvő sorrendben:  + = p &lt; 0,10; * = p &lt; 0,05; ** = p &lt; 0,01).</vt:lpstr>
      <vt:lpstr>Az FKS index vs. változók: összefüggések 1.</vt:lpstr>
      <vt:lpstr>Az FKS index vs. változók: összefüggések 2.</vt:lpstr>
      <vt:lpstr>Az életkor korrelációja hat nyelvszociológiai változóval  (beszélők közötti különbségek)</vt:lpstr>
      <vt:lpstr>Az életkor korrelációja négy nyelvszociológiai változóval (T1 + T2 + T3) </vt:lpstr>
      <vt:lpstr>A román házastárs korrelációja hat nyelvszociológiai változóval  (beszélők közötti különbségek)</vt:lpstr>
      <vt:lpstr>Román házastárs vs. életkor</vt:lpstr>
      <vt:lpstr>Az FKS és övezetei</vt:lpstr>
      <vt:lpstr>A 181 megfigyelés eloszlása  az FKS és T1, T2, T3 szerint</vt:lpstr>
      <vt:lpstr>A 181 megfigyelés eloszlása  az FKS és T1, T2, T3 szerint</vt:lpstr>
      <vt:lpstr>T123 minta (33 ak/99 megfigyelés) vs. FKS: 20 éves beszélőn belüli változás(típusok) </vt:lpstr>
      <vt:lpstr>Változás 1.  a T123 minta:  az FKS 1–3/4-6 övezetben maradtak (9/1 ak)</vt:lpstr>
      <vt:lpstr>Változás 2.  A T123 minta:  az FKS 4–6 övezetbe kerültek (10 ak)</vt:lpstr>
      <vt:lpstr>Nincs változás a T123 minta: az FKS1-6 szerint nincs 20 éves változás (13 ak)</vt:lpstr>
      <vt:lpstr>T123 minta (33 ak/99 megfigyelés) vs. FKS: 20 éves változás(típusok) </vt:lpstr>
      <vt:lpstr>A T123 minta: az FKS1-6 szerint  nincs 20 éves változás</vt:lpstr>
      <vt:lpstr>Összegzés 1.</vt:lpstr>
      <vt:lpstr>Összegzés 2. (folyt.) Stabil vs. fenntartható kétnyelvűség – nyelvcsere dinamikája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Egyéni fenntartható kétnyelvűség Borbély Anna</dc:title>
  <dc:creator>Anna</dc:creator>
  <cp:lastModifiedBy>Anna</cp:lastModifiedBy>
  <cp:revision>218</cp:revision>
  <dcterms:created xsi:type="dcterms:W3CDTF">2015-10-02T08:53:33Z</dcterms:created>
  <dcterms:modified xsi:type="dcterms:W3CDTF">2016-02-04T14:51:44Z</dcterms:modified>
</cp:coreProperties>
</file>