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9" r:id="rId11"/>
    <p:sldId id="290" r:id="rId12"/>
    <p:sldId id="291" r:id="rId13"/>
    <p:sldId id="300" r:id="rId14"/>
    <p:sldId id="304" r:id="rId15"/>
    <p:sldId id="307" r:id="rId16"/>
    <p:sldId id="292" r:id="rId17"/>
    <p:sldId id="262" r:id="rId18"/>
    <p:sldId id="301" r:id="rId19"/>
    <p:sldId id="293" r:id="rId20"/>
    <p:sldId id="270" r:id="rId21"/>
    <p:sldId id="298" r:id="rId22"/>
    <p:sldId id="276" r:id="rId23"/>
    <p:sldId id="306" r:id="rId2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C6332-2BFA-4C86-BD6D-DC55D0C97F07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F30D7-B89E-4B59-AB3F-ED8D512D14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590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F30D7-B89E-4B59-AB3F-ED8D512D149E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304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816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040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844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84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33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36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1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887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332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85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380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DE47-0761-48B3-8874-9F738365A47A}" type="datetimeFigureOut">
              <a:rPr lang="hu-HU" smtClean="0"/>
              <a:t>2021. 02. 17.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BD5FE-8949-456C-B6A6-3320888212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670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9499" y="981896"/>
            <a:ext cx="10153789" cy="1312334"/>
          </a:xfrm>
        </p:spPr>
        <p:txBody>
          <a:bodyPr>
            <a:normAutofit/>
          </a:bodyPr>
          <a:lstStyle/>
          <a:p>
            <a:r>
              <a:rPr lang="hu-HU" sz="4800" b="1"/>
              <a:t>Non-participation vs. </a:t>
            </a:r>
            <a:r>
              <a:rPr lang="hu-HU" sz="4800" b="1" smtClean="0"/>
              <a:t>non-existence</a:t>
            </a:r>
            <a:r>
              <a:rPr lang="hu-HU" sz="4800" b="1"/>
              <a:t>:</a:t>
            </a:r>
            <a:r>
              <a:rPr lang="hu-HU" sz="4800"/>
              <a:t/>
            </a:r>
            <a:br>
              <a:rPr lang="hu-HU" sz="4800"/>
            </a:br>
            <a:r>
              <a:rPr lang="hu-HU" sz="4800" b="1" smtClean="0"/>
              <a:t>Two abessive </a:t>
            </a:r>
            <a:r>
              <a:rPr lang="hu-HU" sz="4800" b="1"/>
              <a:t>postpositions in </a:t>
            </a:r>
            <a:r>
              <a:rPr lang="hu-HU" sz="4800" b="1" smtClean="0"/>
              <a:t>Hungarian</a:t>
            </a:r>
            <a:endParaRPr lang="hu-HU" sz="480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8323" y="3445933"/>
            <a:ext cx="9144000" cy="2311399"/>
          </a:xfrm>
        </p:spPr>
        <p:txBody>
          <a:bodyPr/>
          <a:lstStyle/>
          <a:p>
            <a:r>
              <a:rPr lang="hu-HU" sz="3600" smtClean="0"/>
              <a:t>Katalin É. Kiss</a:t>
            </a:r>
          </a:p>
          <a:p>
            <a:r>
              <a:rPr lang="hu-HU" sz="3600" smtClean="0"/>
              <a:t>Research Institute for Linguistics, Budapest</a:t>
            </a:r>
          </a:p>
          <a:p>
            <a:r>
              <a:rPr lang="hu-HU" sz="3600" smtClean="0"/>
              <a:t>Grant 129921 of NKFIH</a:t>
            </a:r>
          </a:p>
        </p:txBody>
      </p:sp>
    </p:spTree>
    <p:extLst>
      <p:ext uri="{BB962C8B-B14F-4D97-AF65-F5344CB8AC3E}">
        <p14:creationId xmlns:p14="http://schemas.microsoft.com/office/powerpoint/2010/main" val="3379749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550" y="0"/>
            <a:ext cx="11938473" cy="974221"/>
          </a:xfrm>
        </p:spPr>
        <p:txBody>
          <a:bodyPr/>
          <a:lstStyle/>
          <a:p>
            <a:r>
              <a:rPr lang="hu-HU" smtClean="0"/>
              <a:t>                   2 types of Hungarian Ps: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473" y="974221"/>
            <a:ext cx="11142785" cy="4351338"/>
          </a:xfrm>
        </p:spPr>
        <p:txBody>
          <a:bodyPr/>
          <a:lstStyle/>
          <a:p>
            <a:pPr marL="0" indent="0">
              <a:buNone/>
            </a:pPr>
            <a:r>
              <a:rPr lang="hu-HU"/>
              <a:t>	 </a:t>
            </a:r>
            <a:r>
              <a:rPr lang="hu-HU" smtClean="0"/>
              <a:t>      </a:t>
            </a:r>
            <a:r>
              <a:rPr lang="hu-HU" b="1" smtClean="0"/>
              <a:t>Case-like</a:t>
            </a:r>
            <a:r>
              <a:rPr lang="hu-HU" smtClean="0"/>
              <a:t>: 				     </a:t>
            </a:r>
            <a:r>
              <a:rPr lang="hu-HU" b="1" smtClean="0"/>
              <a:t>Case-assigning</a:t>
            </a:r>
            <a:r>
              <a:rPr lang="hu-HU" smtClean="0"/>
              <a:t>:</a:t>
            </a:r>
          </a:p>
          <a:p>
            <a:pPr marL="0" indent="0">
              <a:buNone/>
            </a:pPr>
            <a:r>
              <a:rPr lang="hu-HU" smtClean="0"/>
              <a:t>-case:	      </a:t>
            </a:r>
            <a:r>
              <a:rPr lang="hu-HU" i="1" smtClean="0"/>
              <a:t>Feri után				</a:t>
            </a:r>
            <a:r>
              <a:rPr lang="hu-HU" smtClean="0"/>
              <a:t>+case:</a:t>
            </a:r>
            <a:r>
              <a:rPr lang="hu-HU" i="1" smtClean="0"/>
              <a:t>	     Feri-vel    együtt</a:t>
            </a:r>
          </a:p>
          <a:p>
            <a:pPr marL="0" indent="0">
              <a:buNone/>
            </a:pPr>
            <a:r>
              <a:rPr lang="hu-HU" smtClean="0"/>
              <a:t>	      Feri after					     Feri-INST together</a:t>
            </a:r>
          </a:p>
          <a:p>
            <a:pPr marL="0" indent="0">
              <a:buNone/>
            </a:pPr>
            <a:r>
              <a:rPr lang="hu-HU"/>
              <a:t>	 </a:t>
            </a:r>
            <a:r>
              <a:rPr lang="hu-HU" smtClean="0"/>
              <a:t>     'after Feri'				     'together with Feri'</a:t>
            </a:r>
          </a:p>
          <a:p>
            <a:pPr marL="0" indent="0">
              <a:buNone/>
            </a:pPr>
            <a:endParaRPr lang="hu-HU" sz="800" smtClean="0"/>
          </a:p>
          <a:p>
            <a:pPr marL="0" indent="0">
              <a:buNone/>
            </a:pPr>
            <a:r>
              <a:rPr lang="hu-HU" smtClean="0"/>
              <a:t>+agr.:        </a:t>
            </a:r>
            <a:r>
              <a:rPr lang="hu-HU" i="1" smtClean="0"/>
              <a:t>(én) után-</a:t>
            </a:r>
            <a:r>
              <a:rPr lang="hu-HU" b="1" i="1" smtClean="0"/>
              <a:t>am</a:t>
            </a:r>
            <a:r>
              <a:rPr lang="hu-HU" i="1" smtClean="0"/>
              <a:t>		</a:t>
            </a:r>
            <a:r>
              <a:rPr lang="hu-HU"/>
              <a:t> </a:t>
            </a:r>
            <a:r>
              <a:rPr lang="hu-HU" smtClean="0"/>
              <a:t>	- </a:t>
            </a:r>
            <a:r>
              <a:rPr lang="hu-HU"/>
              <a:t>agr.: </a:t>
            </a:r>
            <a:r>
              <a:rPr lang="hu-HU" i="1" smtClean="0"/>
              <a:t>	     (én) vel-em      együtt</a:t>
            </a:r>
          </a:p>
          <a:p>
            <a:pPr marL="0" indent="0">
              <a:buNone/>
            </a:pPr>
            <a:r>
              <a:rPr lang="hu-HU" smtClean="0"/>
              <a:t>	      I       after-1SG				     I       INST-1SG together</a:t>
            </a:r>
          </a:p>
          <a:p>
            <a:pPr marL="0" indent="0">
              <a:buNone/>
            </a:pPr>
            <a:r>
              <a:rPr lang="hu-HU" smtClean="0"/>
              <a:t>	      'after me'				     'together </a:t>
            </a:r>
            <a:r>
              <a:rPr lang="hu-HU"/>
              <a:t>with me</a:t>
            </a:r>
            <a:r>
              <a:rPr lang="hu-HU" smtClean="0"/>
              <a:t>'</a:t>
            </a:r>
          </a:p>
          <a:p>
            <a:pPr marL="0" indent="0">
              <a:buNone/>
            </a:pPr>
            <a:endParaRPr lang="hu-HU" sz="800"/>
          </a:p>
          <a:p>
            <a:pPr marL="0" indent="0">
              <a:buNone/>
            </a:pPr>
            <a:r>
              <a:rPr lang="hu-HU" smtClean="0"/>
              <a:t>+doubl.:   </a:t>
            </a:r>
            <a:r>
              <a:rPr lang="hu-HU" i="1" smtClean="0"/>
              <a:t>ez    </a:t>
            </a:r>
            <a:r>
              <a:rPr lang="hu-HU" b="1" i="1" smtClean="0"/>
              <a:t>után</a:t>
            </a:r>
            <a:r>
              <a:rPr lang="hu-HU" i="1" smtClean="0"/>
              <a:t> a nap    </a:t>
            </a:r>
            <a:r>
              <a:rPr lang="hu-HU" b="1" i="1" smtClean="0"/>
              <a:t>után</a:t>
            </a:r>
            <a:r>
              <a:rPr lang="hu-HU" i="1" smtClean="0"/>
              <a:t>	</a:t>
            </a:r>
            <a:r>
              <a:rPr lang="hu-HU"/>
              <a:t> </a:t>
            </a:r>
            <a:r>
              <a:rPr lang="hu-HU" smtClean="0"/>
              <a:t>-doubl.: </a:t>
            </a:r>
            <a:r>
              <a:rPr lang="hu-HU" i="1" smtClean="0"/>
              <a:t>ev-vel      a </a:t>
            </a:r>
            <a:r>
              <a:rPr lang="hu-HU" i="1"/>
              <a:t>fiú-val</a:t>
            </a:r>
            <a:endParaRPr lang="hu-HU" i="1" smtClean="0"/>
          </a:p>
          <a:p>
            <a:pPr marL="0" indent="0">
              <a:buNone/>
            </a:pPr>
            <a:r>
              <a:rPr lang="hu-HU" smtClean="0"/>
              <a:t>	      this after the day after		     this-INST </a:t>
            </a:r>
            <a:r>
              <a:rPr lang="hu-HU"/>
              <a:t>the </a:t>
            </a:r>
            <a:r>
              <a:rPr lang="hu-HU" smtClean="0"/>
              <a:t>boy-INST</a:t>
            </a:r>
          </a:p>
          <a:p>
            <a:pPr marL="0" indent="0">
              <a:buNone/>
            </a:pPr>
            <a:r>
              <a:rPr lang="hu-HU" smtClean="0"/>
              <a:t>	      'after this day'				    'together with this boy	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3303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8021" y="-205100"/>
            <a:ext cx="10515600" cy="1325563"/>
          </a:xfrm>
        </p:spPr>
        <p:txBody>
          <a:bodyPr/>
          <a:lstStyle/>
          <a:p>
            <a:pPr algn="ctr"/>
            <a:r>
              <a:rPr lang="hu-HU" smtClean="0"/>
              <a:t>Is </a:t>
            </a:r>
            <a:r>
              <a:rPr lang="hu-HU" i="1" smtClean="0"/>
              <a:t>híján</a:t>
            </a:r>
            <a:r>
              <a:rPr lang="hu-HU" smtClean="0"/>
              <a:t> a case-like postposition?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3267" y="1180284"/>
            <a:ext cx="11878733" cy="5532436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				</a:t>
            </a:r>
            <a:r>
              <a:rPr lang="hu-HU" u="sng" smtClean="0"/>
              <a:t>Case-like P</a:t>
            </a:r>
            <a:r>
              <a:rPr lang="hu-HU" smtClean="0"/>
              <a:t>:				</a:t>
            </a:r>
          </a:p>
          <a:p>
            <a:pPr marL="0" indent="0">
              <a:buNone/>
            </a:pPr>
            <a:r>
              <a:rPr lang="hu-HU" smtClean="0"/>
              <a:t>- case on NP:		</a:t>
            </a:r>
            <a:r>
              <a:rPr lang="hu-HU" i="1" smtClean="0"/>
              <a:t>Péter után			pénz 	   híján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			Peter after			money for_lack_of</a:t>
            </a:r>
          </a:p>
          <a:p>
            <a:pPr marL="0" indent="0">
              <a:buNone/>
            </a:pPr>
            <a:endParaRPr lang="hu-HU" sz="800" smtClean="0"/>
          </a:p>
          <a:p>
            <a:pPr marL="0" indent="0">
              <a:buNone/>
            </a:pPr>
            <a:r>
              <a:rPr lang="hu-HU" smtClean="0"/>
              <a:t>+ agreement on P:    	</a:t>
            </a:r>
            <a:r>
              <a:rPr lang="hu-HU" i="1" smtClean="0"/>
              <a:t>(én) után-am		*(</a:t>
            </a:r>
            <a:r>
              <a:rPr lang="hu-HU" i="1"/>
              <a:t>én</a:t>
            </a:r>
            <a:r>
              <a:rPr lang="hu-HU" i="1" smtClean="0"/>
              <a:t>) híján-am  </a:t>
            </a:r>
          </a:p>
          <a:p>
            <a:pPr marL="0" indent="0">
              <a:buNone/>
            </a:pPr>
            <a:r>
              <a:rPr lang="hu-HU" smtClean="0"/>
              <a:t>				I       after-1</a:t>
            </a:r>
            <a:r>
              <a:rPr lang="hu-HU" cap="small" smtClean="0"/>
              <a:t>sg</a:t>
            </a:r>
            <a:r>
              <a:rPr lang="hu-HU" smtClean="0"/>
              <a:t>                       I       for_lack_of-1</a:t>
            </a:r>
            <a:r>
              <a:rPr lang="hu-HU" cap="small" smtClean="0"/>
              <a:t>sg</a:t>
            </a:r>
            <a:endParaRPr lang="hu-HU" cap="small"/>
          </a:p>
          <a:p>
            <a:pPr marL="0" indent="0">
              <a:buNone/>
            </a:pPr>
            <a:r>
              <a:rPr lang="hu-HU" smtClean="0"/>
              <a:t>				'after me'			'for lack of me'</a:t>
            </a:r>
          </a:p>
          <a:p>
            <a:pPr marL="0" indent="0">
              <a:buNone/>
            </a:pPr>
            <a:endParaRPr lang="hu-HU" sz="900" smtClean="0"/>
          </a:p>
          <a:p>
            <a:pPr marL="0" indent="0">
              <a:buNone/>
            </a:pPr>
            <a:r>
              <a:rPr lang="hu-HU" smtClean="0"/>
              <a:t>+doubling on Dem:	</a:t>
            </a:r>
            <a:r>
              <a:rPr lang="hu-HU" i="1" smtClean="0"/>
              <a:t>ez után a fiú után		*</a:t>
            </a:r>
            <a:r>
              <a:rPr lang="hu-HU" i="1"/>
              <a:t>e</a:t>
            </a:r>
            <a:r>
              <a:rPr lang="hu-HU" i="1" smtClean="0"/>
              <a:t>   híján </a:t>
            </a:r>
            <a:r>
              <a:rPr lang="hu-HU" i="1"/>
              <a:t>a </a:t>
            </a:r>
            <a:r>
              <a:rPr lang="hu-HU" i="1" smtClean="0"/>
              <a:t>   fiú    híján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			this after the boy after 	this after the boy for_lack_of</a:t>
            </a:r>
          </a:p>
          <a:p>
            <a:pPr marL="0" indent="0">
              <a:buNone/>
            </a:pPr>
            <a:r>
              <a:rPr lang="hu-HU" smtClean="0"/>
              <a:t>				'after this boy'       		'for lack of this boy'</a:t>
            </a:r>
          </a:p>
        </p:txBody>
      </p:sp>
    </p:spTree>
    <p:extLst>
      <p:ext uri="{BB962C8B-B14F-4D97-AF65-F5344CB8AC3E}">
        <p14:creationId xmlns:p14="http://schemas.microsoft.com/office/powerpoint/2010/main" val="1664870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8792"/>
            <a:ext cx="10515600" cy="1325563"/>
          </a:xfrm>
        </p:spPr>
        <p:txBody>
          <a:bodyPr/>
          <a:lstStyle/>
          <a:p>
            <a:r>
              <a:rPr lang="hu-HU" i="1" smtClean="0"/>
              <a:t>Híján</a:t>
            </a:r>
            <a:r>
              <a:rPr lang="hu-HU" smtClean="0"/>
              <a:t> is a case-like P with a Definiteness Effect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091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No agreeing form: 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	because no pronominal complement</a:t>
            </a:r>
          </a:p>
          <a:p>
            <a:pPr marL="0" indent="0">
              <a:buNone/>
            </a:pPr>
            <a:endParaRPr lang="hu-HU" smtClean="0"/>
          </a:p>
          <a:p>
            <a:pPr marL="0" indent="0">
              <a:buNone/>
            </a:pPr>
            <a:r>
              <a:rPr lang="hu-HU" smtClean="0"/>
              <a:t>No doubling on the demonstrative: 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	because no DP complement 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 smtClean="0"/>
              <a:t>Why? 	Because </a:t>
            </a:r>
            <a:r>
              <a:rPr lang="hu-HU" b="1" i="1" smtClean="0"/>
              <a:t>híj</a:t>
            </a:r>
            <a:r>
              <a:rPr lang="hu-HU" b="1" smtClean="0"/>
              <a:t> is the existential predicate of a small clause </a:t>
            </a:r>
          </a:p>
          <a:p>
            <a:pPr marL="0" indent="0">
              <a:buNone/>
            </a:pPr>
            <a:r>
              <a:rPr lang="hu-HU" smtClean="0"/>
              <a:t>(cf. Den Dikken &amp; Dékány 2018)</a:t>
            </a:r>
          </a:p>
        </p:txBody>
      </p:sp>
    </p:spTree>
    <p:extLst>
      <p:ext uri="{BB962C8B-B14F-4D97-AF65-F5344CB8AC3E}">
        <p14:creationId xmlns:p14="http://schemas.microsoft.com/office/powerpoint/2010/main" val="247457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48105"/>
            <a:ext cx="10515600" cy="1325563"/>
          </a:xfrm>
        </p:spPr>
        <p:txBody>
          <a:bodyPr/>
          <a:lstStyle/>
          <a:p>
            <a:pPr algn="ctr"/>
            <a:r>
              <a:rPr lang="hu-HU" smtClean="0"/>
              <a:t>The structure of </a:t>
            </a:r>
            <a:r>
              <a:rPr lang="hu-HU" i="1" smtClean="0"/>
              <a:t>híján</a:t>
            </a:r>
            <a:r>
              <a:rPr lang="hu-HU" smtClean="0"/>
              <a:t> PPs: a small clause complement with an existential predicate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64777"/>
            <a:ext cx="11074637" cy="4289506"/>
          </a:xfrm>
        </p:spPr>
        <p:txBody>
          <a:bodyPr>
            <a:normAutofit/>
          </a:bodyPr>
          <a:lstStyle/>
          <a:p>
            <a:pPr marL="0" lvl="7" indent="0">
              <a:spcBef>
                <a:spcPts val="0"/>
              </a:spcBef>
              <a:buNone/>
            </a:pPr>
            <a:endParaRPr lang="hu-HU" sz="2800" smtClean="0"/>
          </a:p>
          <a:p>
            <a:pPr marL="0" lvl="7" indent="0">
              <a:spcBef>
                <a:spcPts val="0"/>
              </a:spcBef>
              <a:buNone/>
            </a:pPr>
            <a:r>
              <a:rPr lang="hu-HU" sz="2800" smtClean="0"/>
              <a:t>(10)				         PP</a:t>
            </a:r>
          </a:p>
          <a:p>
            <a:pPr marL="0" lvl="7" indent="0">
              <a:spcBef>
                <a:spcPts val="0"/>
              </a:spcBef>
              <a:buNone/>
            </a:pPr>
            <a:endParaRPr lang="hu-HU" sz="2800" smtClean="0"/>
          </a:p>
          <a:p>
            <a:pPr marL="0" lvl="7" indent="0">
              <a:spcBef>
                <a:spcPts val="0"/>
              </a:spcBef>
              <a:buNone/>
            </a:pPr>
            <a:r>
              <a:rPr lang="hu-HU" sz="2800" smtClean="0"/>
              <a:t>		    PossP				P</a:t>
            </a:r>
          </a:p>
          <a:p>
            <a:pPr marL="0" lvl="7" indent="0">
              <a:spcBef>
                <a:spcPts val="0"/>
              </a:spcBef>
              <a:buNone/>
            </a:pPr>
            <a:endParaRPr lang="hu-HU" sz="2800"/>
          </a:p>
          <a:p>
            <a:pPr marL="0" lvl="7" indent="0">
              <a:spcBef>
                <a:spcPts val="0"/>
              </a:spcBef>
              <a:buNone/>
            </a:pPr>
            <a:r>
              <a:rPr lang="hu-HU" sz="2800" smtClean="0"/>
              <a:t>	NP			Poss'</a:t>
            </a:r>
          </a:p>
          <a:p>
            <a:pPr marL="0" lvl="7" indent="0">
              <a:spcBef>
                <a:spcPts val="0"/>
              </a:spcBef>
              <a:buNone/>
            </a:pPr>
            <a:endParaRPr lang="hu-HU" sz="2800"/>
          </a:p>
          <a:p>
            <a:pPr marL="0" lvl="7" indent="0">
              <a:spcBef>
                <a:spcPts val="0"/>
              </a:spcBef>
              <a:buNone/>
            </a:pPr>
            <a:r>
              <a:rPr lang="hu-HU" sz="2800" smtClean="0"/>
              <a:t>			NP		Poss</a:t>
            </a:r>
          </a:p>
          <a:p>
            <a:pPr marL="0" lvl="7" indent="0">
              <a:spcBef>
                <a:spcPts val="0"/>
              </a:spcBef>
              <a:buNone/>
            </a:pPr>
            <a:endParaRPr lang="hu-HU" sz="2800"/>
          </a:p>
          <a:p>
            <a:pPr marL="0" lvl="7" indent="0">
              <a:spcBef>
                <a:spcPts val="0"/>
              </a:spcBef>
              <a:buNone/>
            </a:pPr>
            <a:r>
              <a:rPr lang="hu-HU" sz="2800" smtClean="0"/>
              <a:t> </a:t>
            </a:r>
            <a:r>
              <a:rPr lang="hu-HU" sz="2800" i="1" smtClean="0"/>
              <a:t>tapasztalat             híj                     -a		-n</a:t>
            </a:r>
            <a:endParaRPr lang="hu-HU" sz="2800" smtClean="0"/>
          </a:p>
          <a:p>
            <a:pPr marL="0" lvl="7" indent="0">
              <a:spcBef>
                <a:spcPts val="0"/>
              </a:spcBef>
              <a:buNone/>
            </a:pPr>
            <a:r>
              <a:rPr lang="hu-HU" sz="2800" smtClean="0"/>
              <a:t> experience 		lack		    of	       </a:t>
            </a:r>
            <a:r>
              <a:rPr lang="hu-HU" sz="2800" cap="small" smtClean="0"/>
              <a:t>superess </a:t>
            </a:r>
          </a:p>
          <a:p>
            <a:pPr marL="0" lvl="7" indent="0">
              <a:spcBef>
                <a:spcPts val="0"/>
              </a:spcBef>
              <a:buNone/>
            </a:pPr>
            <a:r>
              <a:rPr lang="hu-HU" sz="2800" cap="small"/>
              <a:t> </a:t>
            </a:r>
            <a:r>
              <a:rPr lang="hu-HU" sz="2800" smtClean="0"/>
              <a:t>'for lack of </a:t>
            </a:r>
            <a:r>
              <a:rPr lang="hu-HU" sz="2800"/>
              <a:t>experience</a:t>
            </a:r>
            <a:r>
              <a:rPr lang="hu-HU" sz="2800" smtClean="0"/>
              <a:t>'</a:t>
            </a:r>
          </a:p>
          <a:p>
            <a:pPr marL="0" lvl="7" indent="0">
              <a:spcBef>
                <a:spcPts val="0"/>
              </a:spcBef>
              <a:buNone/>
            </a:pPr>
            <a:r>
              <a:rPr lang="hu-HU" sz="2800" smtClean="0"/>
              <a:t>Morphological incorporation: [</a:t>
            </a:r>
            <a:r>
              <a:rPr lang="hu-HU" sz="2800" baseline="-25000" smtClean="0"/>
              <a:t>NP</a:t>
            </a:r>
            <a:r>
              <a:rPr lang="hu-HU" sz="2800" smtClean="0"/>
              <a:t> tapasztalat] [</a:t>
            </a:r>
            <a:r>
              <a:rPr lang="hu-HU" sz="2800" baseline="-25000" smtClean="0"/>
              <a:t>P</a:t>
            </a:r>
            <a:r>
              <a:rPr lang="hu-HU" sz="2800" smtClean="0"/>
              <a:t>[híj-á]n]</a:t>
            </a:r>
          </a:p>
        </p:txBody>
      </p:sp>
      <p:cxnSp>
        <p:nvCxnSpPr>
          <p:cNvPr id="16" name="Egyenes összekötő 15"/>
          <p:cNvCxnSpPr/>
          <p:nvPr/>
        </p:nvCxnSpPr>
        <p:spPr>
          <a:xfrm flipH="1">
            <a:off x="3589233" y="2016807"/>
            <a:ext cx="1888621" cy="478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5397024" y="2016807"/>
            <a:ext cx="1956987" cy="478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H="1">
            <a:off x="2213361" y="2815840"/>
            <a:ext cx="1375872" cy="470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3597778" y="2854054"/>
            <a:ext cx="1384419" cy="512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H="1">
            <a:off x="3906140" y="3601120"/>
            <a:ext cx="1067512" cy="423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4965463" y="3601120"/>
            <a:ext cx="1034041" cy="478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H="1">
            <a:off x="1965533" y="3537960"/>
            <a:ext cx="42729" cy="1222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H="1">
            <a:off x="3897594" y="4354081"/>
            <a:ext cx="8546" cy="48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5999504" y="4272896"/>
            <a:ext cx="0" cy="48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7434841" y="2764564"/>
            <a:ext cx="0" cy="2076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99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9654" y="202754"/>
            <a:ext cx="10515600" cy="1325563"/>
          </a:xfrm>
        </p:spPr>
        <p:txBody>
          <a:bodyPr/>
          <a:lstStyle/>
          <a:p>
            <a:pPr algn="ctr"/>
            <a:r>
              <a:rPr lang="hu-HU" smtClean="0"/>
              <a:t>What is the definiteness effect (DE)?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4195" y="1338515"/>
            <a:ext cx="11083183" cy="4351338"/>
          </a:xfrm>
        </p:spPr>
        <p:txBody>
          <a:bodyPr/>
          <a:lstStyle/>
          <a:p>
            <a:pPr marL="0" indent="0">
              <a:buNone/>
            </a:pPr>
            <a:r>
              <a:rPr lang="hu-HU"/>
              <a:t>Milsark (1974; </a:t>
            </a:r>
            <a:r>
              <a:rPr lang="hu-HU" smtClean="0"/>
              <a:t>1977):</a:t>
            </a:r>
          </a:p>
          <a:p>
            <a:pPr marL="0" indent="0">
              <a:buNone/>
            </a:pPr>
            <a:r>
              <a:rPr lang="en-US" smtClean="0"/>
              <a:t>(</a:t>
            </a:r>
            <a:r>
              <a:rPr lang="hu-HU" smtClean="0"/>
              <a:t>11</a:t>
            </a:r>
            <a:r>
              <a:rPr lang="en-US" smtClean="0"/>
              <a:t>)a</a:t>
            </a:r>
            <a:r>
              <a:rPr lang="en-US"/>
              <a:t>. </a:t>
            </a:r>
            <a:r>
              <a:rPr lang="en-US" b="1">
                <a:solidFill>
                  <a:srgbClr val="FF0000"/>
                </a:solidFill>
              </a:rPr>
              <a:t>There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is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a picture</a:t>
            </a:r>
            <a:r>
              <a:rPr lang="en-US" smtClean="0"/>
              <a:t>/</a:t>
            </a:r>
            <a:r>
              <a:rPr lang="hu-HU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there </a:t>
            </a:r>
            <a:r>
              <a:rPr lang="en-US" b="1">
                <a:solidFill>
                  <a:srgbClr val="FF0000"/>
                </a:solidFill>
              </a:rPr>
              <a:t>are </a:t>
            </a:r>
            <a:r>
              <a:rPr lang="en-US"/>
              <a:t>some/two pictures on the wall. </a:t>
            </a:r>
          </a:p>
          <a:p>
            <a:pPr marL="0" indent="0">
              <a:buNone/>
            </a:pPr>
            <a:r>
              <a:rPr lang="hu-HU" smtClean="0"/>
              <a:t>       </a:t>
            </a:r>
            <a:r>
              <a:rPr lang="en-US" smtClean="0"/>
              <a:t>b</a:t>
            </a:r>
            <a:r>
              <a:rPr lang="en-US"/>
              <a:t>. </a:t>
            </a:r>
            <a:r>
              <a:rPr lang="en-US" b="1">
                <a:solidFill>
                  <a:srgbClr val="FF0000"/>
                </a:solidFill>
              </a:rPr>
              <a:t>There is</a:t>
            </a:r>
            <a:r>
              <a:rPr lang="en-US"/>
              <a:t> *the picture/*every picture/*Mary's picture on the wall. </a:t>
            </a:r>
            <a:endParaRPr lang="hu-HU" smtClean="0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 smtClean="0"/>
              <a:t>Barwise &amp; Cooper (1981):</a:t>
            </a:r>
          </a:p>
          <a:p>
            <a:pPr marL="0" indent="0">
              <a:buNone/>
            </a:pPr>
            <a:r>
              <a:rPr lang="en-US" i="1"/>
              <a:t>there is </a:t>
            </a:r>
            <a:r>
              <a:rPr lang="hu-HU" smtClean="0"/>
              <a:t>is</a:t>
            </a:r>
            <a:r>
              <a:rPr lang="hu-HU" i="1" smtClean="0"/>
              <a:t> </a:t>
            </a:r>
            <a:r>
              <a:rPr lang="en-US" smtClean="0"/>
              <a:t>a </a:t>
            </a:r>
            <a:r>
              <a:rPr lang="en-US"/>
              <a:t>logical predicate of existence, predicating the existence of its subject. </a:t>
            </a:r>
            <a:endParaRPr lang="hu-HU" smtClean="0"/>
          </a:p>
          <a:p>
            <a:pPr marL="0" indent="0">
              <a:buNone/>
            </a:pPr>
            <a:r>
              <a:rPr lang="hu-HU" smtClean="0"/>
              <a:t>P</a:t>
            </a:r>
            <a:r>
              <a:rPr lang="en-US" smtClean="0"/>
              <a:t>redicating </a:t>
            </a:r>
            <a:r>
              <a:rPr lang="en-US"/>
              <a:t>the existence of an individual </a:t>
            </a:r>
            <a:r>
              <a:rPr lang="hu-HU" smtClean="0"/>
              <a:t>that is </a:t>
            </a:r>
            <a:r>
              <a:rPr lang="en-US" smtClean="0"/>
              <a:t>presupposed </a:t>
            </a:r>
            <a:r>
              <a:rPr lang="en-US"/>
              <a:t>to exist is a tautology, or in the case of negated existential sentences, a contradiction. </a:t>
            </a: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70214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141138"/>
            <a:ext cx="10515600" cy="1325563"/>
          </a:xfrm>
        </p:spPr>
        <p:txBody>
          <a:bodyPr/>
          <a:lstStyle/>
          <a:p>
            <a:pPr algn="ctr"/>
            <a:r>
              <a:rPr lang="hu-HU" smtClean="0"/>
              <a:t>Szabolcsi (1986, etc.): DE </a:t>
            </a:r>
            <a:r>
              <a:rPr lang="hu-HU"/>
              <a:t>elicited </a:t>
            </a:r>
            <a:r>
              <a:rPr lang="hu-HU" smtClean="0"/>
              <a:t>by all verbs with an EXIST meaning component: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863" y="1466701"/>
            <a:ext cx="11152263" cy="5105015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Verbs of coming-into-being:</a:t>
            </a:r>
          </a:p>
          <a:p>
            <a:pPr marL="0" indent="0">
              <a:buNone/>
            </a:pPr>
            <a:r>
              <a:rPr lang="hu-HU" smtClean="0"/>
              <a:t>(</a:t>
            </a:r>
            <a:r>
              <a:rPr lang="hu-HU"/>
              <a:t>12) </a:t>
            </a:r>
            <a:r>
              <a:rPr lang="hu-HU" b="1" i="1"/>
              <a:t>Gyerek/</a:t>
            </a:r>
            <a:r>
              <a:rPr lang="hu-HU" i="1"/>
              <a:t>*A   gyerek/*Minden gyerek </a:t>
            </a:r>
            <a:r>
              <a:rPr lang="hu-HU" b="1" i="1">
                <a:solidFill>
                  <a:srgbClr val="FF0000"/>
                </a:solidFill>
              </a:rPr>
              <a:t>született</a:t>
            </a:r>
            <a:r>
              <a:rPr lang="hu-HU"/>
              <a:t>. </a:t>
            </a:r>
          </a:p>
          <a:p>
            <a:pPr marL="0" indent="0">
              <a:buNone/>
            </a:pPr>
            <a:r>
              <a:rPr lang="hu-HU"/>
              <a:t>        child</a:t>
            </a:r>
            <a:r>
              <a:rPr lang="en-US"/>
              <a:t> </a:t>
            </a:r>
            <a:r>
              <a:rPr lang="hu-HU"/>
              <a:t>   / the </a:t>
            </a:r>
            <a:r>
              <a:rPr lang="en-US"/>
              <a:t>child </a:t>
            </a:r>
            <a:r>
              <a:rPr lang="hu-HU"/>
              <a:t>  </a:t>
            </a:r>
            <a:r>
              <a:rPr lang="en-US"/>
              <a:t>/</a:t>
            </a:r>
            <a:r>
              <a:rPr lang="hu-HU"/>
              <a:t>  </a:t>
            </a:r>
            <a:r>
              <a:rPr lang="en-US"/>
              <a:t>every </a:t>
            </a:r>
            <a:r>
              <a:rPr lang="hu-HU"/>
              <a:t>     </a:t>
            </a:r>
            <a:r>
              <a:rPr lang="en-US"/>
              <a:t>child </a:t>
            </a:r>
            <a:r>
              <a:rPr lang="hu-HU"/>
              <a:t>   </a:t>
            </a:r>
            <a:r>
              <a:rPr lang="en-US"/>
              <a:t>was.born </a:t>
            </a:r>
          </a:p>
          <a:p>
            <a:pPr marL="0" indent="0">
              <a:buNone/>
            </a:pPr>
            <a:r>
              <a:rPr lang="hu-HU"/>
              <a:t>        </a:t>
            </a:r>
            <a:r>
              <a:rPr lang="en-US"/>
              <a:t>'</a:t>
            </a:r>
            <a:r>
              <a:rPr lang="hu-HU"/>
              <a:t>A child/*</a:t>
            </a:r>
            <a:r>
              <a:rPr lang="en-US"/>
              <a:t>The child/*Every child was born.' </a:t>
            </a:r>
            <a:endParaRPr lang="hu-HU" smtClean="0"/>
          </a:p>
          <a:p>
            <a:pPr marL="0" indent="0">
              <a:buNone/>
            </a:pPr>
            <a:r>
              <a:rPr lang="hu-HU" smtClean="0"/>
              <a:t>cf.    </a:t>
            </a:r>
            <a:r>
              <a:rPr lang="hu-HU" b="1" smtClean="0"/>
              <a:t>A gyerek meg-</a:t>
            </a:r>
            <a:r>
              <a:rPr lang="hu-HU" smtClean="0"/>
              <a:t>született.</a:t>
            </a:r>
            <a:endParaRPr lang="hu-HU" sz="900"/>
          </a:p>
          <a:p>
            <a:pPr marL="0" indent="0">
              <a:buNone/>
            </a:pPr>
            <a:r>
              <a:rPr lang="hu-HU" smtClean="0"/>
              <a:t>Verbs of creation:</a:t>
            </a:r>
          </a:p>
          <a:p>
            <a:pPr marL="0" indent="0">
              <a:buNone/>
            </a:pPr>
            <a:r>
              <a:rPr lang="hu-HU" smtClean="0"/>
              <a:t>(</a:t>
            </a:r>
            <a:r>
              <a:rPr lang="hu-HU"/>
              <a:t>13) </a:t>
            </a:r>
            <a:r>
              <a:rPr lang="hu-HU" i="1"/>
              <a:t>Pár       perc      alatt </a:t>
            </a:r>
            <a:r>
              <a:rPr lang="hu-HU" i="1" smtClean="0"/>
              <a:t> </a:t>
            </a:r>
            <a:r>
              <a:rPr lang="hu-HU" b="1" i="1" smtClean="0">
                <a:solidFill>
                  <a:srgbClr val="FF0000"/>
                </a:solidFill>
              </a:rPr>
              <a:t>főztem</a:t>
            </a:r>
            <a:r>
              <a:rPr lang="hu-HU" i="1" smtClean="0"/>
              <a:t>            </a:t>
            </a:r>
            <a:r>
              <a:rPr lang="hu-HU" b="1" i="1"/>
              <a:t>egy levest       /*</a:t>
            </a:r>
            <a:r>
              <a:rPr lang="hu-HU" i="1"/>
              <a:t>a  levest</a:t>
            </a:r>
            <a:r>
              <a:rPr lang="hu-HU" smtClean="0"/>
              <a:t>.)</a:t>
            </a:r>
            <a:endParaRPr lang="hu-HU"/>
          </a:p>
          <a:p>
            <a:pPr marL="0" indent="0">
              <a:buNone/>
            </a:pPr>
            <a:r>
              <a:rPr lang="hu-HU"/>
              <a:t>        </a:t>
            </a:r>
            <a:r>
              <a:rPr lang="en-US"/>
              <a:t>couple minute in </a:t>
            </a:r>
            <a:r>
              <a:rPr lang="hu-HU"/>
              <a:t>    </a:t>
            </a:r>
            <a:r>
              <a:rPr lang="hu-HU" smtClean="0"/>
              <a:t> </a:t>
            </a:r>
            <a:r>
              <a:rPr lang="en-US" smtClean="0"/>
              <a:t>cook</a:t>
            </a:r>
            <a:r>
              <a:rPr lang="hu-HU"/>
              <a:t>-PST-1SG</a:t>
            </a:r>
            <a:r>
              <a:rPr lang="en-US"/>
              <a:t> a </a:t>
            </a:r>
            <a:r>
              <a:rPr lang="hu-HU"/>
              <a:t>    </a:t>
            </a:r>
            <a:r>
              <a:rPr lang="en-US"/>
              <a:t>soup.ACC/the soup.ACC </a:t>
            </a:r>
          </a:p>
          <a:p>
            <a:pPr marL="0" indent="0">
              <a:buNone/>
            </a:pPr>
            <a:r>
              <a:rPr lang="hu-HU"/>
              <a:t>        'I made </a:t>
            </a:r>
            <a:r>
              <a:rPr lang="en-US"/>
              <a:t>a soup</a:t>
            </a:r>
            <a:r>
              <a:rPr lang="hu-HU"/>
              <a:t>/*the soup</a:t>
            </a:r>
            <a:r>
              <a:rPr lang="en-US"/>
              <a:t> in a few minutes.' </a:t>
            </a:r>
            <a:endParaRPr lang="hu-HU"/>
          </a:p>
          <a:p>
            <a:pPr marL="0" indent="0">
              <a:buNone/>
            </a:pPr>
            <a:r>
              <a:rPr lang="hu-HU"/>
              <a:t>cf.   </a:t>
            </a:r>
            <a:r>
              <a:rPr lang="hu-HU" i="1"/>
              <a:t>Pár perc alatt </a:t>
            </a:r>
            <a:r>
              <a:rPr lang="hu-HU" b="1" i="1"/>
              <a:t>meg</a:t>
            </a:r>
            <a:r>
              <a:rPr lang="hu-HU" i="1"/>
              <a:t>-főztem </a:t>
            </a:r>
            <a:r>
              <a:rPr lang="hu-HU" b="1" i="1"/>
              <a:t>a levest</a:t>
            </a:r>
            <a:r>
              <a:rPr lang="hu-HU"/>
              <a:t>. </a:t>
            </a:r>
            <a:r>
              <a:rPr lang="hu-HU" smtClean="0"/>
              <a:t>- change-of-state instead of creation</a:t>
            </a:r>
            <a:endParaRPr lang="hu-HU"/>
          </a:p>
          <a:p>
            <a:pPr marL="0" indent="0">
              <a:buNone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229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4088" y="-135041"/>
            <a:ext cx="11536823" cy="1325563"/>
          </a:xfrm>
        </p:spPr>
        <p:txBody>
          <a:bodyPr/>
          <a:lstStyle/>
          <a:p>
            <a:pPr algn="ctr"/>
            <a:r>
              <a:rPr lang="hu-HU" smtClean="0"/>
              <a:t>The same DE with different predicates of existence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4700" y="1047221"/>
            <a:ext cx="10515600" cy="4841875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(14)a</a:t>
            </a:r>
            <a:r>
              <a:rPr lang="hu-HU"/>
              <a:t>.	</a:t>
            </a:r>
            <a:r>
              <a:rPr lang="hu-HU" i="1"/>
              <a:t>*A vendég</a:t>
            </a:r>
            <a:r>
              <a:rPr lang="hu-HU" i="1" smtClean="0"/>
              <a:t>/*Péter </a:t>
            </a:r>
            <a:r>
              <a:rPr lang="hu-HU" i="1"/>
              <a:t>vendége</a:t>
            </a:r>
            <a:r>
              <a:rPr lang="hu-HU" i="1" smtClean="0"/>
              <a:t>/*mindegyik vendég </a:t>
            </a:r>
            <a:r>
              <a:rPr lang="hu-HU" b="1" i="1">
                <a:solidFill>
                  <a:srgbClr val="FF0000"/>
                </a:solidFill>
              </a:rPr>
              <a:t>van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 smtClean="0"/>
              <a:t>	the guest  / Peter's guest    / each            guest    is</a:t>
            </a:r>
            <a:endParaRPr lang="hu-HU"/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'The guest/Peter's guest/each guest is.'</a:t>
            </a:r>
          </a:p>
          <a:p>
            <a:pPr marL="0" indent="0">
              <a:buNone/>
            </a:pPr>
            <a:r>
              <a:rPr lang="hu-HU" sz="400" smtClean="0"/>
              <a:t>4</a:t>
            </a:r>
          </a:p>
          <a:p>
            <a:pPr marL="0" indent="0">
              <a:buNone/>
            </a:pPr>
            <a:r>
              <a:rPr lang="hu-HU" smtClean="0"/>
              <a:t>       </a:t>
            </a:r>
            <a:r>
              <a:rPr lang="hu-HU"/>
              <a:t>b. </a:t>
            </a:r>
            <a:r>
              <a:rPr lang="hu-HU" i="1"/>
              <a:t>*a </a:t>
            </a:r>
            <a:r>
              <a:rPr lang="hu-HU" i="1" smtClean="0"/>
              <a:t>vendég/*</a:t>
            </a:r>
            <a:r>
              <a:rPr lang="hu-HU" i="1"/>
              <a:t>Péter </a:t>
            </a:r>
            <a:r>
              <a:rPr lang="hu-HU" i="1" smtClean="0"/>
              <a:t>vendége/*mindegyik vendég </a:t>
            </a:r>
            <a:r>
              <a:rPr lang="hu-HU" b="1" i="1" smtClean="0">
                <a:solidFill>
                  <a:srgbClr val="FF0000"/>
                </a:solidFill>
              </a:rPr>
              <a:t>híján</a:t>
            </a:r>
            <a:r>
              <a:rPr lang="hu-HU" i="1" smtClean="0"/>
              <a:t> </a:t>
            </a:r>
          </a:p>
          <a:p>
            <a:pPr marL="0" indent="0">
              <a:buNone/>
            </a:pPr>
            <a:r>
              <a:rPr lang="hu-HU" smtClean="0"/>
              <a:t>         	'there not being the guest/Peter's guest/each guest'</a:t>
            </a:r>
          </a:p>
          <a:p>
            <a:pPr marL="0" indent="0">
              <a:buNone/>
            </a:pPr>
            <a:endParaRPr lang="hu-HU" sz="400"/>
          </a:p>
          <a:p>
            <a:pPr marL="0" indent="0">
              <a:buNone/>
            </a:pPr>
            <a:r>
              <a:rPr lang="hu-HU"/>
              <a:t>(</a:t>
            </a:r>
            <a:r>
              <a:rPr lang="hu-HU" smtClean="0"/>
              <a:t>15)a</a:t>
            </a:r>
            <a:r>
              <a:rPr lang="hu-HU"/>
              <a:t>. </a:t>
            </a:r>
            <a:r>
              <a:rPr lang="hu-HU" b="1" i="1">
                <a:solidFill>
                  <a:srgbClr val="FF0000"/>
                </a:solidFill>
              </a:rPr>
              <a:t>Van</a:t>
            </a:r>
            <a:r>
              <a:rPr lang="hu-HU" i="1"/>
              <a:t> </a:t>
            </a:r>
            <a:r>
              <a:rPr lang="hu-HU" i="1" smtClean="0"/>
              <a:t>egy vendég. </a:t>
            </a:r>
            <a:r>
              <a:rPr lang="hu-HU" b="1" i="1" smtClean="0">
                <a:solidFill>
                  <a:srgbClr val="FF0000"/>
                </a:solidFill>
              </a:rPr>
              <a:t>Vannak</a:t>
            </a:r>
            <a:r>
              <a:rPr lang="hu-HU" i="1" smtClean="0"/>
              <a:t> vendégek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is     (a)  guest      are        guests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'There is a guest. There are guests.'</a:t>
            </a:r>
          </a:p>
          <a:p>
            <a:pPr marL="0" indent="0">
              <a:buNone/>
            </a:pPr>
            <a:endParaRPr lang="hu-HU" sz="400" smtClean="0"/>
          </a:p>
          <a:p>
            <a:pPr marL="0" indent="0">
              <a:buNone/>
            </a:pPr>
            <a:r>
              <a:rPr lang="hu-HU" smtClean="0"/>
              <a:t>       </a:t>
            </a:r>
            <a:r>
              <a:rPr lang="hu-HU"/>
              <a:t>b.	</a:t>
            </a:r>
            <a:r>
              <a:rPr lang="hu-HU" i="1"/>
              <a:t>vendég </a:t>
            </a:r>
            <a:r>
              <a:rPr lang="hu-HU" b="1" i="1">
                <a:solidFill>
                  <a:srgbClr val="FF0000"/>
                </a:solidFill>
              </a:rPr>
              <a:t>híján</a:t>
            </a:r>
            <a:r>
              <a:rPr lang="hu-HU" i="1"/>
              <a:t>,  vendégek </a:t>
            </a:r>
            <a:r>
              <a:rPr lang="hu-HU" b="1" i="1">
                <a:solidFill>
                  <a:srgbClr val="FF0000"/>
                </a:solidFill>
              </a:rPr>
              <a:t>híján</a:t>
            </a:r>
          </a:p>
          <a:p>
            <a:pPr marL="0" indent="0">
              <a:buNone/>
            </a:pPr>
            <a:r>
              <a:rPr lang="hu-HU" smtClean="0"/>
              <a:t>        	'there not being any guest, guests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7533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42473" y="0"/>
            <a:ext cx="10515600" cy="1325563"/>
          </a:xfrm>
        </p:spPr>
        <p:txBody>
          <a:bodyPr/>
          <a:lstStyle/>
          <a:p>
            <a:pPr algn="ctr"/>
            <a:r>
              <a:rPr lang="hu-HU" smtClean="0"/>
              <a:t>Is </a:t>
            </a:r>
            <a:r>
              <a:rPr lang="hu-HU" i="1" smtClean="0"/>
              <a:t>nélkül 'without' </a:t>
            </a:r>
            <a:r>
              <a:rPr lang="hu-HU" smtClean="0"/>
              <a:t>a case-like P?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845" y="910697"/>
            <a:ext cx="11078856" cy="5609744"/>
          </a:xfrm>
        </p:spPr>
        <p:txBody>
          <a:bodyPr/>
          <a:lstStyle/>
          <a:p>
            <a:pPr marL="0" indent="0">
              <a:buNone/>
            </a:pPr>
            <a:endParaRPr lang="hu-HU" sz="800" smtClean="0"/>
          </a:p>
          <a:p>
            <a:pPr marL="0" indent="0">
              <a:buNone/>
            </a:pPr>
            <a:r>
              <a:rPr lang="hu-HU" i="1" smtClean="0"/>
              <a:t>Péter nélkül		(én) nélkül-em	</a:t>
            </a:r>
            <a:r>
              <a:rPr lang="hu-HU" b="1" smtClean="0"/>
              <a:t>but:</a:t>
            </a:r>
            <a:r>
              <a:rPr lang="hu-HU" smtClean="0"/>
              <a:t>	(én) </a:t>
            </a:r>
            <a:r>
              <a:rPr lang="hu-HU" i="1" smtClean="0"/>
              <a:t>nál-am     nélkül</a:t>
            </a:r>
          </a:p>
          <a:p>
            <a:pPr marL="0" indent="0">
              <a:buNone/>
            </a:pPr>
            <a:r>
              <a:rPr lang="hu-HU" smtClean="0"/>
              <a:t>Peter without	(I)   without-1</a:t>
            </a:r>
            <a:r>
              <a:rPr lang="hu-HU" cap="small" smtClean="0"/>
              <a:t>sg</a:t>
            </a:r>
            <a:r>
              <a:rPr lang="hu-HU" smtClean="0"/>
              <a:t>		(I)    </a:t>
            </a:r>
            <a:r>
              <a:rPr lang="hu-HU" cap="small" smtClean="0"/>
              <a:t>adess</a:t>
            </a:r>
            <a:r>
              <a:rPr lang="hu-HU" smtClean="0"/>
              <a:t>-1</a:t>
            </a:r>
            <a:r>
              <a:rPr lang="hu-HU" cap="small" smtClean="0"/>
              <a:t>sg</a:t>
            </a:r>
            <a:r>
              <a:rPr lang="hu-HU" smtClean="0"/>
              <a:t>  without</a:t>
            </a:r>
          </a:p>
          <a:p>
            <a:pPr marL="0" indent="0">
              <a:buNone/>
            </a:pPr>
            <a:r>
              <a:rPr lang="hu-HU" smtClean="0"/>
              <a:t>'without Peter'	 'without me'		'without me'</a:t>
            </a:r>
          </a:p>
          <a:p>
            <a:pPr marL="0" indent="0">
              <a:buNone/>
            </a:pPr>
            <a:endParaRPr lang="hu-HU" sz="600" smtClean="0"/>
          </a:p>
          <a:p>
            <a:pPr marL="0" indent="0">
              <a:buNone/>
            </a:pPr>
            <a:r>
              <a:rPr lang="hu-HU" smtClean="0"/>
              <a:t>			</a:t>
            </a:r>
            <a:r>
              <a:rPr lang="hu-HU" i="1" smtClean="0"/>
              <a:t>(te) 	nélkül-ed</a:t>
            </a:r>
            <a:r>
              <a:rPr lang="hu-HU" smtClean="0"/>
              <a:t>	</a:t>
            </a:r>
            <a:r>
              <a:rPr lang="hu-HU" b="1" smtClean="0"/>
              <a:t>but:</a:t>
            </a:r>
            <a:r>
              <a:rPr lang="hu-HU" smtClean="0"/>
              <a:t>	</a:t>
            </a:r>
            <a:r>
              <a:rPr lang="hu-HU" i="1" smtClean="0"/>
              <a:t>(te)    nál-ad       nélkül    </a:t>
            </a:r>
          </a:p>
          <a:p>
            <a:pPr marL="0" indent="0">
              <a:buNone/>
            </a:pPr>
            <a:r>
              <a:rPr lang="hu-HU" smtClean="0"/>
              <a:t>			(you)	without-3</a:t>
            </a:r>
            <a:r>
              <a:rPr lang="hu-HU" cap="small" smtClean="0"/>
              <a:t>sg</a:t>
            </a:r>
            <a:r>
              <a:rPr lang="hu-HU" smtClean="0"/>
              <a:t>		(you) </a:t>
            </a:r>
            <a:r>
              <a:rPr lang="hu-HU" cap="small" smtClean="0"/>
              <a:t>adess</a:t>
            </a:r>
            <a:r>
              <a:rPr lang="hu-HU" smtClean="0"/>
              <a:t>-2</a:t>
            </a:r>
            <a:r>
              <a:rPr lang="hu-HU" cap="small" smtClean="0"/>
              <a:t>sg</a:t>
            </a:r>
            <a:r>
              <a:rPr lang="hu-HU" smtClean="0"/>
              <a:t>  without    			'without you'	    	'without you'</a:t>
            </a:r>
            <a:endParaRPr lang="hu-HU" sz="800" smtClean="0"/>
          </a:p>
          <a:p>
            <a:pPr marL="0" indent="0">
              <a:buNone/>
            </a:pPr>
            <a:endParaRPr lang="hu-HU" sz="600" smtClean="0"/>
          </a:p>
          <a:p>
            <a:pPr marL="0" indent="0">
              <a:buNone/>
            </a:pPr>
            <a:r>
              <a:rPr lang="hu-HU"/>
              <a:t>Apparent case-assignment to pronominal complements is a historical relic: </a:t>
            </a:r>
          </a:p>
          <a:p>
            <a:pPr marL="0" indent="0">
              <a:buNone/>
            </a:pPr>
            <a:r>
              <a:rPr lang="hu-HU" i="1" smtClean="0"/>
              <a:t>Péter-</a:t>
            </a:r>
            <a:r>
              <a:rPr lang="hu-HU" b="1" i="1" smtClean="0"/>
              <a:t>nél </a:t>
            </a:r>
            <a:r>
              <a:rPr lang="hu-HU" i="1" smtClean="0"/>
              <a:t>    </a:t>
            </a:r>
            <a:r>
              <a:rPr lang="hu-HU" b="1" i="1" smtClean="0"/>
              <a:t>kül </a:t>
            </a:r>
            <a:r>
              <a:rPr lang="hu-HU" i="1" smtClean="0"/>
              <a:t>	--&gt; Péter nélkü</a:t>
            </a:r>
            <a:r>
              <a:rPr lang="hu-HU" smtClean="0"/>
              <a:t>l</a:t>
            </a:r>
          </a:p>
          <a:p>
            <a:pPr marL="0" indent="0">
              <a:buNone/>
            </a:pPr>
            <a:r>
              <a:rPr lang="hu-HU" smtClean="0"/>
              <a:t>Peter-</a:t>
            </a:r>
            <a:r>
              <a:rPr lang="hu-HU" cap="small" smtClean="0"/>
              <a:t>adess</a:t>
            </a:r>
            <a:r>
              <a:rPr lang="hu-HU" smtClean="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1122187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i="1" smtClean="0"/>
              <a:t>Nélkül</a:t>
            </a:r>
            <a:r>
              <a:rPr lang="hu-HU" smtClean="0"/>
              <a:t> takes a small clause complement with an empty predicate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6194" y="1825625"/>
            <a:ext cx="11152262" cy="4694816"/>
          </a:xfrm>
        </p:spPr>
        <p:txBody>
          <a:bodyPr/>
          <a:lstStyle/>
          <a:p>
            <a:pPr marL="0" indent="0">
              <a:buNone/>
            </a:pPr>
            <a:r>
              <a:rPr lang="hu-HU"/>
              <a:t> </a:t>
            </a:r>
            <a:r>
              <a:rPr lang="hu-HU" smtClean="0"/>
              <a:t>(19)a.	       PP			b.			   PP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 smtClean="0"/>
              <a:t>	PossP			   P			      PossP		          P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 smtClean="0"/>
              <a:t>NP	        Poss'				       NP	    Poss'</a:t>
            </a:r>
          </a:p>
          <a:p>
            <a:pPr marL="0" indent="0">
              <a:buNone/>
            </a:pPr>
            <a:endParaRPr lang="hu-HU" smtClean="0"/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NP            Poss					 NP	Poss</a:t>
            </a:r>
          </a:p>
          <a:p>
            <a:pPr marL="0" indent="0">
              <a:buNone/>
            </a:pPr>
            <a:r>
              <a:rPr lang="hu-HU" i="1" smtClean="0"/>
              <a:t>(én)    </a:t>
            </a:r>
            <a:r>
              <a:rPr lang="hu-HU" b="1" i="1" smtClean="0">
                <a:solidFill>
                  <a:srgbClr val="00B050"/>
                </a:solidFill>
              </a:rPr>
              <a:t>nál</a:t>
            </a:r>
            <a:r>
              <a:rPr lang="hu-HU" i="1" smtClean="0"/>
              <a:t>	      -am	</a:t>
            </a:r>
            <a:r>
              <a:rPr lang="hu-HU" b="1" i="1" smtClean="0">
                <a:solidFill>
                  <a:srgbClr val="00B050"/>
                </a:solidFill>
              </a:rPr>
              <a:t>nél-</a:t>
            </a:r>
            <a:r>
              <a:rPr lang="hu-HU" i="1" smtClean="0"/>
              <a:t>kül	 tapasztalat   </a:t>
            </a:r>
            <a:r>
              <a:rPr lang="hu-HU" i="1"/>
              <a:t>Ø </a:t>
            </a:r>
            <a:r>
              <a:rPr lang="hu-HU" i="1" smtClean="0"/>
              <a:t>   	</a:t>
            </a:r>
            <a:r>
              <a:rPr lang="hu-HU" i="1"/>
              <a:t> </a:t>
            </a:r>
            <a:r>
              <a:rPr lang="hu-HU" i="1" smtClean="0"/>
              <a:t>  Ø             nél-kül</a:t>
            </a:r>
          </a:p>
          <a:p>
            <a:pPr marL="0" indent="0">
              <a:buNone/>
            </a:pPr>
            <a:r>
              <a:rPr lang="hu-HU" smtClean="0"/>
              <a:t>I          at              1SG        with-out      	 experience                               with-out</a:t>
            </a:r>
            <a:endParaRPr lang="hu-HU"/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1751888" y="2127903"/>
            <a:ext cx="1222048" cy="803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H="1">
            <a:off x="7826523" y="2127903"/>
            <a:ext cx="1222048" cy="803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2973936" y="2127903"/>
            <a:ext cx="1367328" cy="803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9048571" y="2127903"/>
            <a:ext cx="1367328" cy="803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700755" y="3243129"/>
            <a:ext cx="871672" cy="687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>
            <a:off x="6621566" y="3187581"/>
            <a:ext cx="1016950" cy="683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572427" y="3243129"/>
            <a:ext cx="790485" cy="794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7638516" y="3187581"/>
            <a:ext cx="888762" cy="743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H="1">
            <a:off x="1572427" y="4173033"/>
            <a:ext cx="790485" cy="738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2362912" y="4173033"/>
            <a:ext cx="696482" cy="774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H="1">
            <a:off x="7998864" y="4256050"/>
            <a:ext cx="528415" cy="655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8527278" y="4293163"/>
            <a:ext cx="521293" cy="654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flipH="1">
            <a:off x="549068" y="4293285"/>
            <a:ext cx="17092" cy="112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4409630" y="3243129"/>
            <a:ext cx="22789" cy="2140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10484265" y="3226037"/>
            <a:ext cx="52699" cy="2157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H="1">
            <a:off x="6637946" y="4293163"/>
            <a:ext cx="17092" cy="112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459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4739" y="365125"/>
            <a:ext cx="11690647" cy="1325563"/>
          </a:xfrm>
        </p:spPr>
        <p:txBody>
          <a:bodyPr/>
          <a:lstStyle/>
          <a:p>
            <a:r>
              <a:rPr lang="hu-HU" i="1" smtClean="0"/>
              <a:t>Nélkül, too,</a:t>
            </a:r>
            <a:r>
              <a:rPr lang="hu-HU" smtClean="0"/>
              <a:t> elicits DE when encoding non-existence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mtClean="0"/>
              <a:t>(20)a</a:t>
            </a:r>
            <a:r>
              <a:rPr lang="hu-HU"/>
              <a:t>. </a:t>
            </a:r>
            <a:r>
              <a:rPr lang="hu-HU" i="1"/>
              <a:t>A </a:t>
            </a:r>
            <a:r>
              <a:rPr lang="hu-HU" i="1" smtClean="0"/>
              <a:t>    hallgatók </a:t>
            </a:r>
            <a:r>
              <a:rPr lang="hu-HU" b="1" i="1"/>
              <a:t>hiba </a:t>
            </a:r>
            <a:r>
              <a:rPr lang="hu-HU" b="1" i="1" smtClean="0"/>
              <a:t>      nélkül    </a:t>
            </a:r>
            <a:r>
              <a:rPr lang="hu-HU" i="1" smtClean="0"/>
              <a:t>oldották </a:t>
            </a:r>
            <a:r>
              <a:rPr lang="hu-HU" i="1"/>
              <a:t>meg </a:t>
            </a:r>
            <a:r>
              <a:rPr lang="hu-HU" i="1" smtClean="0"/>
              <a:t> a    feladatot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the students  mistake without solved     PRT  the task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'The students solved the task without any mistake.'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/>
              <a:t> </a:t>
            </a:r>
            <a:r>
              <a:rPr lang="hu-HU" smtClean="0"/>
              <a:t>      </a:t>
            </a:r>
            <a:r>
              <a:rPr lang="hu-HU"/>
              <a:t>b. </a:t>
            </a:r>
            <a:r>
              <a:rPr lang="hu-HU" i="1"/>
              <a:t>Az </a:t>
            </a:r>
            <a:r>
              <a:rPr lang="hu-HU" i="1" smtClean="0"/>
              <a:t>  új     munkatárs </a:t>
            </a:r>
            <a:r>
              <a:rPr lang="hu-HU" b="1" i="1"/>
              <a:t>tapasztalatok nélkül </a:t>
            </a:r>
            <a:r>
              <a:rPr lang="hu-HU" b="1" i="1" smtClean="0"/>
              <a:t>   </a:t>
            </a:r>
            <a:r>
              <a:rPr lang="hu-HU" i="1" smtClean="0"/>
              <a:t>látott </a:t>
            </a:r>
            <a:r>
              <a:rPr lang="hu-HU" i="1"/>
              <a:t>a </a:t>
            </a:r>
            <a:r>
              <a:rPr lang="hu-HU" i="1" smtClean="0"/>
              <a:t>   munkához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the new colleague  experiences      without set     the work.to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'The new colleague set to work without any experiences.'</a:t>
            </a:r>
          </a:p>
        </p:txBody>
      </p:sp>
    </p:spTree>
    <p:extLst>
      <p:ext uri="{BB962C8B-B14F-4D97-AF65-F5344CB8AC3E}">
        <p14:creationId xmlns:p14="http://schemas.microsoft.com/office/powerpoint/2010/main" val="138791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91659"/>
            <a:ext cx="10655892" cy="1325563"/>
          </a:xfrm>
        </p:spPr>
        <p:txBody>
          <a:bodyPr/>
          <a:lstStyle/>
          <a:p>
            <a:pPr algn="ctr"/>
            <a:r>
              <a:rPr lang="hu-HU" smtClean="0"/>
              <a:t>Claims: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0198" y="1159053"/>
            <a:ext cx="110838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/>
              <a:t>The productive equivalents of </a:t>
            </a:r>
            <a:r>
              <a:rPr lang="hu-HU" sz="3200" smtClean="0"/>
              <a:t>abessive/caritive </a:t>
            </a:r>
            <a:r>
              <a:rPr lang="hu-HU" sz="3200"/>
              <a:t>case in Hungarian: </a:t>
            </a:r>
            <a:endParaRPr lang="hu-HU" sz="3200" smtClean="0"/>
          </a:p>
          <a:p>
            <a:pPr marL="0" indent="0">
              <a:buNone/>
            </a:pPr>
            <a:r>
              <a:rPr lang="hu-HU" sz="3200" smtClean="0"/>
              <a:t>the postpositions </a:t>
            </a:r>
            <a:r>
              <a:rPr lang="hu-HU" sz="3200" i="1" smtClean="0"/>
              <a:t>nélkül</a:t>
            </a:r>
            <a:r>
              <a:rPr lang="hu-HU" sz="3200" smtClean="0"/>
              <a:t> 'without' and </a:t>
            </a:r>
            <a:r>
              <a:rPr lang="hu-HU" sz="3200" i="1" smtClean="0"/>
              <a:t>híján</a:t>
            </a:r>
            <a:r>
              <a:rPr lang="hu-HU" sz="3200" smtClean="0"/>
              <a:t> 'for lack of', which differ both semantically and syntactically.</a:t>
            </a:r>
            <a:r>
              <a:rPr lang="hu-HU" sz="800" smtClean="0"/>
              <a:t> </a:t>
            </a:r>
          </a:p>
          <a:p>
            <a:pPr marL="0" indent="0">
              <a:buNone/>
            </a:pPr>
            <a:r>
              <a:rPr lang="hu-HU" sz="3200" smtClean="0"/>
              <a:t>Semantics: </a:t>
            </a:r>
          </a:p>
          <a:p>
            <a:pPr marL="0" indent="0">
              <a:buNone/>
            </a:pPr>
            <a:r>
              <a:rPr lang="hu-HU" sz="3200" i="1" smtClean="0"/>
              <a:t>nélkül</a:t>
            </a:r>
            <a:r>
              <a:rPr lang="hu-HU" sz="3200" smtClean="0"/>
              <a:t> </a:t>
            </a:r>
            <a:r>
              <a:rPr lang="hu-HU" sz="3200"/>
              <a:t>expresses </a:t>
            </a:r>
            <a:r>
              <a:rPr lang="hu-HU" sz="3200" smtClean="0"/>
              <a:t>non-participation, non-use, </a:t>
            </a:r>
            <a:r>
              <a:rPr lang="hu-HU" sz="3200"/>
              <a:t>or </a:t>
            </a:r>
            <a:r>
              <a:rPr lang="hu-HU" sz="3200" smtClean="0"/>
              <a:t>non-existence; </a:t>
            </a:r>
            <a:endParaRPr lang="hu-HU" sz="3200"/>
          </a:p>
          <a:p>
            <a:pPr marL="0" indent="0">
              <a:buNone/>
            </a:pPr>
            <a:r>
              <a:rPr lang="hu-HU" sz="3200" i="1" smtClean="0"/>
              <a:t>híján</a:t>
            </a:r>
            <a:r>
              <a:rPr lang="hu-HU" sz="3200" smtClean="0"/>
              <a:t> expresses non-existence; it is a Definiteness Effect P.</a:t>
            </a:r>
          </a:p>
          <a:p>
            <a:pPr marL="0" indent="0">
              <a:buNone/>
            </a:pPr>
            <a:r>
              <a:rPr lang="hu-HU" sz="3200" smtClean="0"/>
              <a:t>Syntax:</a:t>
            </a:r>
          </a:p>
          <a:p>
            <a:pPr marL="0" indent="0">
              <a:buNone/>
            </a:pPr>
            <a:r>
              <a:rPr lang="hu-HU" sz="3200" smtClean="0"/>
              <a:t>both are case-like Ps with a small clause complement.</a:t>
            </a:r>
            <a:endParaRPr lang="hu-HU" sz="800" smtClean="0"/>
          </a:p>
          <a:p>
            <a:pPr marL="0" indent="0">
              <a:buNone/>
            </a:pPr>
            <a:r>
              <a:rPr lang="hu-HU" sz="3200" i="1" smtClean="0"/>
              <a:t>Híján</a:t>
            </a:r>
            <a:r>
              <a:rPr lang="hu-HU" sz="3200" smtClean="0"/>
              <a:t> PPs are high adverbials; </a:t>
            </a:r>
            <a:r>
              <a:rPr lang="hu-HU" sz="3200" i="1" smtClean="0"/>
              <a:t>without</a:t>
            </a:r>
            <a:r>
              <a:rPr lang="hu-HU" sz="3200" smtClean="0"/>
              <a:t> PPs are low adverbials.</a:t>
            </a:r>
            <a:endParaRPr lang="hu-HU" sz="3200"/>
          </a:p>
        </p:txBody>
      </p:sp>
    </p:spTree>
    <p:extLst>
      <p:ext uri="{BB962C8B-B14F-4D97-AF65-F5344CB8AC3E}">
        <p14:creationId xmlns:p14="http://schemas.microsoft.com/office/powerpoint/2010/main" val="3565280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72382" y="142934"/>
            <a:ext cx="10507463" cy="1325563"/>
          </a:xfrm>
        </p:spPr>
        <p:txBody>
          <a:bodyPr/>
          <a:lstStyle/>
          <a:p>
            <a:pPr algn="ctr"/>
            <a:r>
              <a:rPr lang="hu-HU" smtClean="0"/>
              <a:t>External syntax of </a:t>
            </a:r>
            <a:r>
              <a:rPr lang="hu-HU" i="1" smtClean="0"/>
              <a:t>híján</a:t>
            </a:r>
            <a:endParaRPr lang="hu-HU" i="1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6565" y="1316052"/>
            <a:ext cx="12179020" cy="4886548"/>
          </a:xfrm>
        </p:spPr>
        <p:txBody>
          <a:bodyPr/>
          <a:lstStyle/>
          <a:p>
            <a:pPr marL="0" indent="0">
              <a:buNone/>
            </a:pPr>
            <a:r>
              <a:rPr lang="hu-HU" i="1" smtClean="0"/>
              <a:t>Híján</a:t>
            </a:r>
            <a:r>
              <a:rPr lang="hu-HU" smtClean="0"/>
              <a:t>: a high, contingency adverbial in the topic domain:</a:t>
            </a:r>
          </a:p>
          <a:p>
            <a:pPr marL="0" indent="0">
              <a:buNone/>
            </a:pPr>
            <a:r>
              <a:rPr lang="hu-HU" smtClean="0"/>
              <a:t>(21) [</a:t>
            </a:r>
            <a:r>
              <a:rPr lang="hu-HU" baseline="-25000" smtClean="0"/>
              <a:t>TopP</a:t>
            </a:r>
            <a:r>
              <a:rPr lang="hu-HU" smtClean="0"/>
              <a:t> </a:t>
            </a:r>
            <a:r>
              <a:rPr lang="hu-HU" b="1" i="1" smtClean="0"/>
              <a:t>Segítség </a:t>
            </a:r>
            <a:r>
              <a:rPr lang="hu-HU" b="1" i="1"/>
              <a:t>híján</a:t>
            </a:r>
            <a:r>
              <a:rPr lang="hu-HU" i="1"/>
              <a:t> </a:t>
            </a:r>
            <a:r>
              <a:rPr lang="hu-HU"/>
              <a:t>[</a:t>
            </a:r>
            <a:r>
              <a:rPr lang="hu-HU" baseline="-25000"/>
              <a:t>TopP</a:t>
            </a:r>
            <a:r>
              <a:rPr lang="hu-HU"/>
              <a:t> </a:t>
            </a:r>
            <a:r>
              <a:rPr lang="hu-HU" i="1" smtClean="0"/>
              <a:t>a    gyerekek</a:t>
            </a:r>
            <a:r>
              <a:rPr lang="hu-HU" smtClean="0"/>
              <a:t> </a:t>
            </a:r>
            <a:r>
              <a:rPr lang="hu-HU" b="1" i="1" smtClean="0"/>
              <a:t> </a:t>
            </a:r>
            <a:r>
              <a:rPr lang="hu-HU" smtClean="0"/>
              <a:t>[</a:t>
            </a:r>
            <a:r>
              <a:rPr lang="hu-HU" baseline="-25000" smtClean="0"/>
              <a:t>NegP</a:t>
            </a:r>
            <a:r>
              <a:rPr lang="hu-HU" smtClean="0"/>
              <a:t> '</a:t>
            </a:r>
            <a:r>
              <a:rPr lang="hu-HU" i="1" smtClean="0"/>
              <a:t>nem boldogultak</a:t>
            </a:r>
            <a:r>
              <a:rPr lang="hu-HU" smtClean="0"/>
              <a:t>]]]</a:t>
            </a:r>
          </a:p>
          <a:p>
            <a:pPr marL="0" indent="0">
              <a:buNone/>
            </a:pPr>
            <a:r>
              <a:rPr lang="hu-HU" smtClean="0"/>
              <a:t>       	     help        lack.for     the children             not   managed</a:t>
            </a:r>
            <a:endParaRPr lang="hu-HU" cap="small" smtClean="0"/>
          </a:p>
          <a:p>
            <a:pPr marL="0" indent="0">
              <a:buNone/>
            </a:pPr>
            <a:r>
              <a:rPr lang="hu-HU"/>
              <a:t> </a:t>
            </a:r>
            <a:r>
              <a:rPr lang="hu-HU" smtClean="0"/>
              <a:t>       'For lack of help, the children didn't manage.'</a:t>
            </a:r>
          </a:p>
          <a:p>
            <a:pPr marL="0" indent="0">
              <a:buNone/>
            </a:pPr>
            <a:endParaRPr lang="hu-HU" smtClean="0"/>
          </a:p>
          <a:p>
            <a:pPr marL="0" indent="0">
              <a:buNone/>
            </a:pPr>
            <a:r>
              <a:rPr lang="hu-HU" i="1" smtClean="0"/>
              <a:t>Nélkül</a:t>
            </a:r>
            <a:r>
              <a:rPr lang="hu-HU" smtClean="0"/>
              <a:t>: a </a:t>
            </a:r>
            <a:r>
              <a:rPr lang="hu-HU"/>
              <a:t>low, thematic adjunct/participant PP in the comment/predicate phrase</a:t>
            </a:r>
          </a:p>
          <a:p>
            <a:pPr marL="0" indent="0">
              <a:buNone/>
            </a:pPr>
            <a:r>
              <a:rPr lang="hu-HU" smtClean="0"/>
              <a:t>(22) [</a:t>
            </a:r>
            <a:r>
              <a:rPr lang="hu-HU" baseline="-25000" smtClean="0"/>
              <a:t>TopP </a:t>
            </a:r>
            <a:r>
              <a:rPr lang="hu-HU" smtClean="0"/>
              <a:t>A    gyerekek [</a:t>
            </a:r>
            <a:r>
              <a:rPr lang="hu-HU" baseline="-25000" smtClean="0"/>
              <a:t>NegP </a:t>
            </a:r>
            <a:r>
              <a:rPr lang="hu-HU" smtClean="0"/>
              <a:t>nem boldogultak </a:t>
            </a:r>
            <a:r>
              <a:rPr lang="hu-HU" b="1" smtClean="0"/>
              <a:t>segítség nélkül</a:t>
            </a:r>
            <a:r>
              <a:rPr lang="hu-HU" smtClean="0"/>
              <a:t>]]</a:t>
            </a:r>
          </a:p>
          <a:p>
            <a:pPr marL="0" indent="0">
              <a:buNone/>
            </a:pPr>
            <a:r>
              <a:rPr lang="hu-HU" smtClean="0"/>
              <a:t>	    the </a:t>
            </a:r>
            <a:r>
              <a:rPr lang="hu-HU"/>
              <a:t>children   </a:t>
            </a:r>
            <a:r>
              <a:rPr lang="hu-HU" smtClean="0"/>
              <a:t>        not   managed     help        without</a:t>
            </a:r>
          </a:p>
          <a:p>
            <a:pPr marL="0" indent="0">
              <a:buNone/>
            </a:pPr>
            <a:r>
              <a:rPr lang="hu-HU" smtClean="0"/>
              <a:t>         'The children didn't manage without any help.'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0496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8026" y="365125"/>
            <a:ext cx="10989892" cy="1325563"/>
          </a:xfrm>
        </p:spPr>
        <p:txBody>
          <a:bodyPr/>
          <a:lstStyle/>
          <a:p>
            <a:r>
              <a:rPr lang="hu-HU" smtClean="0"/>
              <a:t>   Another </a:t>
            </a:r>
            <a:r>
              <a:rPr lang="hu-HU" i="1" smtClean="0"/>
              <a:t>híján</a:t>
            </a:r>
            <a:r>
              <a:rPr lang="hu-HU" smtClean="0"/>
              <a:t> PP: a low adverbial of measure?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29697"/>
            <a:ext cx="10515600" cy="5067656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(23)a. [</a:t>
            </a:r>
            <a:r>
              <a:rPr lang="hu-HU" b="1" smtClean="0"/>
              <a:t>Két szoba híján tele</a:t>
            </a:r>
            <a:r>
              <a:rPr lang="hu-HU" smtClean="0"/>
              <a:t>] van a     szálloda.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two room  less   full    is    the hotel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/>
              <a:t>	</a:t>
            </a:r>
            <a:r>
              <a:rPr lang="hu-HU" smtClean="0"/>
              <a:t>'The hotel is full two rooms less.'</a:t>
            </a:r>
          </a:p>
          <a:p>
            <a:pPr marL="0" indent="0">
              <a:buNone/>
            </a:pPr>
            <a:r>
              <a:rPr lang="hu-HU" smtClean="0"/>
              <a:t>       b. [</a:t>
            </a:r>
            <a:r>
              <a:rPr lang="hu-HU" b="1" smtClean="0"/>
              <a:t>Egy híján száz</a:t>
            </a:r>
            <a:r>
              <a:rPr lang="hu-HU" smtClean="0"/>
              <a:t>]        vendég volt  a     lagziban.</a:t>
            </a:r>
          </a:p>
          <a:p>
            <a:pPr marL="0" indent="0">
              <a:buNone/>
            </a:pPr>
            <a:r>
              <a:rPr lang="hu-HU" smtClean="0"/>
              <a:t>	one  less   hundred  guest    was the wedding-in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/>
              <a:t>	</a:t>
            </a:r>
            <a:r>
              <a:rPr lang="hu-HU" smtClean="0"/>
              <a:t>'There were a hundred guests less one at the wedding party.'</a:t>
            </a:r>
          </a:p>
          <a:p>
            <a:pPr marL="0" indent="0">
              <a:buNone/>
            </a:pPr>
            <a:r>
              <a:rPr lang="hu-HU" smtClean="0"/>
              <a:t>      c. 	János </a:t>
            </a:r>
            <a:r>
              <a:rPr lang="hu-HU" b="1" smtClean="0"/>
              <a:t>kis    híján/hajszál  híján </a:t>
            </a:r>
            <a:r>
              <a:rPr lang="hu-HU" smtClean="0"/>
              <a:t>lekéste a     vonatot.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John  little less  /hair        less    missed the train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'John nearly missed the train.'</a:t>
            </a:r>
          </a:p>
          <a:p>
            <a:pPr marL="0" indent="0">
              <a:buNone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472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6567" y="66022"/>
            <a:ext cx="10515600" cy="1325563"/>
          </a:xfrm>
        </p:spPr>
        <p:txBody>
          <a:bodyPr/>
          <a:lstStyle/>
          <a:p>
            <a:pPr algn="ctr"/>
            <a:r>
              <a:rPr lang="hu-HU" smtClean="0"/>
              <a:t>Summary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6950" y="1552160"/>
            <a:ext cx="10767699" cy="4351338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The semantic space of abessive/caritive case is covered by two Ps in Hungarian.</a:t>
            </a:r>
          </a:p>
          <a:p>
            <a:pPr marL="0" indent="0">
              <a:buNone/>
            </a:pPr>
            <a:r>
              <a:rPr lang="hu-HU" i="1"/>
              <a:t>híján</a:t>
            </a:r>
            <a:r>
              <a:rPr lang="hu-HU"/>
              <a:t> PP: </a:t>
            </a:r>
            <a:r>
              <a:rPr lang="hu-HU" smtClean="0"/>
              <a:t> high</a:t>
            </a:r>
            <a:r>
              <a:rPr lang="hu-HU"/>
              <a:t>, contingency (cause) adverbial</a:t>
            </a:r>
          </a:p>
          <a:p>
            <a:pPr marL="457200" lvl="1" indent="0">
              <a:buNone/>
            </a:pPr>
            <a:r>
              <a:rPr lang="hu-HU" sz="2800"/>
              <a:t>	</a:t>
            </a:r>
            <a:r>
              <a:rPr lang="hu-HU" sz="2800" smtClean="0"/>
              <a:t>      non-existence meaning -&gt; Definiteness </a:t>
            </a:r>
            <a:r>
              <a:rPr lang="hu-HU" sz="2800"/>
              <a:t>Effect</a:t>
            </a:r>
          </a:p>
          <a:p>
            <a:pPr marL="457200" lvl="1" indent="0">
              <a:buNone/>
            </a:pPr>
            <a:r>
              <a:rPr lang="hu-HU"/>
              <a:t>	</a:t>
            </a:r>
            <a:endParaRPr lang="hu-HU" sz="2800"/>
          </a:p>
          <a:p>
            <a:pPr marL="0" indent="0">
              <a:buNone/>
            </a:pPr>
            <a:r>
              <a:rPr lang="hu-HU" i="1" smtClean="0"/>
              <a:t>nélkül</a:t>
            </a:r>
            <a:r>
              <a:rPr lang="hu-HU" smtClean="0"/>
              <a:t> PP: low adverbial/thematic adjunct/participant PP</a:t>
            </a:r>
          </a:p>
          <a:p>
            <a:pPr marL="0" indent="0">
              <a:buNone/>
            </a:pPr>
            <a:r>
              <a:rPr lang="hu-HU"/>
              <a:t>	 </a:t>
            </a:r>
            <a:r>
              <a:rPr lang="hu-HU" smtClean="0"/>
              <a:t>     non-participation/non-existence meaning</a:t>
            </a:r>
          </a:p>
          <a:p>
            <a:pPr marL="457200" lvl="1" indent="0">
              <a:buNone/>
            </a:pPr>
            <a:r>
              <a:rPr lang="hu-HU" sz="2800" smtClean="0"/>
              <a:t>	      Definiteness Effect only under the non-existence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583279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Selected references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1114" y="1825625"/>
            <a:ext cx="10772686" cy="4351338"/>
          </a:xfrm>
        </p:spPr>
        <p:txBody>
          <a:bodyPr/>
          <a:lstStyle/>
          <a:p>
            <a:pPr marL="180000" indent="-457200" defTabSz="180000">
              <a:buNone/>
            </a:pPr>
            <a:r>
              <a:rPr lang="en-US"/>
              <a:t>Barwise, Jon and Robin Cooper. 1981. Generalized quantifiers </a:t>
            </a:r>
            <a:r>
              <a:rPr lang="en-US" smtClean="0"/>
              <a:t>and </a:t>
            </a:r>
            <a:r>
              <a:rPr lang="hu-HU" smtClean="0"/>
              <a:t> n</a:t>
            </a:r>
            <a:r>
              <a:rPr lang="en-US" smtClean="0"/>
              <a:t>atural </a:t>
            </a:r>
            <a:r>
              <a:rPr lang="en-US"/>
              <a:t>language. </a:t>
            </a:r>
            <a:r>
              <a:rPr lang="en-US" i="1"/>
              <a:t>Linguistics and Philosophy </a:t>
            </a:r>
            <a:r>
              <a:rPr lang="en-US"/>
              <a:t>4:159–219</a:t>
            </a:r>
            <a:r>
              <a:rPr lang="en-US" smtClean="0"/>
              <a:t>.</a:t>
            </a:r>
            <a:endParaRPr lang="hu-HU" smtClean="0"/>
          </a:p>
          <a:p>
            <a:pPr marL="180000" indent="-457200" defTabSz="180000">
              <a:buNone/>
            </a:pPr>
            <a:r>
              <a:rPr lang="en-US"/>
              <a:t>Dikken, Marcel den, and Éva Dékány. 2018. Adpositions and case: </a:t>
            </a:r>
            <a:r>
              <a:rPr lang="en-US" smtClean="0"/>
              <a:t>Alternative </a:t>
            </a:r>
            <a:r>
              <a:rPr lang="en-US"/>
              <a:t>realisation and concord. </a:t>
            </a:r>
            <a:r>
              <a:rPr lang="en-US" i="1"/>
              <a:t>Finno-Ugric Languages and Linguistics </a:t>
            </a:r>
            <a:r>
              <a:rPr lang="en-US"/>
              <a:t>7(2). </a:t>
            </a:r>
            <a:r>
              <a:rPr lang="en-US" smtClean="0"/>
              <a:t>ttp</a:t>
            </a:r>
            <a:r>
              <a:rPr lang="en-US"/>
              <a:t>://</a:t>
            </a:r>
            <a:r>
              <a:rPr lang="en-US" smtClean="0"/>
              <a:t>full.btk.ppke.hu/index.php/FULL/article/view/72</a:t>
            </a:r>
            <a:r>
              <a:rPr lang="hu-HU" smtClean="0"/>
              <a:t>.</a:t>
            </a:r>
            <a:r>
              <a:rPr lang="en-US" smtClean="0"/>
              <a:t> </a:t>
            </a:r>
            <a:endParaRPr lang="hu-HU" smtClean="0"/>
          </a:p>
          <a:p>
            <a:pPr marL="180000" indent="-457200" defTabSz="180000">
              <a:buNone/>
            </a:pPr>
            <a:r>
              <a:rPr lang="en-US" smtClean="0"/>
              <a:t>Milsark</a:t>
            </a:r>
            <a:r>
              <a:rPr lang="en-US"/>
              <a:t>, Gary. 1977. Towards an explanation of certain peculiarities of the existential construction in English. </a:t>
            </a:r>
            <a:r>
              <a:rPr lang="en-US" i="1"/>
              <a:t>Linguistic Analysis </a:t>
            </a:r>
            <a:r>
              <a:rPr lang="en-US"/>
              <a:t>3:1-29</a:t>
            </a:r>
            <a:r>
              <a:rPr lang="en-US" smtClean="0"/>
              <a:t>.</a:t>
            </a:r>
            <a:endParaRPr lang="hu-HU" smtClean="0"/>
          </a:p>
          <a:p>
            <a:pPr marL="180000" indent="-457200" defTabSz="180000">
              <a:buNone/>
            </a:pPr>
            <a:r>
              <a:rPr lang="hu-HU"/>
              <a:t>Szabolcsi, Anna. 1986a. From the definiteness effect to lexical integrity. </a:t>
            </a:r>
            <a:r>
              <a:rPr lang="hu-HU" smtClean="0"/>
              <a:t>In </a:t>
            </a:r>
            <a:r>
              <a:rPr lang="hu-HU" i="1"/>
              <a:t>Topic, Focus and Configurationality</a:t>
            </a:r>
            <a:r>
              <a:rPr lang="hu-HU"/>
              <a:t>, ed. by Werner Abraham and Sjaak de Meij, 321–348. Amsterdam/Philadelphia: John Benjamins.</a:t>
            </a:r>
          </a:p>
        </p:txBody>
      </p:sp>
    </p:spTree>
    <p:extLst>
      <p:ext uri="{BB962C8B-B14F-4D97-AF65-F5344CB8AC3E}">
        <p14:creationId xmlns:p14="http://schemas.microsoft.com/office/powerpoint/2010/main" val="147875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6373" y="68792"/>
            <a:ext cx="11588493" cy="1325563"/>
          </a:xfrm>
        </p:spPr>
        <p:txBody>
          <a:bodyPr/>
          <a:lstStyle/>
          <a:p>
            <a:pPr algn="ctr"/>
            <a:r>
              <a:rPr lang="hu-HU" smtClean="0"/>
              <a:t>I. The meaning of </a:t>
            </a:r>
            <a:r>
              <a:rPr lang="hu-HU" i="1" smtClean="0"/>
              <a:t>nélkül</a:t>
            </a:r>
            <a:r>
              <a:rPr lang="hu-HU" smtClean="0"/>
              <a:t> and </a:t>
            </a:r>
            <a:r>
              <a:rPr lang="hu-HU" i="1" smtClean="0"/>
              <a:t>híján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1134" y="1394355"/>
            <a:ext cx="11243733" cy="4351338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(1)a. </a:t>
            </a:r>
            <a:r>
              <a:rPr lang="hu-HU" b="1" i="1" smtClean="0"/>
              <a:t>Vepsze </a:t>
            </a:r>
            <a:r>
              <a:rPr lang="hu-HU" b="1" i="1"/>
              <a:t>adatközlők</a:t>
            </a:r>
            <a:r>
              <a:rPr lang="hu-HU" i="1"/>
              <a:t> </a:t>
            </a:r>
            <a:r>
              <a:rPr lang="hu-HU" b="1" i="1"/>
              <a:t>nélkül</a:t>
            </a:r>
            <a:r>
              <a:rPr lang="hu-HU" i="1"/>
              <a:t> </a:t>
            </a:r>
            <a:r>
              <a:rPr lang="hu-HU" i="1" smtClean="0"/>
              <a:t>   nem </a:t>
            </a:r>
            <a:r>
              <a:rPr lang="hu-HU" i="1"/>
              <a:t>lehet </a:t>
            </a:r>
            <a:r>
              <a:rPr lang="hu-HU" i="1" smtClean="0"/>
              <a:t>     vepsze </a:t>
            </a:r>
            <a:r>
              <a:rPr lang="hu-HU" i="1"/>
              <a:t>nyelvtant </a:t>
            </a:r>
            <a:r>
              <a:rPr lang="hu-HU" i="1" smtClean="0"/>
              <a:t>       írni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/>
              <a:t> </a:t>
            </a:r>
            <a:r>
              <a:rPr lang="hu-HU" smtClean="0"/>
              <a:t>        Veps     consultants without not  possible Veps    grammar.ACC write.INF</a:t>
            </a:r>
            <a:endParaRPr lang="hu-HU"/>
          </a:p>
          <a:p>
            <a:pPr marL="0" indent="0">
              <a:buNone/>
            </a:pPr>
            <a:r>
              <a:rPr lang="hu-HU" smtClean="0"/>
              <a:t>        'It is not possible to write a Veps grammar without Veps consultants.'</a:t>
            </a:r>
          </a:p>
          <a:p>
            <a:pPr marL="0" indent="0">
              <a:buNone/>
            </a:pPr>
            <a:endParaRPr lang="hu-HU" sz="800" smtClean="0"/>
          </a:p>
          <a:p>
            <a:pPr marL="0" indent="0">
              <a:buNone/>
            </a:pPr>
            <a:r>
              <a:rPr lang="hu-HU" smtClean="0"/>
              <a:t>    b. </a:t>
            </a:r>
            <a:r>
              <a:rPr lang="hu-HU" b="1" i="1" smtClean="0"/>
              <a:t>Vepsze adatközlők híján</a:t>
            </a:r>
            <a:r>
              <a:rPr lang="hu-HU" i="1" smtClean="0"/>
              <a:t>   nem lehet      vepsze nyelvtant        írni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 smtClean="0"/>
              <a:t>         Veps    consultants lacking not  possible Veps    grammar.ACC write.INF</a:t>
            </a:r>
          </a:p>
          <a:p>
            <a:pPr marL="0" indent="0">
              <a:buNone/>
            </a:pPr>
            <a:r>
              <a:rPr lang="hu-HU" smtClean="0"/>
              <a:t>        'For lack of Veps consultants, it is not possible to write a Veps grammar.'</a:t>
            </a:r>
          </a:p>
          <a:p>
            <a:pPr marL="0" indent="0">
              <a:buNone/>
            </a:pPr>
            <a:endParaRPr lang="hu-HU" sz="800" smtClean="0"/>
          </a:p>
          <a:p>
            <a:pPr marL="0" indent="0">
              <a:buNone/>
            </a:pPr>
            <a:r>
              <a:rPr lang="hu-HU" smtClean="0"/>
              <a:t>(1a): non-participation; comitative with a minus value; opposite of </a:t>
            </a:r>
          </a:p>
          <a:p>
            <a:pPr marL="0" indent="0">
              <a:buNone/>
            </a:pPr>
            <a:r>
              <a:rPr lang="hu-HU" smtClean="0"/>
              <a:t>         </a:t>
            </a:r>
            <a:r>
              <a:rPr lang="hu-HU" i="1" smtClean="0"/>
              <a:t>Vepsze adatközlőkkel (együtt)  </a:t>
            </a:r>
            <a:r>
              <a:rPr lang="hu-HU" smtClean="0"/>
              <a:t>'(together) with Veps consultants'</a:t>
            </a:r>
          </a:p>
          <a:p>
            <a:pPr marL="0" indent="0">
              <a:buNone/>
            </a:pPr>
            <a:r>
              <a:rPr lang="hu-HU" smtClean="0"/>
              <a:t>(</a:t>
            </a:r>
            <a:r>
              <a:rPr lang="hu-HU"/>
              <a:t>1</a:t>
            </a:r>
            <a:r>
              <a:rPr lang="hu-HU" smtClean="0"/>
              <a:t>b): non-existence; adverbial of cause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67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6808" y="228767"/>
            <a:ext cx="11649117" cy="1325563"/>
          </a:xfrm>
        </p:spPr>
        <p:txBody>
          <a:bodyPr/>
          <a:lstStyle/>
          <a:p>
            <a:pPr algn="ctr"/>
            <a:r>
              <a:rPr lang="hu-HU" i="1" smtClean="0"/>
              <a:t>Nélkül</a:t>
            </a:r>
            <a:r>
              <a:rPr lang="hu-HU" smtClean="0"/>
              <a:t> </a:t>
            </a:r>
            <a:r>
              <a:rPr lang="hu-HU"/>
              <a:t>vs. </a:t>
            </a:r>
            <a:r>
              <a:rPr lang="hu-HU" i="1"/>
              <a:t>híján: </a:t>
            </a:r>
            <a:r>
              <a:rPr lang="hu-HU" i="1" smtClean="0"/>
              <a:t>non-participation </a:t>
            </a:r>
            <a:r>
              <a:rPr lang="hu-HU" i="1"/>
              <a:t>vs. non-existence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8305" y="1554330"/>
            <a:ext cx="10896600" cy="4678028"/>
          </a:xfrm>
        </p:spPr>
        <p:txBody>
          <a:bodyPr/>
          <a:lstStyle/>
          <a:p>
            <a:pPr marL="0" indent="0">
              <a:buNone/>
            </a:pPr>
            <a:r>
              <a:rPr lang="hu-HU" cap="small" smtClean="0"/>
              <a:t>  (2) </a:t>
            </a:r>
            <a:r>
              <a:rPr lang="en-US" smtClean="0"/>
              <a:t>a</a:t>
            </a:r>
            <a:r>
              <a:rPr lang="hu-HU" cap="small" smtClean="0"/>
              <a:t>.</a:t>
            </a:r>
            <a:r>
              <a:rPr lang="hu-HU" smtClean="0"/>
              <a:t>	</a:t>
            </a:r>
            <a:r>
              <a:rPr lang="hu-HU" i="1" smtClean="0"/>
              <a:t>'</a:t>
            </a:r>
            <a:r>
              <a:rPr lang="hu-HU" b="1" i="1" smtClean="0"/>
              <a:t>Cukor nélkül</a:t>
            </a:r>
            <a:r>
              <a:rPr lang="hu-HU" i="1"/>
              <a:t>,</a:t>
            </a:r>
            <a:r>
              <a:rPr lang="hu-HU" b="1" i="1" smtClean="0"/>
              <a:t> </a:t>
            </a:r>
            <a:r>
              <a:rPr lang="hu-HU" smtClean="0"/>
              <a:t>'</a:t>
            </a:r>
            <a:r>
              <a:rPr lang="hu-HU" i="1" smtClean="0"/>
              <a:t>keserű-en    iszom 	a     kávé-t. </a:t>
            </a:r>
          </a:p>
          <a:p>
            <a:pPr marL="0" indent="0">
              <a:buNone/>
            </a:pPr>
            <a:r>
              <a:rPr lang="hu-HU" smtClean="0"/>
              <a:t>	</a:t>
            </a:r>
            <a:r>
              <a:rPr lang="en-US" smtClean="0"/>
              <a:t>sugar without</a:t>
            </a:r>
            <a:r>
              <a:rPr lang="hu-HU" smtClean="0"/>
              <a:t> </a:t>
            </a:r>
            <a:r>
              <a:rPr lang="en-US" smtClean="0"/>
              <a:t> bitter-ADV </a:t>
            </a:r>
            <a:r>
              <a:rPr lang="hu-HU" smtClean="0"/>
              <a:t> </a:t>
            </a:r>
            <a:r>
              <a:rPr lang="en-US" smtClean="0"/>
              <a:t>drink-1SG </a:t>
            </a:r>
            <a:r>
              <a:rPr lang="hu-HU" smtClean="0"/>
              <a:t>	</a:t>
            </a:r>
            <a:r>
              <a:rPr lang="en-US" smtClean="0"/>
              <a:t>the coffee-ACC </a:t>
            </a:r>
          </a:p>
          <a:p>
            <a:pPr marL="0" indent="0">
              <a:buNone/>
            </a:pPr>
            <a:r>
              <a:rPr lang="hu-HU" smtClean="0"/>
              <a:t>	</a:t>
            </a:r>
            <a:r>
              <a:rPr lang="en-US" smtClean="0"/>
              <a:t>'I </a:t>
            </a:r>
            <a:r>
              <a:rPr lang="en-US"/>
              <a:t>drink </a:t>
            </a:r>
            <a:r>
              <a:rPr lang="hu-HU" smtClean="0"/>
              <a:t>the </a:t>
            </a:r>
            <a:r>
              <a:rPr lang="en-US" smtClean="0"/>
              <a:t>coffee </a:t>
            </a:r>
            <a:r>
              <a:rPr lang="en-US"/>
              <a:t>bitter, without </a:t>
            </a:r>
            <a:r>
              <a:rPr lang="en-US" smtClean="0"/>
              <a:t>sugar.' </a:t>
            </a:r>
            <a:endParaRPr lang="hu-HU" smtClean="0"/>
          </a:p>
          <a:p>
            <a:pPr marL="0" indent="0">
              <a:buNone/>
            </a:pPr>
            <a:r>
              <a:rPr lang="hu-HU" smtClean="0"/>
              <a:t>      </a:t>
            </a:r>
            <a:r>
              <a:rPr lang="en-US" smtClean="0"/>
              <a:t>b</a:t>
            </a:r>
            <a:r>
              <a:rPr lang="hu-HU" cap="small" smtClean="0"/>
              <a:t>. </a:t>
            </a:r>
            <a:r>
              <a:rPr lang="hu-HU" smtClean="0"/>
              <a:t> </a:t>
            </a:r>
            <a:r>
              <a:rPr lang="hu-HU" b="1" i="1"/>
              <a:t>Cukor </a:t>
            </a:r>
            <a:r>
              <a:rPr lang="hu-HU" b="1" i="1" smtClean="0"/>
              <a:t>  híján    	'</a:t>
            </a:r>
            <a:r>
              <a:rPr lang="hu-HU" i="1" smtClean="0"/>
              <a:t>keserű-en  	iszom 		a     kávé-t</a:t>
            </a:r>
            <a:r>
              <a:rPr lang="hu-HU"/>
              <a:t>. </a:t>
            </a:r>
          </a:p>
          <a:p>
            <a:pPr marL="0" indent="0">
              <a:buNone/>
            </a:pPr>
            <a:r>
              <a:rPr lang="hu-HU" smtClean="0"/>
              <a:t>	</a:t>
            </a:r>
            <a:r>
              <a:rPr lang="en-US" smtClean="0"/>
              <a:t>sugar </a:t>
            </a:r>
            <a:r>
              <a:rPr lang="hu-HU" smtClean="0"/>
              <a:t>  for.lack.of	</a:t>
            </a:r>
            <a:r>
              <a:rPr lang="en-US" smtClean="0"/>
              <a:t>bitter-ADV </a:t>
            </a:r>
            <a:r>
              <a:rPr lang="hu-HU" smtClean="0"/>
              <a:t>	</a:t>
            </a:r>
            <a:r>
              <a:rPr lang="en-US" smtClean="0"/>
              <a:t>drink-1SG </a:t>
            </a:r>
            <a:r>
              <a:rPr lang="hu-HU" smtClean="0"/>
              <a:t>    	</a:t>
            </a:r>
            <a:r>
              <a:rPr lang="en-US" smtClean="0"/>
              <a:t>the </a:t>
            </a:r>
            <a:r>
              <a:rPr lang="en-US"/>
              <a:t>coffee-ACC </a:t>
            </a:r>
          </a:p>
          <a:p>
            <a:pPr marL="0" indent="0">
              <a:buNone/>
            </a:pPr>
            <a:r>
              <a:rPr lang="hu-HU" smtClean="0"/>
              <a:t>	</a:t>
            </a:r>
            <a:r>
              <a:rPr lang="en-US" smtClean="0"/>
              <a:t>'</a:t>
            </a:r>
            <a:r>
              <a:rPr lang="hu-HU" smtClean="0"/>
              <a:t>There being no sugar/for lack of sugar, </a:t>
            </a:r>
            <a:r>
              <a:rPr lang="en-US" smtClean="0"/>
              <a:t>I </a:t>
            </a:r>
            <a:r>
              <a:rPr lang="en-US"/>
              <a:t>drink </a:t>
            </a:r>
            <a:r>
              <a:rPr lang="hu-HU" smtClean="0"/>
              <a:t>the </a:t>
            </a:r>
            <a:r>
              <a:rPr lang="en-US" smtClean="0"/>
              <a:t>coffee bitter.'</a:t>
            </a:r>
            <a:endParaRPr lang="hu-HU" smtClean="0"/>
          </a:p>
          <a:p>
            <a:pPr marL="0" indent="0">
              <a:buNone/>
            </a:pPr>
            <a:endParaRPr lang="hu-HU" sz="800" smtClean="0"/>
          </a:p>
          <a:p>
            <a:pPr marL="0" indent="0">
              <a:buNone/>
            </a:pPr>
            <a:r>
              <a:rPr lang="hu-HU" smtClean="0"/>
              <a:t>(2a</a:t>
            </a:r>
            <a:r>
              <a:rPr lang="hu-HU"/>
              <a:t>): non-participation; </a:t>
            </a:r>
            <a:r>
              <a:rPr lang="hu-HU" smtClean="0"/>
              <a:t>instrumental </a:t>
            </a:r>
            <a:r>
              <a:rPr lang="hu-HU"/>
              <a:t>with a minus value; opposite of </a:t>
            </a:r>
          </a:p>
          <a:p>
            <a:pPr marL="0" indent="0">
              <a:buNone/>
            </a:pPr>
            <a:r>
              <a:rPr lang="hu-HU"/>
              <a:t>         </a:t>
            </a:r>
            <a:r>
              <a:rPr lang="hu-HU" i="1" smtClean="0"/>
              <a:t>cukorral </a:t>
            </a:r>
            <a:r>
              <a:rPr lang="hu-HU" smtClean="0"/>
              <a:t>'with sugar'</a:t>
            </a:r>
            <a:endParaRPr lang="hu-HU"/>
          </a:p>
          <a:p>
            <a:pPr marL="0" indent="0">
              <a:buNone/>
            </a:pPr>
            <a:r>
              <a:rPr lang="hu-HU" smtClean="0"/>
              <a:t>(2b</a:t>
            </a:r>
            <a:r>
              <a:rPr lang="hu-HU"/>
              <a:t>): </a:t>
            </a:r>
            <a:r>
              <a:rPr lang="hu-HU" smtClean="0"/>
              <a:t>non-existence; adverbial of cause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69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4191"/>
            <a:ext cx="10515600" cy="1325563"/>
          </a:xfrm>
        </p:spPr>
        <p:txBody>
          <a:bodyPr/>
          <a:lstStyle/>
          <a:p>
            <a:r>
              <a:rPr lang="hu-HU" smtClean="0"/>
              <a:t>	</a:t>
            </a:r>
            <a:r>
              <a:rPr lang="hu-HU" i="1" smtClean="0"/>
              <a:t>Nélkül</a:t>
            </a:r>
            <a:r>
              <a:rPr lang="hu-HU" smtClean="0"/>
              <a:t> can also express non-existence: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197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(3)a</a:t>
            </a:r>
            <a:r>
              <a:rPr lang="hu-HU"/>
              <a:t>. </a:t>
            </a:r>
            <a:r>
              <a:rPr lang="hu-HU" smtClean="0"/>
              <a:t>	</a:t>
            </a:r>
            <a:r>
              <a:rPr lang="hu-HU" i="1" smtClean="0"/>
              <a:t>János  </a:t>
            </a:r>
            <a:r>
              <a:rPr lang="hu-HU" b="1" i="1" smtClean="0"/>
              <a:t>hiba       nélkül        </a:t>
            </a:r>
            <a:r>
              <a:rPr lang="hu-HU" i="1" smtClean="0"/>
              <a:t>mondta </a:t>
            </a:r>
            <a:r>
              <a:rPr lang="hu-HU" i="1"/>
              <a:t>el </a:t>
            </a:r>
            <a:r>
              <a:rPr lang="hu-HU" i="1" smtClean="0"/>
              <a:t>  	      a 	 beszédét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/>
              <a:t> </a:t>
            </a:r>
            <a:r>
              <a:rPr lang="hu-HU" smtClean="0"/>
              <a:t>        	John 	mistake  without	delivered  PRT   the speech.POSS.ACC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'John delivered his speech without any mistakes.'</a:t>
            </a:r>
          </a:p>
          <a:p>
            <a:pPr marL="0" indent="0">
              <a:buNone/>
            </a:pPr>
            <a:endParaRPr lang="hu-HU" sz="800"/>
          </a:p>
          <a:p>
            <a:pPr marL="0" indent="0">
              <a:buNone/>
            </a:pPr>
            <a:r>
              <a:rPr lang="hu-HU" smtClean="0"/>
              <a:t>    </a:t>
            </a:r>
            <a:r>
              <a:rPr lang="hu-HU"/>
              <a:t>b. </a:t>
            </a:r>
            <a:r>
              <a:rPr lang="hu-HU" smtClean="0"/>
              <a:t>  	</a:t>
            </a:r>
            <a:r>
              <a:rPr lang="hu-HU" i="1" smtClean="0"/>
              <a:t>Az   eső  </a:t>
            </a:r>
            <a:r>
              <a:rPr lang="hu-HU" b="1" i="1" smtClean="0"/>
              <a:t>szünet           nélkül    </a:t>
            </a:r>
            <a:r>
              <a:rPr lang="hu-HU" i="1" smtClean="0"/>
              <a:t>zuhogott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the rain intermission without poured</a:t>
            </a:r>
          </a:p>
          <a:p>
            <a:pPr marL="0" indent="0">
              <a:buNone/>
            </a:pPr>
            <a:r>
              <a:rPr lang="hu-HU" smtClean="0"/>
              <a:t>	'It poured without intermission.'</a:t>
            </a:r>
          </a:p>
          <a:p>
            <a:pPr marL="0" indent="0">
              <a:buNone/>
            </a:pPr>
            <a:endParaRPr lang="hu-HU" sz="800"/>
          </a:p>
          <a:p>
            <a:pPr marL="0" indent="0">
              <a:buNone/>
            </a:pPr>
            <a:r>
              <a:rPr lang="hu-HU"/>
              <a:t> </a:t>
            </a:r>
            <a:r>
              <a:rPr lang="hu-HU" smtClean="0"/>
              <a:t>   </a:t>
            </a:r>
            <a:r>
              <a:rPr lang="hu-HU"/>
              <a:t>c. 	</a:t>
            </a:r>
            <a:r>
              <a:rPr lang="hu-HU" i="1" smtClean="0"/>
              <a:t>A     gyanúsított </a:t>
            </a:r>
            <a:r>
              <a:rPr lang="hu-HU" b="1" i="1"/>
              <a:t>nyom nélkül </a:t>
            </a:r>
            <a:r>
              <a:rPr lang="hu-HU" b="1" i="1" smtClean="0"/>
              <a:t>   </a:t>
            </a:r>
            <a:r>
              <a:rPr lang="hu-HU" i="1" smtClean="0"/>
              <a:t>eltűnt</a:t>
            </a:r>
            <a:r>
              <a:rPr lang="hu-HU" smtClean="0"/>
              <a:t>.</a:t>
            </a:r>
          </a:p>
          <a:p>
            <a:pPr marL="914400" lvl="2" indent="0">
              <a:buNone/>
            </a:pPr>
            <a:r>
              <a:rPr lang="hu-HU" sz="2800" smtClean="0"/>
              <a:t>the suspect 	      trace  without disappeared</a:t>
            </a:r>
          </a:p>
          <a:p>
            <a:pPr marL="914400" lvl="2" indent="0">
              <a:buNone/>
            </a:pPr>
            <a:r>
              <a:rPr lang="hu-HU" sz="2800" smtClean="0"/>
              <a:t>'The suspect disappeared without a trace.'</a:t>
            </a:r>
            <a:endParaRPr lang="hu-HU" sz="2800"/>
          </a:p>
        </p:txBody>
      </p:sp>
    </p:spTree>
    <p:extLst>
      <p:ext uri="{BB962C8B-B14F-4D97-AF65-F5344CB8AC3E}">
        <p14:creationId xmlns:p14="http://schemas.microsoft.com/office/powerpoint/2010/main" val="286971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i="1" smtClean="0"/>
              <a:t>Nélkül</a:t>
            </a:r>
            <a:r>
              <a:rPr lang="hu-HU" smtClean="0"/>
              <a:t> and </a:t>
            </a:r>
            <a:r>
              <a:rPr lang="hu-HU" i="1" smtClean="0"/>
              <a:t>híján</a:t>
            </a:r>
            <a:r>
              <a:rPr lang="hu-HU" smtClean="0"/>
              <a:t> are not interchangeable </a:t>
            </a:r>
            <a:br>
              <a:rPr lang="hu-HU" smtClean="0"/>
            </a:br>
            <a:r>
              <a:rPr lang="hu-HU" smtClean="0"/>
              <a:t>in non-existence contexts, either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smtClean="0"/>
          </a:p>
          <a:p>
            <a:pPr marL="0" indent="0">
              <a:buNone/>
            </a:pPr>
            <a:r>
              <a:rPr lang="hu-HU" smtClean="0"/>
              <a:t>(4)a</a:t>
            </a:r>
            <a:r>
              <a:rPr lang="hu-HU"/>
              <a:t>. *</a:t>
            </a:r>
            <a:r>
              <a:rPr lang="hu-HU" i="1"/>
              <a:t>János </a:t>
            </a:r>
            <a:r>
              <a:rPr lang="hu-HU" b="1" i="1"/>
              <a:t>hiba híján </a:t>
            </a:r>
            <a:r>
              <a:rPr lang="hu-HU" i="1"/>
              <a:t>mondta el a beszédét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 smtClean="0"/>
              <a:t>	'John delivered his speech for lack of any mistake.'</a:t>
            </a:r>
            <a:endParaRPr lang="hu-HU"/>
          </a:p>
          <a:p>
            <a:pPr marL="0" indent="0">
              <a:buNone/>
            </a:pPr>
            <a:r>
              <a:rPr lang="hu-HU"/>
              <a:t>    b. *</a:t>
            </a:r>
            <a:r>
              <a:rPr lang="hu-HU" i="1"/>
              <a:t>Az eső </a:t>
            </a:r>
            <a:r>
              <a:rPr lang="hu-HU" b="1" i="1"/>
              <a:t>szünet híján </a:t>
            </a:r>
            <a:r>
              <a:rPr lang="hu-HU" i="1"/>
              <a:t>zuhogott</a:t>
            </a:r>
            <a:r>
              <a:rPr lang="hu-HU"/>
              <a:t>.	</a:t>
            </a:r>
            <a:endParaRPr lang="hu-HU" smtClean="0"/>
          </a:p>
          <a:p>
            <a:pPr marL="0" indent="0">
              <a:buNone/>
            </a:pPr>
            <a:r>
              <a:rPr lang="hu-HU" smtClean="0"/>
              <a:t>          'The rain poured for lack of intermission.'</a:t>
            </a:r>
            <a:endParaRPr lang="hu-HU"/>
          </a:p>
          <a:p>
            <a:pPr marL="0" indent="0">
              <a:buNone/>
            </a:pPr>
            <a:r>
              <a:rPr lang="hu-HU"/>
              <a:t>    b. *</a:t>
            </a:r>
            <a:r>
              <a:rPr lang="hu-HU" i="1"/>
              <a:t>A gyanúsított </a:t>
            </a:r>
            <a:r>
              <a:rPr lang="hu-HU" b="1" i="1"/>
              <a:t>nyom híján </a:t>
            </a:r>
            <a:r>
              <a:rPr lang="hu-HU" i="1"/>
              <a:t>eltűnt</a:t>
            </a:r>
            <a:r>
              <a:rPr lang="hu-HU"/>
              <a:t>.</a:t>
            </a:r>
          </a:p>
          <a:p>
            <a:pPr marL="0" indent="0">
              <a:buNone/>
            </a:pPr>
            <a:r>
              <a:rPr lang="hu-HU" smtClean="0"/>
              <a:t>	'The suspect disappeared for lack of any trace.'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98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8059"/>
            <a:ext cx="10515600" cy="1325563"/>
          </a:xfrm>
        </p:spPr>
        <p:txBody>
          <a:bodyPr/>
          <a:lstStyle/>
          <a:p>
            <a:pPr algn="ctr"/>
            <a:r>
              <a:rPr lang="hu-HU" i="1" smtClean="0"/>
              <a:t>Nélkül</a:t>
            </a:r>
            <a:r>
              <a:rPr lang="hu-HU" smtClean="0"/>
              <a:t> and </a:t>
            </a:r>
            <a:r>
              <a:rPr lang="hu-HU" i="1" smtClean="0"/>
              <a:t>híján</a:t>
            </a:r>
            <a:r>
              <a:rPr lang="hu-HU" smtClean="0"/>
              <a:t> have different scopes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4005" y="1368425"/>
            <a:ext cx="12006840" cy="5142442"/>
          </a:xfrm>
        </p:spPr>
        <p:txBody>
          <a:bodyPr/>
          <a:lstStyle/>
          <a:p>
            <a:pPr marL="0" indent="0">
              <a:buNone/>
            </a:pPr>
            <a:r>
              <a:rPr lang="hu-HU" b="1" i="1" smtClean="0"/>
              <a:t>nélkül</a:t>
            </a:r>
            <a:r>
              <a:rPr lang="hu-HU" b="1" smtClean="0"/>
              <a:t> PP: </a:t>
            </a:r>
            <a:r>
              <a:rPr lang="hu-HU" smtClean="0"/>
              <a:t>low</a:t>
            </a:r>
            <a:r>
              <a:rPr lang="hu-HU" b="1" smtClean="0"/>
              <a:t> </a:t>
            </a:r>
            <a:r>
              <a:rPr lang="hu-HU" smtClean="0"/>
              <a:t>adverbial</a:t>
            </a:r>
            <a:r>
              <a:rPr lang="hu-HU" b="1" smtClean="0"/>
              <a:t> </a:t>
            </a:r>
            <a:r>
              <a:rPr lang="hu-HU" smtClean="0"/>
              <a:t>([-</a:t>
            </a:r>
            <a:r>
              <a:rPr lang="hu-HU"/>
              <a:t>instrumental</a:t>
            </a:r>
            <a:r>
              <a:rPr lang="hu-HU" smtClean="0"/>
              <a:t>]) with </a:t>
            </a:r>
            <a:r>
              <a:rPr lang="hu-HU" b="1" smtClean="0"/>
              <a:t>scope over the predicate phrase</a:t>
            </a:r>
            <a:r>
              <a:rPr lang="hu-HU" smtClean="0"/>
              <a:t>: </a:t>
            </a:r>
          </a:p>
          <a:p>
            <a:pPr marL="0" indent="0">
              <a:buNone/>
            </a:pPr>
            <a:r>
              <a:rPr lang="hu-HU" smtClean="0"/>
              <a:t>(5)a</a:t>
            </a:r>
            <a:r>
              <a:rPr lang="hu-HU"/>
              <a:t>. 	</a:t>
            </a:r>
            <a:r>
              <a:rPr lang="hu-HU" b="1" i="1"/>
              <a:t>Segítség nélkül </a:t>
            </a:r>
            <a:r>
              <a:rPr lang="hu-HU" b="1" i="1" smtClean="0"/>
              <a:t>   </a:t>
            </a:r>
            <a:r>
              <a:rPr lang="hu-HU" i="1" smtClean="0"/>
              <a:t>nem oldhatjuk 	 meg </a:t>
            </a:r>
            <a:r>
              <a:rPr lang="hu-HU" i="1"/>
              <a:t>a  </a:t>
            </a:r>
            <a:r>
              <a:rPr lang="hu-HU" i="1" smtClean="0"/>
              <a:t>   feladatot</a:t>
            </a:r>
            <a:r>
              <a:rPr lang="hu-HU" smtClean="0"/>
              <a:t>.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help        without not   solve.POSS.1PL  PRT  the task.ACC</a:t>
            </a:r>
            <a:endParaRPr lang="hu-HU"/>
          </a:p>
          <a:p>
            <a:pPr marL="0" indent="0">
              <a:buNone/>
            </a:pPr>
            <a:r>
              <a:rPr lang="hu-HU" smtClean="0"/>
              <a:t>	'Its not possible for us to solve the task without any help.' </a:t>
            </a:r>
          </a:p>
          <a:p>
            <a:pPr marL="0" indent="0">
              <a:buNone/>
            </a:pPr>
            <a:r>
              <a:rPr lang="hu-HU" b="1" smtClean="0"/>
              <a:t>	NEG&gt;POSS&gt;</a:t>
            </a:r>
            <a:r>
              <a:rPr lang="hu-HU" b="1" i="1" smtClean="0"/>
              <a:t>without</a:t>
            </a:r>
            <a:r>
              <a:rPr lang="hu-HU" b="1" smtClean="0"/>
              <a:t> PP' </a:t>
            </a:r>
          </a:p>
          <a:p>
            <a:pPr marL="0" indent="0">
              <a:buNone/>
            </a:pPr>
            <a:r>
              <a:rPr lang="hu-HU" sz="800" smtClean="0"/>
              <a:t>    </a:t>
            </a:r>
            <a:endParaRPr lang="hu-HU" sz="80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b="1" i="1" smtClean="0"/>
              <a:t>híján </a:t>
            </a:r>
            <a:r>
              <a:rPr lang="hu-HU" b="1" smtClean="0"/>
              <a:t>PP: </a:t>
            </a:r>
            <a:r>
              <a:rPr lang="hu-HU"/>
              <a:t>high adverbial (of cause) with </a:t>
            </a:r>
            <a:r>
              <a:rPr lang="hu-HU" b="1"/>
              <a:t>scope over the proposition</a:t>
            </a:r>
            <a:r>
              <a:rPr lang="hu-HU" smtClean="0"/>
              <a:t>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mtClean="0"/>
              <a:t>    </a:t>
            </a:r>
            <a:r>
              <a:rPr lang="hu-HU"/>
              <a:t>b. 	</a:t>
            </a:r>
            <a:r>
              <a:rPr lang="hu-HU" b="1" i="1"/>
              <a:t>Segítség híján  </a:t>
            </a:r>
            <a:r>
              <a:rPr lang="hu-HU" b="1" i="1" smtClean="0"/>
              <a:t>  </a:t>
            </a:r>
            <a:r>
              <a:rPr lang="hu-HU" i="1" smtClean="0"/>
              <a:t>nem oldhatjuk           meg </a:t>
            </a:r>
            <a:r>
              <a:rPr lang="hu-HU" i="1"/>
              <a:t>a </a:t>
            </a:r>
            <a:r>
              <a:rPr lang="hu-HU" i="1" smtClean="0"/>
              <a:t>    feladatot</a:t>
            </a:r>
            <a:r>
              <a:rPr lang="hu-HU"/>
              <a:t>.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help        lacking not   solve.POSS.1PL PRT  the task.ACC</a:t>
            </a:r>
            <a:endParaRPr lang="hu-HU"/>
          </a:p>
          <a:p>
            <a:pPr marL="0" indent="0">
              <a:buNone/>
            </a:pPr>
            <a:r>
              <a:rPr lang="hu-HU" smtClean="0"/>
              <a:t>           'For lack of help, we cannot solve the task.' </a:t>
            </a:r>
            <a:r>
              <a:rPr lang="hu-HU" b="1" i="1" smtClean="0"/>
              <a:t>híján</a:t>
            </a:r>
            <a:r>
              <a:rPr lang="hu-HU" b="1" smtClean="0"/>
              <a:t> PP&gt;NEG&gt;POSS</a:t>
            </a:r>
          </a:p>
          <a:p>
            <a:pPr marL="0" indent="0">
              <a:buNone/>
            </a:pPr>
            <a:endParaRPr lang="hu-HU" sz="800" smtClean="0"/>
          </a:p>
        </p:txBody>
      </p:sp>
    </p:spTree>
    <p:extLst>
      <p:ext uri="{BB962C8B-B14F-4D97-AF65-F5344CB8AC3E}">
        <p14:creationId xmlns:p14="http://schemas.microsoft.com/office/powerpoint/2010/main" val="3729315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53803" y="0"/>
            <a:ext cx="10506108" cy="754375"/>
          </a:xfrm>
        </p:spPr>
        <p:txBody>
          <a:bodyPr/>
          <a:lstStyle/>
          <a:p>
            <a:pPr algn="ctr"/>
            <a:r>
              <a:rPr lang="hu-HU" i="1" smtClean="0"/>
              <a:t>nélkül</a:t>
            </a:r>
            <a:r>
              <a:rPr lang="hu-HU" smtClean="0"/>
              <a:t> vs. </a:t>
            </a:r>
            <a:r>
              <a:rPr lang="hu-HU" i="1" smtClean="0"/>
              <a:t>híján</a:t>
            </a:r>
            <a:endParaRPr lang="hu-HU" i="1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53803" y="754375"/>
            <a:ext cx="11082867" cy="4878002"/>
          </a:xfrm>
        </p:spPr>
        <p:txBody>
          <a:bodyPr/>
          <a:lstStyle/>
          <a:p>
            <a:pPr marL="0" indent="0">
              <a:buNone/>
            </a:pPr>
            <a:r>
              <a:rPr lang="hu-HU" b="1" i="1"/>
              <a:t>nélkül</a:t>
            </a:r>
            <a:r>
              <a:rPr lang="hu-HU"/>
              <a:t>: generic interpretation possible</a:t>
            </a:r>
          </a:p>
          <a:p>
            <a:pPr marL="0" indent="0">
              <a:buNone/>
            </a:pPr>
            <a:r>
              <a:rPr lang="hu-HU" smtClean="0"/>
              <a:t>(6) 	</a:t>
            </a:r>
            <a:r>
              <a:rPr lang="hu-HU" b="1" i="1" smtClean="0"/>
              <a:t>Elmélyült jellemrajz nélkül    </a:t>
            </a:r>
            <a:r>
              <a:rPr lang="hu-HU" i="1" smtClean="0"/>
              <a:t>nincs igazi ember-ábrázolás</a:t>
            </a:r>
            <a:r>
              <a:rPr lang="hu-HU" smtClean="0"/>
              <a:t>. </a:t>
            </a:r>
            <a:endParaRPr lang="hu-HU"/>
          </a:p>
          <a:p>
            <a:pPr marL="0" indent="0">
              <a:buNone/>
            </a:pPr>
            <a:r>
              <a:rPr lang="hu-HU" smtClean="0"/>
              <a:t>	intense    profiling     without isn't  true  character-representation</a:t>
            </a:r>
          </a:p>
          <a:p>
            <a:pPr marL="0" indent="0">
              <a:buNone/>
            </a:pPr>
            <a:r>
              <a:rPr lang="hu-HU" smtClean="0"/>
              <a:t>	'Without intense profiling there is no true representation of the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human character.'	- </a:t>
            </a:r>
            <a:r>
              <a:rPr lang="hu-HU" b="1" smtClean="0"/>
              <a:t>generic</a:t>
            </a:r>
            <a:r>
              <a:rPr lang="hu-HU" smtClean="0"/>
              <a:t> statement</a:t>
            </a:r>
          </a:p>
          <a:p>
            <a:pPr marL="0" indent="0">
              <a:buNone/>
            </a:pPr>
            <a:endParaRPr lang="hu-HU" sz="800" smtClean="0"/>
          </a:p>
          <a:p>
            <a:pPr marL="0" indent="0">
              <a:buNone/>
            </a:pPr>
            <a:r>
              <a:rPr lang="hu-HU" b="1" i="1"/>
              <a:t>híján</a:t>
            </a:r>
            <a:r>
              <a:rPr lang="hu-HU" b="1"/>
              <a:t> PP</a:t>
            </a:r>
            <a:r>
              <a:rPr lang="hu-HU"/>
              <a:t>: </a:t>
            </a:r>
            <a:r>
              <a:rPr lang="hu-HU" smtClean="0"/>
              <a:t>small </a:t>
            </a:r>
            <a:r>
              <a:rPr lang="hu-HU"/>
              <a:t>clause accepted as a </a:t>
            </a:r>
            <a:r>
              <a:rPr lang="hu-HU" smtClean="0"/>
              <a:t>fact</a:t>
            </a:r>
            <a:r>
              <a:rPr lang="hu-HU" b="1" smtClean="0"/>
              <a:t>;</a:t>
            </a:r>
            <a:r>
              <a:rPr lang="hu-HU" smtClean="0"/>
              <a:t> </a:t>
            </a:r>
            <a:r>
              <a:rPr lang="hu-HU"/>
              <a:t>existential predication anchored to a situation </a:t>
            </a:r>
            <a:endParaRPr lang="hu-HU" smtClean="0"/>
          </a:p>
          <a:p>
            <a:pPr marL="0" indent="0">
              <a:buNone/>
            </a:pPr>
            <a:r>
              <a:rPr lang="hu-HU" smtClean="0"/>
              <a:t>(7)	</a:t>
            </a:r>
            <a:r>
              <a:rPr lang="hu-HU" b="1" i="1"/>
              <a:t>Elmélyült jellemrajz </a:t>
            </a:r>
            <a:r>
              <a:rPr lang="hu-HU" b="1" i="1" smtClean="0"/>
              <a:t>híján    </a:t>
            </a:r>
            <a:r>
              <a:rPr lang="hu-HU" i="1" smtClean="0"/>
              <a:t>nincs </a:t>
            </a:r>
            <a:r>
              <a:rPr lang="hu-HU" i="1"/>
              <a:t>igazi ember-ábrázolás</a:t>
            </a:r>
            <a:r>
              <a:rPr lang="hu-HU"/>
              <a:t>.</a:t>
            </a:r>
          </a:p>
          <a:p>
            <a:pPr marL="0" indent="0">
              <a:buNone/>
            </a:pPr>
            <a:r>
              <a:rPr lang="hu-HU"/>
              <a:t>	intense </a:t>
            </a:r>
            <a:r>
              <a:rPr lang="hu-HU" smtClean="0"/>
              <a:t>   profiling     lacking </a:t>
            </a:r>
            <a:r>
              <a:rPr lang="hu-HU"/>
              <a:t>no </a:t>
            </a:r>
            <a:r>
              <a:rPr lang="hu-HU" smtClean="0"/>
              <a:t>    true </a:t>
            </a:r>
            <a:r>
              <a:rPr lang="hu-HU"/>
              <a:t>character-representation</a:t>
            </a:r>
          </a:p>
          <a:p>
            <a:pPr marL="0" indent="0">
              <a:buNone/>
            </a:pPr>
            <a:r>
              <a:rPr lang="hu-HU"/>
              <a:t>	</a:t>
            </a:r>
            <a:r>
              <a:rPr lang="hu-HU" smtClean="0"/>
              <a:t>'There being no intense profiling, no </a:t>
            </a:r>
            <a:r>
              <a:rPr lang="hu-HU"/>
              <a:t>true representation of the</a:t>
            </a:r>
          </a:p>
          <a:p>
            <a:pPr marL="0" indent="0">
              <a:buNone/>
            </a:pPr>
            <a:r>
              <a:rPr lang="hu-HU"/>
              <a:t>	human </a:t>
            </a:r>
            <a:r>
              <a:rPr lang="hu-HU" smtClean="0"/>
              <a:t>character is attested.'</a:t>
            </a:r>
            <a:r>
              <a:rPr lang="hu-HU"/>
              <a:t>	</a:t>
            </a:r>
            <a:r>
              <a:rPr lang="hu-HU" smtClean="0"/>
              <a:t>- </a:t>
            </a:r>
            <a:r>
              <a:rPr lang="hu-HU" b="1" smtClean="0"/>
              <a:t>episodic</a:t>
            </a:r>
            <a:r>
              <a:rPr lang="hu-HU" smtClean="0"/>
              <a:t> statement</a:t>
            </a:r>
            <a:endParaRPr lang="hu-HU"/>
          </a:p>
          <a:p>
            <a:pPr marL="0" indent="0">
              <a:buNone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32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Is </a:t>
            </a:r>
            <a:r>
              <a:rPr lang="hu-HU" i="1" smtClean="0"/>
              <a:t>híján</a:t>
            </a:r>
            <a:r>
              <a:rPr lang="hu-HU" smtClean="0"/>
              <a:t> a postposition?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9000" y="196109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mtClean="0"/>
              <a:t>Obsolete stem, non-transparent morphological structure:</a:t>
            </a:r>
          </a:p>
          <a:p>
            <a:pPr marL="0" indent="0">
              <a:buNone/>
            </a:pPr>
            <a:r>
              <a:rPr lang="hu-HU" smtClean="0"/>
              <a:t>(8)	</a:t>
            </a:r>
            <a:r>
              <a:rPr lang="hu-HU" i="1" smtClean="0"/>
              <a:t>híj-a-n</a:t>
            </a:r>
          </a:p>
          <a:p>
            <a:pPr marL="0" indent="0">
              <a:buNone/>
            </a:pPr>
            <a:r>
              <a:rPr lang="hu-HU" smtClean="0"/>
              <a:t>	void-POSS-SUPERESS</a:t>
            </a:r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 smtClean="0"/>
              <a:t>A single NP complement adjacent to the P:</a:t>
            </a:r>
          </a:p>
          <a:p>
            <a:pPr marL="0" indent="0">
              <a:buNone/>
            </a:pPr>
            <a:r>
              <a:rPr lang="hu-HU" smtClean="0"/>
              <a:t>(9)	</a:t>
            </a:r>
            <a:r>
              <a:rPr lang="hu-HU" i="1" smtClean="0"/>
              <a:t>eredmény </a:t>
            </a:r>
            <a:r>
              <a:rPr lang="hu-HU" b="1" i="1" smtClean="0"/>
              <a:t>	híján</a:t>
            </a:r>
          </a:p>
          <a:p>
            <a:pPr marL="0" indent="0">
              <a:buNone/>
            </a:pPr>
            <a:r>
              <a:rPr lang="hu-HU" smtClean="0"/>
              <a:t>	result           	for_lack_of</a:t>
            </a:r>
          </a:p>
          <a:p>
            <a:pPr marL="0" indent="0">
              <a:buNone/>
            </a:pPr>
            <a:r>
              <a:rPr lang="hu-HU" b="1" i="1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2242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805</Words>
  <Application>Microsoft Office PowerPoint</Application>
  <PresentationFormat>Szélesvásznú</PresentationFormat>
  <Paragraphs>233</Paragraphs>
  <Slides>23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Office-téma</vt:lpstr>
      <vt:lpstr>Non-participation vs. non-existence: Two abessive postpositions in Hungarian</vt:lpstr>
      <vt:lpstr>Claims:</vt:lpstr>
      <vt:lpstr>I. The meaning of nélkül and híján</vt:lpstr>
      <vt:lpstr>Nélkül vs. híján: non-participation vs. non-existence</vt:lpstr>
      <vt:lpstr> Nélkül can also express non-existence:</vt:lpstr>
      <vt:lpstr>Nélkül and híján are not interchangeable  in non-existence contexts, either</vt:lpstr>
      <vt:lpstr>Nélkül and híján have different scopes</vt:lpstr>
      <vt:lpstr>nélkül vs. híján</vt:lpstr>
      <vt:lpstr>Is híján a postposition?</vt:lpstr>
      <vt:lpstr>                   2 types of Hungarian Ps:</vt:lpstr>
      <vt:lpstr>Is híján a case-like postposition?</vt:lpstr>
      <vt:lpstr>Híján is a case-like P with a Definiteness Effect</vt:lpstr>
      <vt:lpstr>The structure of híján PPs: a small clause complement with an existential predicate</vt:lpstr>
      <vt:lpstr>What is the definiteness effect (DE)?</vt:lpstr>
      <vt:lpstr>Szabolcsi (1986, etc.): DE elicited by all verbs with an EXIST meaning component:</vt:lpstr>
      <vt:lpstr>The same DE with different predicates of existence</vt:lpstr>
      <vt:lpstr>Is nélkül 'without' a case-like P?</vt:lpstr>
      <vt:lpstr>Nélkül takes a small clause complement with an empty predicate</vt:lpstr>
      <vt:lpstr>Nélkül, too, elicits DE when encoding non-existence</vt:lpstr>
      <vt:lpstr>External syntax of híján</vt:lpstr>
      <vt:lpstr>   Another híján PP: a low adverbial of measure?</vt:lpstr>
      <vt:lpstr>Summary</vt:lpstr>
      <vt:lpstr>Selected references</vt:lpstr>
    </vt:vector>
  </TitlesOfParts>
  <Company>MTA Nyelvtudományi Intézet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Non-participation versus non-existence: two caritive postpositions in Hungarian</dc:title>
  <dc:creator>user</dc:creator>
  <cp:lastModifiedBy>user</cp:lastModifiedBy>
  <cp:revision>172</cp:revision>
  <dcterms:created xsi:type="dcterms:W3CDTF">2020-02-07T12:10:46Z</dcterms:created>
  <dcterms:modified xsi:type="dcterms:W3CDTF">2021-02-17T12:59:01Z</dcterms:modified>
</cp:coreProperties>
</file>