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4" r:id="rId6"/>
    <p:sldId id="263" r:id="rId7"/>
    <p:sldId id="267" r:id="rId8"/>
    <p:sldId id="278" r:id="rId9"/>
    <p:sldId id="277" r:id="rId10"/>
    <p:sldId id="276" r:id="rId11"/>
    <p:sldId id="268" r:id="rId12"/>
    <p:sldId id="269" r:id="rId13"/>
    <p:sldId id="275" r:id="rId14"/>
    <p:sldId id="270" r:id="rId15"/>
    <p:sldId id="273" r:id="rId16"/>
    <p:sldId id="274" r:id="rId17"/>
    <p:sldId id="279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3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9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221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5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12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2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60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36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6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78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85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02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EF01-0150-4BB9-8C72-16EF64BDFD79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B04E-FFA4-4B85-9353-A5FD1650E2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53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veszélyeztetett uráli nyelvek nyelvelméleti és magyar nyelvtörténeti tanulságai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smtClean="0"/>
          </a:p>
          <a:p>
            <a:r>
              <a:rPr lang="hu-HU" sz="3200" smtClean="0"/>
              <a:t>2019-2023</a:t>
            </a:r>
          </a:p>
          <a:p>
            <a:r>
              <a:rPr lang="hu-HU" sz="3200" smtClean="0"/>
              <a:t>MTA </a:t>
            </a:r>
            <a:r>
              <a:rPr lang="hu-HU" sz="3200" dirty="0" smtClean="0"/>
              <a:t>Nyelvtudományi Intézet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2087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Miért szükséges a kihaló uráli nyelvek dokumentálása?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6601" y="1825625"/>
            <a:ext cx="1131146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sz="3200" dirty="0" smtClean="0"/>
              <a:t>. </a:t>
            </a:r>
            <a:r>
              <a:rPr lang="hu-HU" sz="3200" b="1" dirty="0" smtClean="0"/>
              <a:t>Az uráli nyelvek bővelkednek olyan szerkezeti sajátságokban, melyekről a nyelvelmélet nem tud</a:t>
            </a:r>
            <a:r>
              <a:rPr lang="hu-HU" sz="3200" dirty="0" smtClean="0"/>
              <a:t>, vagy melyekről nem tud számot adni. 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3. Az uráli nyelvek orosz hatásra gyors </a:t>
            </a:r>
            <a:r>
              <a:rPr lang="hu-HU" sz="3200" dirty="0" err="1" smtClean="0"/>
              <a:t>SOV</a:t>
            </a:r>
            <a:r>
              <a:rPr lang="hu-HU" sz="3200" dirty="0" smtClean="0">
                <a:sym typeface="Wingdings" panose="05000000000000000000" pitchFamily="2" charset="2"/>
              </a:rPr>
              <a:t></a:t>
            </a:r>
            <a:r>
              <a:rPr lang="hu-HU" sz="3200" dirty="0" err="1" smtClean="0">
                <a:sym typeface="Wingdings" panose="05000000000000000000" pitchFamily="2" charset="2"/>
              </a:rPr>
              <a:t>SVO</a:t>
            </a:r>
            <a:r>
              <a:rPr lang="hu-HU" sz="3200" dirty="0" smtClean="0">
                <a:sym typeface="Wingdings" panose="05000000000000000000" pitchFamily="2" charset="2"/>
              </a:rPr>
              <a:t> </a:t>
            </a:r>
            <a:r>
              <a:rPr lang="hu-HU" sz="3200" dirty="0" smtClean="0"/>
              <a:t>váltáson esnek át, így </a:t>
            </a:r>
            <a:r>
              <a:rPr lang="hu-HU" sz="3200" b="1" dirty="0" smtClean="0"/>
              <a:t>bennük a tanulmányozhatók azok a nyelvtörténeti folyamatok</a:t>
            </a:r>
            <a:r>
              <a:rPr lang="hu-HU" sz="3200" dirty="0" smtClean="0"/>
              <a:t>, melyeknek pl. az </a:t>
            </a:r>
            <a:r>
              <a:rPr lang="hu-HU" sz="3200" dirty="0" err="1" smtClean="0"/>
              <a:t>indo-európai</a:t>
            </a:r>
            <a:r>
              <a:rPr lang="hu-HU" sz="3200" dirty="0" smtClean="0"/>
              <a:t> nyelvekben csak a végeredményét látjuk.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21170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nyelvelmélet számára lényeges uráli kutatási kérdések: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61880"/>
            <a:ext cx="10515600" cy="455620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4000" dirty="0" smtClean="0"/>
              <a:t>Az </a:t>
            </a:r>
            <a:r>
              <a:rPr lang="hu-HU" sz="4000" dirty="0" err="1" smtClean="0"/>
              <a:t>SOV</a:t>
            </a:r>
            <a:r>
              <a:rPr lang="hu-HU" sz="4000" dirty="0" smtClean="0"/>
              <a:t> </a:t>
            </a:r>
            <a:r>
              <a:rPr lang="hu-HU" sz="4000" dirty="0" smtClean="0">
                <a:sym typeface="Wingdings" panose="05000000000000000000" pitchFamily="2" charset="2"/>
              </a:rPr>
              <a:t> </a:t>
            </a:r>
            <a:r>
              <a:rPr lang="hu-HU" sz="4000" dirty="0" err="1" smtClean="0">
                <a:sym typeface="Wingdings" panose="05000000000000000000" pitchFamily="2" charset="2"/>
              </a:rPr>
              <a:t>SVO</a:t>
            </a:r>
            <a:r>
              <a:rPr lang="hu-HU" sz="4000" dirty="0" smtClean="0">
                <a:sym typeface="Wingdings" panose="05000000000000000000" pitchFamily="2" charset="2"/>
              </a:rPr>
              <a:t> változás kiváltó oka és lefolyása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Alternatív hipotézisek a korábbi, évszázadok alatt lezajlott </a:t>
            </a:r>
            <a:r>
              <a:rPr lang="hu-HU" dirty="0" err="1" smtClean="0">
                <a:sym typeface="Wingdings" panose="05000000000000000000" pitchFamily="2" charset="2"/>
              </a:rPr>
              <a:t>SOV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err="1" smtClean="0">
                <a:sym typeface="Wingdings" panose="05000000000000000000" pitchFamily="2" charset="2"/>
              </a:rPr>
              <a:t>SVO</a:t>
            </a:r>
            <a:r>
              <a:rPr lang="hu-HU" dirty="0" smtClean="0">
                <a:sym typeface="Wingdings" panose="05000000000000000000" pitchFamily="2" charset="2"/>
              </a:rPr>
              <a:t> változásokról:</a:t>
            </a:r>
          </a:p>
          <a:p>
            <a:pPr marL="571500" indent="-571500">
              <a:buAutoNum type="romanLcPeriod"/>
            </a:pPr>
            <a:r>
              <a:rPr lang="hu-HU" dirty="0" smtClean="0">
                <a:sym typeface="Wingdings" panose="05000000000000000000" pitchFamily="2" charset="2"/>
              </a:rPr>
              <a:t>V-előrevivés egy újonnan kialakuló temporális pozícióba;</a:t>
            </a:r>
          </a:p>
          <a:p>
            <a:pPr marL="571500" indent="-571500">
              <a:buAutoNum type="romanLcPeriod"/>
            </a:pPr>
            <a:r>
              <a:rPr lang="hu-HU" dirty="0" err="1" smtClean="0">
                <a:sym typeface="Wingdings" panose="05000000000000000000" pitchFamily="2" charset="2"/>
              </a:rPr>
              <a:t>O-hátravivés</a:t>
            </a:r>
            <a:r>
              <a:rPr lang="hu-HU" dirty="0" smtClean="0">
                <a:sym typeface="Wingdings" panose="05000000000000000000" pitchFamily="2" charset="2"/>
              </a:rPr>
              <a:t> egy ige utáni topik- vagy fókusz-pozícióba;</a:t>
            </a:r>
          </a:p>
          <a:p>
            <a:pPr marL="571500" indent="-571500">
              <a:buAutoNum type="romanLcPeriod"/>
            </a:pPr>
            <a:endParaRPr lang="hu-HU" sz="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Oroszországi uráli nyelvek: direkt bizonyíték: felgyorsult, most végbemenő, közvetlenül tanulmányozható </a:t>
            </a:r>
            <a:r>
              <a:rPr lang="hu-HU" dirty="0" err="1" smtClean="0">
                <a:sym typeface="Wingdings" panose="05000000000000000000" pitchFamily="2" charset="2"/>
              </a:rPr>
              <a:t>SOV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err="1" smtClean="0">
                <a:sym typeface="Wingdings" panose="05000000000000000000" pitchFamily="2" charset="2"/>
              </a:rPr>
              <a:t>SVO</a:t>
            </a:r>
            <a:r>
              <a:rPr lang="hu-HU" dirty="0" smtClean="0">
                <a:sym typeface="Wingdings" panose="05000000000000000000" pitchFamily="2" charset="2"/>
              </a:rPr>
              <a:t> változás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969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7933" y="0"/>
            <a:ext cx="1126913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Calibri Light" panose="020F0302020204030204" pitchFamily="34" charset="0"/>
              </a:rPr>
              <a:t>2. </a:t>
            </a:r>
            <a:r>
              <a:rPr lang="hu-HU" dirty="0" err="1">
                <a:latin typeface="Calibri Light" panose="020F0302020204030204" pitchFamily="34" charset="0"/>
              </a:rPr>
              <a:t>SOV</a:t>
            </a:r>
            <a:r>
              <a:rPr lang="hu-HU" dirty="0">
                <a:latin typeface="Calibri Light" panose="020F0302020204030204" pitchFamily="34" charset="0"/>
              </a:rPr>
              <a:t> szórend: igeneves </a:t>
            </a:r>
            <a:r>
              <a:rPr lang="hu-HU" dirty="0" smtClean="0">
                <a:latin typeface="Calibri Light" panose="020F0302020204030204" pitchFamily="34" charset="0"/>
              </a:rPr>
              <a:t>alárendelés; </a:t>
            </a:r>
            <a:r>
              <a:rPr lang="hu-HU" dirty="0">
                <a:latin typeface="Calibri Light" panose="020F0302020204030204" pitchFamily="34" charset="0"/>
              </a:rPr>
              <a:t/>
            </a:r>
            <a:br>
              <a:rPr lang="hu-HU" dirty="0">
                <a:latin typeface="Calibri Light" panose="020F0302020204030204" pitchFamily="34" charset="0"/>
              </a:rPr>
            </a:br>
            <a:r>
              <a:rPr lang="hu-HU" dirty="0" err="1">
                <a:latin typeface="Calibri Light" panose="020F0302020204030204" pitchFamily="34" charset="0"/>
              </a:rPr>
              <a:t>SVO</a:t>
            </a:r>
            <a:r>
              <a:rPr lang="hu-HU" dirty="0">
                <a:latin typeface="Calibri Light" panose="020F0302020204030204" pitchFamily="34" charset="0"/>
              </a:rPr>
              <a:t> szórend: kötőszós, időjeles igés (</a:t>
            </a:r>
            <a:r>
              <a:rPr lang="hu-HU" dirty="0" err="1">
                <a:latin typeface="Calibri Light" panose="020F0302020204030204" pitchFamily="34" charset="0"/>
              </a:rPr>
              <a:t>finit</a:t>
            </a:r>
            <a:r>
              <a:rPr lang="hu-HU" dirty="0">
                <a:latin typeface="Calibri Light" panose="020F0302020204030204" pitchFamily="34" charset="0"/>
              </a:rPr>
              <a:t>) </a:t>
            </a:r>
            <a:r>
              <a:rPr lang="hu-HU" dirty="0" smtClean="0">
                <a:latin typeface="Calibri Light" panose="020F0302020204030204" pitchFamily="34" charset="0"/>
              </a:rPr>
              <a:t>alárendelés</a:t>
            </a:r>
            <a:endParaRPr lang="hu-HU" dirty="0">
              <a:latin typeface="Calibri Light" panose="020F03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933" y="1456267"/>
            <a:ext cx="11590866" cy="5190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Uráli (ómagyar) alárendelés:</a:t>
            </a:r>
          </a:p>
          <a:p>
            <a:pPr marL="0" indent="0">
              <a:buNone/>
            </a:pPr>
            <a:r>
              <a:rPr lang="hu-HU" dirty="0" smtClean="0"/>
              <a:t>(11)a. [</a:t>
            </a:r>
            <a:r>
              <a:rPr lang="hu-HU" b="1" i="1" dirty="0"/>
              <a:t>zent </a:t>
            </a:r>
            <a:r>
              <a:rPr lang="hu-HU" b="1" i="1" dirty="0" err="1"/>
              <a:t>leleknek</a:t>
            </a:r>
            <a:r>
              <a:rPr lang="hu-HU" b="1" i="1" dirty="0"/>
              <a:t> </a:t>
            </a:r>
            <a:r>
              <a:rPr lang="hu-HU" b="1" i="1" dirty="0" err="1"/>
              <a:t>het</a:t>
            </a:r>
            <a:r>
              <a:rPr lang="hu-HU" b="1" i="1" dirty="0"/>
              <a:t> </a:t>
            </a:r>
            <a:r>
              <a:rPr lang="hu-HU" b="1" i="1" dirty="0" err="1"/>
              <a:t>ayandekat</a:t>
            </a:r>
            <a:r>
              <a:rPr lang="hu-HU" b="1" i="1" dirty="0"/>
              <a:t> nem </a:t>
            </a:r>
            <a:r>
              <a:rPr lang="hu-HU" b="1" i="1" dirty="0" err="1"/>
              <a:t>keuan-t-om-ban</a:t>
            </a:r>
            <a:r>
              <a:rPr lang="hu-HU" dirty="0" smtClean="0"/>
              <a:t>]</a:t>
            </a:r>
            <a:r>
              <a:rPr lang="hu-HU" i="1" dirty="0"/>
              <a:t> vetkeztem</a:t>
            </a:r>
            <a:r>
              <a:rPr lang="hu-HU" dirty="0"/>
              <a:t> </a:t>
            </a:r>
            <a:r>
              <a:rPr lang="hu-HU" i="1" dirty="0" smtClean="0">
                <a:sym typeface="Wingdings" panose="05000000000000000000" pitchFamily="2" charset="2"/>
              </a:rPr>
              <a:t>  </a:t>
            </a:r>
          </a:p>
          <a:p>
            <a:pPr marL="0" indent="0">
              <a:buNone/>
            </a:pPr>
            <a:r>
              <a:rPr lang="hu-HU" i="1" dirty="0" smtClean="0">
                <a:sym typeface="Wingdings" panose="05000000000000000000" pitchFamily="2" charset="2"/>
              </a:rPr>
              <a:t>       </a:t>
            </a:r>
            <a:r>
              <a:rPr lang="hu-HU" dirty="0" smtClean="0">
                <a:sym typeface="Wingdings" panose="05000000000000000000" pitchFamily="2" charset="2"/>
              </a:rPr>
              <a:t>b.</a:t>
            </a:r>
            <a:r>
              <a:rPr lang="hu-HU" i="1" dirty="0" smtClean="0">
                <a:sym typeface="Wingdings" panose="05000000000000000000" pitchFamily="2" charset="2"/>
              </a:rPr>
              <a:t> vétkeztem, </a:t>
            </a:r>
            <a:r>
              <a:rPr lang="hu-HU" dirty="0" smtClean="0">
                <a:sym typeface="Wingdings" panose="05000000000000000000" pitchFamily="2" charset="2"/>
              </a:rPr>
              <a:t>[</a:t>
            </a:r>
            <a:r>
              <a:rPr lang="hu-HU" b="1" i="1" dirty="0" smtClean="0">
                <a:sym typeface="Wingdings" panose="05000000000000000000" pitchFamily="2" charset="2"/>
              </a:rPr>
              <a:t>hogy nem kívántam Szentléleknek hét ajándékát</a:t>
            </a:r>
            <a:r>
              <a:rPr lang="hu-HU" dirty="0" smtClean="0">
                <a:sym typeface="Wingdings" panose="05000000000000000000" pitchFamily="2" charset="2"/>
              </a:rPr>
              <a:t>]</a:t>
            </a:r>
            <a:endParaRPr lang="hu-HU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sz="8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b="1" dirty="0" smtClean="0">
                <a:sym typeface="Wingdings" panose="05000000000000000000" pitchFamily="2" charset="2"/>
              </a:rPr>
              <a:t>Kérdés</a:t>
            </a:r>
            <a:r>
              <a:rPr lang="hu-HU" dirty="0" smtClean="0">
                <a:sym typeface="Wingdings" panose="05000000000000000000" pitchFamily="2" charset="2"/>
              </a:rPr>
              <a:t>: Mennyire általános a korreláció? Mi magyarázza? </a:t>
            </a:r>
          </a:p>
          <a:p>
            <a:pPr marL="0" indent="0">
              <a:buNone/>
            </a:pPr>
            <a:r>
              <a:rPr lang="hu-HU" b="1" dirty="0" smtClean="0">
                <a:sym typeface="Wingdings" panose="05000000000000000000" pitchFamily="2" charset="2"/>
              </a:rPr>
              <a:t>Hipotézisek</a:t>
            </a:r>
            <a:r>
              <a:rPr lang="hu-HU" dirty="0" smtClean="0">
                <a:sym typeface="Wingdings" panose="05000000000000000000" pitchFamily="2" charset="2"/>
              </a:rPr>
              <a:t>, melyek eltérő </a:t>
            </a:r>
            <a:r>
              <a:rPr lang="hu-HU" dirty="0" err="1" smtClean="0">
                <a:sym typeface="Wingdings" panose="05000000000000000000" pitchFamily="2" charset="2"/>
              </a:rPr>
              <a:t>predikciói</a:t>
            </a:r>
            <a:r>
              <a:rPr lang="hu-HU" dirty="0" smtClean="0">
                <a:sym typeface="Wingdings" panose="05000000000000000000" pitchFamily="2" charset="2"/>
              </a:rPr>
              <a:t> tesztelhetők az uráli nyelveken: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	szerkezeti ok (</a:t>
            </a:r>
            <a:r>
              <a:rPr lang="hu-HU" dirty="0" err="1" smtClean="0">
                <a:sym typeface="Wingdings" panose="05000000000000000000" pitchFamily="2" charset="2"/>
              </a:rPr>
              <a:t>Final-Over-Final</a:t>
            </a:r>
            <a:r>
              <a:rPr lang="hu-HU" dirty="0" smtClean="0">
                <a:sym typeface="Wingdings" panose="05000000000000000000" pitchFamily="2" charset="2"/>
              </a:rPr>
              <a:t> megszorítás), vagy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	percepciós ok (</a:t>
            </a:r>
            <a:r>
              <a:rPr lang="hu-HU" dirty="0" err="1" smtClean="0">
                <a:sym typeface="Wingdings" panose="05000000000000000000" pitchFamily="2" charset="2"/>
              </a:rPr>
              <a:t>Minimal</a:t>
            </a:r>
            <a:r>
              <a:rPr lang="hu-HU" dirty="0" smtClean="0">
                <a:sym typeface="Wingdings" panose="05000000000000000000" pitchFamily="2" charset="2"/>
              </a:rPr>
              <a:t> Domain elv)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	prozódiai ok 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	(evolúciós ok)</a:t>
            </a:r>
          </a:p>
          <a:p>
            <a:pPr marL="0" indent="0">
              <a:buNone/>
            </a:pPr>
            <a:endParaRPr lang="hu-HU" sz="1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358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ym typeface="Wingdings" panose="05000000000000000000" pitchFamily="2" charset="2"/>
              </a:rPr>
              <a:t>3. A </a:t>
            </a:r>
            <a:r>
              <a:rPr lang="hu-HU" dirty="0">
                <a:sym typeface="Wingdings" panose="05000000000000000000" pitchFamily="2" charset="2"/>
              </a:rPr>
              <a:t>kurrens </a:t>
            </a:r>
            <a:r>
              <a:rPr lang="hu-HU" dirty="0" smtClean="0">
                <a:sym typeface="Wingdings" panose="05000000000000000000" pitchFamily="2" charset="2"/>
              </a:rPr>
              <a:t>szintaxis-elméletnek </a:t>
            </a:r>
            <a:r>
              <a:rPr lang="hu-HU" dirty="0">
                <a:sym typeface="Wingdings" panose="05000000000000000000" pitchFamily="2" charset="2"/>
              </a:rPr>
              <a:t>ellentmondó megfigyelés: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A </a:t>
            </a:r>
            <a:r>
              <a:rPr lang="hu-HU" dirty="0" err="1">
                <a:sym typeface="Wingdings" panose="05000000000000000000" pitchFamily="2" charset="2"/>
              </a:rPr>
              <a:t>finitség</a:t>
            </a:r>
            <a:r>
              <a:rPr lang="hu-HU" dirty="0">
                <a:sym typeface="Wingdings" panose="05000000000000000000" pitchFamily="2" charset="2"/>
              </a:rPr>
              <a:t> nem bináris, hanem skaláris jegy. </a:t>
            </a:r>
            <a:endParaRPr lang="hu-H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A </a:t>
            </a:r>
            <a:r>
              <a:rPr lang="hu-HU" dirty="0">
                <a:sym typeface="Wingdings" panose="05000000000000000000" pitchFamily="2" charset="2"/>
              </a:rPr>
              <a:t>két végpont: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[</a:t>
            </a:r>
            <a:r>
              <a:rPr lang="hu-HU" dirty="0" err="1">
                <a:sym typeface="Wingdings" panose="05000000000000000000" pitchFamily="2" charset="2"/>
              </a:rPr>
              <a:t>-finit</a:t>
            </a:r>
            <a:r>
              <a:rPr lang="hu-HU" dirty="0">
                <a:sym typeface="Wingdings" panose="05000000000000000000" pitchFamily="2" charset="2"/>
              </a:rPr>
              <a:t>]: nincs saját igeidő</a:t>
            </a:r>
            <a:r>
              <a:rPr lang="hu-HU">
                <a:sym typeface="Wingdings" panose="05000000000000000000" pitchFamily="2" charset="2"/>
              </a:rPr>
              <a:t>, </a:t>
            </a:r>
            <a:r>
              <a:rPr lang="hu-HU" smtClean="0">
                <a:sym typeface="Wingdings" panose="05000000000000000000" pitchFamily="2" charset="2"/>
              </a:rPr>
              <a:t>külön alany</a:t>
            </a:r>
            <a:r>
              <a:rPr lang="hu-HU" dirty="0">
                <a:sym typeface="Wingdings" panose="05000000000000000000" pitchFamily="2" charset="2"/>
              </a:rPr>
              <a:t>, egyeztetés, alárendelő kötőszó: </a:t>
            </a:r>
            <a:endParaRPr lang="hu-H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(12) </a:t>
            </a:r>
            <a:r>
              <a:rPr lang="hu-HU" i="1" dirty="0" smtClean="0">
                <a:sym typeface="Wingdings" panose="05000000000000000000" pitchFamily="2" charset="2"/>
              </a:rPr>
              <a:t>Szeretnék </a:t>
            </a:r>
            <a:r>
              <a:rPr lang="hu-HU" dirty="0" smtClean="0">
                <a:sym typeface="Wingdings" panose="05000000000000000000" pitchFamily="2" charset="2"/>
              </a:rPr>
              <a:t>[</a:t>
            </a:r>
            <a:r>
              <a:rPr lang="hu-HU" b="1" i="1" dirty="0" smtClean="0">
                <a:sym typeface="Wingdings" panose="05000000000000000000" pitchFamily="2" charset="2"/>
              </a:rPr>
              <a:t>énekelni</a:t>
            </a:r>
            <a:r>
              <a:rPr lang="hu-HU" dirty="0" smtClean="0">
                <a:sym typeface="Wingdings" panose="05000000000000000000" pitchFamily="2" charset="2"/>
              </a:rPr>
              <a:t>]</a:t>
            </a:r>
            <a:r>
              <a:rPr lang="hu-HU" i="1" dirty="0" smtClean="0"/>
              <a:t>.</a:t>
            </a:r>
            <a:endParaRPr lang="hu-HU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/>
              <a:t>[+</a:t>
            </a:r>
            <a:r>
              <a:rPr lang="hu-HU" dirty="0" err="1"/>
              <a:t>finit</a:t>
            </a:r>
            <a:r>
              <a:rPr lang="hu-HU" dirty="0"/>
              <a:t>]: van saját igeidő</a:t>
            </a:r>
            <a:r>
              <a:rPr lang="hu-HU"/>
              <a:t>, </a:t>
            </a:r>
            <a:r>
              <a:rPr lang="hu-HU" smtClean="0"/>
              <a:t>külön alany</a:t>
            </a:r>
            <a:r>
              <a:rPr lang="hu-HU" dirty="0"/>
              <a:t>, egyeztetés, kötőszó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(13)  </a:t>
            </a:r>
            <a:r>
              <a:rPr lang="hu-HU" i="1" dirty="0" smtClean="0"/>
              <a:t>Szeretném, </a:t>
            </a:r>
            <a:r>
              <a:rPr lang="hu-HU" b="1" i="1" dirty="0"/>
              <a:t>hogy </a:t>
            </a:r>
            <a:r>
              <a:rPr lang="hu-HU" b="1" i="1" dirty="0" smtClean="0"/>
              <a:t>Péter énekeljen</a:t>
            </a:r>
            <a:r>
              <a:rPr lang="hu-HU" i="1" dirty="0" smtClean="0"/>
              <a:t>.</a:t>
            </a:r>
            <a:endParaRPr lang="hu-HU" i="1" dirty="0"/>
          </a:p>
          <a:p>
            <a:pPr marL="0" indent="0">
              <a:buNone/>
            </a:pPr>
            <a:r>
              <a:rPr lang="hu-HU" dirty="0" smtClean="0"/>
              <a:t>Uráli nyelvek (ómagyar): számos </a:t>
            </a:r>
            <a:r>
              <a:rPr lang="hu-HU" dirty="0"/>
              <a:t>közbülső </a:t>
            </a:r>
            <a:r>
              <a:rPr lang="hu-HU" dirty="0" smtClean="0"/>
              <a:t>változat</a:t>
            </a:r>
            <a:r>
              <a:rPr lang="hu-HU" i="1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14)a</a:t>
            </a:r>
            <a:r>
              <a:rPr lang="hu-HU" dirty="0" smtClean="0"/>
              <a:t>.</a:t>
            </a:r>
            <a:r>
              <a:rPr lang="hu-HU" i="1" dirty="0"/>
              <a:t> Szeretnék </a:t>
            </a:r>
            <a:r>
              <a:rPr lang="hu-HU" dirty="0" smtClean="0"/>
              <a:t>[</a:t>
            </a:r>
            <a:r>
              <a:rPr lang="hu-HU" b="1" i="1" dirty="0" smtClean="0"/>
              <a:t>énekelnem</a:t>
            </a:r>
            <a:r>
              <a:rPr lang="hu-HU" dirty="0" smtClean="0"/>
              <a:t>] (</a:t>
            </a:r>
            <a:r>
              <a:rPr lang="hu-HU" dirty="0" err="1" smtClean="0"/>
              <a:t>-önálló</a:t>
            </a:r>
            <a:r>
              <a:rPr lang="hu-HU" dirty="0" smtClean="0"/>
              <a:t> alany, +egyeztetés)</a:t>
            </a:r>
            <a:endParaRPr lang="hu-HU" dirty="0"/>
          </a:p>
          <a:p>
            <a:pPr marL="0" indent="0">
              <a:buNone/>
            </a:pPr>
            <a:r>
              <a:rPr lang="hu-HU" i="1" dirty="0" smtClean="0"/>
              <a:t>       </a:t>
            </a:r>
            <a:r>
              <a:rPr lang="hu-HU" dirty="0" smtClean="0"/>
              <a:t>b.</a:t>
            </a:r>
            <a:r>
              <a:rPr lang="hu-HU" i="1" dirty="0" smtClean="0"/>
              <a:t> </a:t>
            </a:r>
            <a:r>
              <a:rPr lang="hu-HU" i="1" dirty="0"/>
              <a:t>Szeretnék </a:t>
            </a:r>
            <a:r>
              <a:rPr lang="hu-HU" dirty="0" smtClean="0"/>
              <a:t>[</a:t>
            </a:r>
            <a:r>
              <a:rPr lang="hu-HU" b="1" i="1" dirty="0" smtClean="0"/>
              <a:t>énekelnie</a:t>
            </a:r>
            <a:r>
              <a:rPr lang="hu-HU" dirty="0" smtClean="0"/>
              <a:t>] (</a:t>
            </a:r>
            <a:r>
              <a:rPr lang="hu-HU" dirty="0" err="1" smtClean="0"/>
              <a:t>default</a:t>
            </a:r>
            <a:r>
              <a:rPr lang="hu-HU" dirty="0" smtClean="0"/>
              <a:t> 3. személyű egyeztetés)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657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2533" y="365125"/>
            <a:ext cx="11379200" cy="1325563"/>
          </a:xfrm>
        </p:spPr>
        <p:txBody>
          <a:bodyPr/>
          <a:lstStyle/>
          <a:p>
            <a:r>
              <a:rPr lang="hu-HU" dirty="0" smtClean="0"/>
              <a:t>4. Mondatvégi</a:t>
            </a:r>
            <a:r>
              <a:rPr lang="hu-HU" dirty="0" smtClean="0">
                <a:sym typeface="Wingdings" panose="05000000000000000000" pitchFamily="2" charset="2"/>
              </a:rPr>
              <a:t>mondatkezdő alárendelő kötőszó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2734" y="1622425"/>
            <a:ext cx="10930466" cy="5074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SOV</a:t>
            </a:r>
            <a:r>
              <a:rPr lang="hu-HU" dirty="0" smtClean="0"/>
              <a:t> </a:t>
            </a:r>
            <a:r>
              <a:rPr lang="hu-HU" dirty="0" err="1" smtClean="0"/>
              <a:t>finit</a:t>
            </a:r>
            <a:r>
              <a:rPr lang="hu-HU" dirty="0" smtClean="0"/>
              <a:t> alárendelő mondat: mondatvégi kötőszó; </a:t>
            </a:r>
          </a:p>
          <a:p>
            <a:pPr marL="0" indent="0">
              <a:buNone/>
            </a:pPr>
            <a:r>
              <a:rPr lang="hu-HU" dirty="0" err="1" smtClean="0"/>
              <a:t>SVO</a:t>
            </a:r>
            <a:r>
              <a:rPr lang="hu-HU" dirty="0" smtClean="0"/>
              <a:t>: mondatkezdő kötőszó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dirty="0" smtClean="0"/>
              <a:t>Hogyan fordul meg a kötőszó az </a:t>
            </a:r>
            <a:r>
              <a:rPr lang="hu-HU" dirty="0" err="1" smtClean="0"/>
              <a:t>SOV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err="1" smtClean="0">
                <a:sym typeface="Wingdings" panose="05000000000000000000" pitchFamily="2" charset="2"/>
              </a:rPr>
              <a:t>SVO</a:t>
            </a:r>
            <a:r>
              <a:rPr lang="hu-HU" dirty="0" smtClean="0">
                <a:sym typeface="Wingdings" panose="05000000000000000000" pitchFamily="2" charset="2"/>
              </a:rPr>
              <a:t> változás során?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Általánosíthatók-e az udmurt tények:</a:t>
            </a:r>
          </a:p>
          <a:p>
            <a:pPr marL="0" indent="0">
              <a:buNone/>
            </a:pPr>
            <a:r>
              <a:rPr lang="hu-HU" dirty="0" smtClean="0"/>
              <a:t>(15)a. </a:t>
            </a:r>
            <a:r>
              <a:rPr lang="en-GB" i="1" dirty="0" smtClean="0"/>
              <a:t>Mon </a:t>
            </a:r>
            <a:r>
              <a:rPr lang="hu-HU" i="1" dirty="0" smtClean="0"/>
              <a:t>[</a:t>
            </a:r>
            <a:r>
              <a:rPr lang="en-GB" i="1" dirty="0" smtClean="0"/>
              <a:t>ton </a:t>
            </a:r>
            <a:r>
              <a:rPr lang="en-GB" i="1" dirty="0" err="1" smtClean="0"/>
              <a:t>bertod</a:t>
            </a:r>
            <a:r>
              <a:rPr lang="en-GB" i="1" dirty="0" smtClean="0"/>
              <a:t> </a:t>
            </a:r>
            <a:r>
              <a:rPr lang="hu-HU" i="1" dirty="0" smtClean="0"/>
              <a:t>     </a:t>
            </a:r>
            <a:r>
              <a:rPr lang="en-GB" b="1" i="1" dirty="0" err="1" smtClean="0"/>
              <a:t>šuysa</a:t>
            </a:r>
            <a:r>
              <a:rPr lang="hu-HU" i="1" dirty="0"/>
              <a:t>]</a:t>
            </a:r>
            <a:r>
              <a:rPr lang="hu-HU" i="1" dirty="0" smtClean="0"/>
              <a:t>		</a:t>
            </a:r>
            <a:r>
              <a:rPr lang="en-GB" i="1" dirty="0" err="1" smtClean="0"/>
              <a:t>malpashko</a:t>
            </a:r>
            <a:r>
              <a:rPr lang="en-GB" i="1" dirty="0" smtClean="0"/>
              <a:t> </a:t>
            </a:r>
            <a:endParaRPr lang="hu-HU" i="1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én       te   hazajössz hogy(=mondván</a:t>
            </a:r>
            <a:r>
              <a:rPr lang="hu-HU" dirty="0"/>
              <a:t>) </a:t>
            </a:r>
            <a:r>
              <a:rPr lang="hu-HU" dirty="0" smtClean="0"/>
              <a:t>	gondolom 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   </a:t>
            </a:r>
            <a:r>
              <a:rPr lang="hu-HU" dirty="0" smtClean="0"/>
              <a:t>b</a:t>
            </a:r>
            <a:r>
              <a:rPr lang="hu-HU" i="1" dirty="0" smtClean="0"/>
              <a:t>. </a:t>
            </a:r>
            <a:r>
              <a:rPr lang="hu-HU" i="1" dirty="0" err="1" smtClean="0"/>
              <a:t>Mon</a:t>
            </a:r>
            <a:r>
              <a:rPr lang="hu-HU" i="1" dirty="0" smtClean="0"/>
              <a:t> </a:t>
            </a:r>
            <a:r>
              <a:rPr lang="hu-HU" i="1" dirty="0" err="1" smtClean="0"/>
              <a:t>malpashko</a:t>
            </a:r>
            <a:r>
              <a:rPr lang="hu-HU" i="1" dirty="0" smtClean="0"/>
              <a:t> [</a:t>
            </a:r>
            <a:r>
              <a:rPr lang="en-GB" b="1" i="1" dirty="0" smtClean="0"/>
              <a:t>š</a:t>
            </a:r>
            <a:r>
              <a:rPr lang="hu-HU" b="1" i="1" dirty="0" err="1" smtClean="0"/>
              <a:t>to</a:t>
            </a:r>
            <a:r>
              <a:rPr lang="hu-HU" b="1" i="1" dirty="0" smtClean="0"/>
              <a:t> </a:t>
            </a:r>
            <a:r>
              <a:rPr lang="hu-HU" i="1" dirty="0" err="1" smtClean="0"/>
              <a:t>ton</a:t>
            </a:r>
            <a:r>
              <a:rPr lang="hu-HU" b="1" i="1" dirty="0" smtClean="0"/>
              <a:t> </a:t>
            </a:r>
            <a:r>
              <a:rPr lang="hu-HU" i="1" dirty="0" err="1" smtClean="0"/>
              <a:t>bertod</a:t>
            </a:r>
            <a:r>
              <a:rPr lang="hu-HU" i="1" dirty="0" smtClean="0"/>
              <a:t> </a:t>
            </a:r>
            <a:r>
              <a:rPr lang="en-GB" b="1" i="1" dirty="0" err="1" smtClean="0"/>
              <a:t>šuysa</a:t>
            </a:r>
            <a:r>
              <a:rPr lang="hu-HU" b="1" i="1" dirty="0" smtClean="0"/>
              <a:t>].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   </a:t>
            </a:r>
            <a:r>
              <a:rPr lang="hu-HU" dirty="0" smtClean="0"/>
              <a:t>c</a:t>
            </a:r>
            <a:r>
              <a:rPr lang="hu-HU" i="1" dirty="0" smtClean="0"/>
              <a:t>. </a:t>
            </a:r>
            <a:r>
              <a:rPr lang="hu-HU" i="1" dirty="0" err="1"/>
              <a:t>Mon</a:t>
            </a:r>
            <a:r>
              <a:rPr lang="hu-HU" i="1" dirty="0"/>
              <a:t> </a:t>
            </a:r>
            <a:r>
              <a:rPr lang="hu-HU" i="1" dirty="0" err="1" smtClean="0"/>
              <a:t>malpashko</a:t>
            </a:r>
            <a:r>
              <a:rPr lang="hu-HU" i="1" dirty="0" smtClean="0"/>
              <a:t> [</a:t>
            </a:r>
            <a:r>
              <a:rPr lang="en-GB" b="1" i="1" dirty="0" smtClean="0"/>
              <a:t>š</a:t>
            </a:r>
            <a:r>
              <a:rPr lang="hu-HU" b="1" i="1" dirty="0" err="1"/>
              <a:t>to</a:t>
            </a:r>
            <a:r>
              <a:rPr lang="hu-HU" b="1" i="1" dirty="0"/>
              <a:t> </a:t>
            </a:r>
            <a:r>
              <a:rPr lang="hu-HU" i="1" dirty="0" err="1"/>
              <a:t>ton</a:t>
            </a:r>
            <a:r>
              <a:rPr lang="hu-HU" b="1" i="1" dirty="0"/>
              <a:t> </a:t>
            </a:r>
            <a:r>
              <a:rPr lang="hu-HU" i="1" dirty="0" err="1" smtClean="0"/>
              <a:t>bertod</a:t>
            </a:r>
            <a:r>
              <a:rPr lang="hu-HU" b="1" i="1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11604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</a:t>
            </a:r>
            <a:r>
              <a:rPr lang="hu-HU" dirty="0" smtClean="0"/>
              <a:t>. A logikai viszonyok kódolásának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0934"/>
            <a:ext cx="10515600" cy="4936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Mai magyar mondatszerkezet: egyértelműsíti a logikai viszonyokat:</a:t>
            </a:r>
          </a:p>
          <a:p>
            <a:pPr marL="0" indent="0">
              <a:buNone/>
            </a:pPr>
            <a:r>
              <a:rPr lang="hu-HU" dirty="0" smtClean="0"/>
              <a:t>(17)a. Itt mindenki két nyelvet is beszél.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b. Itt két nyelvet is mindenki beszél.</a:t>
            </a:r>
          </a:p>
          <a:p>
            <a:pPr marL="0" indent="0">
              <a:buNone/>
            </a:pPr>
            <a:r>
              <a:rPr lang="hu-HU" dirty="0" smtClean="0"/>
              <a:t>(18)a. Csak Pál nem késett el.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b. Nem csak Pál késett el. </a:t>
            </a:r>
          </a:p>
          <a:p>
            <a:pPr marL="0" indent="0">
              <a:buNone/>
            </a:pPr>
            <a:r>
              <a:rPr lang="hu-HU" dirty="0" smtClean="0"/>
              <a:t>(19)a. Jelentkezzék, aki felnevelt három gyereket!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b. Jelentkezzék, aki három gyereket nevelt fel!</a:t>
            </a:r>
          </a:p>
          <a:p>
            <a:pPr marL="0" indent="0">
              <a:buNone/>
            </a:pPr>
            <a:r>
              <a:rPr lang="hu-HU" dirty="0" smtClean="0"/>
              <a:t>Az efféle különbségtétel hiányozni látszik a többi uráli nyelvből. </a:t>
            </a:r>
          </a:p>
          <a:p>
            <a:pPr marL="0" indent="0">
              <a:buNone/>
            </a:pPr>
            <a:r>
              <a:rPr lang="hu-HU" dirty="0" smtClean="0"/>
              <a:t>Hogyan alakult ki a magyarban? </a:t>
            </a:r>
          </a:p>
        </p:txBody>
      </p:sp>
    </p:spTree>
    <p:extLst>
      <p:ext uri="{BB962C8B-B14F-4D97-AF65-F5344CB8AC3E}">
        <p14:creationId xmlns:p14="http://schemas.microsoft.com/office/powerpoint/2010/main" val="11825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Módszerek, munkatársak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0333" y="1591732"/>
            <a:ext cx="112014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Vizsgálati anyagok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   a kutatócsoportunk által készített udmurt, hanti és nyenyec adatbázis;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a magyar nyelvtörténeti adatbázisok;</a:t>
            </a:r>
          </a:p>
          <a:p>
            <a:pPr marL="0" indent="0">
              <a:buNone/>
            </a:pPr>
            <a:r>
              <a:rPr lang="hu-HU" dirty="0" smtClean="0"/>
              <a:t>   nyilvános uráli annotált adatbázisok; meghívandó uráli adatközlők közlései</a:t>
            </a:r>
          </a:p>
          <a:p>
            <a:pPr marL="0" indent="0">
              <a:buNone/>
            </a:pPr>
            <a:r>
              <a:rPr lang="hu-HU" b="1" dirty="0" smtClean="0"/>
              <a:t>Módszertan</a:t>
            </a:r>
            <a:r>
              <a:rPr lang="hu-HU" dirty="0" smtClean="0"/>
              <a:t>: a generatív szintaxis módszertana</a:t>
            </a:r>
          </a:p>
          <a:p>
            <a:pPr marL="0" indent="0">
              <a:buNone/>
            </a:pPr>
            <a:r>
              <a:rPr lang="hu-HU" b="1" dirty="0" smtClean="0"/>
              <a:t>Munkatársak</a:t>
            </a:r>
            <a:r>
              <a:rPr lang="hu-HU" smtClean="0"/>
              <a:t>: </a:t>
            </a:r>
            <a:r>
              <a:rPr lang="hu-HU"/>
              <a:t>Bende-Farkas </a:t>
            </a:r>
            <a:r>
              <a:rPr lang="hu-HU" smtClean="0"/>
              <a:t>Á., Lena Borise, Irina Burukina, </a:t>
            </a:r>
            <a:r>
              <a:rPr lang="hu-HU"/>
              <a:t>Csepregi Márta, Dékány É., Marcel </a:t>
            </a:r>
            <a:r>
              <a:rPr lang="hu-HU" smtClean="0"/>
              <a:t>den Dikken, Egedi </a:t>
            </a:r>
            <a:r>
              <a:rPr lang="hu-HU" dirty="0" smtClean="0"/>
              <a:t>B</a:t>
            </a:r>
            <a:r>
              <a:rPr lang="hu-HU" smtClean="0"/>
              <a:t>., É. Kiss K., Ekaterina Georgieva, Halm T</a:t>
            </a:r>
            <a:r>
              <a:rPr lang="hu-HU"/>
              <a:t>., Hegedűs </a:t>
            </a:r>
            <a:r>
              <a:rPr lang="hu-HU" smtClean="0"/>
              <a:t>V. </a:t>
            </a:r>
          </a:p>
          <a:p>
            <a:pPr marL="0" indent="0">
              <a:buNone/>
            </a:pPr>
            <a:r>
              <a:rPr lang="hu-HU" smtClean="0"/>
              <a:t>Gugán Kati ...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624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6024" y="0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Egyéni projektek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6024" y="1306431"/>
            <a:ext cx="11265976" cy="546632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Lena Borise: A hanti mondat prozódiája; az igével egyeztetett és nem egyeztetett tárgyat tartalmazó mondatok prozódiájának összevetése</a:t>
            </a:r>
          </a:p>
          <a:p>
            <a:pPr marL="0" indent="0">
              <a:buNone/>
            </a:pPr>
            <a:r>
              <a:rPr lang="hu-HU" smtClean="0"/>
              <a:t>Irina Burukina: mari terepmunka, a mari névmási rendszer, az igeneves és a véges alárendelés a mariban</a:t>
            </a:r>
          </a:p>
          <a:p>
            <a:pPr marL="0" indent="0">
              <a:buNone/>
            </a:pPr>
            <a:r>
              <a:rPr lang="hu-HU" smtClean="0"/>
              <a:t>ÉKK: az ugor esetadás és az esetelméletek; az SOV-&gt; SVO változás és az igeneves -&gt; véges alárendelés korrelációja</a:t>
            </a:r>
          </a:p>
          <a:p>
            <a:pPr marL="0" indent="0">
              <a:buNone/>
            </a:pPr>
            <a:r>
              <a:rPr lang="hu-HU" smtClean="0"/>
              <a:t>K. Georgieva: udmurt igeneves alárendelés; participium vagy nominalizáció</a:t>
            </a:r>
          </a:p>
          <a:p>
            <a:pPr marL="0" indent="0">
              <a:buNone/>
            </a:pPr>
            <a:r>
              <a:rPr lang="hu-HU" smtClean="0"/>
              <a:t>Huszthy B.: Lehet a csángó </a:t>
            </a:r>
            <a:r>
              <a:rPr lang="hu-HU" i="1" smtClean="0"/>
              <a:t>sz</a:t>
            </a:r>
            <a:r>
              <a:rPr lang="hu-HU" smtClean="0"/>
              <a:t>-elő dialektus fonémarendszere ősi maradvány?</a:t>
            </a:r>
          </a:p>
          <a:p>
            <a:pPr marL="0" indent="0">
              <a:buNone/>
            </a:pPr>
            <a:r>
              <a:rPr lang="hu-HU" smtClean="0"/>
              <a:t>Kooperáció rokon projektekkel:</a:t>
            </a:r>
          </a:p>
          <a:p>
            <a:pPr marL="0" indent="0">
              <a:buNone/>
            </a:pPr>
            <a:r>
              <a:rPr lang="hu-HU" smtClean="0"/>
              <a:t>Egedi, Mus, Hegedűs: </a:t>
            </a:r>
            <a:r>
              <a:rPr lang="hu-HU"/>
              <a:t>az </a:t>
            </a:r>
            <a:r>
              <a:rPr lang="hu-HU" smtClean="0"/>
              <a:t>uráli birtokos szerkezet és nominális mondat</a:t>
            </a:r>
          </a:p>
          <a:p>
            <a:pPr marL="0" indent="0">
              <a:buNone/>
            </a:pPr>
            <a:r>
              <a:rPr lang="hu-HU" smtClean="0"/>
              <a:t>Dékány Éva: változó vonatkozó mellékmondatok az udmurtban</a:t>
            </a:r>
          </a:p>
          <a:p>
            <a:pPr marL="0" indent="0">
              <a:buNone/>
            </a:pPr>
            <a:r>
              <a:rPr lang="hu-HU" smtClean="0"/>
              <a:t>stb</a:t>
            </a:r>
            <a:r>
              <a:rPr lang="hu-H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52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Miért szükséges a kihaló uráli </a:t>
            </a:r>
            <a:r>
              <a:rPr lang="hu-HU" smtClean="0"/>
              <a:t>nyelvek vizsgálata?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5667" y="2105024"/>
            <a:ext cx="11624733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3200" b="1" dirty="0" smtClean="0"/>
              <a:t>Nélkülük nem ismerhető meg a magyar nyelv története. </a:t>
            </a:r>
          </a:p>
          <a:p>
            <a:pPr marL="0" indent="0">
              <a:buNone/>
            </a:pPr>
            <a:r>
              <a:rPr lang="hu-HU" sz="3200" smtClean="0"/>
              <a:t>A dokumentált kor előtti nyelvállapotok mondattanának rekonstrukciójához szükséges</a:t>
            </a:r>
            <a:endParaRPr lang="hu-HU" sz="3200"/>
          </a:p>
          <a:p>
            <a:pPr marL="0" indent="0">
              <a:buNone/>
            </a:pPr>
            <a:r>
              <a:rPr lang="hu-HU" sz="3200" smtClean="0"/>
              <a:t>	a </a:t>
            </a:r>
            <a:r>
              <a:rPr lang="hu-HU" sz="3200" dirty="0" smtClean="0"/>
              <a:t>rokonnyelvek közös és </a:t>
            </a:r>
            <a:r>
              <a:rPr lang="hu-HU" sz="3200" smtClean="0"/>
              <a:t>eltérő mondattani sajátságainak 	feltérképezése</a:t>
            </a:r>
            <a:r>
              <a:rPr lang="hu-HU" sz="3200" dirty="0" smtClean="0"/>
              <a:t>, </a:t>
            </a:r>
          </a:p>
          <a:p>
            <a:pPr marL="0" indent="0">
              <a:buNone/>
            </a:pPr>
            <a:r>
              <a:rPr lang="hu-HU" sz="3200" dirty="0" smtClean="0"/>
              <a:t>    	az eltérő jegyek (mutációk) visszakövetése a családfán az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hu-HU" sz="3200" dirty="0"/>
              <a:t> </a:t>
            </a:r>
            <a:r>
              <a:rPr lang="hu-HU" sz="3200" dirty="0" smtClean="0"/>
              <a:t>   	</a:t>
            </a:r>
            <a:r>
              <a:rPr lang="hu-HU" sz="3200" smtClean="0"/>
              <a:t>elágazási pontig</a:t>
            </a:r>
            <a:r>
              <a:rPr lang="hu-HU" sz="3200"/>
              <a:t>	</a:t>
            </a:r>
            <a:r>
              <a:rPr lang="hu-HU" sz="3200" smtClean="0"/>
              <a:t> </a:t>
            </a:r>
            <a:endParaRPr lang="hu-HU" sz="3200" dirty="0" smtClean="0"/>
          </a:p>
          <a:p>
            <a:pPr marL="0" indent="0">
              <a:spcBef>
                <a:spcPts val="0"/>
              </a:spcBef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8178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5067" y="0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Az uráli családfa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6" t="-508" r="256" b="17557"/>
          <a:stretch/>
        </p:blipFill>
        <p:spPr>
          <a:xfrm>
            <a:off x="753534" y="888978"/>
            <a:ext cx="9985456" cy="55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3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48192"/>
            <a:ext cx="12192000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hu-HU" smtClean="0"/>
              <a:t>Korábbi nyelvállapotok rekonstruálása testvérnyelvi tények összeillesztésével: egy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9800" y="1817157"/>
            <a:ext cx="10515600" cy="4896909"/>
          </a:xfrm>
        </p:spPr>
        <p:txBody>
          <a:bodyPr/>
          <a:lstStyle/>
          <a:p>
            <a:pPr marL="0" indent="0">
              <a:buNone/>
            </a:pPr>
            <a:r>
              <a:rPr lang="hu-HU" sz="3000" b="1" dirty="0" smtClean="0"/>
              <a:t>Differenciált tárgyjelölés:</a:t>
            </a:r>
          </a:p>
          <a:p>
            <a:pPr marL="0" indent="0">
              <a:buNone/>
            </a:pPr>
            <a:r>
              <a:rPr lang="hu-HU" sz="3000" dirty="0" smtClean="0"/>
              <a:t>(1) 	</a:t>
            </a:r>
            <a:r>
              <a:rPr lang="hu-HU" sz="3000" i="1" dirty="0" smtClean="0"/>
              <a:t>János lát engem(</a:t>
            </a:r>
            <a:r>
              <a:rPr lang="hu-HU" sz="3000" i="1" dirty="0" err="1" smtClean="0"/>
              <a:t>-et</a:t>
            </a:r>
            <a:r>
              <a:rPr lang="hu-HU" sz="3000" i="1" dirty="0" smtClean="0"/>
              <a:t>), téged(</a:t>
            </a:r>
            <a:r>
              <a:rPr lang="hu-HU" sz="3000" i="1" dirty="0" err="1" smtClean="0"/>
              <a:t>-et</a:t>
            </a:r>
            <a:r>
              <a:rPr lang="hu-HU" sz="3000" i="1" dirty="0" smtClean="0"/>
              <a:t>)</a:t>
            </a:r>
            <a:r>
              <a:rPr lang="hu-HU" sz="3000" dirty="0" smtClean="0"/>
              <a:t>.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3000" dirty="0" smtClean="0"/>
              <a:t>(2) 	</a:t>
            </a:r>
            <a:r>
              <a:rPr lang="hu-HU" sz="3000" i="1" dirty="0" smtClean="0"/>
              <a:t>Ellopták az [én] autóm(</a:t>
            </a:r>
            <a:r>
              <a:rPr lang="hu-HU" sz="3000" i="1" dirty="0" err="1" smtClean="0"/>
              <a:t>-at</a:t>
            </a:r>
            <a:r>
              <a:rPr lang="hu-HU" sz="3000" i="1" dirty="0" smtClean="0"/>
              <a:t>).</a:t>
            </a:r>
          </a:p>
          <a:p>
            <a:pPr marL="0" indent="0">
              <a:buNone/>
            </a:pPr>
            <a:r>
              <a:rPr lang="hu-HU" sz="3000" i="1" dirty="0"/>
              <a:t>	</a:t>
            </a:r>
            <a:r>
              <a:rPr lang="hu-HU" sz="3000" i="1" dirty="0" smtClean="0"/>
              <a:t>Ellopták a [te] autód(</a:t>
            </a:r>
            <a:r>
              <a:rPr lang="hu-HU" sz="3000" i="1" dirty="0" err="1" smtClean="0"/>
              <a:t>-at</a:t>
            </a:r>
            <a:r>
              <a:rPr lang="hu-HU" sz="3000" i="1" dirty="0" smtClean="0"/>
              <a:t>).</a:t>
            </a:r>
          </a:p>
          <a:p>
            <a:pPr marL="0" indent="0">
              <a:buNone/>
            </a:pPr>
            <a:endParaRPr lang="hu-HU" sz="800" i="1" dirty="0" smtClean="0"/>
          </a:p>
          <a:p>
            <a:pPr marL="0" indent="0">
              <a:buNone/>
            </a:pPr>
            <a:r>
              <a:rPr lang="hu-HU" sz="3000" dirty="0" smtClean="0"/>
              <a:t>(3) 	</a:t>
            </a:r>
            <a:r>
              <a:rPr lang="hu-HU" sz="3000" i="1" dirty="0" smtClean="0"/>
              <a:t>A mi autónk(</a:t>
            </a:r>
            <a:r>
              <a:rPr lang="hu-HU" sz="3000" i="1" dirty="0" err="1" smtClean="0"/>
              <a:t>-at</a:t>
            </a:r>
            <a:r>
              <a:rPr lang="hu-HU" sz="3000" i="1" dirty="0" smtClean="0"/>
              <a:t>) lopták el.</a:t>
            </a:r>
          </a:p>
          <a:p>
            <a:pPr marL="0" indent="0">
              <a:buNone/>
            </a:pPr>
            <a:r>
              <a:rPr lang="hu-HU" sz="3000" i="1" dirty="0" smtClean="0"/>
              <a:t>	A ti autótok(</a:t>
            </a:r>
            <a:r>
              <a:rPr lang="hu-HU" sz="3000" i="1" dirty="0" err="1" smtClean="0"/>
              <a:t>-at</a:t>
            </a:r>
            <a:r>
              <a:rPr lang="hu-HU" sz="3000" i="1" dirty="0" smtClean="0"/>
              <a:t>) lopták el.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3000" dirty="0" smtClean="0"/>
              <a:t>(4)  *</a:t>
            </a:r>
            <a:r>
              <a:rPr lang="hu-HU" sz="3000" i="1" dirty="0" smtClean="0"/>
              <a:t>Az ő autója/autójuk lopták el.</a:t>
            </a:r>
            <a:endParaRPr lang="hu-HU" sz="3000" i="1" dirty="0"/>
          </a:p>
        </p:txBody>
      </p:sp>
    </p:spTree>
    <p:extLst>
      <p:ext uri="{BB962C8B-B14F-4D97-AF65-F5344CB8AC3E}">
        <p14:creationId xmlns:p14="http://schemas.microsoft.com/office/powerpoint/2010/main" val="23434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3667" y="-83608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Differenciált </a:t>
            </a:r>
            <a:r>
              <a:rPr lang="hu-HU" dirty="0"/>
              <a:t>tárgyas </a:t>
            </a:r>
            <a:r>
              <a:rPr lang="hu-HU" dirty="0" smtClean="0"/>
              <a:t>ragozás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3436" y="1083734"/>
            <a:ext cx="11618563" cy="5774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(5)a. </a:t>
            </a:r>
            <a:r>
              <a:rPr lang="hu-HU" i="1" dirty="0" smtClean="0"/>
              <a:t>János </a:t>
            </a:r>
            <a:r>
              <a:rPr lang="hu-HU" i="1" dirty="0" err="1" smtClean="0"/>
              <a:t>ismer-</a:t>
            </a:r>
            <a:r>
              <a:rPr lang="hu-HU" b="1" i="1" dirty="0" err="1" smtClean="0">
                <a:solidFill>
                  <a:srgbClr val="FF0000"/>
                </a:solidFill>
              </a:rPr>
              <a:t>i</a:t>
            </a:r>
            <a:r>
              <a:rPr lang="hu-HU" i="1" dirty="0"/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a minisztert</a:t>
            </a:r>
            <a:r>
              <a:rPr lang="hu-HU" i="1" dirty="0" smtClean="0"/>
              <a:t>.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 b. János ismer </a:t>
            </a:r>
            <a:r>
              <a:rPr lang="hu-HU" b="1" i="1" dirty="0" smtClean="0">
                <a:solidFill>
                  <a:srgbClr val="00B050"/>
                </a:solidFill>
              </a:rPr>
              <a:t>egy</a:t>
            </a:r>
            <a:r>
              <a:rPr lang="hu-HU" b="1" i="1" dirty="0" smtClean="0"/>
              <a:t> </a:t>
            </a:r>
            <a:r>
              <a:rPr lang="hu-HU" b="1" i="1" dirty="0" smtClean="0">
                <a:solidFill>
                  <a:srgbClr val="00B050"/>
                </a:solidFill>
              </a:rPr>
              <a:t>minisztert</a:t>
            </a:r>
            <a:r>
              <a:rPr lang="hu-HU" i="1" dirty="0" smtClean="0"/>
              <a:t>.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dirty="0" smtClean="0"/>
              <a:t>(6)a. </a:t>
            </a:r>
            <a:r>
              <a:rPr lang="hu-HU" i="1" dirty="0" smtClean="0"/>
              <a:t>János </a:t>
            </a:r>
            <a:r>
              <a:rPr lang="hu-HU" b="1" i="1" dirty="0" smtClean="0">
                <a:solidFill>
                  <a:srgbClr val="FF0000"/>
                </a:solidFill>
              </a:rPr>
              <a:t>őt</a:t>
            </a:r>
            <a:r>
              <a:rPr lang="hu-HU" i="1" dirty="0" smtClean="0"/>
              <a:t> </a:t>
            </a:r>
            <a:r>
              <a:rPr lang="hu-HU" i="1" dirty="0" err="1" smtClean="0"/>
              <a:t>ismer-</a:t>
            </a:r>
            <a:r>
              <a:rPr lang="hu-HU" b="1" i="1" dirty="0" err="1" smtClean="0">
                <a:solidFill>
                  <a:srgbClr val="FF0000"/>
                </a:solidFill>
              </a:rPr>
              <a:t>i</a:t>
            </a:r>
            <a:r>
              <a:rPr lang="hu-HU" i="1" dirty="0" smtClean="0"/>
              <a:t>.</a:t>
            </a:r>
            <a:r>
              <a:rPr lang="hu-HU" dirty="0" smtClean="0"/>
              <a:t>					 </a:t>
            </a:r>
            <a:r>
              <a:rPr lang="hu-HU" b="1" dirty="0" smtClean="0">
                <a:solidFill>
                  <a:srgbClr val="FF0000"/>
                </a:solidFill>
              </a:rPr>
              <a:t>3 = 3 </a:t>
            </a:r>
          </a:p>
          <a:p>
            <a:pPr marL="0" indent="0">
              <a:buNone/>
            </a:pPr>
            <a:r>
              <a:rPr lang="hu-HU" dirty="0" smtClean="0"/>
              <a:t>     b. </a:t>
            </a:r>
            <a:r>
              <a:rPr lang="hu-HU" i="1" dirty="0" smtClean="0"/>
              <a:t>János </a:t>
            </a:r>
            <a:r>
              <a:rPr lang="hu-HU" b="1" i="1" dirty="0" smtClean="0">
                <a:solidFill>
                  <a:srgbClr val="00B050"/>
                </a:solidFill>
              </a:rPr>
              <a:t>engem/minket/téged/titeket</a:t>
            </a:r>
            <a:r>
              <a:rPr lang="hu-HU" i="1" dirty="0" smtClean="0"/>
              <a:t> ismer</a:t>
            </a:r>
            <a:r>
              <a:rPr lang="hu-HU" dirty="0" smtClean="0"/>
              <a:t>.	 </a:t>
            </a:r>
            <a:r>
              <a:rPr lang="hu-HU" b="1" dirty="0" smtClean="0">
                <a:solidFill>
                  <a:srgbClr val="00B050"/>
                </a:solidFill>
              </a:rPr>
              <a:t>3 &lt; 1/2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dirty="0" smtClean="0"/>
              <a:t>(7)a. </a:t>
            </a:r>
            <a:r>
              <a:rPr lang="hu-HU" i="1" dirty="0" smtClean="0"/>
              <a:t>Én </a:t>
            </a:r>
            <a:r>
              <a:rPr lang="hu-HU" b="1" i="1" dirty="0" smtClean="0">
                <a:solidFill>
                  <a:srgbClr val="FF0000"/>
                </a:solidFill>
              </a:rPr>
              <a:t>minket</a:t>
            </a:r>
            <a:r>
              <a:rPr lang="hu-HU" i="1" dirty="0" smtClean="0"/>
              <a:t> </a:t>
            </a:r>
            <a:r>
              <a:rPr lang="hu-HU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om</a:t>
            </a:r>
            <a:r>
              <a:rPr lang="hu-HU" dirty="0" smtClean="0"/>
              <a:t>.	                      	</a:t>
            </a:r>
            <a:r>
              <a:rPr lang="hu-HU" smtClean="0"/>
              <a:t>	</a:t>
            </a:r>
            <a:r>
              <a:rPr lang="hu-HU" b="1" smtClean="0">
                <a:solidFill>
                  <a:srgbClr val="FF0000"/>
                </a:solidFill>
              </a:rPr>
              <a:t>E1 &gt; T1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b. </a:t>
            </a:r>
            <a:r>
              <a:rPr lang="hu-HU" i="1" dirty="0" smtClean="0"/>
              <a:t>Mi </a:t>
            </a:r>
            <a:r>
              <a:rPr lang="hu-HU" b="1" i="1" dirty="0" smtClean="0">
                <a:solidFill>
                  <a:srgbClr val="00B050"/>
                </a:solidFill>
              </a:rPr>
              <a:t>engem</a:t>
            </a:r>
            <a:r>
              <a:rPr lang="hu-HU" i="1" dirty="0" smtClean="0"/>
              <a:t> ajánlunk</a:t>
            </a:r>
            <a:r>
              <a:rPr lang="hu-HU" dirty="0"/>
              <a:t>.			</a:t>
            </a:r>
            <a:r>
              <a:rPr lang="hu-HU" dirty="0" smtClean="0"/>
              <a:t> 	</a:t>
            </a:r>
            <a:r>
              <a:rPr lang="hu-HU" smtClean="0"/>
              <a:t>           </a:t>
            </a:r>
            <a:r>
              <a:rPr lang="hu-HU" b="1" smtClean="0">
                <a:solidFill>
                  <a:srgbClr val="00B050"/>
                </a:solidFill>
              </a:rPr>
              <a:t>T1 &lt; E1</a:t>
            </a:r>
            <a:endParaRPr lang="hu-HU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dirty="0" smtClean="0"/>
              <a:t>(8)a. </a:t>
            </a:r>
            <a:r>
              <a:rPr lang="hu-HU" i="1" dirty="0" smtClean="0"/>
              <a:t>Te </a:t>
            </a:r>
            <a:r>
              <a:rPr lang="hu-HU" b="1" i="1" dirty="0" smtClean="0">
                <a:solidFill>
                  <a:srgbClr val="FF0000"/>
                </a:solidFill>
              </a:rPr>
              <a:t>titeket</a:t>
            </a:r>
            <a:r>
              <a:rPr lang="hu-HU" i="1" dirty="0" smtClean="0"/>
              <a:t> ajánl</a:t>
            </a:r>
            <a:r>
              <a:rPr lang="hu-HU" b="1" i="1" dirty="0" smtClean="0">
                <a:solidFill>
                  <a:srgbClr val="FF0000"/>
                </a:solidFill>
              </a:rPr>
              <a:t>od</a:t>
            </a:r>
            <a:r>
              <a:rPr lang="hu-HU" dirty="0" smtClean="0"/>
              <a:t>?				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smtClean="0">
                <a:solidFill>
                  <a:srgbClr val="FF0000"/>
                </a:solidFill>
              </a:rPr>
              <a:t>	E2 &gt; T2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     b. </a:t>
            </a:r>
            <a:r>
              <a:rPr lang="hu-HU" i="1" smtClean="0"/>
              <a:t>Ti </a:t>
            </a:r>
            <a:r>
              <a:rPr lang="hu-HU" b="1" i="1" smtClean="0">
                <a:solidFill>
                  <a:srgbClr val="00B050"/>
                </a:solidFill>
              </a:rPr>
              <a:t>téged</a:t>
            </a:r>
            <a:r>
              <a:rPr lang="hu-HU" i="1" smtClean="0">
                <a:solidFill>
                  <a:srgbClr val="00B050"/>
                </a:solidFill>
              </a:rPr>
              <a:t> </a:t>
            </a:r>
            <a:r>
              <a:rPr lang="hu-HU" i="1" smtClean="0"/>
              <a:t>ajánlotok</a:t>
            </a:r>
            <a:r>
              <a:rPr lang="hu-HU" smtClean="0"/>
              <a:t>?				           </a:t>
            </a:r>
            <a:r>
              <a:rPr lang="hu-HU" b="1" smtClean="0">
                <a:solidFill>
                  <a:srgbClr val="00B050"/>
                </a:solidFill>
              </a:rPr>
              <a:t>T2 &lt; E2</a:t>
            </a:r>
          </a:p>
          <a:p>
            <a:pPr marL="0" indent="0">
              <a:buNone/>
            </a:pPr>
            <a:r>
              <a:rPr lang="hu-HU" b="1" smtClean="0"/>
              <a:t>Inverz </a:t>
            </a:r>
            <a:r>
              <a:rPr lang="hu-HU" b="1" dirty="0"/>
              <a:t>megszorítás</a:t>
            </a:r>
            <a:r>
              <a:rPr lang="hu-HU" dirty="0"/>
              <a:t>: nincs tárgyi egyeztetés, ha a tárgy </a:t>
            </a:r>
            <a:r>
              <a:rPr lang="hu-HU" dirty="0" smtClean="0"/>
              <a:t>aktívabb, </a:t>
            </a:r>
            <a:r>
              <a:rPr lang="hu-HU" dirty="0"/>
              <a:t>mint az </a:t>
            </a:r>
            <a:r>
              <a:rPr lang="hu-HU" dirty="0" smtClean="0"/>
              <a:t>alany.        </a:t>
            </a:r>
            <a:r>
              <a:rPr lang="hu-HU" b="1" dirty="0" smtClean="0"/>
              <a:t>Aktivitási hierarchia</a:t>
            </a:r>
            <a:r>
              <a:rPr lang="hu-HU" b="1" smtClean="0"/>
              <a:t>:</a:t>
            </a:r>
            <a:r>
              <a:rPr lang="hu-HU" smtClean="0"/>
              <a:t>  E1 </a:t>
            </a:r>
            <a:r>
              <a:rPr lang="hu-HU"/>
              <a:t>&gt; </a:t>
            </a:r>
            <a:r>
              <a:rPr lang="hu-HU" smtClean="0"/>
              <a:t>T1 </a:t>
            </a:r>
            <a:r>
              <a:rPr lang="hu-HU"/>
              <a:t>&gt; </a:t>
            </a:r>
            <a:r>
              <a:rPr lang="hu-HU" smtClean="0"/>
              <a:t>E2 </a:t>
            </a:r>
            <a:r>
              <a:rPr lang="hu-HU"/>
              <a:t>&gt; </a:t>
            </a:r>
            <a:r>
              <a:rPr lang="hu-HU" smtClean="0"/>
              <a:t>T2 </a:t>
            </a:r>
            <a:r>
              <a:rPr lang="hu-HU" dirty="0"/>
              <a:t>&gt; </a:t>
            </a:r>
            <a:r>
              <a:rPr lang="hu-HU" dirty="0" smtClean="0"/>
              <a:t>3</a:t>
            </a:r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                                   én &gt; mi &gt;  te &gt;  ti  </a:t>
            </a:r>
            <a:r>
              <a:rPr lang="hu-HU"/>
              <a:t>&gt;</a:t>
            </a:r>
            <a:r>
              <a:rPr lang="hu-HU" smtClean="0"/>
              <a:t> ő(k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1227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734" y="61912"/>
            <a:ext cx="11887198" cy="11234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Konzervatív (</a:t>
            </a:r>
            <a:r>
              <a:rPr lang="hu-HU" dirty="0" err="1"/>
              <a:t>Subjectum-Objectum-Verbum</a:t>
            </a:r>
            <a:r>
              <a:rPr lang="hu-HU" dirty="0" smtClean="0"/>
              <a:t>) </a:t>
            </a:r>
            <a:r>
              <a:rPr lang="hu-HU" dirty="0"/>
              <a:t>uráli </a:t>
            </a:r>
            <a:r>
              <a:rPr lang="hu-HU" dirty="0" smtClean="0"/>
              <a:t>nyelvek: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0333" y="1185333"/>
            <a:ext cx="10888133" cy="5401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dirty="0"/>
              <a:t>tárgy akkor kap tárgyragot, ha </a:t>
            </a:r>
            <a:r>
              <a:rPr lang="hu-HU" sz="3200" b="1" dirty="0">
                <a:solidFill>
                  <a:srgbClr val="FF0000"/>
                </a:solidFill>
              </a:rPr>
              <a:t>ismert </a:t>
            </a:r>
            <a:r>
              <a:rPr lang="hu-HU" sz="3200" dirty="0"/>
              <a:t>információt közöl (topik). </a:t>
            </a:r>
          </a:p>
          <a:p>
            <a:pPr marL="0" indent="0">
              <a:buNone/>
            </a:pPr>
            <a:r>
              <a:rPr lang="hu-HU" sz="3200" dirty="0"/>
              <a:t>A tárgy akkor vált ki tárgyas ragozást, ha </a:t>
            </a:r>
            <a:r>
              <a:rPr lang="hu-HU" sz="3200" b="1" dirty="0">
                <a:solidFill>
                  <a:srgbClr val="FF0000"/>
                </a:solidFill>
              </a:rPr>
              <a:t>ismert</a:t>
            </a:r>
            <a:r>
              <a:rPr lang="hu-HU" sz="3200" dirty="0">
                <a:solidFill>
                  <a:srgbClr val="FF0000"/>
                </a:solidFill>
              </a:rPr>
              <a:t> </a:t>
            </a:r>
            <a:r>
              <a:rPr lang="hu-HU" sz="3200" dirty="0"/>
              <a:t>információt közöl (</a:t>
            </a:r>
            <a:r>
              <a:rPr lang="hu-HU" sz="3200"/>
              <a:t>topik</a:t>
            </a:r>
            <a:r>
              <a:rPr lang="hu-HU" sz="3200" smtClean="0"/>
              <a:t>). P   </a:t>
            </a:r>
            <a:endParaRPr lang="hu-HU" sz="3200" dirty="0"/>
          </a:p>
          <a:p>
            <a:pPr marL="514350" indent="-514350">
              <a:buNone/>
            </a:pPr>
            <a:r>
              <a:rPr lang="hu-HU" sz="3200" dirty="0"/>
              <a:t>(9)</a:t>
            </a:r>
            <a:r>
              <a:rPr lang="hu-HU" sz="3200"/>
              <a:t>	</a:t>
            </a:r>
            <a:r>
              <a:rPr lang="hu-HU" sz="3200" smtClean="0"/>
              <a:t>(Te) mit csináltál?                                                         TopP       </a:t>
            </a:r>
          </a:p>
          <a:p>
            <a:pPr marL="514350" indent="-514350">
              <a:buNone/>
            </a:pPr>
            <a:r>
              <a:rPr lang="hu-HU" sz="3200"/>
              <a:t>	</a:t>
            </a:r>
            <a:r>
              <a:rPr lang="hu-HU" sz="3200" smtClean="0"/>
              <a:t>[</a:t>
            </a:r>
            <a:r>
              <a:rPr lang="hu-HU" sz="3200" baseline="-25000">
                <a:solidFill>
                  <a:srgbClr val="FF0000"/>
                </a:solidFill>
              </a:rPr>
              <a:t>Topik</a:t>
            </a:r>
            <a:r>
              <a:rPr lang="hu-HU" sz="3200">
                <a:solidFill>
                  <a:srgbClr val="FF0000"/>
                </a:solidFill>
              </a:rPr>
              <a:t> </a:t>
            </a:r>
            <a:r>
              <a:rPr lang="hu-HU" sz="3200" b="1" smtClean="0">
                <a:solidFill>
                  <a:srgbClr val="FF0000"/>
                </a:solidFill>
              </a:rPr>
              <a:t>Ma</a:t>
            </a:r>
            <a:r>
              <a:rPr lang="hu-HU" sz="3200" smtClean="0"/>
              <a:t>] u:r-na [</a:t>
            </a:r>
            <a:r>
              <a:rPr lang="hu-HU" sz="3200" baseline="-25000" smtClean="0"/>
              <a:t>Fókusz</a:t>
            </a:r>
            <a:r>
              <a:rPr lang="hu-HU" sz="3200" smtClean="0"/>
              <a:t> </a:t>
            </a:r>
            <a:r>
              <a:rPr lang="hu-HU" sz="3200" b="1" smtClean="0"/>
              <a:t>tam kalaŋ </a:t>
            </a:r>
            <a:r>
              <a:rPr lang="hu-HU" sz="3200" smtClean="0"/>
              <a:t>we:lsǝ</a:t>
            </a:r>
            <a:r>
              <a:rPr lang="hu-HU" sz="3200" b="1" smtClean="0">
                <a:solidFill>
                  <a:srgbClr val="FF0000"/>
                </a:solidFill>
              </a:rPr>
              <a:t>m</a:t>
            </a:r>
            <a:r>
              <a:rPr lang="hu-HU" sz="3200" smtClean="0"/>
              <a:t>]    Top1</a:t>
            </a:r>
            <a:endParaRPr lang="hu-HU" sz="8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hu-HU" sz="3200" smtClean="0"/>
              <a:t>		     </a:t>
            </a:r>
            <a:r>
              <a:rPr lang="hu-HU"/>
              <a:t>én    erdőben         e rénszarvas </a:t>
            </a:r>
            <a:r>
              <a:rPr lang="hu-HU" smtClean="0"/>
              <a:t>megöltem	    </a:t>
            </a:r>
            <a:r>
              <a:rPr lang="hu-HU" sz="3200" smtClean="0"/>
              <a:t>Top2       </a:t>
            </a:r>
            <a:r>
              <a:rPr lang="hu-HU" sz="3200"/>
              <a:t>VP </a:t>
            </a:r>
          </a:p>
          <a:p>
            <a:pPr marL="514350" indent="-514350">
              <a:buNone/>
            </a:pPr>
            <a:r>
              <a:rPr lang="hu-HU" sz="3200" smtClean="0"/>
              <a:t>(</a:t>
            </a:r>
            <a:r>
              <a:rPr lang="hu-HU" sz="3200"/>
              <a:t>10</a:t>
            </a:r>
            <a:r>
              <a:rPr lang="hu-HU" sz="3200" smtClean="0"/>
              <a:t>) Mit csináltál ezzel a rénszarvassal?                        </a:t>
            </a:r>
          </a:p>
          <a:p>
            <a:pPr marL="514350" indent="-514350">
              <a:buNone/>
            </a:pPr>
            <a:r>
              <a:rPr lang="hu-HU" sz="3200" smtClean="0"/>
              <a:t> </a:t>
            </a:r>
            <a:r>
              <a:rPr lang="hu-HU" sz="3200"/>
              <a:t>	</a:t>
            </a:r>
            <a:r>
              <a:rPr lang="hu-HU" sz="3200" smtClean="0"/>
              <a:t>[</a:t>
            </a:r>
            <a:r>
              <a:rPr lang="hu-HU" sz="3200" baseline="-25000">
                <a:solidFill>
                  <a:srgbClr val="FF0000"/>
                </a:solidFill>
              </a:rPr>
              <a:t>Topik</a:t>
            </a:r>
            <a:r>
              <a:rPr lang="hu-HU" sz="3200">
                <a:solidFill>
                  <a:srgbClr val="FF0000"/>
                </a:solidFill>
              </a:rPr>
              <a:t> </a:t>
            </a:r>
            <a:r>
              <a:rPr lang="hu-HU" sz="3200" b="1" smtClean="0">
                <a:solidFill>
                  <a:srgbClr val="FF0000"/>
                </a:solidFill>
              </a:rPr>
              <a:t>Ma </a:t>
            </a:r>
            <a:r>
              <a:rPr lang="hu-HU" sz="3200" b="1">
                <a:solidFill>
                  <a:srgbClr val="FF0000"/>
                </a:solidFill>
              </a:rPr>
              <a:t>tam </a:t>
            </a:r>
            <a:r>
              <a:rPr lang="hu-HU" sz="3200" b="1" smtClean="0">
                <a:solidFill>
                  <a:srgbClr val="FF0000"/>
                </a:solidFill>
              </a:rPr>
              <a:t>kalaŋ</a:t>
            </a:r>
            <a:r>
              <a:rPr lang="hu-HU" sz="3200" smtClean="0"/>
              <a:t>] u:r-na [</a:t>
            </a:r>
            <a:r>
              <a:rPr lang="hu-HU" sz="3200" baseline="-25000" smtClean="0"/>
              <a:t>Fókusz </a:t>
            </a:r>
            <a:r>
              <a:rPr lang="hu-HU" sz="3200" smtClean="0"/>
              <a:t>we:lsǝ</a:t>
            </a:r>
            <a:r>
              <a:rPr lang="hu-HU" sz="3200" b="1" smtClean="0">
                <a:solidFill>
                  <a:srgbClr val="FF0000"/>
                </a:solidFill>
              </a:rPr>
              <a:t>l</a:t>
            </a:r>
            <a:r>
              <a:rPr lang="hu-HU" sz="3200" smtClean="0"/>
              <a:t>a</a:t>
            </a:r>
            <a:r>
              <a:rPr lang="hu-HU" sz="3200" b="1" smtClean="0">
                <a:solidFill>
                  <a:srgbClr val="FF0000"/>
                </a:solidFill>
              </a:rPr>
              <a:t>m</a:t>
            </a:r>
            <a:r>
              <a:rPr lang="hu-HU" sz="3200" b="1" smtClean="0"/>
              <a:t>]</a:t>
            </a:r>
            <a:r>
              <a:rPr lang="hu-HU" sz="3200" smtClean="0"/>
              <a:t> </a:t>
            </a:r>
            <a:endParaRPr lang="hu-HU" sz="3200" dirty="0"/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3200" b="1" dirty="0" smtClean="0"/>
              <a:t>Inverz megszorítás: A topikok szerkezeti hierarchiája nem mondhat ellent az aktivitási </a:t>
            </a:r>
            <a:r>
              <a:rPr lang="hu-HU" sz="3200" b="1" dirty="0" err="1" smtClean="0"/>
              <a:t>hierarachiának</a:t>
            </a:r>
            <a:r>
              <a:rPr lang="hu-HU" sz="3200" dirty="0" smtClean="0"/>
              <a:t>.</a:t>
            </a:r>
            <a:endParaRPr lang="hu-HU" sz="3200" dirty="0"/>
          </a:p>
        </p:txBody>
      </p:sp>
      <p:cxnSp>
        <p:nvCxnSpPr>
          <p:cNvPr id="5" name="Egyenes összekötő 4"/>
          <p:cNvCxnSpPr/>
          <p:nvPr/>
        </p:nvCxnSpPr>
        <p:spPr>
          <a:xfrm flipV="1">
            <a:off x="8964477" y="3115157"/>
            <a:ext cx="619932" cy="449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9584620" y="3115157"/>
            <a:ext cx="1140207" cy="89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9496046" y="3500678"/>
            <a:ext cx="619932" cy="449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0887631" y="4200041"/>
            <a:ext cx="635431" cy="433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10267340" y="4184542"/>
            <a:ext cx="619932" cy="449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58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1" y="0"/>
            <a:ext cx="9465732" cy="11430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Szintaktikai rekonstrukció: 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2864"/>
              </p:ext>
            </p:extLst>
          </p:nvPr>
        </p:nvGraphicFramePr>
        <p:xfrm>
          <a:off x="1783986" y="1143000"/>
          <a:ext cx="8640961" cy="5406431"/>
        </p:xfrm>
        <a:graphic>
          <a:graphicData uri="http://schemas.openxmlformats.org/drawingml/2006/table">
            <a:tbl>
              <a:tblPr/>
              <a:tblGrid>
                <a:gridCol w="1872208"/>
                <a:gridCol w="1224136"/>
                <a:gridCol w="1152128"/>
                <a:gridCol w="1080120"/>
                <a:gridCol w="1210154"/>
                <a:gridCol w="1142108"/>
                <a:gridCol w="960107"/>
              </a:tblGrid>
              <a:tr h="988087"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szamojéd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é. hanti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k. hanti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k. manysi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magyar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ugor,</a:t>
                      </a:r>
                      <a:r>
                        <a:rPr lang="hu-H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uráli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esetjelölés topik tárgyon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0" dirty="0" smtClean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inverz tárgyjelölés tilalma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hu-HU" sz="4000" b="0" dirty="0" smtClean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hu-HU" sz="4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egyeztetés</a:t>
                      </a:r>
                      <a:r>
                        <a:rPr lang="hu-HU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topik tárggyal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smtClean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hu-HU" sz="3600" b="0" smtClean="0"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endParaRPr lang="hu-HU" sz="3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inverz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egyeztetés     tilalma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31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0739" y="-76577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u-HU" sz="4000"/>
              <a:t>Korábbi nyelvállapotok rekonstruálása a </a:t>
            </a:r>
            <a:r>
              <a:rPr lang="hu-HU" sz="4000" smtClean="0"/>
              <a:t>testvérnyelvi tények összeillesztésével</a:t>
            </a:r>
            <a:r>
              <a:rPr lang="hu-HU" sz="4000"/>
              <a:t>: </a:t>
            </a:r>
            <a:r>
              <a:rPr lang="hu-HU" sz="4000" smtClean="0"/>
              <a:t>másik </a:t>
            </a:r>
            <a:r>
              <a:rPr lang="hu-HU" sz="4000"/>
              <a:t>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329679"/>
            <a:ext cx="11056749" cy="4954884"/>
          </a:xfrm>
        </p:spPr>
        <p:txBody>
          <a:bodyPr/>
          <a:lstStyle/>
          <a:p>
            <a:pPr marL="0" indent="0">
              <a:buNone/>
            </a:pPr>
            <a:r>
              <a:rPr lang="hu-HU" b="1" smtClean="0"/>
              <a:t>Mi a birtokos személyragok szerepe? Miért csak tárgyesetben?</a:t>
            </a:r>
          </a:p>
          <a:p>
            <a:pPr marL="0" indent="0">
              <a:buNone/>
            </a:pPr>
            <a:r>
              <a:rPr lang="hu-HU" smtClean="0"/>
              <a:t>	</a:t>
            </a:r>
            <a:r>
              <a:rPr lang="hu-HU" i="1" smtClean="0"/>
              <a:t>eng-em, tég-ed; </a:t>
            </a:r>
          </a:p>
          <a:p>
            <a:pPr marL="0" indent="0">
              <a:buNone/>
            </a:pPr>
            <a:r>
              <a:rPr lang="hu-HU" i="1" smtClean="0"/>
              <a:t>	ma:-ne:m, luw-e:l, muŋ-e:w, min-e:mǝn</a:t>
            </a:r>
          </a:p>
          <a:p>
            <a:pPr marL="0" indent="0">
              <a:buNone/>
            </a:pPr>
            <a:r>
              <a:rPr lang="hu-HU" i="1" smtClean="0"/>
              <a:t>	öän-øm, miin-äömøn, möan-øw</a:t>
            </a:r>
          </a:p>
          <a:p>
            <a:pPr marL="0" indent="0">
              <a:buNone/>
            </a:pPr>
            <a:r>
              <a:rPr lang="hu-HU" b="1" smtClean="0"/>
              <a:t>Magyarázat</a:t>
            </a:r>
            <a:r>
              <a:rPr lang="hu-HU" smtClean="0"/>
              <a:t>: a hantiban, mansiban nincs külön visszaható névmás;</a:t>
            </a:r>
          </a:p>
          <a:p>
            <a:pPr marL="0" indent="0">
              <a:buNone/>
            </a:pPr>
            <a:r>
              <a:rPr lang="hu-HU" smtClean="0"/>
              <a:t>	helyette: személyes névmás birtokos személyraggal. </a:t>
            </a:r>
          </a:p>
          <a:p>
            <a:pPr marL="0" indent="0">
              <a:buNone/>
            </a:pPr>
            <a:r>
              <a:rPr lang="hu-HU" smtClean="0"/>
              <a:t>	A visszaható  névmás nyomatékosításra is használható ((</a:t>
            </a:r>
            <a:r>
              <a:rPr lang="hu-HU" i="1" smtClean="0"/>
              <a:t>én) magam</a:t>
            </a:r>
            <a:r>
              <a:rPr lang="hu-HU" smtClean="0"/>
              <a:t>).</a:t>
            </a:r>
          </a:p>
          <a:p>
            <a:pPr marL="0" indent="0">
              <a:buNone/>
            </a:pPr>
            <a:r>
              <a:rPr lang="hu-HU"/>
              <a:t>R</a:t>
            </a:r>
            <a:r>
              <a:rPr lang="hu-HU" smtClean="0"/>
              <a:t>ejtett </a:t>
            </a:r>
            <a:r>
              <a:rPr lang="hu-HU"/>
              <a:t>alanyi és tárgyi névmást megengedő SOV nyelvben </a:t>
            </a:r>
          </a:p>
          <a:p>
            <a:pPr marL="0" indent="0">
              <a:buNone/>
            </a:pPr>
            <a:r>
              <a:rPr lang="hu-HU" smtClean="0"/>
              <a:t>	a </a:t>
            </a:r>
            <a:r>
              <a:rPr lang="hu-HU"/>
              <a:t>mondatkezdő névmás alapesetben alany</a:t>
            </a:r>
            <a:r>
              <a:rPr lang="hu-HU" smtClean="0"/>
              <a:t>; 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ha </a:t>
            </a:r>
            <a:r>
              <a:rPr lang="hu-HU"/>
              <a:t>fókuszált tárgy, nyomatékosítani kell</a:t>
            </a:r>
          </a:p>
          <a:p>
            <a:pPr marL="0" indent="0">
              <a:buNone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2344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Mondattani jelenségek jobb megértése </a:t>
            </a:r>
            <a:br>
              <a:rPr lang="hu-HU" smtClean="0"/>
            </a:br>
            <a:r>
              <a:rPr lang="hu-HU" smtClean="0"/>
              <a:t>testvérnyelvi adatok segítségével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1963" y="1903117"/>
            <a:ext cx="11234980" cy="4351338"/>
          </a:xfrm>
        </p:spPr>
        <p:txBody>
          <a:bodyPr/>
          <a:lstStyle/>
          <a:p>
            <a:pPr marL="0" indent="0">
              <a:buNone/>
            </a:pPr>
            <a:r>
              <a:rPr lang="hu-HU" b="1" smtClean="0"/>
              <a:t>Az udmurt </a:t>
            </a:r>
            <a:r>
              <a:rPr lang="hu-HU" b="1" i="1" smtClean="0"/>
              <a:t>-jez </a:t>
            </a:r>
            <a:r>
              <a:rPr lang="hu-HU" b="1" smtClean="0"/>
              <a:t>evolúciója Px-ből accusativus-raggá</a:t>
            </a:r>
            <a:r>
              <a:rPr lang="hu-HU" smtClean="0"/>
              <a:t>:</a:t>
            </a:r>
          </a:p>
          <a:p>
            <a:pPr marL="0" indent="0">
              <a:buNone/>
            </a:pPr>
            <a:r>
              <a:rPr lang="hu-HU" smtClean="0"/>
              <a:t>A magyar -</a:t>
            </a:r>
            <a:r>
              <a:rPr lang="hu-HU" i="1" smtClean="0"/>
              <a:t>ik</a:t>
            </a:r>
            <a:r>
              <a:rPr lang="hu-HU" smtClean="0"/>
              <a:t> grammatikalizációja:</a:t>
            </a:r>
          </a:p>
          <a:p>
            <a:pPr marL="0" indent="0">
              <a:buNone/>
            </a:pPr>
            <a:r>
              <a:rPr lang="hu-HU" i="1" smtClean="0"/>
              <a:t>   -</a:t>
            </a:r>
            <a:r>
              <a:rPr lang="hu-HU" i="1"/>
              <a:t>ok/ek/ik </a:t>
            </a:r>
            <a:r>
              <a:rPr lang="hu-HU" smtClean="0"/>
              <a:t>T/3 birt. személyrag (</a:t>
            </a:r>
            <a:r>
              <a:rPr lang="hu-HU" i="1" smtClean="0"/>
              <a:t>ő/pro minden gyermek-ik</a:t>
            </a:r>
            <a:r>
              <a:rPr lang="hu-HU" smtClean="0"/>
              <a:t>)-&gt; </a:t>
            </a:r>
          </a:p>
          <a:p>
            <a:pPr marL="0" indent="0">
              <a:buNone/>
            </a:pPr>
            <a:r>
              <a:rPr lang="hu-HU" smtClean="0"/>
              <a:t>   hasadás: -</a:t>
            </a:r>
            <a:r>
              <a:rPr lang="hu-HU" i="1" smtClean="0"/>
              <a:t>ik</a:t>
            </a:r>
            <a:r>
              <a:rPr lang="hu-HU" smtClean="0"/>
              <a:t>: [determináns+</a:t>
            </a:r>
            <a:r>
              <a:rPr lang="en-US" smtClean="0"/>
              <a:t>Ø</a:t>
            </a:r>
            <a:r>
              <a:rPr lang="hu-HU" smtClean="0"/>
              <a:t>] birt. személyragja (</a:t>
            </a:r>
            <a:r>
              <a:rPr lang="hu-HU" i="1" smtClean="0"/>
              <a:t>pro minden </a:t>
            </a:r>
            <a:r>
              <a:rPr lang="en-US" i="1" smtClean="0"/>
              <a:t>Ø</a:t>
            </a:r>
            <a:r>
              <a:rPr lang="hu-HU" i="1" smtClean="0"/>
              <a:t>-ik</a:t>
            </a:r>
            <a:r>
              <a:rPr lang="hu-HU" smtClean="0"/>
              <a:t>) -&gt;</a:t>
            </a:r>
          </a:p>
          <a:p>
            <a:pPr marL="0" indent="0">
              <a:buNone/>
            </a:pPr>
            <a:r>
              <a:rPr lang="hu-HU" smtClean="0"/>
              <a:t>   -</a:t>
            </a:r>
            <a:r>
              <a:rPr lang="hu-HU" i="1" smtClean="0"/>
              <a:t>ik</a:t>
            </a:r>
            <a:r>
              <a:rPr lang="hu-HU" smtClean="0"/>
              <a:t>: partitivusi képző (</a:t>
            </a:r>
            <a:r>
              <a:rPr lang="hu-HU" i="1" smtClean="0"/>
              <a:t>mindenik gyermek</a:t>
            </a:r>
            <a:r>
              <a:rPr lang="hu-HU" smtClean="0"/>
              <a:t>; </a:t>
            </a:r>
            <a:r>
              <a:rPr lang="hu-HU" i="1" smtClean="0"/>
              <a:t>pro mindenik </a:t>
            </a:r>
            <a:r>
              <a:rPr lang="en-US" i="1" smtClean="0"/>
              <a:t>Ø</a:t>
            </a:r>
            <a:r>
              <a:rPr lang="hu-HU" i="1" smtClean="0"/>
              <a:t>-ük</a:t>
            </a:r>
            <a:r>
              <a:rPr lang="hu-HU" smtClean="0"/>
              <a:t>)</a:t>
            </a:r>
          </a:p>
          <a:p>
            <a:pPr marL="0" indent="0">
              <a:buNone/>
            </a:pPr>
            <a:r>
              <a:rPr lang="hu-HU" smtClean="0"/>
              <a:t>Udmurt: </a:t>
            </a:r>
          </a:p>
          <a:p>
            <a:pPr marL="0" indent="0">
              <a:buNone/>
            </a:pPr>
            <a:r>
              <a:rPr lang="hu-HU" smtClean="0"/>
              <a:t>   -</a:t>
            </a:r>
            <a:r>
              <a:rPr lang="hu-HU" i="1" smtClean="0"/>
              <a:t>jez</a:t>
            </a:r>
            <a:r>
              <a:rPr lang="hu-HU" smtClean="0"/>
              <a:t>: E/3 birt. személyrag -&gt; partitivusi toldalék -&gt; kontextuális 	adottság jelölője -&gt; topik jelölője -&gt; tárgyi topik jelölője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91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887</Words>
  <Application>Microsoft Office PowerPoint</Application>
  <PresentationFormat>Szélesvásznú</PresentationFormat>
  <Paragraphs>163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Office-téma</vt:lpstr>
      <vt:lpstr>A veszélyeztetett uráli nyelvek nyelvelméleti és magyar nyelvtörténeti tanulságai</vt:lpstr>
      <vt:lpstr>Miért szükséges a kihaló uráli nyelvek vizsgálata?</vt:lpstr>
      <vt:lpstr>Az uráli családfa</vt:lpstr>
      <vt:lpstr>Korábbi nyelvállapotok rekonstruálása testvérnyelvi tények összeillesztésével: egy példa</vt:lpstr>
      <vt:lpstr>Differenciált tárgyas ragozás</vt:lpstr>
      <vt:lpstr>Konzervatív (Subjectum-Objectum-Verbum) uráli nyelvek:</vt:lpstr>
      <vt:lpstr>Szintaktikai rekonstrukció: </vt:lpstr>
      <vt:lpstr>Korábbi nyelvállapotok rekonstruálása a testvérnyelvi tények összeillesztésével: másik példa</vt:lpstr>
      <vt:lpstr>Mondattani jelenségek jobb megértése  testvérnyelvi adatok segítségével</vt:lpstr>
      <vt:lpstr>Miért szükséges a kihaló uráli nyelvek dokumentálása?</vt:lpstr>
      <vt:lpstr>A nyelvelmélet számára lényeges uráli kutatási kérdések:</vt:lpstr>
      <vt:lpstr>2. SOV szórend: igeneves alárendelés;  SVO szórend: kötőszós, időjeles igés (finit) alárendelés</vt:lpstr>
      <vt:lpstr>3. A kurrens szintaxis-elméletnek ellentmondó megfigyelés:</vt:lpstr>
      <vt:lpstr>4. Mondatvégimondatkezdő alárendelő kötőszó</vt:lpstr>
      <vt:lpstr>5. A logikai viszonyok kódolásának kialakulása</vt:lpstr>
      <vt:lpstr>Módszerek, munkatársak</vt:lpstr>
      <vt:lpstr>Egyéni projektek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veszélyeztetett uráli nyelvek nyelvelméleti és magyar nyelvtörténeti tanulságai</dc:title>
  <dc:creator>user</dc:creator>
  <cp:lastModifiedBy>user</cp:lastModifiedBy>
  <cp:revision>95</cp:revision>
  <dcterms:created xsi:type="dcterms:W3CDTF">2018-08-19T08:01:46Z</dcterms:created>
  <dcterms:modified xsi:type="dcterms:W3CDTF">2021-02-17T18:44:46Z</dcterms:modified>
</cp:coreProperties>
</file>