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306" r:id="rId5"/>
    <p:sldId id="303" r:id="rId6"/>
    <p:sldId id="259" r:id="rId7"/>
    <p:sldId id="261" r:id="rId8"/>
    <p:sldId id="264" r:id="rId9"/>
    <p:sldId id="265" r:id="rId10"/>
    <p:sldId id="267" r:id="rId11"/>
    <p:sldId id="268" r:id="rId12"/>
    <p:sldId id="269" r:id="rId13"/>
    <p:sldId id="270" r:id="rId14"/>
    <p:sldId id="273" r:id="rId15"/>
    <p:sldId id="274" r:id="rId16"/>
    <p:sldId id="275" r:id="rId17"/>
    <p:sldId id="305" r:id="rId18"/>
    <p:sldId id="300" r:id="rId19"/>
    <p:sldId id="281" r:id="rId20"/>
    <p:sldId id="301" r:id="rId21"/>
    <p:sldId id="283" r:id="rId22"/>
    <p:sldId id="290" r:id="rId23"/>
    <p:sldId id="291" r:id="rId24"/>
    <p:sldId id="284" r:id="rId25"/>
    <p:sldId id="288" r:id="rId26"/>
    <p:sldId id="292" r:id="rId27"/>
    <p:sldId id="293" r:id="rId28"/>
    <p:sldId id="294" r:id="rId29"/>
    <p:sldId id="295" r:id="rId30"/>
    <p:sldId id="285" r:id="rId31"/>
    <p:sldId id="296" r:id="rId32"/>
    <p:sldId id="302" r:id="rId33"/>
    <p:sldId id="298" r:id="rId34"/>
    <p:sldId id="287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4" autoAdjust="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8685446009389672E-2"/>
          <c:y val="0.16094420600858392"/>
          <c:w val="0.58215962441314684"/>
          <c:h val="0.66309012875536477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spPr>
            <a:solidFill>
              <a:srgbClr val="FF6600"/>
            </a:solidFill>
            <a:ln w="876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3366FF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6.5455690108506791E-3"/>
                  <c:y val="-0.3320540295167114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100%</a:t>
                    </a:r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0.15163118564383934"/>
                  <c:y val="-0.18186044300162593"/>
                </c:manualLayout>
              </c:layout>
              <c:showPercent val="1"/>
            </c:dLbl>
            <c:spPr>
              <a:noFill/>
              <a:ln w="17528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+mn-lt"/>
                    <a:cs typeface="Times New Roman" pitchFamily="18" charset="0"/>
                  </a:defRPr>
                </a:pPr>
                <a:endParaRPr lang="hu-HU"/>
              </a:p>
            </c:txPr>
            <c:showPercent val="1"/>
          </c:dLbls>
          <c:cat>
            <c:strRef>
              <c:f>Munka1!$A$2:$A$3</c:f>
              <c:strCache>
                <c:ptCount val="2"/>
                <c:pt idx="0">
                  <c:v> 'at least n' interpretation</c:v>
                </c:pt>
                <c:pt idx="1">
                  <c:v> 'exactly n' interpretation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</c:pie3DChart>
      <c:spPr>
        <a:noFill/>
        <a:ln w="17528">
          <a:noFill/>
        </a:ln>
      </c:spPr>
    </c:plotArea>
    <c:legend>
      <c:legendPos val="r"/>
      <c:layout>
        <c:manualLayout>
          <c:xMode val="edge"/>
          <c:yMode val="edge"/>
          <c:x val="0.56159533861317246"/>
          <c:y val="0.12725565214976114"/>
          <c:w val="0.40748994159379132"/>
          <c:h val="0.67758999000111164"/>
        </c:manualLayout>
      </c:layout>
      <c:sp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ln w="2191">
          <a:solidFill>
            <a:srgbClr val="FFFFCC"/>
          </a:solidFill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Arial" pitchFamily="34" charset="0"/>
              <a:ea typeface="Constantia"/>
              <a:cs typeface="Arial" pitchFamily="34" charset="0"/>
            </a:defRPr>
          </a:pPr>
          <a:endParaRPr lang="hu-H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41"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8685446009389665E-2"/>
          <c:y val="0.16094420600858375"/>
          <c:w val="0.58215962441314584"/>
          <c:h val="0.66309012875536477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spPr>
            <a:solidFill>
              <a:srgbClr val="FF6600"/>
            </a:solidFill>
            <a:ln w="876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3366FF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33CCCC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0000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1874143613672404E-2"/>
                  <c:y val="0.10351680002012356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11%</a:t>
                    </a:r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0.12763639573600741"/>
                  <c:y val="1.4901357476287961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5310092860052588"/>
                  <c:y val="-0.26505362087650625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72%</a:t>
                    </a:r>
                  </a:p>
                </c:rich>
              </c:tx>
              <c:showPercent val="1"/>
            </c:dLbl>
            <c:spPr>
              <a:noFill/>
              <a:ln w="17528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+mn-lt"/>
                    <a:cs typeface="Times New Roman" pitchFamily="18" charset="0"/>
                  </a:defRPr>
                </a:pPr>
                <a:endParaRPr lang="hu-HU"/>
              </a:p>
            </c:txPr>
            <c:showPercent val="1"/>
            <c:showLeaderLines val="1"/>
          </c:dLbls>
          <c:cat>
            <c:strRef>
              <c:f>Munka1!$A$2:$A$4</c:f>
              <c:strCache>
                <c:ptCount val="3"/>
                <c:pt idx="0">
                  <c:v>Took a balloon consistently</c:v>
                </c:pt>
                <c:pt idx="1">
                  <c:v>Took a balloon once</c:v>
                </c:pt>
                <c:pt idx="2">
                  <c:v>Did not take a balloon</c:v>
                </c:pt>
              </c:strCache>
            </c:strRef>
          </c:cat>
          <c:val>
            <c:numRef>
              <c:f>Munka1!$B$2:$B$4</c:f>
              <c:numCache>
                <c:formatCode>0%</c:formatCode>
                <c:ptCount val="3"/>
                <c:pt idx="0">
                  <c:v>0.11000000000000001</c:v>
                </c:pt>
                <c:pt idx="1">
                  <c:v>0.17</c:v>
                </c:pt>
                <c:pt idx="2">
                  <c:v>0.72000000000000064</c:v>
                </c:pt>
              </c:numCache>
            </c:numRef>
          </c:val>
        </c:ser>
      </c:pie3DChart>
      <c:spPr>
        <a:noFill/>
        <a:ln w="17528">
          <a:noFill/>
        </a:ln>
      </c:spPr>
    </c:plotArea>
    <c:legend>
      <c:legendPos val="r"/>
      <c:layout>
        <c:manualLayout>
          <c:xMode val="edge"/>
          <c:yMode val="edge"/>
          <c:x val="0.61412025647944124"/>
          <c:y val="0.15198599526677359"/>
          <c:w val="0.38522108654593934"/>
          <c:h val="0.57510512014672566"/>
        </c:manualLayout>
      </c:layout>
      <c:sp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ln w="2191">
          <a:solidFill>
            <a:srgbClr val="FFFFCC"/>
          </a:solidFill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+mn-lt"/>
              <a:ea typeface="Constantia"/>
              <a:cs typeface="Constantia"/>
            </a:defRPr>
          </a:pPr>
          <a:endParaRPr lang="hu-H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41"/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8685446009389665E-2"/>
          <c:y val="0.16094420600858375"/>
          <c:w val="0.58215962441314584"/>
          <c:h val="0.66309012875536477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spPr>
            <a:solidFill>
              <a:srgbClr val="FF6600"/>
            </a:solidFill>
            <a:ln w="876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3366FF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1939888967232557"/>
                  <c:y val="-0.14425751187721175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.1355037834080042"/>
                  <c:y val="5.675169802225372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35%</a:t>
                    </a:r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0.15163118564383934"/>
                  <c:y val="-0.18186044300162582"/>
                </c:manualLayout>
              </c:layout>
              <c:showPercent val="1"/>
            </c:dLbl>
            <c:spPr>
              <a:noFill/>
              <a:ln w="17528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+mn-lt"/>
                    <a:cs typeface="Times New Roman" pitchFamily="18" charset="0"/>
                  </a:defRPr>
                </a:pPr>
                <a:endParaRPr lang="hu-HU"/>
              </a:p>
            </c:txPr>
            <c:showPercent val="1"/>
          </c:dLbls>
          <c:cat>
            <c:strRef>
              <c:f>Munka1!$A$2:$A$3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0.65440000000000065</c:v>
                </c:pt>
                <c:pt idx="1">
                  <c:v>0.34560000000000002</c:v>
                </c:pt>
              </c:numCache>
            </c:numRef>
          </c:val>
        </c:ser>
      </c:pie3DChart>
      <c:spPr>
        <a:noFill/>
        <a:ln w="17528">
          <a:noFill/>
        </a:ln>
      </c:spPr>
    </c:plotArea>
    <c:legend>
      <c:legendPos val="r"/>
      <c:layout>
        <c:manualLayout>
          <c:xMode val="edge"/>
          <c:yMode val="edge"/>
          <c:x val="0.71917292941166477"/>
          <c:y val="0.20662199396153116"/>
          <c:w val="0.16176279099215976"/>
          <c:h val="0.49240229715178613"/>
        </c:manualLayout>
      </c:layout>
      <c:sp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ln w="2191">
          <a:solidFill>
            <a:srgbClr val="FFFFCC"/>
          </a:solidFill>
          <a:prstDash val="solid"/>
        </a:ln>
      </c:spPr>
      <c:txPr>
        <a:bodyPr/>
        <a:lstStyle/>
        <a:p>
          <a:pPr>
            <a:defRPr sz="2400" b="1" i="0" u="none" strike="noStrike" baseline="0">
              <a:solidFill>
                <a:schemeClr val="tx1"/>
              </a:solidFill>
              <a:latin typeface="+mn-lt"/>
              <a:ea typeface="Constantia"/>
              <a:cs typeface="Constantia"/>
            </a:defRPr>
          </a:pPr>
          <a:endParaRPr lang="hu-H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41"/>
      </a:pPr>
      <a:endParaRPr lang="hu-H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8685446009389665E-2"/>
          <c:y val="0.16094420600858375"/>
          <c:w val="0.58215962441314584"/>
          <c:h val="0.66309012875536477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spPr>
            <a:solidFill>
              <a:srgbClr val="FF6600"/>
            </a:solidFill>
            <a:ln w="876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3366FF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876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3782808854571721"/>
                  <c:y val="-0.32677108774960423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.10684384741564663"/>
                  <c:y val="9.9116259809516133E-2"/>
                </c:manualLayout>
              </c:layout>
              <c:spPr>
                <a:noFill/>
                <a:ln w="17528"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+mn-lt"/>
                      <a:cs typeface="Times New Roman" pitchFamily="18" charset="0"/>
                    </a:defRPr>
                  </a:pPr>
                  <a:endParaRPr lang="hu-H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0.15163118564383934"/>
                  <c:y val="-0.18186044300162593"/>
                </c:manualLayout>
              </c:layout>
              <c:showPercent val="1"/>
            </c:dLbl>
            <c:spPr>
              <a:noFill/>
              <a:ln w="17528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+mn-lt"/>
                    <a:cs typeface="Times New Roman" pitchFamily="18" charset="0"/>
                  </a:defRPr>
                </a:pPr>
                <a:endParaRPr lang="hu-HU"/>
              </a:p>
            </c:txPr>
            <c:showPercent val="1"/>
          </c:dLbls>
          <c:cat>
            <c:strRef>
              <c:f>Munka1!$A$2:$A$3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0.85000000000000064</c:v>
                </c:pt>
                <c:pt idx="1">
                  <c:v>0.15000000000000024</c:v>
                </c:pt>
              </c:numCache>
            </c:numRef>
          </c:val>
        </c:ser>
      </c:pie3DChart>
      <c:spPr>
        <a:noFill/>
        <a:ln w="17528">
          <a:noFill/>
        </a:ln>
      </c:spPr>
    </c:plotArea>
    <c:legend>
      <c:legendPos val="r"/>
      <c:layout>
        <c:manualLayout>
          <c:xMode val="edge"/>
          <c:yMode val="edge"/>
          <c:x val="0.71917292941166455"/>
          <c:y val="0.20662199396153116"/>
          <c:w val="0.16176279099215976"/>
          <c:h val="0.49240229715178635"/>
        </c:manualLayout>
      </c:layout>
      <c:sp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ln w="2191">
          <a:solidFill>
            <a:srgbClr val="FFFFCC"/>
          </a:solidFill>
          <a:prstDash val="solid"/>
        </a:ln>
      </c:spPr>
      <c:txPr>
        <a:bodyPr/>
        <a:lstStyle/>
        <a:p>
          <a:pPr>
            <a:defRPr sz="2400" b="1" i="0" u="none" strike="noStrike" baseline="0">
              <a:solidFill>
                <a:schemeClr val="tx1"/>
              </a:solidFill>
              <a:latin typeface="+mn-lt"/>
              <a:ea typeface="Constantia"/>
              <a:cs typeface="Constantia"/>
            </a:defRPr>
          </a:pPr>
          <a:endParaRPr lang="hu-H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41"/>
      </a:pPr>
      <a:endParaRPr lang="hu-H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27EB0-78D5-4C45-B123-33BEADBB9AA3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908F1-3AAB-43DE-80A4-B8B2FE0E12A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908F1-3AAB-43DE-80A4-B8B2FE0E12A1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908F1-3AAB-43DE-80A4-B8B2FE0E12A1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908F1-3AAB-43DE-80A4-B8B2FE0E12A1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33A6-811F-42BF-B877-DF973E81B844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F33A6-811F-42BF-B877-DF973E81B844}" type="datetimeFigureOut">
              <a:rPr lang="hu-HU" smtClean="0"/>
              <a:pPr/>
              <a:t>2015.09.21.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524C2-1373-43EB-A454-8973B998301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 </a:t>
            </a:r>
            <a:r>
              <a:rPr lang="hu-HU" b="1" dirty="0" err="1" smtClean="0"/>
              <a:t>methodological</a:t>
            </a:r>
            <a:r>
              <a:rPr lang="hu-HU" b="1" dirty="0" smtClean="0"/>
              <a:t> </a:t>
            </a:r>
            <a:r>
              <a:rPr lang="hu-HU" b="1" dirty="0" err="1" smtClean="0"/>
              <a:t>problem</a:t>
            </a:r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hu-HU" b="1" dirty="0" smtClean="0"/>
              <a:t>of </a:t>
            </a:r>
            <a:r>
              <a:rPr lang="hu-HU" b="1" dirty="0" err="1" smtClean="0"/>
              <a:t>language</a:t>
            </a:r>
            <a:r>
              <a:rPr lang="hu-HU" b="1" dirty="0" smtClean="0"/>
              <a:t> </a:t>
            </a:r>
            <a:r>
              <a:rPr lang="hu-HU" b="1" dirty="0" err="1" smtClean="0"/>
              <a:t>acquisition</a:t>
            </a:r>
            <a:r>
              <a:rPr lang="hu-HU" b="1" dirty="0" smtClean="0"/>
              <a:t> </a:t>
            </a:r>
            <a:r>
              <a:rPr lang="hu-HU" b="1" dirty="0" err="1" smtClean="0"/>
              <a:t>studies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5516" y="2708920"/>
            <a:ext cx="8712968" cy="2425824"/>
          </a:xfrm>
        </p:spPr>
        <p:txBody>
          <a:bodyPr>
            <a:normAutofit/>
          </a:bodyPr>
          <a:lstStyle/>
          <a:p>
            <a:r>
              <a:rPr lang="hu-HU" sz="3000" b="1" dirty="0" smtClean="0">
                <a:solidFill>
                  <a:schemeClr val="tx1"/>
                </a:solidFill>
              </a:rPr>
              <a:t>Katalin É. Kiss, Lilla Pintér, Tamás Zétényi</a:t>
            </a:r>
          </a:p>
          <a:p>
            <a:endParaRPr lang="hu-HU" sz="1100" dirty="0" smtClean="0">
              <a:solidFill>
                <a:schemeClr val="tx1"/>
              </a:solidFill>
            </a:endParaRPr>
          </a:p>
          <a:p>
            <a:r>
              <a:rPr lang="hu-HU" sz="2400" i="1" dirty="0" smtClean="0">
                <a:solidFill>
                  <a:schemeClr val="tx1"/>
                </a:solidFill>
              </a:rPr>
              <a:t>Research Institute </a:t>
            </a:r>
            <a:r>
              <a:rPr lang="hu-HU" sz="2400" i="1" dirty="0" err="1" smtClean="0">
                <a:solidFill>
                  <a:schemeClr val="tx1"/>
                </a:solidFill>
              </a:rPr>
              <a:t>for</a:t>
            </a:r>
            <a:r>
              <a:rPr lang="hu-HU" sz="2400" i="1" dirty="0" smtClean="0">
                <a:solidFill>
                  <a:schemeClr val="tx1"/>
                </a:solidFill>
              </a:rPr>
              <a:t> </a:t>
            </a:r>
            <a:r>
              <a:rPr lang="hu-HU" sz="2400" i="1" dirty="0" err="1" smtClean="0">
                <a:solidFill>
                  <a:schemeClr val="tx1"/>
                </a:solidFill>
              </a:rPr>
              <a:t>Linguistics</a:t>
            </a:r>
            <a:r>
              <a:rPr lang="hu-HU" sz="2400" i="1" dirty="0" smtClean="0">
                <a:solidFill>
                  <a:schemeClr val="tx1"/>
                </a:solidFill>
              </a:rPr>
              <a:t> of </a:t>
            </a:r>
            <a:r>
              <a:rPr lang="hu-HU" sz="2400" i="1" dirty="0" err="1" smtClean="0">
                <a:solidFill>
                  <a:schemeClr val="tx1"/>
                </a:solidFill>
              </a:rPr>
              <a:t>the</a:t>
            </a:r>
            <a:r>
              <a:rPr lang="hu-HU" sz="2400" i="1" dirty="0" smtClean="0">
                <a:solidFill>
                  <a:schemeClr val="tx1"/>
                </a:solidFill>
              </a:rPr>
              <a:t> </a:t>
            </a:r>
            <a:r>
              <a:rPr lang="hu-HU" sz="2400" i="1" dirty="0" err="1" smtClean="0">
                <a:solidFill>
                  <a:schemeClr val="tx1"/>
                </a:solidFill>
              </a:rPr>
              <a:t>Hungarian</a:t>
            </a:r>
            <a:r>
              <a:rPr lang="hu-HU" sz="2400" i="1" dirty="0" smtClean="0">
                <a:solidFill>
                  <a:schemeClr val="tx1"/>
                </a:solidFill>
              </a:rPr>
              <a:t> </a:t>
            </a:r>
            <a:r>
              <a:rPr lang="hu-HU" sz="2400" i="1" dirty="0" err="1" smtClean="0">
                <a:solidFill>
                  <a:schemeClr val="tx1"/>
                </a:solidFill>
              </a:rPr>
              <a:t>Academy</a:t>
            </a:r>
            <a:r>
              <a:rPr lang="hu-HU" sz="2400" i="1" dirty="0" smtClean="0">
                <a:solidFill>
                  <a:schemeClr val="tx1"/>
                </a:solidFill>
              </a:rPr>
              <a:t> of </a:t>
            </a:r>
            <a:r>
              <a:rPr lang="hu-HU" sz="2400" i="1" dirty="0" err="1" smtClean="0">
                <a:solidFill>
                  <a:schemeClr val="tx1"/>
                </a:solidFill>
              </a:rPr>
              <a:t>Sciences</a:t>
            </a:r>
            <a:endParaRPr lang="hu-HU" sz="2400" i="1" dirty="0">
              <a:solidFill>
                <a:schemeClr val="tx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7544" y="6093296"/>
            <a:ext cx="8172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smtClean="0">
                <a:latin typeface="Arial" pitchFamily="34" charset="0"/>
                <a:cs typeface="Arial" pitchFamily="34" charset="0"/>
              </a:rPr>
              <a:t>This research was supported by grant 108951 of OTKA, the National Science Research Foundation</a:t>
            </a:r>
            <a:endParaRPr lang="hu-HU" sz="1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algn="l"/>
            <a:r>
              <a:rPr lang="hu-HU" sz="4000" b="1" dirty="0" err="1" smtClean="0"/>
              <a:t>Explanation</a:t>
            </a:r>
            <a:r>
              <a:rPr lang="hu-HU" sz="4000" b="1" dirty="0" smtClean="0"/>
              <a:t> 3:</a:t>
            </a:r>
            <a:br>
              <a:rPr lang="hu-HU" sz="4000" b="1" dirty="0" smtClean="0"/>
            </a:br>
            <a:r>
              <a:rPr lang="hu-HU" sz="4000" b="1" dirty="0" smtClean="0"/>
              <a:t>	</a:t>
            </a:r>
            <a:r>
              <a:rPr lang="hu-HU" sz="4000" b="1" dirty="0" err="1" smtClean="0"/>
              <a:t>Relevance</a:t>
            </a:r>
            <a:r>
              <a:rPr lang="hu-HU" sz="4000" b="1" dirty="0" smtClean="0"/>
              <a:t> Account </a:t>
            </a:r>
            <a:r>
              <a:rPr lang="hu-HU" sz="3600" dirty="0" smtClean="0"/>
              <a:t>(Philip 2011):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8356" y="2348880"/>
            <a:ext cx="8507288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mtClean="0"/>
              <a:t>Universal </a:t>
            </a:r>
            <a:r>
              <a:rPr lang="hu-HU" dirty="0" err="1" smtClean="0"/>
              <a:t>quantification</a:t>
            </a:r>
            <a:r>
              <a:rPr lang="hu-HU" dirty="0" smtClean="0"/>
              <a:t> </a:t>
            </a:r>
            <a:r>
              <a:rPr lang="hu-HU" dirty="0" err="1" smtClean="0"/>
              <a:t>triggers</a:t>
            </a:r>
            <a:r>
              <a:rPr lang="hu-HU" dirty="0" smtClean="0"/>
              <a:t> </a:t>
            </a:r>
            <a:r>
              <a:rPr lang="hu-HU" dirty="0" err="1" smtClean="0"/>
              <a:t>exhaustive</a:t>
            </a:r>
            <a:r>
              <a:rPr lang="hu-HU" dirty="0" smtClean="0"/>
              <a:t> </a:t>
            </a:r>
            <a:r>
              <a:rPr lang="hu-HU" dirty="0" err="1"/>
              <a:t>enumeration</a:t>
            </a:r>
            <a:r>
              <a:rPr lang="hu-HU" dirty="0"/>
              <a:t> </a:t>
            </a:r>
            <a:r>
              <a:rPr lang="hu-HU" dirty="0" err="1" smtClean="0"/>
              <a:t>verification</a:t>
            </a:r>
            <a:r>
              <a:rPr lang="hu-HU" dirty="0" smtClean="0"/>
              <a:t>,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activates</a:t>
            </a:r>
            <a:r>
              <a:rPr lang="hu-HU" dirty="0"/>
              <a:t> </a:t>
            </a:r>
            <a:r>
              <a:rPr lang="hu-HU" dirty="0" err="1"/>
              <a:t>symmetrical</a:t>
            </a:r>
            <a:r>
              <a:rPr lang="hu-HU" dirty="0"/>
              <a:t> </a:t>
            </a:r>
            <a:r>
              <a:rPr lang="hu-HU" dirty="0" err="1"/>
              <a:t>pattern</a:t>
            </a:r>
            <a:r>
              <a:rPr lang="hu-HU" dirty="0"/>
              <a:t> </a:t>
            </a:r>
            <a:r>
              <a:rPr lang="hu-HU" err="1"/>
              <a:t>recognition</a:t>
            </a:r>
            <a:r>
              <a:rPr lang="hu-HU" smtClean="0"/>
              <a:t>.</a:t>
            </a:r>
          </a:p>
          <a:p>
            <a:pPr>
              <a:buNone/>
            </a:pPr>
            <a:r>
              <a:rPr lang="hu-HU" smtClean="0"/>
              <a:t> 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The </a:t>
            </a:r>
            <a:r>
              <a:rPr lang="hu-HU" dirty="0" err="1"/>
              <a:t>missing</a:t>
            </a:r>
            <a:r>
              <a:rPr lang="hu-HU" dirty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/>
              <a:t>spoiling</a:t>
            </a:r>
            <a:r>
              <a:rPr lang="hu-HU" dirty="0"/>
              <a:t> </a:t>
            </a:r>
            <a:r>
              <a:rPr lang="hu-HU" dirty="0" err="1"/>
              <a:t>symmetry</a:t>
            </a:r>
            <a:r>
              <a:rPr lang="hu-HU" dirty="0"/>
              <a:t> is </a:t>
            </a:r>
            <a:r>
              <a:rPr lang="hu-HU" dirty="0" err="1"/>
              <a:t>salient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child</a:t>
            </a:r>
            <a:r>
              <a:rPr lang="hu-HU" dirty="0"/>
              <a:t>, </a:t>
            </a:r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imagines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existent</a:t>
            </a:r>
            <a:r>
              <a:rPr lang="hu-HU" dirty="0"/>
              <a:t>.</a:t>
            </a:r>
          </a:p>
          <a:p>
            <a:pPr>
              <a:buNone/>
            </a:pPr>
            <a:endParaRPr lang="hu-HU" sz="3600" b="1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8" y="188640"/>
            <a:ext cx="8964488" cy="1714202"/>
          </a:xfrm>
        </p:spPr>
        <p:txBody>
          <a:bodyPr>
            <a:noAutofit/>
          </a:bodyPr>
          <a:lstStyle/>
          <a:p>
            <a:r>
              <a:rPr lang="hu-HU" sz="3600" b="1" dirty="0" smtClean="0"/>
              <a:t>An </a:t>
            </a:r>
            <a:r>
              <a:rPr lang="hu-HU" sz="3600" b="1" dirty="0" err="1" smtClean="0"/>
              <a:t>observation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not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explained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by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any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theory</a:t>
            </a:r>
            <a:r>
              <a:rPr lang="hu-HU" sz="3600" b="1" dirty="0" smtClean="0"/>
              <a:t>: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3600" dirty="0" smtClean="0"/>
              <a:t>The </a:t>
            </a:r>
            <a:r>
              <a:rPr lang="hu-HU" sz="3600" dirty="0" err="1"/>
              <a:t>frequency</a:t>
            </a:r>
            <a:r>
              <a:rPr lang="hu-HU" sz="3600" dirty="0"/>
              <a:t> of </a:t>
            </a:r>
            <a:r>
              <a:rPr lang="hu-HU" sz="3600" dirty="0" err="1"/>
              <a:t>QS</a:t>
            </a:r>
            <a:r>
              <a:rPr lang="hu-HU" sz="3600" dirty="0"/>
              <a:t> </a:t>
            </a:r>
            <a:r>
              <a:rPr lang="hu-HU" sz="3600" dirty="0" err="1"/>
              <a:t>can</a:t>
            </a:r>
            <a:r>
              <a:rPr lang="hu-HU" sz="3600" dirty="0"/>
              <a:t> be </a:t>
            </a:r>
            <a:r>
              <a:rPr lang="hu-HU" sz="3600" dirty="0" err="1"/>
              <a:t>changed</a:t>
            </a:r>
            <a:r>
              <a:rPr lang="hu-HU" sz="3600" dirty="0"/>
              <a:t> </a:t>
            </a:r>
            <a:r>
              <a:rPr lang="hu-HU" sz="3600" dirty="0" err="1"/>
              <a:t>by</a:t>
            </a:r>
            <a:r>
              <a:rPr lang="hu-HU" sz="3600" dirty="0"/>
              <a:t> </a:t>
            </a:r>
            <a:r>
              <a:rPr lang="hu-HU" sz="3600" dirty="0" err="1"/>
              <a:t>manipulating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pragmatic</a:t>
            </a:r>
            <a:r>
              <a:rPr lang="hu-HU" sz="3600" dirty="0"/>
              <a:t> </a:t>
            </a:r>
            <a:r>
              <a:rPr lang="hu-HU" sz="3600" dirty="0" err="1" smtClean="0"/>
              <a:t>conditions</a:t>
            </a:r>
            <a:r>
              <a:rPr lang="hu-HU" sz="3600" dirty="0" smtClean="0"/>
              <a:t>: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719461"/>
            <a:ext cx="8784976" cy="33738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b="1" dirty="0" err="1" smtClean="0"/>
              <a:t>Richer</a:t>
            </a:r>
            <a:r>
              <a:rPr lang="hu-HU" b="1" dirty="0" smtClean="0"/>
              <a:t> </a:t>
            </a:r>
            <a:r>
              <a:rPr lang="hu-HU" b="1" dirty="0" err="1" smtClean="0"/>
              <a:t>visual</a:t>
            </a:r>
            <a:r>
              <a:rPr lang="hu-HU" b="1" dirty="0" smtClean="0"/>
              <a:t> </a:t>
            </a:r>
            <a:r>
              <a:rPr lang="hu-HU" b="1" dirty="0" err="1" smtClean="0"/>
              <a:t>or</a:t>
            </a:r>
            <a:r>
              <a:rPr lang="hu-HU" b="1" dirty="0" smtClean="0"/>
              <a:t> </a:t>
            </a:r>
            <a:r>
              <a:rPr lang="hu-HU" b="1" dirty="0" err="1" smtClean="0"/>
              <a:t>linguistic</a:t>
            </a:r>
            <a:r>
              <a:rPr lang="hu-HU" b="1" dirty="0" smtClean="0"/>
              <a:t> </a:t>
            </a:r>
            <a:r>
              <a:rPr lang="hu-HU" b="1" dirty="0" err="1" smtClean="0"/>
              <a:t>context</a:t>
            </a:r>
            <a:r>
              <a:rPr lang="hu-HU" b="1" dirty="0" smtClean="0"/>
              <a:t> </a:t>
            </a:r>
          </a:p>
          <a:p>
            <a:pPr>
              <a:buNone/>
            </a:pPr>
            <a:r>
              <a:rPr lang="hu-HU" b="1" dirty="0" smtClean="0"/>
              <a:t>		</a:t>
            </a:r>
            <a:r>
              <a:rPr lang="hu-HU" dirty="0" smtClean="0"/>
              <a:t>(</a:t>
            </a:r>
            <a:r>
              <a:rPr lang="hu-HU" dirty="0" err="1" smtClean="0"/>
              <a:t>e.g</a:t>
            </a:r>
            <a:r>
              <a:rPr lang="hu-HU" dirty="0" smtClean="0"/>
              <a:t>., more </a:t>
            </a:r>
            <a:r>
              <a:rPr lang="hu-HU" dirty="0" err="1" smtClean="0"/>
              <a:t>than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extra </a:t>
            </a:r>
            <a:r>
              <a:rPr lang="hu-HU" dirty="0" err="1" smtClean="0"/>
              <a:t>object</a:t>
            </a:r>
            <a:r>
              <a:rPr lang="hu-HU" dirty="0" smtClean="0"/>
              <a:t>) </a:t>
            </a:r>
          </a:p>
          <a:p>
            <a:pPr>
              <a:buNone/>
            </a:pPr>
            <a:r>
              <a:rPr lang="hu-HU" b="1" dirty="0" err="1" smtClean="0"/>
              <a:t>or</a:t>
            </a:r>
            <a:r>
              <a:rPr lang="hu-HU" b="1" dirty="0" smtClean="0"/>
              <a:t> a </a:t>
            </a:r>
            <a:r>
              <a:rPr lang="hu-HU" b="1" dirty="0" err="1" smtClean="0"/>
              <a:t>backgrounded</a:t>
            </a:r>
            <a:r>
              <a:rPr lang="hu-HU" b="1" dirty="0" smtClean="0"/>
              <a:t> extra </a:t>
            </a:r>
            <a:r>
              <a:rPr lang="hu-HU" b="1" dirty="0" err="1" smtClean="0"/>
              <a:t>object</a:t>
            </a:r>
            <a:r>
              <a:rPr lang="hu-HU" b="1" dirty="0" smtClean="0"/>
              <a:t> </a:t>
            </a:r>
            <a:r>
              <a:rPr lang="hu-HU" b="1" dirty="0" err="1" smtClean="0"/>
              <a:t>may</a:t>
            </a:r>
            <a:r>
              <a:rPr lang="hu-HU" b="1" dirty="0" smtClean="0"/>
              <a:t> </a:t>
            </a:r>
            <a:r>
              <a:rPr lang="hu-HU" b="1" dirty="0" err="1" smtClean="0"/>
              <a:t>reduce</a:t>
            </a:r>
            <a:r>
              <a:rPr lang="hu-HU" b="1" dirty="0" smtClean="0"/>
              <a:t> </a:t>
            </a:r>
            <a:r>
              <a:rPr lang="hu-HU" b="1" dirty="0" err="1" smtClean="0"/>
              <a:t>QS</a:t>
            </a:r>
            <a:r>
              <a:rPr lang="hu-HU" b="1" dirty="0" smtClean="0"/>
              <a:t>.</a:t>
            </a:r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dirty="0" smtClean="0"/>
              <a:t>Both </a:t>
            </a:r>
            <a:r>
              <a:rPr lang="hu-HU" b="1" dirty="0" err="1" smtClean="0"/>
              <a:t>increasing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of extra </a:t>
            </a:r>
            <a:r>
              <a:rPr lang="hu-HU" dirty="0" err="1" smtClean="0"/>
              <a:t>objects</a:t>
            </a:r>
            <a:r>
              <a:rPr lang="hu-HU" dirty="0" smtClean="0"/>
              <a:t>,</a:t>
            </a:r>
          </a:p>
          <a:p>
            <a:pPr>
              <a:buNone/>
            </a:pPr>
            <a:r>
              <a:rPr lang="hu-HU" dirty="0" smtClean="0"/>
              <a:t>and  </a:t>
            </a:r>
            <a:r>
              <a:rPr lang="hu-HU" b="1" dirty="0" err="1" smtClean="0"/>
              <a:t>decreasing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size</a:t>
            </a:r>
            <a:r>
              <a:rPr lang="hu-HU" dirty="0" smtClean="0"/>
              <a:t> of extra </a:t>
            </a:r>
            <a:r>
              <a:rPr lang="hu-HU" dirty="0" err="1" smtClean="0"/>
              <a:t>objects</a:t>
            </a:r>
            <a:r>
              <a:rPr lang="hu-HU" dirty="0" smtClean="0"/>
              <a:t>?</a:t>
            </a: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Hypothesis</a:t>
            </a:r>
            <a:r>
              <a:rPr lang="hu-HU" sz="4000" dirty="0" smtClean="0"/>
              <a:t>: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/>
              <a:t>give</a:t>
            </a:r>
            <a:r>
              <a:rPr lang="hu-HU" dirty="0"/>
              <a:t> </a:t>
            </a:r>
            <a:r>
              <a:rPr lang="hu-HU" dirty="0" err="1"/>
              <a:t>non-adult-like</a:t>
            </a:r>
            <a:r>
              <a:rPr lang="hu-HU" dirty="0"/>
              <a:t> </a:t>
            </a:r>
            <a:r>
              <a:rPr lang="hu-HU" dirty="0" err="1"/>
              <a:t>answers</a:t>
            </a:r>
            <a:r>
              <a:rPr lang="hu-HU" dirty="0"/>
              <a:t> </a:t>
            </a:r>
            <a:r>
              <a:rPr lang="hu-HU" dirty="0" err="1"/>
              <a:t>because</a:t>
            </a:r>
            <a:r>
              <a:rPr lang="hu-HU" u="sng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consider</a:t>
            </a:r>
            <a:r>
              <a:rPr lang="hu-HU" dirty="0"/>
              <a:t> </a:t>
            </a:r>
            <a:r>
              <a:rPr lang="hu-HU" b="1" dirty="0" err="1"/>
              <a:t>all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elements</a:t>
            </a:r>
            <a:r>
              <a:rPr lang="hu-HU" b="1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visual</a:t>
            </a:r>
            <a:r>
              <a:rPr lang="hu-HU" dirty="0"/>
              <a:t> </a:t>
            </a:r>
            <a:r>
              <a:rPr lang="hu-HU" dirty="0" err="1"/>
              <a:t>stimulus</a:t>
            </a:r>
            <a:r>
              <a:rPr lang="hu-HU" dirty="0"/>
              <a:t> </a:t>
            </a:r>
            <a:r>
              <a:rPr lang="hu-HU" b="1" dirty="0" err="1"/>
              <a:t>relevant</a:t>
            </a:r>
            <a:r>
              <a:rPr lang="hu-HU" dirty="0"/>
              <a:t>. 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/>
              <a:t>assume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/>
              <a:t>icons</a:t>
            </a:r>
            <a:r>
              <a:rPr lang="hu-HU" dirty="0"/>
              <a:t> </a:t>
            </a:r>
            <a:r>
              <a:rPr lang="hu-HU" dirty="0" err="1"/>
              <a:t>represented</a:t>
            </a:r>
            <a:r>
              <a:rPr lang="hu-HU" dirty="0"/>
              <a:t> </a:t>
            </a:r>
            <a:r>
              <a:rPr lang="hu-HU" dirty="0" smtClean="0"/>
              <a:t>      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pictures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/>
              <a:t>be </a:t>
            </a:r>
            <a:r>
              <a:rPr lang="hu-HU" dirty="0" err="1"/>
              <a:t>accounted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; </a:t>
            </a:r>
            <a:r>
              <a:rPr lang="hu-HU" dirty="0" smtClean="0"/>
              <a:t>          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b="1" dirty="0" err="1"/>
              <a:t>totality</a:t>
            </a:r>
            <a:r>
              <a:rPr lang="hu-HU" dirty="0"/>
              <a:t> </a:t>
            </a:r>
            <a:r>
              <a:rPr lang="hu-HU" dirty="0" err="1"/>
              <a:t>constitutes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domain</a:t>
            </a:r>
            <a:r>
              <a:rPr lang="hu-HU" dirty="0"/>
              <a:t> of </a:t>
            </a:r>
            <a:r>
              <a:rPr lang="hu-HU" dirty="0" err="1"/>
              <a:t>quantification</a:t>
            </a:r>
            <a:r>
              <a:rPr lang="hu-HU" dirty="0" smtClean="0"/>
              <a:t>. </a:t>
            </a: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24136"/>
          </a:xfrm>
        </p:spPr>
        <p:txBody>
          <a:bodyPr>
            <a:noAutofit/>
          </a:bodyPr>
          <a:lstStyle/>
          <a:p>
            <a:r>
              <a:rPr lang="hu-HU" sz="3600" b="1" dirty="0" err="1" smtClean="0"/>
              <a:t>Why</a:t>
            </a:r>
            <a:r>
              <a:rPr lang="hu-HU" sz="3600" b="1" dirty="0" smtClean="0"/>
              <a:t>? </a:t>
            </a:r>
            <a:r>
              <a:rPr lang="hu-HU" sz="3600" b="1" dirty="0" err="1" smtClean="0"/>
              <a:t>Because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they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interpret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stimuli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ostensive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signals</a:t>
            </a:r>
            <a:r>
              <a:rPr lang="hu-HU" sz="3600" b="1" dirty="0" smtClean="0"/>
              <a:t>.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1200" dirty="0" smtClean="0"/>
              <a:t>	</a:t>
            </a:r>
          </a:p>
          <a:p>
            <a:pPr>
              <a:buNone/>
            </a:pPr>
            <a:r>
              <a:rPr lang="hu-HU" sz="1200" dirty="0" smtClean="0"/>
              <a:t>	</a:t>
            </a:r>
            <a:endParaRPr lang="hu-HU" b="1" dirty="0" smtClean="0"/>
          </a:p>
          <a:p>
            <a:pPr>
              <a:buNone/>
            </a:pPr>
            <a:r>
              <a:rPr lang="hu-HU" dirty="0" smtClean="0"/>
              <a:t>   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visual</a:t>
            </a:r>
            <a:r>
              <a:rPr lang="hu-HU" dirty="0" smtClean="0"/>
              <a:t> </a:t>
            </a:r>
            <a:r>
              <a:rPr lang="hu-HU" dirty="0" err="1" smtClean="0"/>
              <a:t>stimulus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a </a:t>
            </a:r>
            <a:r>
              <a:rPr lang="hu-HU" dirty="0" err="1" smtClean="0"/>
              <a:t>sentence-picture</a:t>
            </a:r>
            <a:r>
              <a:rPr lang="hu-HU" dirty="0" smtClean="0"/>
              <a:t> </a:t>
            </a:r>
            <a:r>
              <a:rPr lang="hu-HU" dirty="0" err="1" smtClean="0"/>
              <a:t>matching</a:t>
            </a:r>
            <a:r>
              <a:rPr lang="hu-HU" dirty="0" smtClean="0"/>
              <a:t> </a:t>
            </a:r>
            <a:r>
              <a:rPr lang="hu-HU" dirty="0" err="1" smtClean="0"/>
              <a:t>task</a:t>
            </a:r>
            <a:r>
              <a:rPr lang="hu-HU" dirty="0" smtClean="0"/>
              <a:t> is </a:t>
            </a:r>
            <a:r>
              <a:rPr lang="hu-HU" b="1" dirty="0" smtClean="0"/>
              <a:t>a </a:t>
            </a:r>
            <a:r>
              <a:rPr lang="hu-HU" b="1" dirty="0" err="1" smtClean="0"/>
              <a:t>minimal</a:t>
            </a:r>
            <a:r>
              <a:rPr lang="hu-HU" b="1" dirty="0" smtClean="0"/>
              <a:t> </a:t>
            </a:r>
            <a:r>
              <a:rPr lang="hu-HU" b="1" dirty="0" err="1" smtClean="0"/>
              <a:t>model</a:t>
            </a:r>
            <a:r>
              <a:rPr lang="hu-HU" b="1" dirty="0" smtClean="0"/>
              <a:t> </a:t>
            </a:r>
            <a:r>
              <a:rPr lang="hu-HU" b="1" dirty="0" err="1" smtClean="0"/>
              <a:t>abstracting</a:t>
            </a:r>
            <a:r>
              <a:rPr lang="hu-HU" b="1" dirty="0" smtClean="0"/>
              <a:t> </a:t>
            </a:r>
            <a:r>
              <a:rPr lang="hu-HU" b="1" dirty="0" err="1" smtClean="0"/>
              <a:t>away</a:t>
            </a:r>
            <a:r>
              <a:rPr lang="hu-HU" b="1" dirty="0" smtClean="0"/>
              <a:t> </a:t>
            </a:r>
            <a:r>
              <a:rPr lang="hu-HU" b="1" dirty="0" err="1" smtClean="0"/>
              <a:t>from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details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situation</a:t>
            </a:r>
            <a:r>
              <a:rPr lang="hu-HU" dirty="0" smtClean="0"/>
              <a:t>, </a:t>
            </a: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 smtClean="0"/>
              <a:t>regard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elements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stimulus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b="1" dirty="0" err="1" smtClean="0"/>
              <a:t>ostensive</a:t>
            </a:r>
            <a:r>
              <a:rPr lang="hu-HU" b="1" dirty="0" smtClean="0"/>
              <a:t> </a:t>
            </a:r>
            <a:r>
              <a:rPr lang="hu-HU" b="1" dirty="0" err="1" smtClean="0"/>
              <a:t>clues</a:t>
            </a:r>
            <a:r>
              <a:rPr lang="hu-HU" b="1" dirty="0" smtClean="0"/>
              <a:t> </a:t>
            </a:r>
            <a:r>
              <a:rPr lang="hu-HU" b="1" dirty="0" err="1" smtClean="0"/>
              <a:t>representing</a:t>
            </a:r>
            <a:r>
              <a:rPr lang="hu-HU" b="1" dirty="0" smtClean="0"/>
              <a:t> </a:t>
            </a:r>
            <a:r>
              <a:rPr lang="hu-HU" b="1" dirty="0" err="1" smtClean="0"/>
              <a:t>all</a:t>
            </a:r>
            <a:r>
              <a:rPr lang="hu-HU" b="1" dirty="0" smtClean="0"/>
              <a:t> and </a:t>
            </a:r>
            <a:r>
              <a:rPr lang="hu-HU" b="1" dirty="0" err="1" smtClean="0"/>
              <a:t>only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relevant</a:t>
            </a:r>
            <a:r>
              <a:rPr lang="hu-HU" b="1" dirty="0" smtClean="0"/>
              <a:t> </a:t>
            </a:r>
            <a:r>
              <a:rPr lang="hu-HU" b="1" dirty="0" err="1" smtClean="0"/>
              <a:t>elements</a:t>
            </a:r>
            <a:r>
              <a:rPr lang="hu-HU" b="1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matched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sentence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sz="2000" dirty="0" smtClean="0"/>
              <a:t>	</a:t>
            </a:r>
          </a:p>
          <a:p>
            <a:pPr>
              <a:buNone/>
            </a:pPr>
            <a:r>
              <a:rPr lang="hu-HU" dirty="0" smtClean="0"/>
              <a:t>	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Experimental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evidence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i="1" dirty="0" err="1" smtClean="0"/>
              <a:t>Objectives</a:t>
            </a:r>
            <a:r>
              <a:rPr lang="hu-HU" i="1" dirty="0" smtClean="0"/>
              <a:t>:  </a:t>
            </a:r>
            <a:r>
              <a:rPr lang="hu-HU" dirty="0" err="1" smtClean="0"/>
              <a:t>To</a:t>
            </a:r>
            <a:r>
              <a:rPr lang="hu-HU" dirty="0" smtClean="0"/>
              <a:t> show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endParaRPr lang="hu-HU" i="1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visual</a:t>
            </a:r>
            <a:r>
              <a:rPr lang="hu-HU" dirty="0" smtClean="0"/>
              <a:t> </a:t>
            </a:r>
            <a:r>
              <a:rPr lang="hu-HU" dirty="0" err="1" smtClean="0"/>
              <a:t>stimuli</a:t>
            </a:r>
            <a:r>
              <a:rPr lang="hu-HU" dirty="0" smtClean="0"/>
              <a:t>  </a:t>
            </a:r>
            <a:r>
              <a:rPr lang="hu-HU" dirty="0" err="1" smtClean="0"/>
              <a:t>containing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a </a:t>
            </a:r>
            <a:r>
              <a:rPr lang="hu-HU" dirty="0" err="1" smtClean="0"/>
              <a:t>few</a:t>
            </a:r>
            <a:r>
              <a:rPr lang="hu-HU" dirty="0" smtClean="0"/>
              <a:t> </a:t>
            </a:r>
            <a:r>
              <a:rPr lang="hu-HU" dirty="0" err="1" smtClean="0"/>
              <a:t>icon-like</a:t>
            </a:r>
            <a:r>
              <a:rPr lang="hu-HU" dirty="0" smtClean="0"/>
              <a:t> </a:t>
            </a:r>
            <a:r>
              <a:rPr lang="hu-HU" dirty="0" err="1" smtClean="0"/>
              <a:t>elements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replaced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photos</a:t>
            </a:r>
            <a:r>
              <a:rPr lang="hu-HU" dirty="0" smtClean="0"/>
              <a:t> </a:t>
            </a:r>
            <a:r>
              <a:rPr lang="hu-HU" dirty="0" err="1" smtClean="0"/>
              <a:t>rich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accidental</a:t>
            </a:r>
            <a:r>
              <a:rPr lang="hu-HU" dirty="0" smtClean="0"/>
              <a:t> </a:t>
            </a:r>
            <a:r>
              <a:rPr lang="hu-HU" dirty="0" err="1" smtClean="0"/>
              <a:t>details</a:t>
            </a:r>
            <a:r>
              <a:rPr lang="hu-HU" dirty="0" smtClean="0"/>
              <a:t>,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misunderstood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ostensive</a:t>
            </a:r>
            <a:r>
              <a:rPr lang="hu-HU" dirty="0" smtClean="0"/>
              <a:t> </a:t>
            </a:r>
            <a:r>
              <a:rPr lang="hu-HU" dirty="0" err="1" smtClean="0"/>
              <a:t>signals</a:t>
            </a:r>
            <a:r>
              <a:rPr lang="hu-HU" dirty="0" smtClean="0"/>
              <a:t>, and </a:t>
            </a:r>
            <a:r>
              <a:rPr lang="hu-HU" dirty="0" err="1" smtClean="0"/>
              <a:t>QS</a:t>
            </a:r>
            <a:r>
              <a:rPr lang="hu-HU" dirty="0" smtClean="0"/>
              <a:t> is </a:t>
            </a:r>
            <a:r>
              <a:rPr lang="hu-HU" dirty="0" err="1" smtClean="0"/>
              <a:t>radically</a:t>
            </a:r>
            <a:r>
              <a:rPr lang="hu-HU" dirty="0" smtClean="0"/>
              <a:t> </a:t>
            </a:r>
            <a:r>
              <a:rPr lang="hu-HU" dirty="0" err="1" smtClean="0"/>
              <a:t>reduced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i="1" dirty="0" err="1" smtClean="0"/>
              <a:t>Subjects</a:t>
            </a:r>
            <a:r>
              <a:rPr lang="hu-HU" i="1" dirty="0" smtClean="0"/>
              <a:t>:</a:t>
            </a:r>
            <a:r>
              <a:rPr lang="hu-HU" dirty="0" smtClean="0"/>
              <a:t> 82 </a:t>
            </a: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5 </a:t>
            </a:r>
            <a:r>
              <a:rPr lang="hu-HU" dirty="0" err="1" smtClean="0"/>
              <a:t>kindergartens</a:t>
            </a:r>
            <a:endParaRPr lang="hu-HU" dirty="0" smtClean="0"/>
          </a:p>
          <a:p>
            <a:pPr>
              <a:buNone/>
            </a:pPr>
            <a:r>
              <a:rPr lang="hu-HU" i="1" dirty="0" err="1" smtClean="0"/>
              <a:t>Mean</a:t>
            </a:r>
            <a:r>
              <a:rPr lang="hu-HU" i="1" dirty="0" smtClean="0"/>
              <a:t> </a:t>
            </a:r>
            <a:r>
              <a:rPr lang="hu-HU" i="1" dirty="0" err="1" smtClean="0"/>
              <a:t>age</a:t>
            </a:r>
            <a:r>
              <a:rPr lang="hu-HU" i="1" dirty="0" smtClean="0"/>
              <a:t>:  </a:t>
            </a:r>
            <a:r>
              <a:rPr lang="hu-HU" dirty="0" smtClean="0"/>
              <a:t>5;3 </a:t>
            </a:r>
            <a:r>
              <a:rPr lang="hu-HU" dirty="0" err="1" smtClean="0"/>
              <a:t>years</a:t>
            </a:r>
            <a:endParaRPr lang="hu-HU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r>
              <a:rPr lang="hu-HU" i="1" dirty="0" err="1" smtClean="0"/>
              <a:t>Adult</a:t>
            </a:r>
            <a:r>
              <a:rPr lang="hu-HU" i="1" dirty="0" smtClean="0"/>
              <a:t> </a:t>
            </a:r>
            <a:r>
              <a:rPr lang="hu-HU" i="1" dirty="0" err="1" smtClean="0"/>
              <a:t>control</a:t>
            </a:r>
            <a:r>
              <a:rPr lang="hu-HU" i="1" dirty="0" smtClean="0"/>
              <a:t>: </a:t>
            </a:r>
            <a:r>
              <a:rPr lang="hu-HU" dirty="0" smtClean="0"/>
              <a:t>24 </a:t>
            </a:r>
            <a:r>
              <a:rPr lang="hu-HU" dirty="0" err="1" smtClean="0"/>
              <a:t>university</a:t>
            </a:r>
            <a:r>
              <a:rPr lang="hu-HU" dirty="0" smtClean="0"/>
              <a:t> </a:t>
            </a:r>
            <a:r>
              <a:rPr lang="hu-HU" dirty="0" err="1" smtClean="0"/>
              <a:t>students</a:t>
            </a:r>
            <a:r>
              <a:rPr lang="hu-HU" dirty="0" smtClean="0"/>
              <a:t>, </a:t>
            </a:r>
          </a:p>
          <a:p>
            <a:pPr>
              <a:buNone/>
            </a:pPr>
            <a:r>
              <a:rPr lang="hu-HU" i="1" dirty="0" err="1" smtClean="0"/>
              <a:t>Mean</a:t>
            </a:r>
            <a:r>
              <a:rPr lang="hu-HU" i="1" dirty="0" smtClean="0"/>
              <a:t> </a:t>
            </a:r>
            <a:r>
              <a:rPr lang="hu-HU" i="1" dirty="0" err="1" smtClean="0"/>
              <a:t>age</a:t>
            </a:r>
            <a:r>
              <a:rPr lang="hu-HU" i="1" dirty="0" smtClean="0"/>
              <a:t>:  </a:t>
            </a:r>
            <a:r>
              <a:rPr lang="hu-HU" dirty="0" smtClean="0"/>
              <a:t>21 </a:t>
            </a:r>
            <a:r>
              <a:rPr lang="hu-HU" dirty="0" err="1" smtClean="0"/>
              <a:t>years</a:t>
            </a:r>
            <a:r>
              <a:rPr lang="hu-HU" dirty="0" smtClean="0"/>
              <a:t> (</a:t>
            </a:r>
            <a:r>
              <a:rPr lang="hu-HU" dirty="0" err="1" smtClean="0"/>
              <a:t>SD</a:t>
            </a:r>
            <a:r>
              <a:rPr lang="hu-HU" dirty="0" smtClean="0"/>
              <a:t>=1,61)</a:t>
            </a:r>
          </a:p>
          <a:p>
            <a:pPr>
              <a:buNone/>
            </a:pPr>
            <a:endParaRPr lang="hu-HU" sz="1100" i="1" dirty="0" smtClean="0"/>
          </a:p>
          <a:p>
            <a:pPr>
              <a:buNone/>
            </a:pPr>
            <a:r>
              <a:rPr lang="hu-HU" i="1" dirty="0" err="1" smtClean="0"/>
              <a:t>Method</a:t>
            </a:r>
            <a:r>
              <a:rPr lang="hu-HU" i="1" dirty="0" smtClean="0"/>
              <a:t>:</a:t>
            </a:r>
            <a:r>
              <a:rPr lang="hu-HU" dirty="0" smtClean="0"/>
              <a:t> </a:t>
            </a:r>
          </a:p>
          <a:p>
            <a:pPr>
              <a:buNone/>
            </a:pPr>
            <a:r>
              <a:rPr lang="hu-HU" b="1" dirty="0" err="1" smtClean="0"/>
              <a:t>Sentence-picture</a:t>
            </a:r>
            <a:r>
              <a:rPr lang="hu-HU" b="1" dirty="0" smtClean="0"/>
              <a:t> </a:t>
            </a:r>
            <a:r>
              <a:rPr lang="hu-HU" b="1" dirty="0" err="1" smtClean="0"/>
              <a:t>matching</a:t>
            </a:r>
            <a:r>
              <a:rPr lang="hu-HU" b="1" dirty="0" smtClean="0"/>
              <a:t>; </a:t>
            </a:r>
            <a:r>
              <a:rPr lang="hu-HU" b="1" dirty="0" err="1" smtClean="0"/>
              <a:t>truth</a:t>
            </a:r>
            <a:r>
              <a:rPr lang="hu-HU" b="1" dirty="0" smtClean="0"/>
              <a:t> </a:t>
            </a:r>
            <a:r>
              <a:rPr lang="hu-HU" b="1" dirty="0" err="1" smtClean="0"/>
              <a:t>value</a:t>
            </a:r>
            <a:r>
              <a:rPr lang="hu-HU" b="1" dirty="0" smtClean="0"/>
              <a:t> </a:t>
            </a:r>
            <a:r>
              <a:rPr lang="hu-HU" b="1" dirty="0" err="1" smtClean="0"/>
              <a:t>judgement</a:t>
            </a:r>
            <a:endParaRPr lang="hu-HU" b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Experimental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procedure</a:t>
            </a:r>
            <a:endParaRPr lang="hu-HU" sz="4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i="1" dirty="0" err="1" smtClean="0"/>
              <a:t>Stimuli</a:t>
            </a:r>
            <a:r>
              <a:rPr lang="hu-HU" dirty="0" smtClean="0"/>
              <a:t>:</a:t>
            </a:r>
            <a:r>
              <a:rPr lang="hu-HU" b="1" dirty="0" smtClean="0"/>
              <a:t>   </a:t>
            </a:r>
            <a:r>
              <a:rPr lang="hu-HU" dirty="0" smtClean="0"/>
              <a:t>8 test </a:t>
            </a:r>
            <a:r>
              <a:rPr lang="hu-HU" dirty="0" err="1" smtClean="0"/>
              <a:t>sentences</a:t>
            </a:r>
            <a:r>
              <a:rPr lang="hu-HU" dirty="0" smtClean="0"/>
              <a:t>,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coupled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       a </a:t>
            </a:r>
            <a:r>
              <a:rPr lang="hu-HU" dirty="0" err="1" smtClean="0"/>
              <a:t>corresponding</a:t>
            </a:r>
            <a:r>
              <a:rPr lang="hu-HU" dirty="0" smtClean="0"/>
              <a:t> </a:t>
            </a:r>
            <a:r>
              <a:rPr lang="hu-HU" dirty="0" err="1" smtClean="0"/>
              <a:t>iconic</a:t>
            </a:r>
            <a:r>
              <a:rPr lang="hu-HU" dirty="0" smtClean="0"/>
              <a:t> </a:t>
            </a:r>
            <a:r>
              <a:rPr lang="hu-HU" dirty="0" err="1" smtClean="0"/>
              <a:t>drawing</a:t>
            </a:r>
            <a:r>
              <a:rPr lang="hu-HU" dirty="0" smtClean="0"/>
              <a:t> and a </a:t>
            </a:r>
            <a:r>
              <a:rPr lang="hu-HU" dirty="0" err="1" smtClean="0"/>
              <a:t>photo</a:t>
            </a:r>
            <a:endParaRPr lang="hu-HU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 algn="ctr">
              <a:buNone/>
            </a:pPr>
            <a:r>
              <a:rPr lang="hu-HU" b="1" dirty="0" err="1" smtClean="0">
                <a:solidFill>
                  <a:srgbClr val="006600"/>
                </a:solidFill>
              </a:rPr>
              <a:t>Every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child</a:t>
            </a:r>
            <a:r>
              <a:rPr lang="hu-HU" b="1" dirty="0" smtClean="0">
                <a:solidFill>
                  <a:srgbClr val="006600"/>
                </a:solidFill>
              </a:rPr>
              <a:t> is </a:t>
            </a:r>
            <a:r>
              <a:rPr lang="hu-HU" b="1" dirty="0" err="1" smtClean="0">
                <a:solidFill>
                  <a:srgbClr val="006600"/>
                </a:solidFill>
              </a:rPr>
              <a:t>sitting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on</a:t>
            </a:r>
            <a:r>
              <a:rPr lang="hu-HU" b="1" dirty="0" smtClean="0">
                <a:solidFill>
                  <a:srgbClr val="006600"/>
                </a:solidFill>
              </a:rPr>
              <a:t> a </a:t>
            </a:r>
            <a:r>
              <a:rPr lang="hu-HU" b="1" dirty="0" err="1" smtClean="0">
                <a:solidFill>
                  <a:srgbClr val="006600"/>
                </a:solidFill>
              </a:rPr>
              <a:t>high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chair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Experimental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procedure</a:t>
            </a:r>
            <a:endParaRPr lang="hu-HU" sz="4000" b="1" dirty="0"/>
          </a:p>
        </p:txBody>
      </p:sp>
      <p:pic>
        <p:nvPicPr>
          <p:cNvPr id="5" name="Kép 4" descr="x2barp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96952"/>
            <a:ext cx="3329573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 descr="x1barp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996952"/>
            <a:ext cx="3768707" cy="2592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err="1" smtClean="0"/>
              <a:t>Results</a:t>
            </a:r>
            <a:r>
              <a:rPr lang="hu-HU" sz="3600" b="1" dirty="0" smtClean="0"/>
              <a:t>: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84176"/>
            <a:ext cx="8229600" cy="51411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												  </a:t>
            </a:r>
            <a:r>
              <a:rPr lang="hu-HU" sz="2000" b="1" dirty="0" smtClean="0"/>
              <a:t>p&gt;0,001</a:t>
            </a:r>
            <a:endParaRPr lang="hu-HU" sz="2000" b="1" dirty="0"/>
          </a:p>
        </p:txBody>
      </p:sp>
      <p:pic>
        <p:nvPicPr>
          <p:cNvPr id="1026" name="Picture 2" descr="qschildadultgra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6967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96752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Discussion</a:t>
            </a:r>
            <a:r>
              <a:rPr lang="hu-HU" sz="4000" b="1" dirty="0" smtClean="0"/>
              <a:t>: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err="1" smtClean="0"/>
              <a:t>Experimenters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iconic</a:t>
            </a:r>
            <a:r>
              <a:rPr lang="hu-HU" dirty="0" smtClean="0"/>
              <a:t> </a:t>
            </a:r>
            <a:r>
              <a:rPr lang="hu-HU" dirty="0" err="1" smtClean="0"/>
              <a:t>stimuli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eliminate</a:t>
            </a:r>
            <a:r>
              <a:rPr lang="hu-HU" dirty="0" smtClean="0"/>
              <a:t> </a:t>
            </a:r>
            <a:r>
              <a:rPr lang="hu-HU" dirty="0" err="1" smtClean="0"/>
              <a:t>irrelevant</a:t>
            </a:r>
            <a:r>
              <a:rPr lang="hu-HU" dirty="0" smtClean="0"/>
              <a:t> </a:t>
            </a:r>
            <a:r>
              <a:rPr lang="hu-HU" dirty="0" err="1" smtClean="0"/>
              <a:t>distractors</a:t>
            </a:r>
            <a:r>
              <a:rPr lang="hu-HU" dirty="0" smtClean="0"/>
              <a:t>,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ensure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influenced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relevant</a:t>
            </a:r>
            <a:r>
              <a:rPr lang="hu-HU" dirty="0" smtClean="0"/>
              <a:t>, </a:t>
            </a:r>
            <a:r>
              <a:rPr lang="hu-HU" dirty="0" err="1" smtClean="0"/>
              <a:t>controlled</a:t>
            </a:r>
            <a:r>
              <a:rPr lang="hu-HU" dirty="0" smtClean="0"/>
              <a:t> </a:t>
            </a:r>
            <a:r>
              <a:rPr lang="hu-HU" dirty="0" err="1" smtClean="0"/>
              <a:t>factor</a:t>
            </a:r>
            <a:r>
              <a:rPr lang="hu-HU" dirty="0" smtClean="0"/>
              <a:t>(s).</a:t>
            </a:r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method</a:t>
            </a:r>
            <a:r>
              <a:rPr lang="hu-HU" dirty="0" smtClean="0"/>
              <a:t>  is </a:t>
            </a:r>
            <a:r>
              <a:rPr lang="hu-HU" dirty="0" err="1" smtClean="0"/>
              <a:t>mistaken</a:t>
            </a:r>
            <a:r>
              <a:rPr lang="hu-HU" dirty="0" smtClean="0"/>
              <a:t>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want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test </a:t>
            </a:r>
            <a:r>
              <a:rPr lang="hu-HU" dirty="0" err="1" smtClean="0"/>
              <a:t>whether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an </a:t>
            </a:r>
            <a:r>
              <a:rPr lang="hu-HU" dirty="0" err="1" smtClean="0"/>
              <a:t>element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stimulus</a:t>
            </a:r>
            <a:r>
              <a:rPr lang="hu-HU" dirty="0" smtClean="0"/>
              <a:t> is </a:t>
            </a:r>
            <a:r>
              <a:rPr lang="hu-HU" dirty="0" err="1" smtClean="0"/>
              <a:t>relevant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linguistic</a:t>
            </a:r>
            <a:r>
              <a:rPr lang="hu-HU" dirty="0" smtClean="0"/>
              <a:t> </a:t>
            </a:r>
            <a:r>
              <a:rPr lang="hu-HU" dirty="0" err="1" smtClean="0"/>
              <a:t>representation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b="1" dirty="0" err="1" smtClean="0"/>
              <a:t>If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visual</a:t>
            </a:r>
            <a:r>
              <a:rPr lang="hu-HU" b="1" dirty="0" smtClean="0"/>
              <a:t> </a:t>
            </a:r>
            <a:r>
              <a:rPr lang="hu-HU" b="1" dirty="0" err="1" smtClean="0"/>
              <a:t>stimulus</a:t>
            </a:r>
            <a:r>
              <a:rPr lang="hu-HU" b="1" dirty="0" smtClean="0"/>
              <a:t> is a </a:t>
            </a:r>
            <a:r>
              <a:rPr lang="hu-HU" b="1" dirty="0" err="1" smtClean="0"/>
              <a:t>minimal</a:t>
            </a:r>
            <a:r>
              <a:rPr lang="hu-HU" b="1" dirty="0" smtClean="0"/>
              <a:t> </a:t>
            </a:r>
            <a:r>
              <a:rPr lang="hu-HU" b="1" dirty="0" err="1" smtClean="0"/>
              <a:t>model</a:t>
            </a:r>
            <a:r>
              <a:rPr lang="hu-HU" b="1" dirty="0" smtClean="0"/>
              <a:t> </a:t>
            </a:r>
            <a:r>
              <a:rPr lang="hu-HU" b="1" dirty="0" err="1" smtClean="0"/>
              <a:t>devoid</a:t>
            </a:r>
            <a:r>
              <a:rPr lang="hu-HU" b="1" dirty="0" smtClean="0"/>
              <a:t> of </a:t>
            </a:r>
            <a:r>
              <a:rPr lang="hu-HU" b="1" dirty="0" err="1" smtClean="0"/>
              <a:t>irrelevant</a:t>
            </a:r>
            <a:r>
              <a:rPr lang="hu-HU" b="1" dirty="0" smtClean="0"/>
              <a:t> </a:t>
            </a:r>
            <a:r>
              <a:rPr lang="hu-HU" b="1" dirty="0" err="1" smtClean="0"/>
              <a:t>details</a:t>
            </a:r>
            <a:r>
              <a:rPr lang="hu-HU" b="1" dirty="0" smtClean="0"/>
              <a:t>, </a:t>
            </a:r>
            <a:r>
              <a:rPr lang="hu-HU" b="1" dirty="0" err="1" smtClean="0"/>
              <a:t>children</a:t>
            </a:r>
            <a:r>
              <a:rPr lang="hu-HU" b="1" dirty="0" smtClean="0"/>
              <a:t> </a:t>
            </a:r>
            <a:r>
              <a:rPr lang="hu-HU" b="1" dirty="0" err="1" smtClean="0"/>
              <a:t>tend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interpret</a:t>
            </a:r>
            <a:r>
              <a:rPr lang="hu-HU" b="1" dirty="0" smtClean="0"/>
              <a:t> </a:t>
            </a:r>
            <a:r>
              <a:rPr lang="hu-HU" b="1" dirty="0" err="1" smtClean="0"/>
              <a:t>all</a:t>
            </a:r>
            <a:r>
              <a:rPr lang="hu-HU" b="1" dirty="0" smtClean="0"/>
              <a:t> of </a:t>
            </a:r>
            <a:r>
              <a:rPr lang="hu-HU" b="1" dirty="0" err="1" smtClean="0"/>
              <a:t>its</a:t>
            </a:r>
            <a:r>
              <a:rPr lang="hu-HU" b="1" dirty="0" smtClean="0"/>
              <a:t> </a:t>
            </a:r>
            <a:r>
              <a:rPr lang="hu-HU" b="1" dirty="0" err="1" smtClean="0"/>
              <a:t>elements</a:t>
            </a:r>
            <a:r>
              <a:rPr lang="hu-HU" b="1" dirty="0" smtClean="0"/>
              <a:t> </a:t>
            </a:r>
            <a:r>
              <a:rPr lang="hu-HU" b="1" dirty="0" err="1" smtClean="0"/>
              <a:t>as</a:t>
            </a:r>
            <a:r>
              <a:rPr lang="hu-HU" b="1" dirty="0" smtClean="0"/>
              <a:t> </a:t>
            </a:r>
            <a:r>
              <a:rPr lang="hu-HU" b="1" dirty="0" err="1" smtClean="0"/>
              <a:t>ostensive</a:t>
            </a:r>
            <a:r>
              <a:rPr lang="hu-HU" b="1" dirty="0" smtClean="0"/>
              <a:t> </a:t>
            </a:r>
            <a:r>
              <a:rPr lang="hu-HU" b="1" dirty="0" err="1" smtClean="0"/>
              <a:t>clues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be </a:t>
            </a:r>
            <a:r>
              <a:rPr lang="hu-HU" b="1" dirty="0" err="1" smtClean="0"/>
              <a:t>represented</a:t>
            </a:r>
            <a:r>
              <a:rPr lang="hu-HU" b="1" dirty="0" smtClean="0"/>
              <a:t> </a:t>
            </a:r>
            <a:r>
              <a:rPr lang="hu-HU" b="1" dirty="0" err="1" smtClean="0"/>
              <a:t>linguistically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Discussion</a:t>
            </a:r>
            <a:r>
              <a:rPr lang="hu-HU" sz="4000" b="1" dirty="0" smtClean="0"/>
              <a:t>: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8435280" cy="55892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3500" b="1" dirty="0" err="1" smtClean="0"/>
              <a:t>If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the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ostensive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effect</a:t>
            </a:r>
            <a:r>
              <a:rPr lang="hu-HU" sz="3500" b="1" dirty="0" smtClean="0"/>
              <a:t> is </a:t>
            </a:r>
            <a:r>
              <a:rPr lang="hu-HU" sz="3500" b="1" dirty="0" err="1" smtClean="0"/>
              <a:t>diminished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by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the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use</a:t>
            </a:r>
            <a:r>
              <a:rPr lang="hu-HU" sz="3500" b="1" dirty="0" smtClean="0"/>
              <a:t> of </a:t>
            </a:r>
            <a:r>
              <a:rPr lang="hu-HU" sz="3500" b="1" dirty="0" err="1" smtClean="0"/>
              <a:t>photos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taken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in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natural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environments</a:t>
            </a:r>
            <a:r>
              <a:rPr lang="hu-HU" sz="3500" b="1" dirty="0" smtClean="0"/>
              <a:t>, </a:t>
            </a:r>
            <a:r>
              <a:rPr lang="hu-HU" sz="3500" b="1" dirty="0" err="1" smtClean="0"/>
              <a:t>the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proportion</a:t>
            </a:r>
            <a:r>
              <a:rPr lang="hu-HU" sz="3500" b="1" dirty="0" smtClean="0"/>
              <a:t> of </a:t>
            </a:r>
            <a:r>
              <a:rPr lang="hu-HU" sz="3500" b="1" dirty="0" err="1" smtClean="0"/>
              <a:t>QS</a:t>
            </a:r>
            <a:r>
              <a:rPr lang="hu-HU" sz="3500" b="1" dirty="0" smtClean="0"/>
              <a:t> is </a:t>
            </a:r>
            <a:r>
              <a:rPr lang="hu-HU" sz="3500" b="1" dirty="0" err="1" smtClean="0"/>
              <a:t>reduced</a:t>
            </a:r>
            <a:r>
              <a:rPr lang="hu-HU" sz="3500" b="1" dirty="0" smtClean="0"/>
              <a:t> </a:t>
            </a:r>
            <a:r>
              <a:rPr lang="hu-HU" sz="3500" b="1" dirty="0" err="1" smtClean="0"/>
              <a:t>by</a:t>
            </a:r>
            <a:r>
              <a:rPr lang="hu-HU" sz="3500" b="1" dirty="0" smtClean="0"/>
              <a:t> more </a:t>
            </a:r>
            <a:r>
              <a:rPr lang="hu-HU" sz="3500" b="1" dirty="0" err="1" smtClean="0"/>
              <a:t>than</a:t>
            </a:r>
            <a:r>
              <a:rPr lang="hu-HU" sz="3500" b="1" dirty="0" smtClean="0"/>
              <a:t> 50%.</a:t>
            </a:r>
          </a:p>
          <a:p>
            <a:pPr>
              <a:buNone/>
            </a:pPr>
            <a:endParaRPr lang="hu-HU" sz="1300" b="1" dirty="0" smtClean="0"/>
          </a:p>
          <a:p>
            <a:pPr>
              <a:buNone/>
            </a:pPr>
            <a:r>
              <a:rPr lang="hu-HU" sz="3500" dirty="0" err="1" smtClean="0"/>
              <a:t>Why</a:t>
            </a:r>
            <a:r>
              <a:rPr lang="hu-HU" sz="3500" dirty="0" smtClean="0"/>
              <a:t> </a:t>
            </a:r>
            <a:r>
              <a:rPr lang="hu-HU" sz="3500" dirty="0" err="1" smtClean="0"/>
              <a:t>does</a:t>
            </a:r>
            <a:r>
              <a:rPr lang="hu-HU" sz="3500" dirty="0" smtClean="0"/>
              <a:t> a </a:t>
            </a:r>
            <a:r>
              <a:rPr lang="hu-HU" sz="3500" dirty="0" err="1" smtClean="0"/>
              <a:t>richer</a:t>
            </a:r>
            <a:r>
              <a:rPr lang="hu-HU" sz="3500" dirty="0" smtClean="0"/>
              <a:t> </a:t>
            </a:r>
            <a:r>
              <a:rPr lang="hu-HU" sz="3500" dirty="0" err="1" smtClean="0"/>
              <a:t>linguistic</a:t>
            </a:r>
            <a:r>
              <a:rPr lang="hu-HU" sz="3500" dirty="0" smtClean="0"/>
              <a:t> </a:t>
            </a:r>
            <a:r>
              <a:rPr lang="hu-HU" sz="3500" dirty="0" err="1" smtClean="0"/>
              <a:t>or</a:t>
            </a:r>
            <a:r>
              <a:rPr lang="hu-HU" sz="3500" dirty="0" smtClean="0"/>
              <a:t> </a:t>
            </a:r>
            <a:r>
              <a:rPr lang="hu-HU" sz="3500" dirty="0" err="1" smtClean="0"/>
              <a:t>visual</a:t>
            </a:r>
            <a:r>
              <a:rPr lang="hu-HU" sz="3500" dirty="0" smtClean="0"/>
              <a:t> </a:t>
            </a:r>
            <a:r>
              <a:rPr lang="hu-HU" sz="3500" dirty="0" err="1" smtClean="0"/>
              <a:t>context</a:t>
            </a:r>
            <a:r>
              <a:rPr lang="hu-HU" sz="3500" dirty="0" smtClean="0"/>
              <a:t> </a:t>
            </a:r>
            <a:br>
              <a:rPr lang="hu-HU" sz="3500" dirty="0" smtClean="0"/>
            </a:br>
            <a:r>
              <a:rPr lang="hu-HU" sz="3500" dirty="0" err="1" smtClean="0"/>
              <a:t>or</a:t>
            </a:r>
            <a:r>
              <a:rPr lang="hu-HU" sz="3500" dirty="0" smtClean="0"/>
              <a:t> a </a:t>
            </a:r>
            <a:r>
              <a:rPr lang="hu-HU" sz="3500" dirty="0" err="1" smtClean="0"/>
              <a:t>backgrounded</a:t>
            </a:r>
            <a:r>
              <a:rPr lang="hu-HU" sz="3500" dirty="0" smtClean="0"/>
              <a:t> extra </a:t>
            </a:r>
            <a:r>
              <a:rPr lang="hu-HU" sz="3500" dirty="0" err="1" smtClean="0"/>
              <a:t>object</a:t>
            </a:r>
            <a:r>
              <a:rPr lang="hu-HU" sz="3500" dirty="0" smtClean="0"/>
              <a:t> </a:t>
            </a:r>
            <a:r>
              <a:rPr lang="hu-HU" sz="3500" dirty="0" err="1" smtClean="0"/>
              <a:t>reduce</a:t>
            </a:r>
            <a:r>
              <a:rPr lang="hu-HU" sz="3500" dirty="0" smtClean="0"/>
              <a:t> </a:t>
            </a:r>
            <a:r>
              <a:rPr lang="hu-HU" sz="3500" dirty="0" err="1" smtClean="0"/>
              <a:t>QS</a:t>
            </a:r>
            <a:r>
              <a:rPr lang="hu-HU" sz="3500" dirty="0" smtClean="0"/>
              <a:t>?</a:t>
            </a:r>
          </a:p>
          <a:p>
            <a:pPr>
              <a:buNone/>
            </a:pPr>
            <a:endParaRPr lang="hu-HU" sz="1300" dirty="0"/>
          </a:p>
          <a:p>
            <a:pPr>
              <a:buNone/>
            </a:pPr>
            <a:r>
              <a:rPr lang="hu-HU" sz="3500" dirty="0" smtClean="0"/>
              <a:t>	Both </a:t>
            </a:r>
            <a:r>
              <a:rPr lang="hu-HU" sz="3500" dirty="0" err="1" smtClean="0"/>
              <a:t>increasing</a:t>
            </a:r>
            <a:r>
              <a:rPr lang="hu-HU" sz="3500" dirty="0" smtClean="0"/>
              <a:t> </a:t>
            </a:r>
            <a:r>
              <a:rPr lang="hu-HU" sz="3500" dirty="0" err="1" smtClean="0"/>
              <a:t>the</a:t>
            </a:r>
            <a:r>
              <a:rPr lang="hu-HU" sz="3500" dirty="0" smtClean="0"/>
              <a:t> </a:t>
            </a:r>
            <a:r>
              <a:rPr lang="hu-HU" sz="3500" dirty="0" err="1" smtClean="0"/>
              <a:t>number</a:t>
            </a:r>
            <a:r>
              <a:rPr lang="hu-HU" sz="3500" dirty="0" smtClean="0"/>
              <a:t> of extra </a:t>
            </a:r>
            <a:r>
              <a:rPr lang="hu-HU" sz="3500" dirty="0" err="1" smtClean="0"/>
              <a:t>objects</a:t>
            </a:r>
            <a:r>
              <a:rPr lang="hu-HU" sz="3500" dirty="0" smtClean="0"/>
              <a:t>,    and  </a:t>
            </a:r>
            <a:r>
              <a:rPr lang="hu-HU" sz="3500" dirty="0" err="1" smtClean="0"/>
              <a:t>decreasing</a:t>
            </a:r>
            <a:r>
              <a:rPr lang="hu-HU" sz="3500" dirty="0" smtClean="0"/>
              <a:t> </a:t>
            </a:r>
            <a:r>
              <a:rPr lang="hu-HU" sz="3500" dirty="0" err="1" smtClean="0"/>
              <a:t>the</a:t>
            </a:r>
            <a:r>
              <a:rPr lang="hu-HU" sz="3500" dirty="0" smtClean="0"/>
              <a:t> </a:t>
            </a:r>
            <a:r>
              <a:rPr lang="hu-HU" sz="3500" dirty="0" err="1" smtClean="0"/>
              <a:t>size</a:t>
            </a:r>
            <a:r>
              <a:rPr lang="hu-HU" sz="3500" dirty="0" smtClean="0"/>
              <a:t> of extra </a:t>
            </a:r>
            <a:r>
              <a:rPr lang="hu-HU" sz="3500" dirty="0" err="1" smtClean="0"/>
              <a:t>objects</a:t>
            </a:r>
            <a:r>
              <a:rPr lang="hu-HU" sz="3500" dirty="0" smtClean="0"/>
              <a:t> </a:t>
            </a:r>
            <a:r>
              <a:rPr lang="hu-HU" sz="3500" dirty="0" err="1" smtClean="0"/>
              <a:t>reduces</a:t>
            </a:r>
            <a:r>
              <a:rPr lang="hu-HU" sz="3500" dirty="0" smtClean="0"/>
              <a:t> </a:t>
            </a:r>
            <a:r>
              <a:rPr lang="hu-HU" sz="3500" dirty="0" err="1" smtClean="0"/>
              <a:t>the</a:t>
            </a:r>
            <a:r>
              <a:rPr lang="hu-HU" sz="3500" dirty="0" smtClean="0"/>
              <a:t> </a:t>
            </a:r>
            <a:r>
              <a:rPr lang="hu-HU" sz="3500" dirty="0" err="1" smtClean="0"/>
              <a:t>illusion</a:t>
            </a:r>
            <a:r>
              <a:rPr lang="hu-HU" sz="3500" dirty="0" smtClean="0"/>
              <a:t> </a:t>
            </a:r>
            <a:r>
              <a:rPr lang="hu-HU" sz="3500" dirty="0" err="1" smtClean="0"/>
              <a:t>that</a:t>
            </a:r>
            <a:r>
              <a:rPr lang="hu-HU" sz="3500" dirty="0" smtClean="0"/>
              <a:t> </a:t>
            </a:r>
            <a:r>
              <a:rPr lang="hu-HU" sz="3500" dirty="0" err="1" smtClean="0"/>
              <a:t>they</a:t>
            </a:r>
            <a:r>
              <a:rPr lang="hu-HU" sz="3500" dirty="0" smtClean="0"/>
              <a:t> </a:t>
            </a:r>
            <a:r>
              <a:rPr lang="hu-HU" sz="3500" dirty="0" err="1" smtClean="0"/>
              <a:t>are</a:t>
            </a:r>
            <a:r>
              <a:rPr lang="hu-HU" sz="3500" dirty="0" smtClean="0"/>
              <a:t> </a:t>
            </a:r>
            <a:r>
              <a:rPr lang="hu-HU" sz="3500" dirty="0" err="1" smtClean="0"/>
              <a:t>ostensive</a:t>
            </a:r>
            <a:r>
              <a:rPr lang="hu-HU" sz="3500" dirty="0" smtClean="0"/>
              <a:t> </a:t>
            </a:r>
            <a:r>
              <a:rPr lang="hu-HU" sz="3500" dirty="0" err="1" smtClean="0"/>
              <a:t>signals</a:t>
            </a:r>
            <a:r>
              <a:rPr lang="hu-HU" sz="3500" dirty="0" smtClean="0"/>
              <a:t> </a:t>
            </a:r>
            <a:r>
              <a:rPr lang="hu-HU" sz="3500" dirty="0" err="1" smtClean="0"/>
              <a:t>to</a:t>
            </a:r>
            <a:r>
              <a:rPr lang="hu-HU" sz="3500" dirty="0" smtClean="0"/>
              <a:t> be </a:t>
            </a:r>
            <a:r>
              <a:rPr lang="hu-HU" sz="3500" dirty="0" err="1" smtClean="0"/>
              <a:t>represented</a:t>
            </a:r>
            <a:r>
              <a:rPr lang="hu-HU" sz="3500" dirty="0" smtClean="0"/>
              <a:t> </a:t>
            </a:r>
            <a:r>
              <a:rPr lang="hu-HU" sz="3500" dirty="0" err="1" smtClean="0"/>
              <a:t>linguistically</a:t>
            </a:r>
            <a:r>
              <a:rPr lang="hu-HU" sz="3500" dirty="0" smtClean="0"/>
              <a:t>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err="1" smtClean="0"/>
              <a:t>Claim</a:t>
            </a:r>
            <a:r>
              <a:rPr lang="hu-HU" sz="4000" b="1" dirty="0" smtClean="0"/>
              <a:t>: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b="1" dirty="0" err="1" smtClean="0"/>
              <a:t>Preschoolers</a:t>
            </a:r>
            <a:r>
              <a:rPr lang="hu-HU" b="1" dirty="0" smtClean="0"/>
              <a:t>’ </a:t>
            </a:r>
            <a:r>
              <a:rPr lang="hu-HU" b="1" dirty="0" err="1" smtClean="0"/>
              <a:t>apparent</a:t>
            </a:r>
            <a:r>
              <a:rPr lang="hu-HU" b="1" dirty="0" smtClean="0"/>
              <a:t> </a:t>
            </a:r>
            <a:r>
              <a:rPr lang="hu-HU" b="1" dirty="0" err="1" smtClean="0"/>
              <a:t>difficulties</a:t>
            </a:r>
            <a:r>
              <a:rPr lang="hu-HU" b="1" dirty="0" smtClean="0"/>
              <a:t> </a:t>
            </a:r>
            <a:r>
              <a:rPr lang="hu-HU" b="1" dirty="0" err="1" smtClean="0"/>
              <a:t>with</a:t>
            </a:r>
            <a:r>
              <a:rPr lang="hu-HU" b="1" dirty="0" smtClean="0"/>
              <a:t> </a:t>
            </a:r>
            <a:r>
              <a:rPr lang="hu-HU" b="1" dirty="0" err="1" smtClean="0"/>
              <a:t>quantifier</a:t>
            </a:r>
            <a:r>
              <a:rPr lang="hu-HU" b="1" dirty="0" smtClean="0"/>
              <a:t> </a:t>
            </a:r>
            <a:r>
              <a:rPr lang="hu-HU" b="1" dirty="0" err="1" smtClean="0"/>
              <a:t>interpretation</a:t>
            </a:r>
            <a:r>
              <a:rPr lang="hu-HU" b="1" dirty="0" smtClean="0"/>
              <a:t> </a:t>
            </a:r>
            <a:r>
              <a:rPr lang="hu-HU" b="1" dirty="0" err="1" smtClean="0"/>
              <a:t>arise</a:t>
            </a:r>
            <a:r>
              <a:rPr lang="hu-HU" b="1" dirty="0" smtClean="0"/>
              <a:t> </a:t>
            </a:r>
            <a:r>
              <a:rPr lang="hu-HU" b="1" dirty="0" err="1" smtClean="0"/>
              <a:t>from</a:t>
            </a:r>
            <a:r>
              <a:rPr lang="hu-HU" b="1" dirty="0" smtClean="0"/>
              <a:t> </a:t>
            </a:r>
            <a:r>
              <a:rPr lang="hu-HU" b="1" dirty="0" err="1" smtClean="0"/>
              <a:t>methodological</a:t>
            </a:r>
            <a:r>
              <a:rPr lang="hu-HU" b="1" dirty="0" smtClean="0"/>
              <a:t> </a:t>
            </a:r>
            <a:r>
              <a:rPr lang="hu-HU" b="1" dirty="0" err="1" smtClean="0"/>
              <a:t>problems</a:t>
            </a:r>
            <a:r>
              <a:rPr lang="hu-HU" b="1" dirty="0" smtClean="0"/>
              <a:t>, and </a:t>
            </a:r>
            <a:r>
              <a:rPr lang="hu-HU" b="1" dirty="0" err="1" smtClean="0"/>
              <a:t>provide</a:t>
            </a:r>
            <a:r>
              <a:rPr lang="hu-HU" b="1" dirty="0" smtClean="0"/>
              <a:t> no </a:t>
            </a:r>
            <a:r>
              <a:rPr lang="hu-HU" b="1" dirty="0" err="1" smtClean="0"/>
              <a:t>evidence</a:t>
            </a:r>
            <a:r>
              <a:rPr lang="hu-HU" b="1" dirty="0" smtClean="0"/>
              <a:t> of </a:t>
            </a:r>
            <a:r>
              <a:rPr lang="hu-HU" b="1" dirty="0" err="1" smtClean="0"/>
              <a:t>immature</a:t>
            </a:r>
            <a:r>
              <a:rPr lang="hu-HU" b="1" dirty="0" smtClean="0"/>
              <a:t> </a:t>
            </a:r>
            <a:r>
              <a:rPr lang="hu-HU" b="1" dirty="0" err="1" smtClean="0"/>
              <a:t>linguistic</a:t>
            </a:r>
            <a:r>
              <a:rPr lang="hu-HU" b="1" dirty="0" smtClean="0"/>
              <a:t> </a:t>
            </a:r>
            <a:r>
              <a:rPr lang="hu-HU" b="1" dirty="0" err="1" smtClean="0"/>
              <a:t>competence</a:t>
            </a:r>
            <a:r>
              <a:rPr lang="hu-HU" dirty="0" smtClean="0"/>
              <a:t>.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err="1" smtClean="0"/>
              <a:t>Conclusion</a:t>
            </a:r>
            <a:r>
              <a:rPr lang="hu-HU" sz="4000" b="1" dirty="0" smtClean="0"/>
              <a:t>: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b="1" dirty="0" smtClean="0"/>
              <a:t>	</a:t>
            </a:r>
            <a:r>
              <a:rPr lang="hu-HU" b="1" dirty="0" err="1" smtClean="0"/>
              <a:t>Quantifier</a:t>
            </a:r>
            <a:r>
              <a:rPr lang="hu-HU" b="1" dirty="0" smtClean="0"/>
              <a:t> </a:t>
            </a:r>
            <a:r>
              <a:rPr lang="hu-HU" b="1" dirty="0" err="1" smtClean="0"/>
              <a:t>Spreading</a:t>
            </a:r>
            <a:r>
              <a:rPr lang="hu-HU" b="1" dirty="0" smtClean="0"/>
              <a:t>, </a:t>
            </a:r>
            <a:r>
              <a:rPr lang="hu-HU" b="1" dirty="0" err="1" smtClean="0"/>
              <a:t>studied</a:t>
            </a:r>
            <a:r>
              <a:rPr lang="hu-HU" b="1" dirty="0" smtClean="0"/>
              <a:t> </a:t>
            </a:r>
            <a:r>
              <a:rPr lang="hu-HU" b="1" dirty="0" err="1" smtClean="0"/>
              <a:t>intensively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past</a:t>
            </a:r>
            <a:r>
              <a:rPr lang="hu-HU" b="1" dirty="0" smtClean="0"/>
              <a:t> 50 </a:t>
            </a:r>
            <a:r>
              <a:rPr lang="hu-HU" b="1" dirty="0" err="1" smtClean="0"/>
              <a:t>years</a:t>
            </a:r>
            <a:r>
              <a:rPr lang="hu-HU" b="1" dirty="0" smtClean="0"/>
              <a:t>, is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artefact</a:t>
            </a:r>
            <a:r>
              <a:rPr lang="hu-HU" b="1" dirty="0" smtClean="0"/>
              <a:t> of </a:t>
            </a:r>
            <a:r>
              <a:rPr lang="hu-HU" b="1" dirty="0" err="1" smtClean="0"/>
              <a:t>misleading</a:t>
            </a:r>
            <a:r>
              <a:rPr lang="hu-HU" b="1" dirty="0" smtClean="0"/>
              <a:t> </a:t>
            </a:r>
            <a:r>
              <a:rPr lang="hu-HU" b="1" dirty="0" err="1" smtClean="0"/>
              <a:t>experimental</a:t>
            </a:r>
            <a:r>
              <a:rPr lang="hu-HU" b="1" dirty="0" smtClean="0"/>
              <a:t> </a:t>
            </a:r>
            <a:r>
              <a:rPr lang="hu-HU" b="1" dirty="0" err="1" smtClean="0"/>
              <a:t>methodology</a:t>
            </a:r>
            <a:r>
              <a:rPr lang="hu-HU" sz="3600" dirty="0" smtClean="0"/>
              <a:t>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hu-HU" sz="4000" b="1" dirty="0" err="1" smtClean="0"/>
              <a:t>Case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study</a:t>
            </a:r>
            <a:r>
              <a:rPr lang="hu-HU" sz="4000" b="1" dirty="0" smtClean="0"/>
              <a:t> 2: </a:t>
            </a:r>
            <a:r>
              <a:rPr lang="hu-HU" sz="4000" b="1" dirty="0" err="1" smtClean="0"/>
              <a:t>Scalar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implicatures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4565104"/>
          </a:xfrm>
        </p:spPr>
        <p:txBody>
          <a:bodyPr>
            <a:normAutofit/>
          </a:bodyPr>
          <a:lstStyle/>
          <a:p>
            <a:pPr>
              <a:buNone/>
            </a:pPr>
            <a:endParaRPr lang="hu-HU" b="1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hu-HU" b="1" dirty="0" smtClean="0">
                <a:solidFill>
                  <a:srgbClr val="006600"/>
                </a:solidFill>
              </a:rPr>
              <a:t>Mary has 4 </a:t>
            </a:r>
            <a:r>
              <a:rPr lang="hu-HU" b="1" dirty="0" err="1" smtClean="0">
                <a:solidFill>
                  <a:srgbClr val="006600"/>
                </a:solidFill>
              </a:rPr>
              <a:t>cards</a:t>
            </a:r>
            <a:r>
              <a:rPr lang="hu-HU" b="1" dirty="0" smtClean="0">
                <a:solidFill>
                  <a:srgbClr val="006600"/>
                </a:solidFill>
              </a:rPr>
              <a:t>. </a:t>
            </a:r>
          </a:p>
          <a:p>
            <a:pPr>
              <a:buNone/>
            </a:pPr>
            <a:r>
              <a:rPr lang="hu-HU" b="1" dirty="0" smtClean="0"/>
              <a:t>	</a:t>
            </a:r>
            <a:r>
              <a:rPr lang="hu-HU" b="1" dirty="0" err="1" smtClean="0"/>
              <a:t>entails</a:t>
            </a:r>
            <a:endParaRPr lang="hu-HU" b="1" dirty="0" smtClean="0"/>
          </a:p>
          <a:p>
            <a:pPr>
              <a:buNone/>
            </a:pPr>
            <a:r>
              <a:rPr lang="hu-HU" b="1" dirty="0" smtClean="0">
                <a:solidFill>
                  <a:srgbClr val="006600"/>
                </a:solidFill>
              </a:rPr>
              <a:t>Mary has 3 </a:t>
            </a:r>
            <a:r>
              <a:rPr lang="hu-HU" b="1" dirty="0" err="1" smtClean="0">
                <a:solidFill>
                  <a:srgbClr val="006600"/>
                </a:solidFill>
              </a:rPr>
              <a:t>cards</a:t>
            </a:r>
            <a:r>
              <a:rPr lang="hu-HU" b="1" dirty="0" smtClean="0">
                <a:solidFill>
                  <a:srgbClr val="006600"/>
                </a:solidFill>
              </a:rPr>
              <a:t>; Mary has 2 </a:t>
            </a:r>
            <a:r>
              <a:rPr lang="hu-HU" b="1" dirty="0" err="1" smtClean="0">
                <a:solidFill>
                  <a:srgbClr val="006600"/>
                </a:solidFill>
              </a:rPr>
              <a:t>cards</a:t>
            </a:r>
            <a:r>
              <a:rPr lang="hu-HU" b="1" dirty="0" smtClean="0">
                <a:solidFill>
                  <a:srgbClr val="006600"/>
                </a:solidFill>
              </a:rPr>
              <a:t>; M has 1 </a:t>
            </a:r>
            <a:r>
              <a:rPr lang="hu-HU" b="1" dirty="0" err="1" smtClean="0">
                <a:solidFill>
                  <a:srgbClr val="006600"/>
                </a:solidFill>
              </a:rPr>
              <a:t>card</a:t>
            </a:r>
            <a:endParaRPr lang="hu-HU" b="1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hu-HU" b="1" dirty="0" smtClean="0"/>
              <a:t> 	Hence</a:t>
            </a:r>
          </a:p>
          <a:p>
            <a:pPr>
              <a:buNone/>
            </a:pPr>
            <a:r>
              <a:rPr lang="hu-HU" b="1" dirty="0" smtClean="0">
                <a:solidFill>
                  <a:srgbClr val="006600"/>
                </a:solidFill>
              </a:rPr>
              <a:t>Mary has 3 </a:t>
            </a:r>
            <a:r>
              <a:rPr lang="hu-HU" b="1" dirty="0" err="1" smtClean="0">
                <a:solidFill>
                  <a:srgbClr val="006600"/>
                </a:solidFill>
              </a:rPr>
              <a:t>cards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smtClean="0"/>
              <a:t>=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smtClean="0">
                <a:solidFill>
                  <a:srgbClr val="006600"/>
                </a:solidFill>
              </a:rPr>
              <a:t>Mary has </a:t>
            </a:r>
            <a:r>
              <a:rPr lang="hu-HU" b="1" dirty="0" err="1" smtClean="0">
                <a:solidFill>
                  <a:srgbClr val="006600"/>
                </a:solidFill>
              </a:rPr>
              <a:t>at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least</a:t>
            </a:r>
            <a:r>
              <a:rPr lang="hu-HU" b="1" dirty="0" smtClean="0">
                <a:solidFill>
                  <a:srgbClr val="006600"/>
                </a:solidFill>
              </a:rPr>
              <a:t> 3 </a:t>
            </a:r>
            <a:r>
              <a:rPr lang="hu-HU" b="1" dirty="0" err="1" smtClean="0">
                <a:solidFill>
                  <a:srgbClr val="006600"/>
                </a:solidFill>
              </a:rPr>
              <a:t>cards</a:t>
            </a:r>
            <a:endParaRPr lang="hu-HU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hu-HU" sz="4000" b="1" dirty="0" err="1" smtClean="0"/>
              <a:t>Experiment</a:t>
            </a:r>
            <a:r>
              <a:rPr lang="hu-HU" sz="4000" b="1" dirty="0" smtClean="0"/>
              <a:t> 1: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rmAutofit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sz="2800" b="1" dirty="0" smtClean="0"/>
          </a:p>
          <a:p>
            <a:pPr>
              <a:buNone/>
            </a:pPr>
            <a:endParaRPr lang="hu-HU" sz="1000" b="1" dirty="0" smtClean="0"/>
          </a:p>
          <a:p>
            <a:pPr>
              <a:buNone/>
            </a:pPr>
            <a:r>
              <a:rPr lang="hu-HU" b="1" dirty="0" err="1" smtClean="0"/>
              <a:t>Experimenter</a:t>
            </a:r>
            <a:r>
              <a:rPr lang="hu-HU" dirty="0" smtClean="0"/>
              <a:t>: </a:t>
            </a:r>
            <a:r>
              <a:rPr lang="hu-HU" b="1" dirty="0" err="1" smtClean="0"/>
              <a:t>Hard-working</a:t>
            </a:r>
            <a:r>
              <a:rPr lang="hu-HU" b="1" dirty="0" smtClean="0"/>
              <a:t> </a:t>
            </a:r>
            <a:r>
              <a:rPr lang="hu-HU" b="1" dirty="0" err="1" smtClean="0"/>
              <a:t>bears</a:t>
            </a:r>
            <a:r>
              <a:rPr lang="hu-HU" b="1" dirty="0" smtClean="0"/>
              <a:t> </a:t>
            </a:r>
            <a:r>
              <a:rPr lang="hu-HU" b="1" dirty="0" err="1" smtClean="0"/>
              <a:t>get</a:t>
            </a:r>
            <a:r>
              <a:rPr lang="hu-HU" b="1" dirty="0" smtClean="0"/>
              <a:t> a </a:t>
            </a:r>
            <a:r>
              <a:rPr lang="hu-HU" b="1" dirty="0" err="1" smtClean="0"/>
              <a:t>reward</a:t>
            </a:r>
            <a:r>
              <a:rPr lang="hu-HU" dirty="0" smtClean="0"/>
              <a:t>. </a:t>
            </a:r>
            <a:r>
              <a:rPr lang="hu-HU" b="1" dirty="0" err="1" smtClean="0">
                <a:solidFill>
                  <a:srgbClr val="006600"/>
                </a:solidFill>
              </a:rPr>
              <a:t>Give</a:t>
            </a:r>
            <a:r>
              <a:rPr lang="hu-HU" b="1" dirty="0" smtClean="0">
                <a:solidFill>
                  <a:srgbClr val="006600"/>
                </a:solidFill>
              </a:rPr>
              <a:t> a </a:t>
            </a:r>
            <a:r>
              <a:rPr lang="hu-HU" b="1" dirty="0" err="1" smtClean="0">
                <a:solidFill>
                  <a:srgbClr val="006600"/>
                </a:solidFill>
              </a:rPr>
              <a:t>candy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to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bears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that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have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picked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three raspberries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</a:p>
        </p:txBody>
      </p:sp>
      <p:pic>
        <p:nvPicPr>
          <p:cNvPr id="12" name="Picture 4" descr="C:\Users\BB\AppData\Local\Temp\Rar$DIa0.895\medvek01_malna2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1772816"/>
            <a:ext cx="7128792" cy="271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hu-HU" sz="3600" b="1" dirty="0" err="1" smtClean="0"/>
              <a:t>In</a:t>
            </a:r>
            <a:r>
              <a:rPr lang="hu-HU" sz="3600" b="1" dirty="0" smtClean="0"/>
              <a:t> a </a:t>
            </a:r>
            <a:r>
              <a:rPr lang="hu-HU" sz="3600" b="1" dirty="0" err="1" smtClean="0"/>
              <a:t>pure</a:t>
            </a:r>
            <a:r>
              <a:rPr lang="hu-HU" sz="3600" b="1" dirty="0" smtClean="0"/>
              <a:t> test </a:t>
            </a:r>
            <a:r>
              <a:rPr lang="hu-HU" sz="3600" b="1" dirty="0" err="1" smtClean="0"/>
              <a:t>situation</a:t>
            </a:r>
            <a:r>
              <a:rPr lang="hu-HU" sz="3600" b="1" dirty="0" smtClean="0"/>
              <a:t> </a:t>
            </a:r>
            <a:br>
              <a:rPr lang="hu-HU" sz="3600" b="1" dirty="0" smtClean="0"/>
            </a:br>
            <a:r>
              <a:rPr lang="hu-HU" sz="3600" b="1" dirty="0" err="1" smtClean="0"/>
              <a:t>proportion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non-adult-like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answers</a:t>
            </a:r>
            <a:r>
              <a:rPr lang="hu-HU" sz="3600" b="1" dirty="0" smtClean="0"/>
              <a:t>: 100%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b="1" dirty="0" err="1" smtClean="0"/>
              <a:t>Participants</a:t>
            </a:r>
            <a:r>
              <a:rPr lang="hu-HU" b="1" dirty="0" smtClean="0"/>
              <a:t>: </a:t>
            </a:r>
            <a:r>
              <a:rPr lang="hu-HU" dirty="0" smtClean="0"/>
              <a:t>20 </a:t>
            </a:r>
            <a:r>
              <a:rPr lang="hu-HU" dirty="0" err="1" smtClean="0"/>
              <a:t>preschoolers</a:t>
            </a:r>
            <a:r>
              <a:rPr lang="hu-HU" dirty="0" smtClean="0"/>
              <a:t> (</a:t>
            </a:r>
            <a:r>
              <a:rPr lang="hu-HU" dirty="0" err="1" smtClean="0"/>
              <a:t>mean</a:t>
            </a:r>
            <a:r>
              <a:rPr lang="hu-HU" dirty="0" smtClean="0"/>
              <a:t> </a:t>
            </a:r>
            <a:r>
              <a:rPr lang="hu-HU" dirty="0" err="1" smtClean="0"/>
              <a:t>age</a:t>
            </a:r>
            <a:r>
              <a:rPr lang="hu-HU" dirty="0" smtClean="0"/>
              <a:t>: 5;6)</a:t>
            </a:r>
          </a:p>
          <a:p>
            <a:pPr marL="1435100" indent="-1435100">
              <a:buNone/>
            </a:pPr>
            <a:r>
              <a:rPr lang="hu-HU" b="1" dirty="0" err="1" smtClean="0"/>
              <a:t>Results</a:t>
            </a:r>
            <a:r>
              <a:rPr lang="hu-HU" b="1" dirty="0" smtClean="0"/>
              <a:t>:</a:t>
            </a:r>
          </a:p>
          <a:p>
            <a:pPr marL="1435100" indent="-1435100">
              <a:buNone/>
            </a:pPr>
            <a:endParaRPr lang="hu-HU" b="1" dirty="0" smtClean="0"/>
          </a:p>
          <a:p>
            <a:pPr marL="1435100" indent="-1435100">
              <a:buNone/>
            </a:pPr>
            <a:endParaRPr lang="hu-HU" b="1" dirty="0" smtClean="0"/>
          </a:p>
          <a:p>
            <a:pPr marL="1435100" indent="-1435100">
              <a:buNone/>
            </a:pPr>
            <a:endParaRPr lang="hu-HU" b="1" dirty="0" smtClean="0"/>
          </a:p>
          <a:p>
            <a:pPr marL="1435100" indent="-1435100">
              <a:buNone/>
            </a:pPr>
            <a:endParaRPr lang="hu-HU" sz="2400" dirty="0" smtClean="0"/>
          </a:p>
        </p:txBody>
      </p:sp>
      <p:graphicFrame>
        <p:nvGraphicFramePr>
          <p:cNvPr id="7" name="Tartalom helye 3"/>
          <p:cNvGraphicFramePr>
            <a:graphicFrameLocks noGrp="1"/>
          </p:cNvGraphicFramePr>
          <p:nvPr/>
        </p:nvGraphicFramePr>
        <p:xfrm>
          <a:off x="611560" y="3645024"/>
          <a:ext cx="80648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43000"/>
          </a:xfrm>
        </p:spPr>
        <p:txBody>
          <a:bodyPr>
            <a:noAutofit/>
          </a:bodyPr>
          <a:lstStyle/>
          <a:p>
            <a:r>
              <a:rPr lang="hu-HU" sz="4000" b="1" dirty="0" err="1" smtClean="0"/>
              <a:t>Experiment</a:t>
            </a:r>
            <a:r>
              <a:rPr lang="hu-HU" sz="4000" b="1" dirty="0" smtClean="0"/>
              <a:t> 2: 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200" b="1" dirty="0" smtClean="0"/>
              <a:t>Game </a:t>
            </a:r>
            <a:r>
              <a:rPr lang="hu-HU" sz="3200" b="1" dirty="0" err="1" smtClean="0"/>
              <a:t>context</a:t>
            </a:r>
            <a:r>
              <a:rPr lang="hu-HU" sz="3200" b="1" dirty="0" smtClean="0"/>
              <a:t>; </a:t>
            </a:r>
            <a:r>
              <a:rPr lang="hu-HU" sz="3200" b="1" dirty="0" err="1" smtClean="0"/>
              <a:t>personal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involvement</a:t>
            </a:r>
            <a:r>
              <a:rPr lang="hu-HU" sz="3200" b="1" dirty="0" smtClean="0"/>
              <a:t> of </a:t>
            </a:r>
            <a:r>
              <a:rPr lang="hu-HU" sz="3200" b="1" dirty="0" err="1" smtClean="0"/>
              <a:t>children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8232"/>
            <a:ext cx="843528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The </a:t>
            </a:r>
            <a:r>
              <a:rPr lang="hu-HU" dirty="0" err="1" smtClean="0"/>
              <a:t>experimenter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child</a:t>
            </a:r>
            <a:r>
              <a:rPr lang="hu-HU" dirty="0" smtClean="0"/>
              <a:t> play a </a:t>
            </a:r>
            <a:r>
              <a:rPr lang="hu-HU" dirty="0" err="1" smtClean="0"/>
              <a:t>card</a:t>
            </a:r>
            <a:r>
              <a:rPr lang="hu-HU" dirty="0" smtClean="0"/>
              <a:t> game; 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child</a:t>
            </a:r>
            <a:r>
              <a:rPr lang="hu-HU" dirty="0" smtClean="0"/>
              <a:t> </a:t>
            </a:r>
            <a:r>
              <a:rPr lang="hu-HU" dirty="0" err="1" smtClean="0"/>
              <a:t>ends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4 </a:t>
            </a:r>
            <a:r>
              <a:rPr lang="hu-HU" dirty="0" err="1" smtClean="0"/>
              <a:t>identical</a:t>
            </a:r>
            <a:r>
              <a:rPr lang="hu-HU" dirty="0" smtClean="0"/>
              <a:t> </a:t>
            </a:r>
            <a:r>
              <a:rPr lang="hu-HU" dirty="0" err="1" smtClean="0"/>
              <a:t>cards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Experimenter</a:t>
            </a:r>
            <a:r>
              <a:rPr lang="hu-HU" dirty="0" smtClean="0"/>
              <a:t>: </a:t>
            </a:r>
          </a:p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</a:rPr>
              <a:t>	</a:t>
            </a:r>
            <a:r>
              <a:rPr lang="hu-HU" b="1" dirty="0" err="1" smtClean="0">
                <a:solidFill>
                  <a:srgbClr val="006600"/>
                </a:solidFill>
              </a:rPr>
              <a:t>If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you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have</a:t>
            </a:r>
            <a:r>
              <a:rPr lang="hu-HU" b="1" dirty="0" smtClean="0">
                <a:solidFill>
                  <a:srgbClr val="006600"/>
                </a:solidFill>
              </a:rPr>
              <a:t> 3 </a:t>
            </a:r>
            <a:r>
              <a:rPr lang="hu-HU" b="1" dirty="0" err="1" smtClean="0">
                <a:solidFill>
                  <a:srgbClr val="006600"/>
                </a:solidFill>
              </a:rPr>
              <a:t>identical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cards</a:t>
            </a:r>
            <a:r>
              <a:rPr lang="hu-HU" b="1" dirty="0" smtClean="0">
                <a:solidFill>
                  <a:srgbClr val="006600"/>
                </a:solidFill>
              </a:rPr>
              <a:t>, </a:t>
            </a:r>
            <a:r>
              <a:rPr lang="hu-HU" b="1" dirty="0" err="1" smtClean="0">
                <a:solidFill>
                  <a:srgbClr val="006600"/>
                </a:solidFill>
              </a:rPr>
              <a:t>you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get</a:t>
            </a:r>
            <a:r>
              <a:rPr lang="hu-HU" b="1" dirty="0" smtClean="0">
                <a:solidFill>
                  <a:srgbClr val="006600"/>
                </a:solidFill>
              </a:rPr>
              <a:t> a </a:t>
            </a:r>
            <a:r>
              <a:rPr lang="hu-HU" b="1" dirty="0" err="1" smtClean="0">
                <a:solidFill>
                  <a:srgbClr val="006600"/>
                </a:solidFill>
              </a:rPr>
              <a:t>balloon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</a:p>
          <a:p>
            <a:pPr>
              <a:buNone/>
            </a:pPr>
            <a:r>
              <a:rPr lang="hu-HU" dirty="0" err="1" smtClean="0"/>
              <a:t>Child</a:t>
            </a:r>
            <a:r>
              <a:rPr lang="hu-HU" dirty="0" smtClean="0"/>
              <a:t>: </a:t>
            </a:r>
          </a:p>
          <a:p>
            <a:pPr>
              <a:buNone/>
            </a:pPr>
            <a:r>
              <a:rPr lang="hu-HU" dirty="0" smtClean="0">
                <a:solidFill>
                  <a:srgbClr val="00B050"/>
                </a:solidFill>
              </a:rPr>
              <a:t>	</a:t>
            </a:r>
            <a:r>
              <a:rPr lang="hu-HU" b="1" dirty="0" err="1" smtClean="0">
                <a:solidFill>
                  <a:srgbClr val="006600"/>
                </a:solidFill>
              </a:rPr>
              <a:t>Sorry</a:t>
            </a:r>
            <a:r>
              <a:rPr lang="hu-HU" b="1" dirty="0" smtClean="0">
                <a:solidFill>
                  <a:srgbClr val="006600"/>
                </a:solidFill>
              </a:rPr>
              <a:t>, I </a:t>
            </a:r>
            <a:r>
              <a:rPr lang="hu-HU" b="1" dirty="0" err="1" smtClean="0">
                <a:solidFill>
                  <a:srgbClr val="006600"/>
                </a:solidFill>
              </a:rPr>
              <a:t>don’t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have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three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</a:p>
          <a:p>
            <a:pPr>
              <a:buNone/>
            </a:pPr>
            <a:endParaRPr lang="hu-HU" sz="1000" dirty="0" smtClean="0"/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2565797" y="3140968"/>
            <a:ext cx="3745061" cy="720725"/>
            <a:chOff x="682923" y="2996952"/>
            <a:chExt cx="3745061" cy="720725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682923" y="2996952"/>
              <a:ext cx="720725" cy="7207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691035" y="2996952"/>
              <a:ext cx="720725" cy="7207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699147" y="2996952"/>
              <a:ext cx="720725" cy="7207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707259" y="2996952"/>
              <a:ext cx="720725" cy="7207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pic>
          <p:nvPicPr>
            <p:cNvPr id="8" name="Kép 2" descr="C:\Users\Lilla\Desktop\Képek\raspberr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6965" y="3068960"/>
              <a:ext cx="574675" cy="59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Kép 2" descr="C:\Users\Lilla\Desktop\Képek\raspberr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5077" y="3068960"/>
              <a:ext cx="574675" cy="59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Kép 2" descr="C:\Users\Lilla\Desktop\Képek\raspberr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3189" y="3068960"/>
              <a:ext cx="574675" cy="59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Kép 2" descr="C:\Users\Lilla\Desktop\Képek\raspberr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1301" y="3068960"/>
              <a:ext cx="574675" cy="59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r>
              <a:rPr lang="hu-HU" sz="3600" b="1" dirty="0" err="1" smtClean="0"/>
              <a:t>In</a:t>
            </a:r>
            <a:r>
              <a:rPr lang="hu-HU" sz="3600" b="1" dirty="0" smtClean="0"/>
              <a:t> a </a:t>
            </a:r>
            <a:r>
              <a:rPr lang="hu-HU" sz="3600" b="1" dirty="0" err="1" smtClean="0"/>
              <a:t>game-like</a:t>
            </a:r>
            <a:r>
              <a:rPr lang="hu-HU" sz="3600" b="1" dirty="0" smtClean="0"/>
              <a:t> test </a:t>
            </a:r>
            <a:r>
              <a:rPr lang="hu-HU" sz="3600" b="1" dirty="0" err="1" smtClean="0"/>
              <a:t>situation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> </a:t>
            </a:r>
            <a:r>
              <a:rPr lang="hu-HU" sz="3600" b="1" dirty="0" err="1" smtClean="0"/>
              <a:t>proportion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non-adult-like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answers</a:t>
            </a:r>
            <a:r>
              <a:rPr lang="hu-HU" sz="3600" b="1" dirty="0" smtClean="0"/>
              <a:t>: 72%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i="1" dirty="0" err="1" smtClean="0"/>
              <a:t>Participants</a:t>
            </a:r>
            <a:r>
              <a:rPr lang="hu-HU" b="1" dirty="0" smtClean="0"/>
              <a:t>: </a:t>
            </a:r>
            <a:r>
              <a:rPr lang="hu-HU" dirty="0" smtClean="0"/>
              <a:t>18 </a:t>
            </a:r>
            <a:r>
              <a:rPr lang="hu-HU" dirty="0" err="1" smtClean="0"/>
              <a:t>preschoolers</a:t>
            </a:r>
            <a:r>
              <a:rPr lang="hu-HU" dirty="0" smtClean="0"/>
              <a:t> (</a:t>
            </a:r>
            <a:r>
              <a:rPr lang="hu-HU" dirty="0" err="1" smtClean="0"/>
              <a:t>mean</a:t>
            </a:r>
            <a:r>
              <a:rPr lang="hu-HU" dirty="0" smtClean="0"/>
              <a:t> </a:t>
            </a:r>
            <a:r>
              <a:rPr lang="hu-HU" dirty="0" err="1" smtClean="0"/>
              <a:t>age</a:t>
            </a:r>
            <a:r>
              <a:rPr lang="hu-HU" dirty="0" smtClean="0"/>
              <a:t>: 5;6)</a:t>
            </a:r>
          </a:p>
          <a:p>
            <a:pPr>
              <a:buNone/>
            </a:pPr>
            <a:endParaRPr lang="hu-HU" sz="1000" b="1" dirty="0" smtClean="0"/>
          </a:p>
          <a:p>
            <a:pPr>
              <a:buNone/>
            </a:pPr>
            <a:r>
              <a:rPr lang="hu-HU" i="1" dirty="0" err="1" smtClean="0"/>
              <a:t>Results</a:t>
            </a:r>
            <a:r>
              <a:rPr lang="hu-HU" i="1" dirty="0" smtClean="0"/>
              <a:t>:</a:t>
            </a:r>
          </a:p>
          <a:p>
            <a:pPr marL="0" indent="0">
              <a:buNone/>
            </a:pPr>
            <a:endParaRPr lang="hu-HU" sz="2800" b="1" dirty="0" smtClean="0"/>
          </a:p>
          <a:p>
            <a:pPr marL="0" indent="0">
              <a:buNone/>
            </a:pPr>
            <a:endParaRPr lang="hu-HU" sz="2800" b="1" dirty="0" smtClean="0"/>
          </a:p>
          <a:p>
            <a:pPr marL="0" indent="0">
              <a:buNone/>
            </a:pPr>
            <a:endParaRPr lang="hu-HU" sz="2800" b="1" dirty="0" smtClean="0"/>
          </a:p>
          <a:p>
            <a:pPr marL="0" indent="0">
              <a:buNone/>
            </a:pPr>
            <a:endParaRPr lang="hu-HU" sz="2800" b="1" dirty="0" smtClean="0"/>
          </a:p>
        </p:txBody>
      </p:sp>
      <p:graphicFrame>
        <p:nvGraphicFramePr>
          <p:cNvPr id="6" name="Tartalom helye 3"/>
          <p:cNvGraphicFramePr>
            <a:graphicFrameLocks noGrp="1"/>
          </p:cNvGraphicFramePr>
          <p:nvPr/>
        </p:nvGraphicFramePr>
        <p:xfrm>
          <a:off x="251520" y="3429000"/>
          <a:ext cx="864096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b="1" dirty="0" err="1" smtClean="0"/>
              <a:t>Experiment</a:t>
            </a:r>
            <a:r>
              <a:rPr lang="hu-HU" sz="3600" b="1" dirty="0" smtClean="0"/>
              <a:t> 3:  </a:t>
            </a:r>
            <a:r>
              <a:rPr lang="hu-HU" sz="3600" b="1" dirty="0" err="1" smtClean="0"/>
              <a:t>emphasis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not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numbers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but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helping</a:t>
            </a:r>
            <a:r>
              <a:rPr lang="hu-HU" sz="3600" b="1" dirty="0" smtClean="0"/>
              <a:t>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i="1" dirty="0" err="1" smtClean="0"/>
              <a:t>Experimenter</a:t>
            </a:r>
            <a:r>
              <a:rPr lang="hu-HU" b="1" dirty="0" smtClean="0"/>
              <a:t>: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b="1" dirty="0" err="1" smtClean="0">
                <a:solidFill>
                  <a:srgbClr val="006600"/>
                </a:solidFill>
              </a:rPr>
              <a:t>Mickey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wants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to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bake</a:t>
            </a:r>
            <a:r>
              <a:rPr lang="hu-HU" b="1" dirty="0" smtClean="0">
                <a:solidFill>
                  <a:srgbClr val="006600"/>
                </a:solidFill>
              </a:rPr>
              <a:t> an </a:t>
            </a:r>
            <a:r>
              <a:rPr lang="hu-HU" b="1" dirty="0" err="1" smtClean="0">
                <a:solidFill>
                  <a:srgbClr val="006600"/>
                </a:solidFill>
              </a:rPr>
              <a:t>apple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pie</a:t>
            </a:r>
            <a:r>
              <a:rPr lang="hu-HU" b="1" dirty="0" smtClean="0">
                <a:solidFill>
                  <a:srgbClr val="006600"/>
                </a:solidFill>
              </a:rPr>
              <a:t>,                  </a:t>
            </a:r>
            <a:r>
              <a:rPr lang="hu-HU" b="1" dirty="0" err="1" smtClean="0">
                <a:solidFill>
                  <a:srgbClr val="006600"/>
                </a:solidFill>
              </a:rPr>
              <a:t>but</a:t>
            </a:r>
            <a:r>
              <a:rPr lang="hu-HU" b="1" dirty="0" smtClean="0">
                <a:solidFill>
                  <a:srgbClr val="006600"/>
                </a:solidFill>
              </a:rPr>
              <a:t> he </a:t>
            </a:r>
            <a:r>
              <a:rPr lang="hu-HU" b="1" dirty="0" err="1" smtClean="0">
                <a:solidFill>
                  <a:srgbClr val="006600"/>
                </a:solidFill>
              </a:rPr>
              <a:t>needs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three</a:t>
            </a:r>
            <a:r>
              <a:rPr lang="hu-HU" b="1" dirty="0" smtClean="0">
                <a:solidFill>
                  <a:srgbClr val="006600"/>
                </a:solidFill>
              </a:rPr>
              <a:t> more </a:t>
            </a:r>
            <a:r>
              <a:rPr lang="hu-HU" b="1" dirty="0" err="1" smtClean="0">
                <a:solidFill>
                  <a:srgbClr val="006600"/>
                </a:solidFill>
              </a:rPr>
              <a:t>apples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hu-HU" b="1" dirty="0" err="1" smtClean="0">
                <a:solidFill>
                  <a:srgbClr val="006600"/>
                </a:solidFill>
              </a:rPr>
              <a:t>Does</a:t>
            </a:r>
            <a:r>
              <a:rPr lang="hu-HU" b="1" dirty="0" smtClean="0">
                <a:solidFill>
                  <a:srgbClr val="006600"/>
                </a:solidFill>
              </a:rPr>
              <a:t> Donald </a:t>
            </a:r>
            <a:r>
              <a:rPr lang="hu-HU" b="1" dirty="0" err="1" smtClean="0">
                <a:solidFill>
                  <a:srgbClr val="006600"/>
                </a:solidFill>
              </a:rPr>
              <a:t>have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three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apples</a:t>
            </a:r>
            <a:r>
              <a:rPr lang="hu-HU" b="1" dirty="0" smtClean="0">
                <a:solidFill>
                  <a:srgbClr val="006600"/>
                </a:solidFill>
              </a:rPr>
              <a:t>?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695478" cy="2772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b="1" dirty="0" err="1" smtClean="0"/>
              <a:t>In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this</a:t>
            </a:r>
            <a:r>
              <a:rPr lang="hu-HU" sz="3600" b="1" dirty="0" smtClean="0"/>
              <a:t> more </a:t>
            </a:r>
            <a:r>
              <a:rPr lang="hu-HU" sz="3600" b="1" dirty="0" err="1" smtClean="0"/>
              <a:t>natural</a:t>
            </a:r>
            <a:r>
              <a:rPr lang="hu-HU" sz="3600" b="1" dirty="0" smtClean="0"/>
              <a:t> test </a:t>
            </a:r>
            <a:r>
              <a:rPr lang="hu-HU" sz="3600" b="1" dirty="0" err="1" smtClean="0"/>
              <a:t>situation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proportion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non-adult-like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answers</a:t>
            </a:r>
            <a:r>
              <a:rPr lang="hu-HU" sz="3600" b="1" dirty="0" smtClean="0"/>
              <a:t>: 35%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i="1" dirty="0" err="1" smtClean="0"/>
              <a:t>Participants</a:t>
            </a:r>
            <a:r>
              <a:rPr lang="hu-HU" i="1" smtClean="0"/>
              <a:t>:</a:t>
            </a:r>
            <a:r>
              <a:rPr lang="hu-HU" b="1" smtClean="0"/>
              <a:t>  </a:t>
            </a:r>
            <a:r>
              <a:rPr lang="hu-HU" smtClean="0"/>
              <a:t>36 </a:t>
            </a:r>
            <a:r>
              <a:rPr lang="hu-HU" dirty="0" err="1" smtClean="0"/>
              <a:t>preschoolers</a:t>
            </a:r>
            <a:r>
              <a:rPr lang="hu-HU" dirty="0" smtClean="0"/>
              <a:t> (</a:t>
            </a:r>
            <a:r>
              <a:rPr lang="hu-HU" dirty="0" err="1" smtClean="0"/>
              <a:t>mean</a:t>
            </a:r>
            <a:r>
              <a:rPr lang="hu-HU" dirty="0" smtClean="0"/>
              <a:t> </a:t>
            </a:r>
            <a:r>
              <a:rPr lang="hu-HU" dirty="0" err="1" smtClean="0"/>
              <a:t>age</a:t>
            </a:r>
            <a:r>
              <a:rPr lang="hu-HU" dirty="0" smtClean="0"/>
              <a:t>: 5;4)</a:t>
            </a:r>
          </a:p>
          <a:p>
            <a:pPr>
              <a:buNone/>
            </a:pPr>
            <a:endParaRPr lang="hu-HU" sz="2000" b="1" dirty="0" smtClean="0"/>
          </a:p>
          <a:p>
            <a:pPr>
              <a:buNone/>
            </a:pPr>
            <a:r>
              <a:rPr lang="hu-HU" i="1" dirty="0" err="1" smtClean="0"/>
              <a:t>Results</a:t>
            </a:r>
            <a:r>
              <a:rPr lang="hu-HU" i="1" dirty="0" smtClean="0"/>
              <a:t>:</a:t>
            </a:r>
          </a:p>
          <a:p>
            <a:pPr marL="0" indent="0">
              <a:buNone/>
            </a:pPr>
            <a:endParaRPr lang="hu-HU" sz="2800" b="1" dirty="0" smtClean="0"/>
          </a:p>
          <a:p>
            <a:pPr marL="0" indent="0">
              <a:buNone/>
            </a:pPr>
            <a:endParaRPr lang="hu-HU" sz="2800" b="1" dirty="0" smtClean="0"/>
          </a:p>
          <a:p>
            <a:pPr marL="0" indent="0">
              <a:buNone/>
            </a:pPr>
            <a:endParaRPr lang="hu-HU" sz="2800" b="1" dirty="0" smtClean="0"/>
          </a:p>
          <a:p>
            <a:pPr marL="0" indent="0">
              <a:buNone/>
            </a:pPr>
            <a:endParaRPr lang="hu-HU" sz="2800" b="1" dirty="0" smtClean="0"/>
          </a:p>
        </p:txBody>
      </p:sp>
      <p:graphicFrame>
        <p:nvGraphicFramePr>
          <p:cNvPr id="7" name="Tartalom helye 3"/>
          <p:cNvGraphicFramePr>
            <a:graphicFrameLocks noGrp="1"/>
          </p:cNvGraphicFramePr>
          <p:nvPr/>
        </p:nvGraphicFramePr>
        <p:xfrm>
          <a:off x="251520" y="3212976"/>
          <a:ext cx="6696744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05064"/>
            <a:ext cx="2160110" cy="16204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b="1" dirty="0" err="1" smtClean="0"/>
              <a:t>Experiment</a:t>
            </a:r>
            <a:r>
              <a:rPr lang="hu-HU" sz="3600" b="1" dirty="0" smtClean="0"/>
              <a:t> 4: </a:t>
            </a:r>
            <a:r>
              <a:rPr lang="hu-HU" sz="3600" b="1" dirty="0" err="1" smtClean="0"/>
              <a:t>acting</a:t>
            </a:r>
            <a:r>
              <a:rPr lang="hu-HU" sz="3600" b="1" dirty="0" smtClean="0"/>
              <a:t> out </a:t>
            </a:r>
            <a:br>
              <a:rPr lang="hu-HU" sz="3600" b="1" dirty="0" smtClean="0"/>
            </a:br>
            <a:r>
              <a:rPr lang="hu-HU" sz="3600" b="1" dirty="0" err="1" smtClean="0"/>
              <a:t>in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natural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situations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916832"/>
            <a:ext cx="8821488" cy="4565104"/>
          </a:xfrm>
        </p:spPr>
        <p:txBody>
          <a:bodyPr/>
          <a:lstStyle/>
          <a:p>
            <a:pPr>
              <a:buNone/>
            </a:pPr>
            <a:r>
              <a:rPr lang="hu-HU" b="1" dirty="0" smtClean="0"/>
              <a:t> </a:t>
            </a:r>
            <a:r>
              <a:rPr lang="hu-HU" dirty="0" err="1" smtClean="0"/>
              <a:t>Joint</a:t>
            </a:r>
            <a:r>
              <a:rPr lang="hu-HU" dirty="0" smtClean="0"/>
              <a:t> </a:t>
            </a:r>
            <a:r>
              <a:rPr lang="hu-HU" dirty="0" err="1" smtClean="0"/>
              <a:t>activity</a:t>
            </a:r>
            <a:r>
              <a:rPr lang="hu-HU" dirty="0" smtClean="0"/>
              <a:t> </a:t>
            </a:r>
            <a:r>
              <a:rPr lang="hu-HU" dirty="0" err="1" smtClean="0"/>
              <a:t>unrelated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test </a:t>
            </a:r>
            <a:r>
              <a:rPr lang="hu-HU" dirty="0" err="1" smtClean="0"/>
              <a:t>task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table</a:t>
            </a:r>
            <a:r>
              <a:rPr lang="hu-HU" dirty="0" smtClean="0"/>
              <a:t>: 4-5 </a:t>
            </a:r>
            <a:r>
              <a:rPr lang="hu-HU" dirty="0" err="1" smtClean="0"/>
              <a:t>glasses</a:t>
            </a:r>
            <a:r>
              <a:rPr lang="hu-HU" dirty="0" smtClean="0"/>
              <a:t>, </a:t>
            </a:r>
            <a:r>
              <a:rPr lang="hu-HU" dirty="0" err="1" smtClean="0"/>
              <a:t>cups</a:t>
            </a:r>
            <a:r>
              <a:rPr lang="hu-HU" dirty="0" smtClean="0"/>
              <a:t>, </a:t>
            </a:r>
            <a:r>
              <a:rPr lang="hu-HU" dirty="0" err="1" smtClean="0"/>
              <a:t>sugar</a:t>
            </a:r>
            <a:r>
              <a:rPr lang="hu-HU" dirty="0" smtClean="0"/>
              <a:t> </a:t>
            </a:r>
            <a:r>
              <a:rPr lang="hu-HU" dirty="0" err="1" smtClean="0"/>
              <a:t>lumps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bowl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Experimenter</a:t>
            </a:r>
            <a:r>
              <a:rPr lang="hu-HU" dirty="0" smtClean="0"/>
              <a:t>: </a:t>
            </a:r>
          </a:p>
          <a:p>
            <a:pPr>
              <a:buNone/>
            </a:pPr>
            <a:r>
              <a:rPr lang="hu-HU" b="1" dirty="0" smtClean="0">
                <a:solidFill>
                  <a:srgbClr val="00B050"/>
                </a:solidFill>
              </a:rPr>
              <a:t>		</a:t>
            </a:r>
            <a:r>
              <a:rPr lang="hu-HU" b="1" dirty="0" err="1" smtClean="0">
                <a:solidFill>
                  <a:srgbClr val="006600"/>
                </a:solidFill>
              </a:rPr>
              <a:t>We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are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thirsty</a:t>
            </a:r>
            <a:r>
              <a:rPr lang="hu-HU" b="1" dirty="0" smtClean="0">
                <a:solidFill>
                  <a:srgbClr val="006600"/>
                </a:solidFill>
              </a:rPr>
              <a:t>. </a:t>
            </a:r>
            <a:r>
              <a:rPr lang="hu-HU" b="1" dirty="0" err="1" smtClean="0">
                <a:solidFill>
                  <a:srgbClr val="006600"/>
                </a:solidFill>
              </a:rPr>
              <a:t>Can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you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find</a:t>
            </a:r>
            <a:r>
              <a:rPr lang="hu-HU" b="1" dirty="0" smtClean="0">
                <a:solidFill>
                  <a:srgbClr val="006600"/>
                </a:solidFill>
              </a:rPr>
              <a:t> 3 </a:t>
            </a:r>
            <a:r>
              <a:rPr lang="hu-HU" b="1" dirty="0" err="1" smtClean="0">
                <a:solidFill>
                  <a:srgbClr val="006600"/>
                </a:solidFill>
              </a:rPr>
              <a:t>glasses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on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</a:p>
          <a:p>
            <a:pPr>
              <a:buNone/>
            </a:pPr>
            <a:r>
              <a:rPr lang="hu-HU" b="1" dirty="0" smtClean="0">
                <a:solidFill>
                  <a:srgbClr val="006600"/>
                </a:solidFill>
              </a:rPr>
              <a:t>     	</a:t>
            </a:r>
            <a:r>
              <a:rPr lang="hu-HU" b="1" dirty="0" err="1" smtClean="0">
                <a:solidFill>
                  <a:srgbClr val="006600"/>
                </a:solidFill>
              </a:rPr>
              <a:t>table</a:t>
            </a:r>
            <a:r>
              <a:rPr lang="hu-HU" b="1" dirty="0" smtClean="0">
                <a:solidFill>
                  <a:srgbClr val="006600"/>
                </a:solidFill>
              </a:rPr>
              <a:t>? </a:t>
            </a:r>
            <a:r>
              <a:rPr lang="hu-HU" b="1" dirty="0" err="1" smtClean="0">
                <a:solidFill>
                  <a:srgbClr val="006600"/>
                </a:solidFill>
              </a:rPr>
              <a:t>If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you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can</a:t>
            </a:r>
            <a:r>
              <a:rPr lang="hu-HU" b="1" dirty="0" smtClean="0">
                <a:solidFill>
                  <a:srgbClr val="006600"/>
                </a:solidFill>
              </a:rPr>
              <a:t>, </a:t>
            </a:r>
            <a:r>
              <a:rPr lang="hu-HU" b="1" dirty="0" err="1" smtClean="0">
                <a:solidFill>
                  <a:srgbClr val="006600"/>
                </a:solidFill>
              </a:rPr>
              <a:t>please</a:t>
            </a:r>
            <a:r>
              <a:rPr lang="hu-HU" b="1" dirty="0" smtClean="0">
                <a:solidFill>
                  <a:srgbClr val="006600"/>
                </a:solidFill>
              </a:rPr>
              <a:t>, pour </a:t>
            </a:r>
            <a:r>
              <a:rPr lang="hu-HU" b="1" dirty="0" err="1" smtClean="0">
                <a:solidFill>
                  <a:srgbClr val="006600"/>
                </a:solidFill>
              </a:rPr>
              <a:t>us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some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water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b="1" dirty="0" err="1" smtClean="0"/>
              <a:t>Exp</a:t>
            </a:r>
            <a:r>
              <a:rPr lang="hu-HU" sz="4000" b="1" dirty="0" smtClean="0"/>
              <a:t>. 4 testing </a:t>
            </a:r>
            <a:r>
              <a:rPr lang="hu-HU" sz="4000" b="1" dirty="0" err="1" smtClean="0"/>
              <a:t>number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interpretation</a:t>
            </a:r>
            <a:r>
              <a:rPr lang="hu-HU" sz="4000" b="1" dirty="0" smtClean="0"/>
              <a:t>: </a:t>
            </a:r>
            <a:r>
              <a:rPr lang="hu-HU" sz="3600" b="1" dirty="0" err="1" smtClean="0"/>
              <a:t>acting</a:t>
            </a:r>
            <a:r>
              <a:rPr lang="hu-HU" sz="3600" b="1" dirty="0" smtClean="0"/>
              <a:t> out </a:t>
            </a:r>
            <a:r>
              <a:rPr lang="hu-HU" sz="3600" b="1" dirty="0" err="1" smtClean="0"/>
              <a:t>in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natural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situations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i="1" dirty="0" err="1" smtClean="0"/>
              <a:t>Experimenter</a:t>
            </a:r>
            <a:r>
              <a:rPr lang="hu-HU" i="1" dirty="0" smtClean="0"/>
              <a:t>:</a:t>
            </a:r>
          </a:p>
          <a:p>
            <a:pPr>
              <a:buNone/>
            </a:pPr>
            <a:r>
              <a:rPr lang="hu-HU" b="1" dirty="0" smtClean="0">
                <a:solidFill>
                  <a:srgbClr val="00B050"/>
                </a:solidFill>
              </a:rPr>
              <a:t>	</a:t>
            </a:r>
            <a:r>
              <a:rPr lang="hu-HU" b="1" dirty="0" smtClean="0">
                <a:solidFill>
                  <a:srgbClr val="006600"/>
                </a:solidFill>
              </a:rPr>
              <a:t>The </a:t>
            </a:r>
            <a:r>
              <a:rPr lang="hu-HU" b="1" dirty="0" err="1" smtClean="0">
                <a:solidFill>
                  <a:srgbClr val="006600"/>
                </a:solidFill>
              </a:rPr>
              <a:t>adults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deserve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some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coffee</a:t>
            </a:r>
            <a:r>
              <a:rPr lang="hu-HU" b="1" dirty="0" smtClean="0">
                <a:solidFill>
                  <a:srgbClr val="006600"/>
                </a:solidFill>
              </a:rPr>
              <a:t>. </a:t>
            </a:r>
            <a:r>
              <a:rPr lang="hu-HU" b="1" dirty="0" err="1" smtClean="0">
                <a:solidFill>
                  <a:srgbClr val="006600"/>
                </a:solidFill>
              </a:rPr>
              <a:t>Are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there</a:t>
            </a:r>
            <a:r>
              <a:rPr lang="hu-HU" b="1" dirty="0" smtClean="0">
                <a:solidFill>
                  <a:srgbClr val="006600"/>
                </a:solidFill>
              </a:rPr>
              <a:t> 2 </a:t>
            </a:r>
            <a:r>
              <a:rPr lang="hu-HU" b="1" dirty="0" err="1" smtClean="0">
                <a:solidFill>
                  <a:srgbClr val="006600"/>
                </a:solidFill>
              </a:rPr>
              <a:t>cups</a:t>
            </a:r>
            <a:r>
              <a:rPr lang="hu-HU" b="1" dirty="0" smtClean="0">
                <a:solidFill>
                  <a:srgbClr val="006600"/>
                </a:solidFill>
              </a:rPr>
              <a:t>? </a:t>
            </a:r>
          </a:p>
          <a:p>
            <a:pPr>
              <a:buNone/>
            </a:pPr>
            <a:r>
              <a:rPr lang="hu-HU" b="1" dirty="0" smtClean="0">
                <a:solidFill>
                  <a:srgbClr val="006600"/>
                </a:solidFill>
              </a:rPr>
              <a:t>	</a:t>
            </a:r>
            <a:r>
              <a:rPr lang="hu-HU" b="1" dirty="0" err="1" smtClean="0">
                <a:solidFill>
                  <a:srgbClr val="0070C0"/>
                </a:solidFill>
              </a:rPr>
              <a:t>Yes</a:t>
            </a:r>
            <a:r>
              <a:rPr lang="hu-HU" b="1" dirty="0" smtClean="0">
                <a:solidFill>
                  <a:srgbClr val="0070C0"/>
                </a:solidFill>
              </a:rPr>
              <a:t>, </a:t>
            </a:r>
            <a:r>
              <a:rPr lang="hu-HU" b="1" dirty="0" err="1" smtClean="0">
                <a:solidFill>
                  <a:srgbClr val="0070C0"/>
                </a:solidFill>
              </a:rPr>
              <a:t>there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are</a:t>
            </a:r>
            <a:r>
              <a:rPr lang="hu-HU" b="1" dirty="0" smtClean="0">
                <a:solidFill>
                  <a:srgbClr val="0070C0"/>
                </a:solidFill>
              </a:rPr>
              <a:t>.</a:t>
            </a:r>
            <a:r>
              <a:rPr lang="hu-HU" b="1" dirty="0" smtClean="0">
                <a:solidFill>
                  <a:srgbClr val="006600"/>
                </a:solidFill>
              </a:rPr>
              <a:t>	</a:t>
            </a:r>
          </a:p>
          <a:p>
            <a:pPr>
              <a:buNone/>
            </a:pPr>
            <a:r>
              <a:rPr lang="hu-HU" b="1" dirty="0" smtClean="0">
                <a:solidFill>
                  <a:srgbClr val="006600"/>
                </a:solidFill>
              </a:rPr>
              <a:t>	</a:t>
            </a:r>
            <a:r>
              <a:rPr lang="hu-HU" b="1" dirty="0" err="1" smtClean="0">
                <a:solidFill>
                  <a:srgbClr val="006600"/>
                </a:solidFill>
              </a:rPr>
              <a:t>Then</a:t>
            </a:r>
            <a:r>
              <a:rPr lang="hu-HU" b="1" dirty="0" smtClean="0">
                <a:solidFill>
                  <a:srgbClr val="006600"/>
                </a:solidFill>
              </a:rPr>
              <a:t> pour </a:t>
            </a:r>
            <a:r>
              <a:rPr lang="hu-HU" b="1" dirty="0" err="1" smtClean="0">
                <a:solidFill>
                  <a:srgbClr val="006600"/>
                </a:solidFill>
              </a:rPr>
              <a:t>us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some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coffee</a:t>
            </a:r>
            <a:r>
              <a:rPr lang="hu-HU" b="1" dirty="0" smtClean="0">
                <a:solidFill>
                  <a:srgbClr val="006600"/>
                </a:solidFill>
              </a:rPr>
              <a:t>!</a:t>
            </a:r>
          </a:p>
          <a:p>
            <a:pPr>
              <a:buNone/>
            </a:pPr>
            <a:endParaRPr lang="hu-H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hu-HU" i="1" dirty="0" err="1" smtClean="0"/>
              <a:t>Experimenter</a:t>
            </a:r>
            <a:r>
              <a:rPr lang="hu-HU" i="1" dirty="0" smtClean="0"/>
              <a:t>:</a:t>
            </a:r>
          </a:p>
          <a:p>
            <a:pPr>
              <a:buNone/>
            </a:pPr>
            <a:r>
              <a:rPr lang="hu-HU" b="1" dirty="0" smtClean="0">
                <a:solidFill>
                  <a:srgbClr val="00B050"/>
                </a:solidFill>
              </a:rPr>
              <a:t>	</a:t>
            </a:r>
            <a:r>
              <a:rPr lang="hu-HU" b="1" dirty="0" smtClean="0">
                <a:solidFill>
                  <a:srgbClr val="006600"/>
                </a:solidFill>
              </a:rPr>
              <a:t>I </a:t>
            </a:r>
            <a:r>
              <a:rPr lang="hu-HU" b="1" dirty="0" err="1" smtClean="0">
                <a:solidFill>
                  <a:srgbClr val="006600"/>
                </a:solidFill>
              </a:rPr>
              <a:t>drink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coffee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with</a:t>
            </a:r>
            <a:r>
              <a:rPr lang="hu-HU" b="1" dirty="0" smtClean="0">
                <a:solidFill>
                  <a:srgbClr val="006600"/>
                </a:solidFill>
              </a:rPr>
              <a:t> 3 </a:t>
            </a:r>
            <a:r>
              <a:rPr lang="hu-HU" b="1" dirty="0" err="1" smtClean="0">
                <a:solidFill>
                  <a:srgbClr val="006600"/>
                </a:solidFill>
              </a:rPr>
              <a:t>lumps</a:t>
            </a:r>
            <a:r>
              <a:rPr lang="hu-HU" b="1" dirty="0" smtClean="0">
                <a:solidFill>
                  <a:srgbClr val="006600"/>
                </a:solidFill>
              </a:rPr>
              <a:t> of </a:t>
            </a:r>
            <a:r>
              <a:rPr lang="hu-HU" b="1" dirty="0" err="1" smtClean="0">
                <a:solidFill>
                  <a:srgbClr val="006600"/>
                </a:solidFill>
              </a:rPr>
              <a:t>sugar</a:t>
            </a:r>
            <a:r>
              <a:rPr lang="hu-HU" b="1" dirty="0" smtClean="0">
                <a:solidFill>
                  <a:srgbClr val="006600"/>
                </a:solidFill>
              </a:rPr>
              <a:t>. </a:t>
            </a:r>
            <a:r>
              <a:rPr lang="hu-HU" b="1" dirty="0" err="1" smtClean="0">
                <a:solidFill>
                  <a:srgbClr val="006600"/>
                </a:solidFill>
              </a:rPr>
              <a:t>Are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there</a:t>
            </a:r>
            <a:r>
              <a:rPr lang="hu-HU" b="1" dirty="0" smtClean="0">
                <a:solidFill>
                  <a:srgbClr val="006600"/>
                </a:solidFill>
              </a:rPr>
              <a:t> 3 </a:t>
            </a:r>
            <a:r>
              <a:rPr lang="hu-HU" b="1" dirty="0" err="1" smtClean="0">
                <a:solidFill>
                  <a:srgbClr val="006600"/>
                </a:solidFill>
              </a:rPr>
              <a:t>lumps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in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sugar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bowl</a:t>
            </a:r>
            <a:r>
              <a:rPr lang="hu-HU" b="1" dirty="0" smtClean="0">
                <a:solidFill>
                  <a:srgbClr val="006600"/>
                </a:solidFill>
              </a:rPr>
              <a:t>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hu-HU" sz="4000" b="1" dirty="0" smtClean="0"/>
              <a:t>The </a:t>
            </a:r>
            <a:r>
              <a:rPr lang="hu-HU" sz="4000" b="1" dirty="0" err="1" smtClean="0"/>
              <a:t>reason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for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the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unexpected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reaction</a:t>
            </a:r>
            <a:r>
              <a:rPr lang="hu-HU" sz="4000" b="1" dirty="0" smtClean="0"/>
              <a:t>: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525963"/>
          </a:xfrm>
        </p:spPr>
        <p:txBody>
          <a:bodyPr/>
          <a:lstStyle/>
          <a:p>
            <a:pPr marL="571500" indent="-571500">
              <a:buAutoNum type="romanLcPeriod"/>
            </a:pPr>
            <a:endParaRPr lang="hu-HU" sz="3600" dirty="0" smtClean="0"/>
          </a:p>
          <a:p>
            <a:pPr marL="571500" indent="-571500">
              <a:buFont typeface="Arial" pitchFamily="34" charset="0"/>
              <a:buAutoNum type="romanLcPeriod"/>
            </a:pP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iconicity</a:t>
            </a:r>
            <a:r>
              <a:rPr lang="hu-HU" b="1" dirty="0" smtClean="0"/>
              <a:t> of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visual</a:t>
            </a:r>
            <a:r>
              <a:rPr lang="hu-HU" b="1" dirty="0" smtClean="0"/>
              <a:t> </a:t>
            </a:r>
            <a:r>
              <a:rPr lang="hu-HU" b="1" dirty="0" err="1" smtClean="0"/>
              <a:t>representation</a:t>
            </a:r>
            <a:r>
              <a:rPr lang="hu-HU" b="1" dirty="0" smtClean="0"/>
              <a:t>, </a:t>
            </a:r>
          </a:p>
          <a:p>
            <a:pPr marL="571500" indent="-571500">
              <a:buAutoNum type="romanLcPeriod"/>
            </a:pPr>
            <a:r>
              <a:rPr lang="hu-HU" b="1" dirty="0" err="1" smtClean="0"/>
              <a:t>or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test </a:t>
            </a:r>
            <a:r>
              <a:rPr lang="hu-HU" b="1" dirty="0" err="1" smtClean="0"/>
              <a:t>situation</a:t>
            </a:r>
            <a:r>
              <a:rPr lang="hu-HU" b="1" dirty="0" smtClean="0"/>
              <a:t> </a:t>
            </a:r>
            <a:r>
              <a:rPr lang="hu-HU" b="1" dirty="0" err="1" smtClean="0"/>
              <a:t>itself</a:t>
            </a:r>
            <a:r>
              <a:rPr lang="hu-HU" b="1" dirty="0" smtClean="0"/>
              <a:t>, </a:t>
            </a:r>
          </a:p>
          <a:p>
            <a:pPr marL="571500" indent="-571500">
              <a:buNone/>
            </a:pPr>
            <a:endParaRPr lang="hu-HU" sz="1100" dirty="0"/>
          </a:p>
          <a:p>
            <a:pPr marL="571500" indent="-571500">
              <a:buNone/>
            </a:pPr>
            <a:r>
              <a:rPr lang="hu-HU" dirty="0" smtClean="0"/>
              <a:t>	</a:t>
            </a:r>
            <a:r>
              <a:rPr lang="hu-HU" b="1" dirty="0" err="1" smtClean="0"/>
              <a:t>which</a:t>
            </a:r>
            <a:r>
              <a:rPr lang="hu-HU" b="1" dirty="0" smtClean="0"/>
              <a:t> </a:t>
            </a:r>
            <a:r>
              <a:rPr lang="hu-HU" b="1" dirty="0" err="1"/>
              <a:t>may</a:t>
            </a:r>
            <a:r>
              <a:rPr lang="hu-HU" b="1" dirty="0"/>
              <a:t> </a:t>
            </a:r>
            <a:r>
              <a:rPr lang="hu-HU" b="1" dirty="0" err="1"/>
              <a:t>induce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child</a:t>
            </a:r>
            <a:r>
              <a:rPr lang="hu-HU" b="1" dirty="0"/>
              <a:t> </a:t>
            </a:r>
            <a:r>
              <a:rPr lang="hu-HU" b="1" dirty="0" err="1"/>
              <a:t>to</a:t>
            </a:r>
            <a:r>
              <a:rPr lang="hu-HU" b="1" dirty="0"/>
              <a:t> </a:t>
            </a:r>
            <a:r>
              <a:rPr lang="hu-HU" b="1" dirty="0" err="1"/>
              <a:t>interpret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stimuli</a:t>
            </a:r>
            <a:r>
              <a:rPr lang="hu-HU" b="1" dirty="0"/>
              <a:t> </a:t>
            </a:r>
            <a:r>
              <a:rPr lang="hu-HU" b="1" dirty="0" err="1"/>
              <a:t>as</a:t>
            </a:r>
            <a:r>
              <a:rPr lang="hu-HU" b="1" dirty="0"/>
              <a:t> </a:t>
            </a:r>
            <a:r>
              <a:rPr lang="hu-HU" b="1" dirty="0" err="1"/>
              <a:t>ostensive</a:t>
            </a:r>
            <a:r>
              <a:rPr lang="hu-HU" b="1" dirty="0"/>
              <a:t> </a:t>
            </a:r>
            <a:r>
              <a:rPr lang="hu-HU" b="1" dirty="0" err="1"/>
              <a:t>communication</a:t>
            </a:r>
            <a:r>
              <a:rPr lang="hu-HU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 err="1" smtClean="0"/>
              <a:t>In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natural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acting-out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situations</a:t>
            </a:r>
            <a:r>
              <a:rPr lang="hu-HU" sz="3600" b="1" dirty="0" smtClean="0"/>
              <a:t> </a:t>
            </a:r>
            <a:br>
              <a:rPr lang="hu-HU" sz="3600" b="1" dirty="0" smtClean="0"/>
            </a:br>
            <a:r>
              <a:rPr lang="hu-HU" sz="3600" b="1" dirty="0" err="1" smtClean="0"/>
              <a:t>proportion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non-adult-like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answers</a:t>
            </a:r>
            <a:r>
              <a:rPr lang="hu-HU" sz="3600" b="1" dirty="0" smtClean="0"/>
              <a:t>: 15%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u-HU" i="1" err="1" smtClean="0"/>
              <a:t>Participants</a:t>
            </a:r>
            <a:r>
              <a:rPr lang="hu-HU" smtClean="0"/>
              <a:t>: 46 preschoolers</a:t>
            </a:r>
            <a:r>
              <a:rPr lang="hu-HU" dirty="0" smtClean="0"/>
              <a:t>	</a:t>
            </a:r>
            <a:r>
              <a:rPr lang="hu-HU" smtClean="0"/>
              <a:t>	</a:t>
            </a:r>
          </a:p>
          <a:p>
            <a:pPr>
              <a:buNone/>
            </a:pPr>
            <a:r>
              <a:rPr lang="hu-HU" i="1" smtClean="0"/>
              <a:t>Mean </a:t>
            </a:r>
            <a:r>
              <a:rPr lang="hu-HU" i="1" err="1" smtClean="0"/>
              <a:t>age</a:t>
            </a:r>
            <a:r>
              <a:rPr lang="hu-HU" smtClean="0"/>
              <a:t>: 5;5 years</a:t>
            </a:r>
            <a:endParaRPr lang="hu-HU" dirty="0" smtClean="0"/>
          </a:p>
          <a:p>
            <a:pPr>
              <a:buNone/>
            </a:pPr>
            <a:endParaRPr lang="hu-HU" smtClean="0"/>
          </a:p>
          <a:p>
            <a:pPr>
              <a:buNone/>
            </a:pPr>
            <a:r>
              <a:rPr lang="hu-HU" i="1" smtClean="0"/>
              <a:t>Results</a:t>
            </a:r>
            <a:r>
              <a:rPr lang="hu-HU" dirty="0" smtClean="0"/>
              <a:t>: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/>
        </p:nvGraphicFramePr>
        <p:xfrm>
          <a:off x="1403648" y="3140968"/>
          <a:ext cx="61206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smtClean="0"/>
              <a:t>Discussion:</a:t>
            </a:r>
            <a:endParaRPr lang="hu-HU" sz="4000" b="1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u-HU" dirty="0" err="1" smtClean="0"/>
              <a:t>In</a:t>
            </a:r>
            <a:r>
              <a:rPr lang="hu-HU" dirty="0" smtClean="0"/>
              <a:t> test </a:t>
            </a:r>
            <a:r>
              <a:rPr lang="hu-HU" dirty="0" err="1" smtClean="0"/>
              <a:t>situations</a:t>
            </a:r>
            <a:r>
              <a:rPr lang="hu-HU" dirty="0" smtClean="0"/>
              <a:t>, </a:t>
            </a: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 smtClean="0"/>
              <a:t>interpret</a:t>
            </a:r>
            <a:r>
              <a:rPr lang="hu-HU" dirty="0" smtClean="0"/>
              <a:t> </a:t>
            </a:r>
            <a:r>
              <a:rPr lang="hu-HU" dirty="0" err="1" smtClean="0"/>
              <a:t>numerals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ostensive</a:t>
            </a:r>
            <a:r>
              <a:rPr lang="hu-HU" dirty="0" smtClean="0"/>
              <a:t> </a:t>
            </a:r>
            <a:r>
              <a:rPr lang="hu-HU" err="1" smtClean="0"/>
              <a:t>signals</a:t>
            </a:r>
            <a:r>
              <a:rPr lang="hu-HU" smtClean="0"/>
              <a:t>.</a:t>
            </a:r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r>
              <a:rPr lang="hu-HU" dirty="0" smtClean="0"/>
              <a:t>The </a:t>
            </a:r>
            <a:r>
              <a:rPr lang="hu-HU" dirty="0" err="1" smtClean="0"/>
              <a:t>ostensive</a:t>
            </a:r>
            <a:r>
              <a:rPr lang="hu-HU" dirty="0" smtClean="0"/>
              <a:t> </a:t>
            </a:r>
            <a:r>
              <a:rPr lang="hu-HU" dirty="0" err="1" smtClean="0"/>
              <a:t>interpretation</a:t>
            </a:r>
            <a:r>
              <a:rPr lang="hu-HU" dirty="0" smtClean="0"/>
              <a:t> of </a:t>
            </a:r>
            <a:r>
              <a:rPr lang="hu-HU" dirty="0" err="1" smtClean="0"/>
              <a:t>numerals</a:t>
            </a:r>
            <a:r>
              <a:rPr lang="hu-HU" dirty="0" smtClean="0"/>
              <a:t> </a:t>
            </a:r>
            <a:r>
              <a:rPr lang="hu-HU" dirty="0" err="1" smtClean="0"/>
              <a:t>blocks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'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least</a:t>
            </a:r>
            <a:r>
              <a:rPr lang="hu-HU" dirty="0" smtClean="0"/>
              <a:t>' </a:t>
            </a:r>
            <a:r>
              <a:rPr lang="hu-HU" err="1" smtClean="0"/>
              <a:t>reading</a:t>
            </a:r>
            <a:r>
              <a:rPr lang="hu-HU" smtClean="0"/>
              <a:t>.</a:t>
            </a:r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r>
              <a:rPr lang="hu-HU" dirty="0" smtClean="0"/>
              <a:t>The more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hide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test </a:t>
            </a:r>
            <a:r>
              <a:rPr lang="hu-HU" dirty="0" err="1" smtClean="0"/>
              <a:t>nature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task</a:t>
            </a:r>
            <a:r>
              <a:rPr lang="hu-HU" dirty="0" smtClean="0"/>
              <a:t>,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weaker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blocking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r>
              <a:rPr lang="hu-HU" dirty="0" smtClean="0"/>
              <a:t>, 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the</a:t>
            </a:r>
            <a:r>
              <a:rPr lang="hu-HU" dirty="0" smtClean="0"/>
              <a:t> more </a:t>
            </a:r>
            <a:r>
              <a:rPr lang="hu-HU" dirty="0" err="1" smtClean="0"/>
              <a:t>adult-like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r>
              <a:rPr lang="hu-HU" dirty="0" smtClean="0"/>
              <a:t>.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Conclusion</a:t>
            </a:r>
            <a:r>
              <a:rPr lang="hu-HU" sz="4000" b="1" dirty="0" smtClean="0"/>
              <a:t>: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The test </a:t>
            </a:r>
            <a:r>
              <a:rPr lang="hu-HU" dirty="0" err="1" smtClean="0"/>
              <a:t>situation</a:t>
            </a:r>
            <a:r>
              <a:rPr lang="hu-HU" dirty="0" smtClean="0"/>
              <a:t> </a:t>
            </a:r>
            <a:r>
              <a:rPr lang="hu-HU" dirty="0" err="1" smtClean="0"/>
              <a:t>itself</a:t>
            </a:r>
            <a:r>
              <a:rPr lang="hu-HU" dirty="0" smtClean="0"/>
              <a:t> </a:t>
            </a:r>
            <a:r>
              <a:rPr lang="hu-HU" dirty="0" err="1" smtClean="0"/>
              <a:t>may</a:t>
            </a:r>
            <a:r>
              <a:rPr lang="hu-HU" dirty="0" smtClean="0"/>
              <a:t> lead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ostensive</a:t>
            </a:r>
            <a:r>
              <a:rPr lang="hu-HU" dirty="0" smtClean="0"/>
              <a:t> (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: </a:t>
            </a:r>
            <a:r>
              <a:rPr lang="hu-HU" dirty="0" err="1" smtClean="0"/>
              <a:t>literal</a:t>
            </a:r>
            <a:r>
              <a:rPr lang="hu-HU" dirty="0" smtClean="0"/>
              <a:t>) </a:t>
            </a:r>
            <a:r>
              <a:rPr lang="hu-HU" dirty="0" err="1" smtClean="0"/>
              <a:t>interpretation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stimulus</a:t>
            </a:r>
            <a:r>
              <a:rPr lang="hu-HU" dirty="0" smtClean="0"/>
              <a:t>. 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Acting-out</a:t>
            </a:r>
            <a:r>
              <a:rPr lang="hu-HU" dirty="0" smtClean="0"/>
              <a:t> </a:t>
            </a:r>
            <a:r>
              <a:rPr lang="hu-HU" dirty="0" err="1" smtClean="0"/>
              <a:t>tasks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natural</a:t>
            </a:r>
            <a:r>
              <a:rPr lang="hu-HU" dirty="0" smtClean="0"/>
              <a:t> </a:t>
            </a:r>
            <a:r>
              <a:rPr lang="hu-HU" dirty="0" err="1" smtClean="0"/>
              <a:t>situations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exempt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ostension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43000"/>
          </a:xfrm>
        </p:spPr>
        <p:txBody>
          <a:bodyPr>
            <a:noAutofit/>
          </a:bodyPr>
          <a:lstStyle/>
          <a:p>
            <a:r>
              <a:rPr lang="hu-HU" sz="4000" b="1" dirty="0" err="1" smtClean="0"/>
              <a:t>Ways</a:t>
            </a:r>
            <a:r>
              <a:rPr lang="hu-HU" sz="4000" b="1" dirty="0" smtClean="0"/>
              <a:t> of </a:t>
            </a:r>
            <a:r>
              <a:rPr lang="hu-HU" sz="4000" b="1" dirty="0" err="1" smtClean="0"/>
              <a:t>eliminating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the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ostension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effect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927373"/>
            <a:ext cx="8712968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experiments</a:t>
            </a:r>
            <a:r>
              <a:rPr lang="hu-HU" dirty="0" smtClean="0"/>
              <a:t> testing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linguistic</a:t>
            </a:r>
            <a:r>
              <a:rPr lang="hu-HU" dirty="0" smtClean="0"/>
              <a:t> </a:t>
            </a:r>
            <a:r>
              <a:rPr lang="hu-HU" dirty="0" err="1" smtClean="0"/>
              <a:t>relevance</a:t>
            </a:r>
            <a:r>
              <a:rPr lang="hu-HU" dirty="0" smtClean="0"/>
              <a:t> of an </a:t>
            </a:r>
            <a:r>
              <a:rPr lang="hu-HU" dirty="0" err="1" smtClean="0"/>
              <a:t>item</a:t>
            </a:r>
            <a:r>
              <a:rPr lang="hu-HU" dirty="0" smtClean="0"/>
              <a:t>,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item</a:t>
            </a:r>
            <a:r>
              <a:rPr lang="hu-HU" dirty="0" smtClean="0"/>
              <a:t> must </a:t>
            </a:r>
            <a:r>
              <a:rPr lang="hu-HU" dirty="0" err="1" smtClean="0"/>
              <a:t>not</a:t>
            </a:r>
            <a:r>
              <a:rPr lang="hu-HU" dirty="0" smtClean="0"/>
              <a:t> be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potentially</a:t>
            </a:r>
            <a:r>
              <a:rPr lang="hu-HU" dirty="0" smtClean="0"/>
              <a:t> </a:t>
            </a:r>
            <a:r>
              <a:rPr lang="hu-HU" dirty="0" err="1" smtClean="0"/>
              <a:t>irrelevant</a:t>
            </a:r>
            <a:r>
              <a:rPr lang="hu-HU" dirty="0" smtClean="0"/>
              <a:t> </a:t>
            </a:r>
            <a:r>
              <a:rPr lang="hu-HU" dirty="0" err="1" smtClean="0"/>
              <a:t>element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stimulus</a:t>
            </a:r>
            <a:r>
              <a:rPr lang="hu-HU" dirty="0" smtClean="0"/>
              <a:t>.</a:t>
            </a:r>
          </a:p>
          <a:p>
            <a:pPr marL="514350" indent="-514350">
              <a:buAutoNum type="arabicPeriod"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2. </a:t>
            </a:r>
            <a:r>
              <a:rPr lang="hu-HU" dirty="0" err="1" smtClean="0"/>
              <a:t>Tests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be </a:t>
            </a:r>
            <a:r>
              <a:rPr lang="hu-HU" dirty="0" err="1" smtClean="0"/>
              <a:t>embedded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natural</a:t>
            </a:r>
            <a:r>
              <a:rPr lang="hu-HU" dirty="0" smtClean="0"/>
              <a:t> </a:t>
            </a:r>
            <a:r>
              <a:rPr lang="hu-HU" dirty="0" err="1" smtClean="0"/>
              <a:t>situations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4000" b="1" dirty="0" err="1" smtClean="0"/>
              <a:t>References</a:t>
            </a:r>
            <a:r>
              <a:rPr lang="hu-HU" sz="4000" b="1" dirty="0" smtClean="0"/>
              <a:t> 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568952" cy="5733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dirty="0" smtClean="0"/>
              <a:t>Butler, </a:t>
            </a:r>
            <a:r>
              <a:rPr lang="hu-HU" sz="2000" dirty="0" err="1" smtClean="0"/>
              <a:t>L.P</a:t>
            </a:r>
            <a:r>
              <a:rPr lang="hu-HU" sz="2000" dirty="0" smtClean="0"/>
              <a:t>, </a:t>
            </a:r>
            <a:r>
              <a:rPr lang="hu-HU" sz="2000" dirty="0" err="1" smtClean="0"/>
              <a:t>Markman</a:t>
            </a:r>
            <a:r>
              <a:rPr lang="hu-HU" sz="2000" dirty="0" smtClean="0"/>
              <a:t>, </a:t>
            </a:r>
            <a:r>
              <a:rPr lang="hu-HU" sz="2000" dirty="0" err="1" smtClean="0"/>
              <a:t>E.M</a:t>
            </a:r>
            <a:r>
              <a:rPr lang="hu-HU" sz="2000" dirty="0" smtClean="0"/>
              <a:t>. </a:t>
            </a:r>
            <a:r>
              <a:rPr lang="en-US" sz="2000" dirty="0" smtClean="0"/>
              <a:t>2012. Preschoolers use intentional and pedagogical cues to guide inductive inferences and exploration. Child Development 83</a:t>
            </a:r>
            <a:r>
              <a:rPr lang="hu-HU" sz="2000" dirty="0" smtClean="0"/>
              <a:t>.</a:t>
            </a:r>
            <a:r>
              <a:rPr lang="en-US" sz="2000" dirty="0" smtClean="0"/>
              <a:t> </a:t>
            </a:r>
            <a:endParaRPr lang="hu-HU" sz="2000" dirty="0" smtClean="0"/>
          </a:p>
          <a:p>
            <a:pPr>
              <a:buNone/>
            </a:pPr>
            <a:r>
              <a:rPr lang="hu-HU" sz="2000" dirty="0" err="1" smtClean="0"/>
              <a:t>Csibra</a:t>
            </a:r>
            <a:r>
              <a:rPr lang="hu-HU" sz="2000" dirty="0" smtClean="0"/>
              <a:t>, G., </a:t>
            </a:r>
            <a:r>
              <a:rPr lang="hu-HU" sz="2000" dirty="0" err="1" smtClean="0"/>
              <a:t>Gy</a:t>
            </a:r>
            <a:r>
              <a:rPr lang="hu-HU" sz="2000" dirty="0" smtClean="0"/>
              <a:t>. Gergely (2009) </a:t>
            </a:r>
            <a:r>
              <a:rPr lang="hu-HU" sz="2000" dirty="0" err="1" smtClean="0"/>
              <a:t>Natural</a:t>
            </a:r>
            <a:r>
              <a:rPr lang="hu-HU" sz="2000" dirty="0" smtClean="0"/>
              <a:t> </a:t>
            </a:r>
            <a:r>
              <a:rPr lang="hu-HU" sz="2000" dirty="0" err="1" smtClean="0"/>
              <a:t>Pedagogy</a:t>
            </a:r>
            <a:r>
              <a:rPr lang="hu-HU" sz="2000" dirty="0" smtClean="0"/>
              <a:t>. </a:t>
            </a:r>
            <a:r>
              <a:rPr lang="hu-HU" sz="2000" i="1" dirty="0" err="1" smtClean="0"/>
              <a:t>Trends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in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Cognitive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Sciences</a:t>
            </a:r>
            <a:r>
              <a:rPr lang="hu-HU" sz="2000" dirty="0" smtClean="0"/>
              <a:t> 13.</a:t>
            </a:r>
          </a:p>
          <a:p>
            <a:pPr>
              <a:buNone/>
            </a:pPr>
            <a:r>
              <a:rPr lang="hu-HU" sz="2000" dirty="0" err="1" smtClean="0"/>
              <a:t>Drozd</a:t>
            </a:r>
            <a:r>
              <a:rPr lang="hu-HU" sz="2000" dirty="0" smtClean="0"/>
              <a:t>, </a:t>
            </a:r>
            <a:r>
              <a:rPr lang="hu-HU" sz="2000" dirty="0" err="1" smtClean="0"/>
              <a:t>K.F</a:t>
            </a:r>
            <a:r>
              <a:rPr lang="hu-HU" sz="2000" dirty="0" smtClean="0"/>
              <a:t>. (2001) </a:t>
            </a:r>
            <a:r>
              <a:rPr lang="hu-HU" sz="2000" dirty="0" err="1" smtClean="0"/>
              <a:t>Children’s</a:t>
            </a:r>
            <a:r>
              <a:rPr lang="hu-HU" sz="2000" dirty="0" smtClean="0"/>
              <a:t> </a:t>
            </a:r>
            <a:r>
              <a:rPr lang="hu-HU" sz="2000" dirty="0" err="1" smtClean="0"/>
              <a:t>weak</a:t>
            </a:r>
            <a:r>
              <a:rPr lang="hu-HU" sz="2000" dirty="0" smtClean="0"/>
              <a:t> </a:t>
            </a:r>
            <a:r>
              <a:rPr lang="hu-HU" sz="2000" dirty="0" err="1" smtClean="0"/>
              <a:t>interpretations</a:t>
            </a:r>
            <a:r>
              <a:rPr lang="hu-HU" sz="2000" dirty="0" smtClean="0"/>
              <a:t> of </a:t>
            </a:r>
            <a:r>
              <a:rPr lang="hu-HU" sz="2000" dirty="0" err="1" smtClean="0"/>
              <a:t>universally</a:t>
            </a:r>
            <a:r>
              <a:rPr lang="hu-HU" sz="2000" dirty="0" smtClean="0"/>
              <a:t> </a:t>
            </a:r>
            <a:r>
              <a:rPr lang="hu-HU" sz="2000" dirty="0" err="1" smtClean="0"/>
              <a:t>quantified</a:t>
            </a:r>
            <a:r>
              <a:rPr lang="hu-HU" sz="2000" dirty="0" smtClean="0"/>
              <a:t> </a:t>
            </a:r>
            <a:r>
              <a:rPr lang="hu-HU" sz="2000" dirty="0" err="1" smtClean="0"/>
              <a:t>sentences</a:t>
            </a:r>
            <a:r>
              <a:rPr lang="hu-HU" sz="2000" dirty="0" smtClean="0"/>
              <a:t>.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i="1" dirty="0" err="1" smtClean="0"/>
              <a:t>Conceptual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Development</a:t>
            </a:r>
            <a:r>
              <a:rPr lang="hu-HU" sz="2000" i="1" dirty="0" smtClean="0"/>
              <a:t> and </a:t>
            </a:r>
            <a:r>
              <a:rPr lang="hu-HU" sz="2000" i="1" dirty="0" err="1" smtClean="0"/>
              <a:t>Language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Acquisition</a:t>
            </a:r>
            <a:r>
              <a:rPr lang="hu-HU" sz="2000" dirty="0" smtClean="0"/>
              <a:t>, </a:t>
            </a:r>
            <a:r>
              <a:rPr lang="hu-HU" sz="2000" dirty="0" err="1" smtClean="0"/>
              <a:t>ed</a:t>
            </a:r>
            <a:r>
              <a:rPr lang="hu-HU" sz="2000" dirty="0" smtClean="0"/>
              <a:t>. M. </a:t>
            </a:r>
            <a:r>
              <a:rPr lang="hu-HU" sz="2000" dirty="0" err="1" smtClean="0"/>
              <a:t>Bowerman</a:t>
            </a:r>
            <a:r>
              <a:rPr lang="hu-HU" sz="2000" dirty="0" smtClean="0"/>
              <a:t> and </a:t>
            </a:r>
            <a:r>
              <a:rPr lang="hu-HU" sz="2000" dirty="0" err="1" smtClean="0"/>
              <a:t>S.C</a:t>
            </a:r>
            <a:r>
              <a:rPr lang="hu-HU" sz="2000" dirty="0" smtClean="0"/>
              <a:t>. </a:t>
            </a:r>
            <a:r>
              <a:rPr lang="hu-HU" sz="2000" dirty="0" err="1" smtClean="0"/>
              <a:t>Levinson</a:t>
            </a:r>
            <a:r>
              <a:rPr lang="hu-HU" sz="2000" dirty="0" smtClean="0"/>
              <a:t>, 340-376. </a:t>
            </a:r>
            <a:r>
              <a:rPr lang="hu-HU" sz="2000" dirty="0" err="1" smtClean="0"/>
              <a:t>CUP</a:t>
            </a:r>
            <a:r>
              <a:rPr lang="hu-HU" sz="2000" dirty="0" smtClean="0"/>
              <a:t>. </a:t>
            </a:r>
          </a:p>
          <a:p>
            <a:pPr>
              <a:buNone/>
            </a:pPr>
            <a:r>
              <a:rPr lang="hu-HU" sz="2000" dirty="0" err="1" smtClean="0"/>
              <a:t>Gerőcs</a:t>
            </a:r>
            <a:r>
              <a:rPr lang="hu-HU" sz="2000" dirty="0" smtClean="0"/>
              <a:t>, M. &amp; Pintér, L. (2014) </a:t>
            </a:r>
            <a:r>
              <a:rPr lang="hu-HU" sz="2000" dirty="0" err="1" smtClean="0"/>
              <a:t>How</a:t>
            </a:r>
            <a:r>
              <a:rPr lang="hu-HU" sz="2000" dirty="0" smtClean="0"/>
              <a:t> </a:t>
            </a:r>
            <a:r>
              <a:rPr lang="hu-HU" sz="2000" dirty="0" err="1" smtClean="0"/>
              <a:t>do</a:t>
            </a:r>
            <a:r>
              <a:rPr lang="hu-HU" sz="2000" dirty="0" smtClean="0"/>
              <a:t> </a:t>
            </a:r>
            <a:r>
              <a:rPr lang="hu-HU" sz="2000" dirty="0" err="1" smtClean="0"/>
              <a:t>Hungarian</a:t>
            </a:r>
            <a:r>
              <a:rPr lang="hu-HU" sz="2000" dirty="0" smtClean="0"/>
              <a:t> </a:t>
            </a:r>
            <a:r>
              <a:rPr lang="hu-HU" sz="2000" dirty="0" err="1" smtClean="0"/>
              <a:t>preschoolers</a:t>
            </a:r>
            <a:r>
              <a:rPr lang="hu-HU" sz="2000" dirty="0" smtClean="0"/>
              <a:t> </a:t>
            </a:r>
            <a:r>
              <a:rPr lang="hu-HU" sz="2000" dirty="0" err="1" smtClean="0"/>
              <a:t>interpret</a:t>
            </a:r>
            <a:r>
              <a:rPr lang="hu-HU" sz="2000" dirty="0" smtClean="0"/>
              <a:t> </a:t>
            </a:r>
            <a:r>
              <a:rPr lang="hu-HU" sz="2000" dirty="0" err="1" smtClean="0"/>
              <a:t>number</a:t>
            </a:r>
            <a:r>
              <a:rPr lang="hu-HU" sz="2000" dirty="0" smtClean="0"/>
              <a:t> </a:t>
            </a:r>
            <a:r>
              <a:rPr lang="hu-HU" sz="2000" dirty="0" err="1" smtClean="0"/>
              <a:t>words</a:t>
            </a:r>
            <a:r>
              <a:rPr lang="hu-HU" sz="2000" dirty="0" smtClean="0"/>
              <a:t>? </a:t>
            </a:r>
            <a:r>
              <a:rPr lang="hu-HU" sz="2000" dirty="0" err="1" smtClean="0"/>
              <a:t>In</a:t>
            </a:r>
            <a:r>
              <a:rPr lang="hu-HU" sz="2000" dirty="0" smtClean="0"/>
              <a:t>: </a:t>
            </a:r>
            <a:r>
              <a:rPr lang="hu-HU" sz="2000" dirty="0" err="1" smtClean="0"/>
              <a:t>Kohlberger</a:t>
            </a:r>
            <a:r>
              <a:rPr lang="hu-HU" sz="2000" dirty="0" smtClean="0"/>
              <a:t>, M., </a:t>
            </a:r>
            <a:r>
              <a:rPr lang="hu-HU" sz="2000" dirty="0" err="1" smtClean="0"/>
              <a:t>Bellamy</a:t>
            </a:r>
            <a:r>
              <a:rPr lang="hu-HU" sz="2000" dirty="0" smtClean="0"/>
              <a:t>, K. &amp; </a:t>
            </a:r>
            <a:r>
              <a:rPr lang="hu-HU" sz="2000" dirty="0" err="1" smtClean="0"/>
              <a:t>Dutton</a:t>
            </a:r>
            <a:r>
              <a:rPr lang="hu-HU" sz="2000" dirty="0" smtClean="0"/>
              <a:t>, E. (</a:t>
            </a:r>
            <a:r>
              <a:rPr lang="hu-HU" sz="2000" dirty="0" err="1" smtClean="0"/>
              <a:t>eds</a:t>
            </a:r>
            <a:r>
              <a:rPr lang="hu-HU" sz="2000" dirty="0" smtClean="0"/>
              <a:t>.): </a:t>
            </a:r>
            <a:r>
              <a:rPr lang="hu-HU" sz="2000" i="1" dirty="0" err="1" smtClean="0"/>
              <a:t>ConSOLE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XXI</a:t>
            </a:r>
            <a:r>
              <a:rPr lang="hu-HU" sz="2000" dirty="0" smtClean="0"/>
              <a:t>. Leiden, Leiden University Centre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Linguistics</a:t>
            </a:r>
            <a:r>
              <a:rPr lang="hu-HU" sz="2000" dirty="0" smtClean="0"/>
              <a:t>, 104–122.</a:t>
            </a:r>
          </a:p>
          <a:p>
            <a:pPr>
              <a:buNone/>
            </a:pPr>
            <a:r>
              <a:rPr lang="hu-HU" sz="2000" dirty="0" err="1" smtClean="0"/>
              <a:t>Geurts</a:t>
            </a:r>
            <a:r>
              <a:rPr lang="hu-HU" sz="2000" dirty="0" smtClean="0"/>
              <a:t>, B. (2003) </a:t>
            </a:r>
            <a:r>
              <a:rPr lang="hu-HU" sz="2000" dirty="0" err="1" smtClean="0"/>
              <a:t>Quantifying</a:t>
            </a:r>
            <a:r>
              <a:rPr lang="hu-HU" sz="2000" dirty="0" smtClean="0"/>
              <a:t> </a:t>
            </a:r>
            <a:r>
              <a:rPr lang="hu-HU" sz="2000" dirty="0" err="1" smtClean="0"/>
              <a:t>kids</a:t>
            </a:r>
            <a:r>
              <a:rPr lang="hu-HU" sz="2000" dirty="0" smtClean="0"/>
              <a:t>. </a:t>
            </a:r>
            <a:r>
              <a:rPr lang="hu-HU" sz="2000" i="1" dirty="0" err="1" smtClean="0"/>
              <a:t>Language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Acquisition</a:t>
            </a:r>
            <a:r>
              <a:rPr lang="hu-HU" sz="2000" dirty="0" smtClean="0"/>
              <a:t> 11: 197-218.</a:t>
            </a:r>
          </a:p>
          <a:p>
            <a:pPr>
              <a:buNone/>
            </a:pPr>
            <a:r>
              <a:rPr lang="hu-HU" sz="2000" dirty="0" smtClean="0"/>
              <a:t>Philip, W. 1995. </a:t>
            </a:r>
            <a:r>
              <a:rPr lang="hu-HU" sz="2000" dirty="0" err="1" smtClean="0"/>
              <a:t>Event</a:t>
            </a:r>
            <a:r>
              <a:rPr lang="hu-HU" sz="2000" dirty="0" smtClean="0"/>
              <a:t> </a:t>
            </a:r>
            <a:r>
              <a:rPr lang="hu-HU" sz="2000" dirty="0" err="1" smtClean="0"/>
              <a:t>quantification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acquisition</a:t>
            </a:r>
            <a:r>
              <a:rPr lang="hu-HU" sz="2000" dirty="0" smtClean="0"/>
              <a:t> of </a:t>
            </a:r>
            <a:r>
              <a:rPr lang="hu-HU" sz="2000" dirty="0" err="1" smtClean="0"/>
              <a:t>universal</a:t>
            </a:r>
            <a:r>
              <a:rPr lang="hu-HU" sz="2000" dirty="0" smtClean="0"/>
              <a:t> </a:t>
            </a:r>
            <a:r>
              <a:rPr lang="hu-HU" sz="2000" dirty="0" err="1" smtClean="0"/>
              <a:t>quantification</a:t>
            </a:r>
            <a:r>
              <a:rPr lang="hu-HU" sz="2000" dirty="0" smtClean="0"/>
              <a:t>. PhD </a:t>
            </a:r>
            <a:r>
              <a:rPr lang="hu-HU" sz="2000" dirty="0" err="1" smtClean="0"/>
              <a:t>diss</a:t>
            </a:r>
            <a:r>
              <a:rPr lang="hu-HU" sz="2000" dirty="0" smtClean="0"/>
              <a:t>., </a:t>
            </a:r>
            <a:r>
              <a:rPr lang="hu-HU" sz="2000" dirty="0" err="1" smtClean="0"/>
              <a:t>Umass</a:t>
            </a:r>
            <a:r>
              <a:rPr lang="hu-HU" sz="2000" dirty="0" smtClean="0"/>
              <a:t>, </a:t>
            </a:r>
            <a:r>
              <a:rPr lang="hu-HU" sz="2000" dirty="0" err="1" smtClean="0"/>
              <a:t>Amherst</a:t>
            </a:r>
            <a:r>
              <a:rPr lang="hu-HU" sz="2000" dirty="0" smtClean="0"/>
              <a:t>.</a:t>
            </a:r>
          </a:p>
          <a:p>
            <a:pPr>
              <a:buNone/>
            </a:pPr>
            <a:r>
              <a:rPr lang="hu-HU" sz="2000" dirty="0" smtClean="0"/>
              <a:t>Philip, W. 2011. </a:t>
            </a:r>
            <a:r>
              <a:rPr lang="hu-HU" sz="2000" dirty="0" err="1" smtClean="0"/>
              <a:t>Acquiring</a:t>
            </a:r>
            <a:r>
              <a:rPr lang="hu-HU" sz="2000" dirty="0" smtClean="0"/>
              <a:t> </a:t>
            </a:r>
            <a:r>
              <a:rPr lang="hu-HU" sz="2000" dirty="0" err="1" smtClean="0"/>
              <a:t>knowledge</a:t>
            </a:r>
            <a:r>
              <a:rPr lang="hu-HU" sz="2000" dirty="0" smtClean="0"/>
              <a:t> of </a:t>
            </a:r>
            <a:r>
              <a:rPr lang="hu-HU" sz="2000" dirty="0" err="1" smtClean="0"/>
              <a:t>universal</a:t>
            </a:r>
            <a:r>
              <a:rPr lang="hu-HU" sz="2000" dirty="0" smtClean="0"/>
              <a:t> </a:t>
            </a:r>
            <a:r>
              <a:rPr lang="hu-HU" sz="2000" dirty="0" err="1" smtClean="0"/>
              <a:t>quantification</a:t>
            </a:r>
            <a:r>
              <a:rPr lang="hu-HU" sz="2000" dirty="0" smtClean="0"/>
              <a:t>.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i="1" dirty="0" err="1" smtClean="0"/>
              <a:t>Handbook</a:t>
            </a:r>
            <a:r>
              <a:rPr lang="hu-HU" sz="2000" i="1" dirty="0" smtClean="0"/>
              <a:t> of </a:t>
            </a:r>
            <a:r>
              <a:rPr lang="hu-HU" sz="2000" i="1" dirty="0" err="1" smtClean="0"/>
              <a:t>Generative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Approaches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to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Language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Acquisition</a:t>
            </a:r>
            <a:r>
              <a:rPr lang="hu-HU" sz="2000" dirty="0" smtClean="0"/>
              <a:t>, </a:t>
            </a:r>
            <a:r>
              <a:rPr lang="hu-HU" sz="2000" dirty="0" err="1" smtClean="0"/>
              <a:t>ed</a:t>
            </a:r>
            <a:r>
              <a:rPr lang="hu-HU" sz="2000" dirty="0" smtClean="0"/>
              <a:t>. J. de </a:t>
            </a:r>
            <a:r>
              <a:rPr lang="hu-HU" sz="2000" dirty="0" err="1" smtClean="0"/>
              <a:t>Villiers</a:t>
            </a:r>
            <a:r>
              <a:rPr lang="hu-HU" sz="2000" dirty="0" smtClean="0"/>
              <a:t>, T. </a:t>
            </a:r>
            <a:r>
              <a:rPr lang="hu-HU" sz="2000" dirty="0" err="1" smtClean="0"/>
              <a:t>Roeper</a:t>
            </a:r>
            <a:r>
              <a:rPr lang="hu-HU" sz="2000" dirty="0" smtClean="0"/>
              <a:t>, 351-394. </a:t>
            </a:r>
            <a:r>
              <a:rPr lang="hu-HU" sz="2000" dirty="0" err="1" smtClean="0"/>
              <a:t>Dordrecht</a:t>
            </a:r>
            <a:r>
              <a:rPr lang="hu-HU" sz="2000" dirty="0" smtClean="0"/>
              <a:t>: Springer.</a:t>
            </a:r>
          </a:p>
          <a:p>
            <a:pPr>
              <a:buNone/>
            </a:pPr>
            <a:r>
              <a:rPr lang="en-US" sz="2000" dirty="0" err="1" smtClean="0"/>
              <a:t>Sperber</a:t>
            </a:r>
            <a:r>
              <a:rPr lang="en-US" sz="2000" dirty="0" smtClean="0"/>
              <a:t>, D., Wilson, D., 1986, 1995. Relevance: Communication and Cognition. Blackwell, Oxford.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Ostension</a:t>
            </a:r>
            <a:r>
              <a:rPr lang="en-US" sz="3600" dirty="0" smtClean="0"/>
              <a:t>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0"/>
            <a:ext cx="857929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is a notion of the </a:t>
            </a:r>
            <a:r>
              <a:rPr lang="en-US" b="1" dirty="0" smtClean="0"/>
              <a:t>Relevance Theory </a:t>
            </a:r>
            <a:r>
              <a:rPr lang="en-US" dirty="0" smtClean="0"/>
              <a:t>of </a:t>
            </a:r>
            <a:r>
              <a:rPr lang="en-US" dirty="0" err="1" smtClean="0"/>
              <a:t>Sperber</a:t>
            </a:r>
            <a:r>
              <a:rPr lang="en-US" dirty="0" smtClean="0"/>
              <a:t> and Wilson (1986).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O</a:t>
            </a:r>
            <a:r>
              <a:rPr lang="en-US" dirty="0" err="1" smtClean="0"/>
              <a:t>stensive</a:t>
            </a:r>
            <a:r>
              <a:rPr lang="en-US" dirty="0" smtClean="0"/>
              <a:t> communication provides information </a:t>
            </a:r>
            <a:endParaRPr lang="hu-HU" dirty="0" smtClean="0"/>
          </a:p>
          <a:p>
            <a:pPr marL="571500" indent="-571500">
              <a:buAutoNum type="romanLcParenBoth"/>
            </a:pPr>
            <a:r>
              <a:rPr lang="en-US" dirty="0" smtClean="0"/>
              <a:t>changing the listener’s cognitive state, and</a:t>
            </a:r>
            <a:endParaRPr lang="hu-HU" dirty="0" smtClean="0"/>
          </a:p>
          <a:p>
            <a:pPr marL="571500" indent="-571500">
              <a:buAutoNum type="romanLcParenBoth"/>
            </a:pPr>
            <a:r>
              <a:rPr lang="en-US" dirty="0" smtClean="0"/>
              <a:t>communicating that the first layer of information is presented intentionally. </a:t>
            </a:r>
            <a:endParaRPr lang="hu-HU" dirty="0" smtClean="0"/>
          </a:p>
          <a:p>
            <a:pPr>
              <a:buNone/>
            </a:pPr>
            <a:r>
              <a:rPr lang="en-US" b="1" dirty="0" smtClean="0"/>
              <a:t>The ostensive nature of the stimulus signals high relevance</a:t>
            </a:r>
            <a:r>
              <a:rPr lang="hu-HU" b="1" dirty="0" smtClean="0"/>
              <a:t> </a:t>
            </a:r>
            <a:r>
              <a:rPr lang="en-US" b="1" dirty="0" smtClean="0"/>
              <a:t>to the addressee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7016" y="548680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hu-HU" sz="3600" b="1" dirty="0" err="1" smtClean="0"/>
              <a:t>Csibra</a:t>
            </a:r>
            <a:r>
              <a:rPr lang="hu-HU" sz="3600" b="1" dirty="0" smtClean="0"/>
              <a:t> &amp; Gergely (2009), Butler &amp; </a:t>
            </a:r>
            <a:r>
              <a:rPr lang="hu-HU" sz="3600" b="1" dirty="0" err="1" smtClean="0"/>
              <a:t>Markman</a:t>
            </a:r>
            <a:r>
              <a:rPr lang="hu-HU" sz="3600" b="1" dirty="0" smtClean="0"/>
              <a:t> (2014), </a:t>
            </a:r>
            <a:r>
              <a:rPr lang="hu-HU" sz="3600" b="1" dirty="0" err="1" smtClean="0"/>
              <a:t>based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Sperber</a:t>
            </a:r>
            <a:r>
              <a:rPr lang="hu-HU" sz="3600" b="1" dirty="0" smtClean="0"/>
              <a:t> &amp; </a:t>
            </a:r>
            <a:r>
              <a:rPr lang="hu-HU" sz="3600" b="1" dirty="0" err="1" smtClean="0"/>
              <a:t>Wilson’s</a:t>
            </a:r>
            <a:r>
              <a:rPr lang="hu-HU" sz="3600" b="1" dirty="0" smtClean="0"/>
              <a:t> (1986) </a:t>
            </a:r>
            <a:br>
              <a:rPr lang="hu-HU" sz="3600" b="1" dirty="0" smtClean="0"/>
            </a:br>
            <a:r>
              <a:rPr lang="hu-HU" sz="3600" b="1" dirty="0" err="1" smtClean="0"/>
              <a:t>Relevance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Theory</a:t>
            </a:r>
            <a:r>
              <a:rPr lang="hu-HU" sz="3600" dirty="0" smtClean="0"/>
              <a:t>: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b="1" dirty="0" err="1" smtClean="0"/>
              <a:t>Children</a:t>
            </a:r>
            <a:r>
              <a:rPr lang="hu-HU" b="1" dirty="0" smtClean="0"/>
              <a:t> </a:t>
            </a:r>
            <a:r>
              <a:rPr lang="hu-HU" b="1" dirty="0" err="1" smtClean="0"/>
              <a:t>are</a:t>
            </a:r>
            <a:r>
              <a:rPr lang="hu-HU" b="1" dirty="0" smtClean="0"/>
              <a:t> </a:t>
            </a:r>
            <a:r>
              <a:rPr lang="hu-HU" b="1" dirty="0" err="1" smtClean="0"/>
              <a:t>especially</a:t>
            </a:r>
            <a:r>
              <a:rPr lang="hu-HU" b="1" dirty="0" smtClean="0"/>
              <a:t> </a:t>
            </a:r>
            <a:r>
              <a:rPr lang="hu-HU" b="1" dirty="0" err="1" smtClean="0"/>
              <a:t>sensitive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ostensive</a:t>
            </a:r>
            <a:r>
              <a:rPr lang="hu-HU" b="1" dirty="0" smtClean="0"/>
              <a:t> </a:t>
            </a:r>
            <a:r>
              <a:rPr lang="hu-HU" b="1" dirty="0" err="1" smtClean="0"/>
              <a:t>signals</a:t>
            </a:r>
            <a:r>
              <a:rPr lang="hu-HU" b="1" dirty="0" smtClean="0"/>
              <a:t>, and </a:t>
            </a:r>
            <a:r>
              <a:rPr lang="hu-HU" b="1" dirty="0" err="1" smtClean="0"/>
              <a:t>encode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content</a:t>
            </a:r>
            <a:r>
              <a:rPr lang="hu-HU" b="1" dirty="0" smtClean="0"/>
              <a:t> of </a:t>
            </a:r>
            <a:r>
              <a:rPr lang="hu-HU" b="1" dirty="0" err="1" smtClean="0"/>
              <a:t>ostensive</a:t>
            </a:r>
            <a:r>
              <a:rPr lang="hu-HU" b="1" dirty="0" smtClean="0"/>
              <a:t> </a:t>
            </a:r>
            <a:r>
              <a:rPr lang="hu-HU" b="1" dirty="0" err="1" smtClean="0"/>
              <a:t>communication</a:t>
            </a:r>
            <a:r>
              <a:rPr lang="hu-HU" b="1" dirty="0" smtClean="0"/>
              <a:t> </a:t>
            </a:r>
            <a:r>
              <a:rPr lang="hu-HU" b="1" dirty="0" err="1" smtClean="0"/>
              <a:t>as</a:t>
            </a:r>
            <a:r>
              <a:rPr lang="hu-HU" b="1" dirty="0" smtClean="0"/>
              <a:t> </a:t>
            </a:r>
            <a:r>
              <a:rPr lang="hu-HU" b="1" dirty="0" err="1" smtClean="0"/>
              <a:t>relevant</a:t>
            </a:r>
            <a:r>
              <a:rPr lang="hu-HU" b="1" dirty="0" smtClean="0"/>
              <a:t> </a:t>
            </a:r>
            <a:r>
              <a:rPr lang="hu-HU" b="1" dirty="0" err="1" smtClean="0"/>
              <a:t>episodic</a:t>
            </a:r>
            <a:r>
              <a:rPr lang="hu-HU" b="1" dirty="0" smtClean="0"/>
              <a:t> </a:t>
            </a:r>
            <a:r>
              <a:rPr lang="hu-HU" b="1" dirty="0" err="1" smtClean="0"/>
              <a:t>information</a:t>
            </a:r>
            <a:r>
              <a:rPr lang="hu-HU" b="1" dirty="0" smtClean="0"/>
              <a:t> </a:t>
            </a:r>
            <a:r>
              <a:rPr lang="hu-HU" b="1" dirty="0" err="1" smtClean="0"/>
              <a:t>or</a:t>
            </a:r>
            <a:r>
              <a:rPr lang="hu-HU" b="1" dirty="0" smtClean="0"/>
              <a:t> </a:t>
            </a:r>
            <a:r>
              <a:rPr lang="hu-HU" b="1" dirty="0" err="1" smtClean="0"/>
              <a:t>as</a:t>
            </a:r>
            <a:r>
              <a:rPr lang="hu-HU" b="1" dirty="0" smtClean="0"/>
              <a:t> </a:t>
            </a:r>
            <a:r>
              <a:rPr lang="hu-HU" b="1" dirty="0" err="1" smtClean="0"/>
              <a:t>generalizable</a:t>
            </a:r>
            <a:r>
              <a:rPr lang="hu-HU" b="1" dirty="0" smtClean="0"/>
              <a:t> </a:t>
            </a:r>
            <a:r>
              <a:rPr lang="hu-HU" b="1" dirty="0" err="1" smtClean="0"/>
              <a:t>knowledge</a:t>
            </a:r>
            <a:r>
              <a:rPr lang="hu-HU" dirty="0" smtClean="0"/>
              <a:t>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784976" cy="1935088"/>
          </a:xfrm>
        </p:spPr>
        <p:txBody>
          <a:bodyPr>
            <a:noAutofit/>
          </a:bodyPr>
          <a:lstStyle/>
          <a:p>
            <a:r>
              <a:rPr lang="hu-HU" sz="4000" b="1" dirty="0" err="1" smtClean="0"/>
              <a:t>Two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case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studies</a:t>
            </a:r>
            <a:r>
              <a:rPr lang="hu-HU" sz="4000" b="1" dirty="0" smtClean="0"/>
              <a:t>, </a:t>
            </a:r>
            <a:br>
              <a:rPr lang="hu-HU" sz="4000" b="1" dirty="0" smtClean="0"/>
            </a:br>
            <a:r>
              <a:rPr lang="hu-HU" sz="4000" b="1" dirty="0" smtClean="0"/>
              <a:t>and </a:t>
            </a:r>
            <a:r>
              <a:rPr lang="hu-HU" sz="4000" b="1" dirty="0" err="1" smtClean="0"/>
              <a:t>two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ways</a:t>
            </a:r>
            <a:r>
              <a:rPr lang="hu-HU" sz="4000" b="1" dirty="0" smtClean="0"/>
              <a:t> of </a:t>
            </a:r>
            <a:r>
              <a:rPr lang="hu-HU" sz="4000" b="1" dirty="0" err="1" smtClean="0"/>
              <a:t>eliminating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the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ostension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effect</a:t>
            </a:r>
            <a:r>
              <a:rPr lang="hu-HU" sz="4000" b="1" dirty="0" smtClean="0"/>
              <a:t>: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hu-HU" sz="3600" b="1" dirty="0" smtClean="0"/>
              <a:t> </a:t>
            </a:r>
            <a:r>
              <a:rPr lang="hu-HU" b="1" dirty="0" err="1" smtClean="0"/>
              <a:t>Quantifier</a:t>
            </a:r>
            <a:r>
              <a:rPr lang="hu-HU" b="1" dirty="0" smtClean="0"/>
              <a:t> </a:t>
            </a:r>
            <a:r>
              <a:rPr lang="hu-HU" b="1" dirty="0" err="1" smtClean="0"/>
              <a:t>spreading</a:t>
            </a:r>
            <a:endParaRPr lang="hu-HU" b="1" dirty="0" smtClean="0"/>
          </a:p>
          <a:p>
            <a:pPr marL="514350" indent="-514350">
              <a:buAutoNum type="arabicParenBoth"/>
            </a:pPr>
            <a:r>
              <a:rPr lang="hu-HU" b="1" dirty="0" smtClean="0"/>
              <a:t> The </a:t>
            </a:r>
            <a:r>
              <a:rPr lang="hu-HU" b="1" dirty="0" err="1" smtClean="0"/>
              <a:t>interpretation</a:t>
            </a:r>
            <a:r>
              <a:rPr lang="hu-HU" b="1" dirty="0" smtClean="0"/>
              <a:t> of </a:t>
            </a:r>
            <a:r>
              <a:rPr lang="hu-HU" b="1" dirty="0" err="1" smtClean="0"/>
              <a:t>numerals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b="1" dirty="0" err="1" smtClean="0"/>
              <a:t>Quantifier</a:t>
            </a:r>
            <a:r>
              <a:rPr lang="hu-HU" b="1" dirty="0" smtClean="0"/>
              <a:t> </a:t>
            </a:r>
            <a:r>
              <a:rPr lang="hu-HU" b="1" dirty="0" err="1" smtClean="0"/>
              <a:t>Spreading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4000" b="1" dirty="0" smtClean="0"/>
              <a:t>1. Classic </a:t>
            </a:r>
            <a:r>
              <a:rPr lang="hu-HU" sz="4000" b="1" dirty="0" err="1" smtClean="0"/>
              <a:t>spreading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95736" y="4941168"/>
            <a:ext cx="5256584" cy="1545035"/>
          </a:xfrm>
        </p:spPr>
        <p:txBody>
          <a:bodyPr/>
          <a:lstStyle/>
          <a:p>
            <a:pPr>
              <a:buNone/>
            </a:pPr>
            <a:r>
              <a:rPr lang="hu-HU" b="1" smtClean="0">
                <a:solidFill>
                  <a:srgbClr val="006600"/>
                </a:solidFill>
              </a:rPr>
              <a:t>Is every girl riding a bicycle?</a:t>
            </a:r>
          </a:p>
          <a:p>
            <a:pPr>
              <a:buNone/>
            </a:pPr>
            <a:r>
              <a:rPr lang="hu-HU" b="1" smtClean="0">
                <a:solidFill>
                  <a:srgbClr val="006600"/>
                </a:solidFill>
              </a:rPr>
              <a:t>No, not that one.</a:t>
            </a:r>
            <a:endParaRPr lang="hu-HU" b="1" dirty="0">
              <a:solidFill>
                <a:srgbClr val="0066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111" r="667" b="12865"/>
          <a:stretch>
            <a:fillRect/>
          </a:stretch>
        </p:blipFill>
        <p:spPr bwMode="auto">
          <a:xfrm>
            <a:off x="1691680" y="1340768"/>
            <a:ext cx="57868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hu-HU" sz="3600" b="1" dirty="0" err="1" smtClean="0"/>
              <a:t>Explanation</a:t>
            </a:r>
            <a:r>
              <a:rPr lang="hu-HU" sz="3600" b="1" dirty="0" smtClean="0"/>
              <a:t> 1: </a:t>
            </a:r>
            <a:br>
              <a:rPr lang="hu-HU" sz="3600" b="1" dirty="0" smtClean="0"/>
            </a:b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841982"/>
            <a:ext cx="8892480" cy="517403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hu-HU" b="1" dirty="0" smtClean="0"/>
              <a:t>  </a:t>
            </a:r>
            <a:r>
              <a:rPr lang="hu-HU" b="1" dirty="0" err="1" smtClean="0"/>
              <a:t>QS</a:t>
            </a:r>
            <a:r>
              <a:rPr lang="hu-HU" b="1" dirty="0" smtClean="0"/>
              <a:t> is </a:t>
            </a:r>
            <a:r>
              <a:rPr lang="hu-HU" b="1" dirty="0" err="1" smtClean="0"/>
              <a:t>quantification</a:t>
            </a:r>
            <a:r>
              <a:rPr lang="hu-HU" b="1" dirty="0" smtClean="0"/>
              <a:t> over (</a:t>
            </a:r>
            <a:r>
              <a:rPr lang="hu-HU" b="1" dirty="0" err="1" smtClean="0"/>
              <a:t>sub</a:t>
            </a:r>
            <a:r>
              <a:rPr lang="hu-HU" b="1" dirty="0" smtClean="0"/>
              <a:t>)</a:t>
            </a:r>
            <a:r>
              <a:rPr lang="hu-HU" b="1" dirty="0" err="1" smtClean="0"/>
              <a:t>events</a:t>
            </a:r>
            <a:r>
              <a:rPr lang="hu-HU" b="1" dirty="0" smtClean="0"/>
              <a:t> </a:t>
            </a:r>
            <a:r>
              <a:rPr lang="hu-HU" dirty="0" smtClean="0"/>
              <a:t>(Philip 1995) </a:t>
            </a:r>
            <a:endParaRPr lang="hu-HU" b="1" dirty="0" smtClean="0"/>
          </a:p>
          <a:p>
            <a:pPr marL="514350" indent="-514350">
              <a:buNone/>
            </a:pPr>
            <a:r>
              <a:rPr lang="hu-HU" sz="3600" b="1" dirty="0" smtClean="0"/>
              <a:t>						</a:t>
            </a:r>
          </a:p>
          <a:p>
            <a:pPr marL="514350" indent="-514350">
              <a:buNone/>
            </a:pPr>
            <a:endParaRPr lang="hu-HU" sz="1100" b="1" dirty="0" smtClean="0">
              <a:solidFill>
                <a:srgbClr val="00B050"/>
              </a:solidFill>
            </a:endParaRPr>
          </a:p>
          <a:p>
            <a:pPr marL="514350" indent="-514350">
              <a:buNone/>
            </a:pPr>
            <a:endParaRPr lang="hu-HU" sz="1100" b="1" dirty="0" smtClean="0">
              <a:solidFill>
                <a:srgbClr val="00B050"/>
              </a:solidFill>
            </a:endParaRPr>
          </a:p>
          <a:p>
            <a:pPr marL="514350" indent="-514350">
              <a:buNone/>
            </a:pPr>
            <a:r>
              <a:rPr lang="hu-HU" b="1" dirty="0" smtClean="0">
                <a:solidFill>
                  <a:srgbClr val="00B050"/>
                </a:solidFill>
              </a:rPr>
              <a:t>	</a:t>
            </a:r>
            <a:r>
              <a:rPr lang="hu-HU" b="1" dirty="0" smtClean="0">
                <a:solidFill>
                  <a:srgbClr val="006600"/>
                </a:solidFill>
              </a:rPr>
              <a:t>Is </a:t>
            </a:r>
            <a:r>
              <a:rPr lang="hu-HU" b="1" dirty="0" err="1" smtClean="0">
                <a:solidFill>
                  <a:srgbClr val="006600"/>
                </a:solidFill>
              </a:rPr>
              <a:t>every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girl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riding</a:t>
            </a:r>
            <a:r>
              <a:rPr lang="hu-HU" b="1" dirty="0" smtClean="0">
                <a:solidFill>
                  <a:srgbClr val="006600"/>
                </a:solidFill>
              </a:rPr>
              <a:t> a </a:t>
            </a:r>
            <a:r>
              <a:rPr lang="hu-HU" b="1" dirty="0" err="1" smtClean="0">
                <a:solidFill>
                  <a:srgbClr val="006600"/>
                </a:solidFill>
              </a:rPr>
              <a:t>bicycle</a:t>
            </a:r>
            <a:r>
              <a:rPr lang="hu-HU" b="1" dirty="0" smtClean="0">
                <a:solidFill>
                  <a:srgbClr val="006600"/>
                </a:solidFill>
              </a:rPr>
              <a:t>? </a:t>
            </a:r>
            <a:r>
              <a:rPr lang="hu-HU" b="1" dirty="0" smtClean="0"/>
              <a:t>= ‘Is </a:t>
            </a:r>
            <a:r>
              <a:rPr lang="hu-HU" b="1" dirty="0" err="1" smtClean="0"/>
              <a:t>every</a:t>
            </a:r>
            <a:r>
              <a:rPr lang="hu-HU" b="1" dirty="0" smtClean="0"/>
              <a:t> </a:t>
            </a:r>
            <a:r>
              <a:rPr lang="hu-HU" b="1" dirty="0" err="1" smtClean="0"/>
              <a:t>subevent</a:t>
            </a:r>
            <a:r>
              <a:rPr lang="hu-HU" b="1" dirty="0" smtClean="0"/>
              <a:t> an </a:t>
            </a:r>
            <a:r>
              <a:rPr lang="hu-HU" b="1" dirty="0" err="1" smtClean="0"/>
              <a:t>event</a:t>
            </a:r>
            <a:r>
              <a:rPr lang="hu-HU" b="1" dirty="0" smtClean="0"/>
              <a:t> of a </a:t>
            </a:r>
            <a:r>
              <a:rPr lang="hu-HU" b="1" dirty="0" err="1" smtClean="0"/>
              <a:t>girl</a:t>
            </a:r>
            <a:r>
              <a:rPr lang="hu-HU" b="1" dirty="0" smtClean="0"/>
              <a:t> </a:t>
            </a:r>
            <a:r>
              <a:rPr lang="hu-HU" b="1" dirty="0" err="1" smtClean="0"/>
              <a:t>riding</a:t>
            </a:r>
            <a:r>
              <a:rPr lang="hu-HU" b="1" dirty="0" smtClean="0"/>
              <a:t> a </a:t>
            </a:r>
            <a:r>
              <a:rPr lang="hu-HU" b="1" dirty="0" err="1" smtClean="0"/>
              <a:t>bicycle</a:t>
            </a:r>
            <a:r>
              <a:rPr lang="hu-HU" b="1" dirty="0" smtClean="0"/>
              <a:t>?’</a:t>
            </a:r>
          </a:p>
          <a:p>
            <a:pPr marL="514350" indent="-514350">
              <a:buNone/>
            </a:pPr>
            <a:endParaRPr lang="hu-HU" sz="1000" b="1" dirty="0" smtClean="0"/>
          </a:p>
          <a:p>
            <a:pPr marL="514350" indent="-514350">
              <a:buNone/>
            </a:pPr>
            <a:endParaRPr lang="hu-HU" sz="1000" b="1" dirty="0" smtClean="0"/>
          </a:p>
          <a:p>
            <a:pPr marL="514350" indent="-514350">
              <a:buNone/>
            </a:pPr>
            <a:r>
              <a:rPr lang="hu-HU" b="1" dirty="0" smtClean="0"/>
              <a:t>   </a:t>
            </a:r>
            <a:r>
              <a:rPr lang="hu-HU" b="1" dirty="0" err="1" smtClean="0"/>
              <a:t>Counter-evidence</a:t>
            </a:r>
            <a:r>
              <a:rPr lang="hu-HU" b="1" dirty="0" smtClean="0"/>
              <a:t>:  </a:t>
            </a:r>
            <a:r>
              <a:rPr lang="hu-HU" b="1" dirty="0" err="1" smtClean="0"/>
              <a:t>QS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non-eventive</a:t>
            </a:r>
            <a:r>
              <a:rPr lang="hu-HU" b="1" dirty="0" smtClean="0"/>
              <a:t> </a:t>
            </a:r>
            <a:r>
              <a:rPr lang="hu-HU" b="1" dirty="0" err="1" smtClean="0"/>
              <a:t>sentences</a:t>
            </a:r>
            <a:r>
              <a:rPr lang="hu-HU" dirty="0" smtClean="0"/>
              <a:t>:</a:t>
            </a:r>
          </a:p>
          <a:p>
            <a:pPr marL="514350" indent="-514350">
              <a:buNone/>
            </a:pPr>
            <a:r>
              <a:rPr lang="hu-HU" b="1" dirty="0" smtClean="0">
                <a:solidFill>
                  <a:srgbClr val="00B050"/>
                </a:solidFill>
              </a:rPr>
              <a:t>	</a:t>
            </a:r>
            <a:r>
              <a:rPr lang="hu-HU" b="1" dirty="0" smtClean="0">
                <a:solidFill>
                  <a:srgbClr val="006600"/>
                </a:solidFill>
              </a:rPr>
              <a:t>Is </a:t>
            </a:r>
            <a:r>
              <a:rPr lang="hu-HU" b="1" dirty="0" err="1" smtClean="0">
                <a:solidFill>
                  <a:srgbClr val="006600"/>
                </a:solidFill>
              </a:rPr>
              <a:t>every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girl</a:t>
            </a:r>
            <a:r>
              <a:rPr lang="hu-HU" b="1" dirty="0" smtClean="0">
                <a:solidFill>
                  <a:srgbClr val="006600"/>
                </a:solidFill>
              </a:rPr>
              <a:t> a </a:t>
            </a:r>
            <a:r>
              <a:rPr lang="hu-HU" b="1" dirty="0" err="1" smtClean="0">
                <a:solidFill>
                  <a:srgbClr val="006600"/>
                </a:solidFill>
              </a:rPr>
              <a:t>bicycle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rider</a:t>
            </a:r>
            <a:r>
              <a:rPr lang="hu-HU" b="1" dirty="0" smtClean="0">
                <a:solidFill>
                  <a:srgbClr val="006600"/>
                </a:solidFill>
              </a:rPr>
              <a:t>?</a:t>
            </a:r>
          </a:p>
          <a:p>
            <a:pPr marL="514350" indent="-514350">
              <a:buNone/>
            </a:pPr>
            <a:r>
              <a:rPr lang="hu-HU" b="1" dirty="0" smtClean="0">
                <a:solidFill>
                  <a:srgbClr val="006600"/>
                </a:solidFill>
              </a:rPr>
              <a:t>	No, </a:t>
            </a:r>
            <a:r>
              <a:rPr lang="hu-HU" b="1" dirty="0" err="1" smtClean="0">
                <a:solidFill>
                  <a:srgbClr val="006600"/>
                </a:solidFill>
              </a:rPr>
              <a:t>not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that</a:t>
            </a:r>
            <a:r>
              <a:rPr lang="hu-HU" b="1" dirty="0" smtClean="0">
                <a:solidFill>
                  <a:srgbClr val="006600"/>
                </a:solidFill>
              </a:rPr>
              <a:t> </a:t>
            </a:r>
            <a:r>
              <a:rPr lang="hu-HU" b="1" dirty="0" err="1" smtClean="0">
                <a:solidFill>
                  <a:srgbClr val="006600"/>
                </a:solidFill>
              </a:rPr>
              <a:t>one</a:t>
            </a:r>
            <a:r>
              <a:rPr lang="hu-HU" b="1" dirty="0" smtClean="0">
                <a:solidFill>
                  <a:srgbClr val="006600"/>
                </a:solidFill>
              </a:rPr>
              <a:t>.</a:t>
            </a:r>
            <a:endParaRPr lang="hu-H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hu-HU" sz="4000" b="1" dirty="0" err="1" smtClean="0"/>
              <a:t>Explanation</a:t>
            </a:r>
            <a:r>
              <a:rPr lang="hu-HU" sz="4000" b="1" dirty="0" smtClean="0"/>
              <a:t> 2:</a:t>
            </a:r>
            <a:br>
              <a:rPr lang="hu-HU" sz="4000" b="1" dirty="0" smtClean="0"/>
            </a:br>
            <a:r>
              <a:rPr lang="hu-HU" sz="3600" b="1" dirty="0" err="1" smtClean="0"/>
              <a:t>QS</a:t>
            </a:r>
            <a:r>
              <a:rPr lang="hu-HU" sz="3600" b="1" dirty="0" smtClean="0"/>
              <a:t> is a </a:t>
            </a:r>
            <a:r>
              <a:rPr lang="hu-HU" sz="3600" b="1" dirty="0" err="1" smtClean="0"/>
              <a:t>parsing</a:t>
            </a:r>
            <a:r>
              <a:rPr lang="hu-HU" sz="3600" b="1" dirty="0" smtClean="0"/>
              <a:t> </a:t>
            </a:r>
            <a:r>
              <a:rPr lang="hu-HU" sz="3600" b="1" dirty="0" err="1"/>
              <a:t>problem</a:t>
            </a:r>
            <a:r>
              <a:rPr lang="hu-HU" sz="3600" b="1" dirty="0"/>
              <a:t> </a:t>
            </a:r>
            <a:r>
              <a:rPr lang="hu-HU" sz="3600" b="1" dirty="0" err="1"/>
              <a:t>repaired</a:t>
            </a:r>
            <a:r>
              <a:rPr lang="hu-HU" sz="3600" b="1" dirty="0"/>
              <a:t> </a:t>
            </a:r>
            <a:r>
              <a:rPr lang="hu-HU" sz="3600" b="1" dirty="0" err="1"/>
              <a:t>by</a:t>
            </a:r>
            <a:r>
              <a:rPr lang="hu-HU" sz="3600" b="1" dirty="0"/>
              <a:t> </a:t>
            </a:r>
            <a:r>
              <a:rPr lang="hu-HU" sz="3600" b="1" dirty="0" err="1" smtClean="0"/>
              <a:t>pragmatics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7544"/>
            <a:ext cx="9145016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				   </a:t>
            </a:r>
            <a:r>
              <a:rPr lang="hu-HU" sz="3000" dirty="0" smtClean="0"/>
              <a:t>(</a:t>
            </a:r>
            <a:r>
              <a:rPr lang="hu-HU" sz="3000" dirty="0" err="1" smtClean="0"/>
              <a:t>Drozd</a:t>
            </a:r>
            <a:r>
              <a:rPr lang="hu-HU" sz="3000" dirty="0" smtClean="0"/>
              <a:t> 2001, </a:t>
            </a:r>
            <a:r>
              <a:rPr lang="hu-HU" sz="3000" dirty="0" err="1" smtClean="0"/>
              <a:t>Geurts</a:t>
            </a:r>
            <a:r>
              <a:rPr lang="hu-HU" sz="3000" dirty="0" smtClean="0"/>
              <a:t> 2003):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3000" dirty="0" err="1" smtClean="0"/>
              <a:t>Children</a:t>
            </a:r>
            <a:r>
              <a:rPr lang="hu-HU" sz="3000" dirty="0" smtClean="0"/>
              <a:t> </a:t>
            </a:r>
            <a:r>
              <a:rPr lang="hu-HU" sz="3000" dirty="0" err="1"/>
              <a:t>treat</a:t>
            </a:r>
            <a:r>
              <a:rPr lang="hu-HU" sz="3000" dirty="0"/>
              <a:t> </a:t>
            </a:r>
            <a:r>
              <a:rPr lang="hu-HU" sz="3000" dirty="0" err="1"/>
              <a:t>universals</a:t>
            </a:r>
            <a:r>
              <a:rPr lang="hu-HU" sz="3000" dirty="0"/>
              <a:t> </a:t>
            </a:r>
            <a:r>
              <a:rPr lang="hu-HU" sz="3000" dirty="0" err="1"/>
              <a:t>as</a:t>
            </a:r>
            <a:r>
              <a:rPr lang="hu-HU" sz="3000" dirty="0"/>
              <a:t> </a:t>
            </a:r>
            <a:r>
              <a:rPr lang="hu-HU" sz="3000" dirty="0" err="1"/>
              <a:t>if</a:t>
            </a:r>
            <a:r>
              <a:rPr lang="hu-HU" sz="3000" dirty="0"/>
              <a:t> </a:t>
            </a:r>
            <a:r>
              <a:rPr lang="hu-HU" sz="3000" dirty="0" err="1"/>
              <a:t>they</a:t>
            </a:r>
            <a:r>
              <a:rPr lang="hu-HU" sz="3000" dirty="0"/>
              <a:t> </a:t>
            </a:r>
            <a:r>
              <a:rPr lang="hu-HU" sz="3000" dirty="0" err="1"/>
              <a:t>were</a:t>
            </a:r>
            <a:r>
              <a:rPr lang="hu-HU" sz="3000" dirty="0"/>
              <a:t> </a:t>
            </a:r>
            <a:endParaRPr lang="hu-HU" sz="3000" dirty="0" smtClean="0"/>
          </a:p>
          <a:p>
            <a:pPr>
              <a:buNone/>
            </a:pPr>
            <a:r>
              <a:rPr lang="hu-HU" sz="3000" dirty="0" err="1" smtClean="0"/>
              <a:t>weak</a:t>
            </a:r>
            <a:r>
              <a:rPr lang="hu-HU" sz="3000" dirty="0" smtClean="0"/>
              <a:t> </a:t>
            </a:r>
            <a:r>
              <a:rPr lang="hu-HU" sz="3000" dirty="0" err="1" smtClean="0"/>
              <a:t>quantifiers</a:t>
            </a:r>
            <a:r>
              <a:rPr lang="hu-HU" sz="3000" dirty="0" smtClean="0"/>
              <a:t> </a:t>
            </a:r>
            <a:r>
              <a:rPr lang="hu-HU" sz="3000" dirty="0" err="1" smtClean="0"/>
              <a:t>with</a:t>
            </a:r>
            <a:r>
              <a:rPr lang="hu-HU" sz="3000" dirty="0" smtClean="0"/>
              <a:t> no fixed </a:t>
            </a:r>
            <a:r>
              <a:rPr lang="hu-HU" sz="3000" dirty="0" err="1" smtClean="0"/>
              <a:t>domain</a:t>
            </a:r>
            <a:r>
              <a:rPr lang="hu-HU" sz="3000" dirty="0" smtClean="0"/>
              <a:t>. </a:t>
            </a:r>
          </a:p>
          <a:p>
            <a:pPr>
              <a:buNone/>
            </a:pPr>
            <a:r>
              <a:rPr lang="hu-HU" sz="3000" dirty="0" err="1" smtClean="0"/>
              <a:t>They</a:t>
            </a:r>
            <a:r>
              <a:rPr lang="hu-HU" sz="3000" dirty="0" smtClean="0"/>
              <a:t> </a:t>
            </a:r>
            <a:r>
              <a:rPr lang="hu-HU" sz="3000" dirty="0" err="1" smtClean="0"/>
              <a:t>supply</a:t>
            </a:r>
            <a:r>
              <a:rPr lang="hu-HU" sz="3000" dirty="0" smtClean="0"/>
              <a:t> </a:t>
            </a:r>
            <a:r>
              <a:rPr lang="hu-HU" sz="3000" dirty="0" err="1" smtClean="0"/>
              <a:t>the</a:t>
            </a:r>
            <a:r>
              <a:rPr lang="hu-HU" sz="3000" dirty="0" smtClean="0"/>
              <a:t> </a:t>
            </a:r>
            <a:r>
              <a:rPr lang="hu-HU" sz="3000" dirty="0" err="1" smtClean="0"/>
              <a:t>domain</a:t>
            </a:r>
            <a:r>
              <a:rPr lang="hu-HU" sz="3000" dirty="0" smtClean="0"/>
              <a:t> of </a:t>
            </a:r>
            <a:r>
              <a:rPr lang="hu-HU" sz="3000" dirty="0" err="1" smtClean="0"/>
              <a:t>quantification</a:t>
            </a:r>
            <a:r>
              <a:rPr lang="hu-HU" sz="3000" dirty="0" smtClean="0"/>
              <a:t> </a:t>
            </a:r>
            <a:r>
              <a:rPr lang="hu-HU" sz="3000" dirty="0" err="1" smtClean="0"/>
              <a:t>pragmatically</a:t>
            </a:r>
            <a:r>
              <a:rPr lang="hu-HU" sz="3000" dirty="0" smtClean="0"/>
              <a:t>.</a:t>
            </a:r>
          </a:p>
          <a:p>
            <a:pPr>
              <a:buNone/>
            </a:pPr>
            <a:r>
              <a:rPr lang="hu-HU" sz="3000" dirty="0" err="1" smtClean="0"/>
              <a:t>Replacing</a:t>
            </a:r>
            <a:r>
              <a:rPr lang="hu-HU" sz="3000" dirty="0" smtClean="0"/>
              <a:t> (b) </a:t>
            </a:r>
            <a:r>
              <a:rPr lang="hu-HU" sz="3000" dirty="0" err="1" smtClean="0"/>
              <a:t>with</a:t>
            </a:r>
            <a:r>
              <a:rPr lang="hu-HU" sz="3000" dirty="0" smtClean="0"/>
              <a:t> (c):</a:t>
            </a:r>
          </a:p>
          <a:p>
            <a:pPr marL="514350" indent="-514350">
              <a:buAutoNum type="alphaLcPeriod"/>
            </a:pPr>
            <a:r>
              <a:rPr lang="hu-HU" sz="3000" b="1" dirty="0" err="1" smtClean="0">
                <a:solidFill>
                  <a:srgbClr val="006600"/>
                </a:solidFill>
              </a:rPr>
              <a:t>Every</a:t>
            </a:r>
            <a:r>
              <a:rPr lang="hu-HU" sz="3000" b="1" dirty="0" smtClean="0">
                <a:solidFill>
                  <a:srgbClr val="006600"/>
                </a:solidFill>
              </a:rPr>
              <a:t> </a:t>
            </a:r>
            <a:r>
              <a:rPr lang="hu-HU" sz="3000" b="1" dirty="0" err="1" smtClean="0">
                <a:solidFill>
                  <a:srgbClr val="006600"/>
                </a:solidFill>
              </a:rPr>
              <a:t>girl</a:t>
            </a:r>
            <a:r>
              <a:rPr lang="hu-HU" sz="3000" b="1" dirty="0" smtClean="0">
                <a:solidFill>
                  <a:srgbClr val="006600"/>
                </a:solidFill>
              </a:rPr>
              <a:t> is </a:t>
            </a:r>
            <a:r>
              <a:rPr lang="hu-HU" sz="3000" b="1" dirty="0" err="1">
                <a:solidFill>
                  <a:srgbClr val="006600"/>
                </a:solidFill>
              </a:rPr>
              <a:t>riding</a:t>
            </a:r>
            <a:r>
              <a:rPr lang="hu-HU" sz="3000" b="1" dirty="0">
                <a:solidFill>
                  <a:srgbClr val="006600"/>
                </a:solidFill>
              </a:rPr>
              <a:t> </a:t>
            </a:r>
            <a:r>
              <a:rPr lang="hu-HU" sz="3000" b="1" dirty="0" smtClean="0">
                <a:solidFill>
                  <a:srgbClr val="006600"/>
                </a:solidFill>
              </a:rPr>
              <a:t>a </a:t>
            </a:r>
            <a:r>
              <a:rPr lang="hu-HU" sz="3000" b="1" dirty="0" err="1" smtClean="0">
                <a:solidFill>
                  <a:srgbClr val="006600"/>
                </a:solidFill>
              </a:rPr>
              <a:t>bicycle</a:t>
            </a:r>
            <a:r>
              <a:rPr lang="hu-HU" sz="3000" b="1" dirty="0" smtClean="0">
                <a:solidFill>
                  <a:srgbClr val="006600"/>
                </a:solidFill>
              </a:rPr>
              <a:t>.</a:t>
            </a:r>
          </a:p>
          <a:p>
            <a:pPr marL="514350" indent="-514350">
              <a:buAutoNum type="alphaLcPeriod"/>
            </a:pPr>
            <a:r>
              <a:rPr lang="hu-HU" sz="3000" b="1" dirty="0" smtClean="0"/>
              <a:t>[ </a:t>
            </a:r>
            <a:r>
              <a:rPr lang="hu-HU" sz="3000" b="1" dirty="0"/>
              <a:t>x: </a:t>
            </a:r>
            <a:r>
              <a:rPr lang="hu-HU" sz="3000" b="1" dirty="0" err="1" smtClean="0"/>
              <a:t>girl</a:t>
            </a:r>
            <a:r>
              <a:rPr lang="hu-HU" sz="3000" b="1" dirty="0" smtClean="0"/>
              <a:t>(x</a:t>
            </a:r>
            <a:r>
              <a:rPr lang="hu-HU" sz="3000" b="1" dirty="0"/>
              <a:t>)] &lt;</a:t>
            </a:r>
            <a:r>
              <a:rPr lang="hu-HU" sz="3000" b="1" dirty="0" err="1"/>
              <a:t>every</a:t>
            </a:r>
            <a:r>
              <a:rPr lang="hu-HU" sz="3000" b="1" dirty="0"/>
              <a:t>&gt; [y: </a:t>
            </a:r>
            <a:r>
              <a:rPr lang="hu-HU" sz="3000" b="1" dirty="0" err="1" smtClean="0"/>
              <a:t>bicycle</a:t>
            </a:r>
            <a:r>
              <a:rPr lang="hu-HU" sz="3000" b="1" dirty="0" smtClean="0"/>
              <a:t>(y</a:t>
            </a:r>
            <a:r>
              <a:rPr lang="hu-HU" sz="3000" b="1" dirty="0"/>
              <a:t>), x </a:t>
            </a:r>
            <a:r>
              <a:rPr lang="hu-HU" sz="3000" b="1" dirty="0" err="1"/>
              <a:t>rides</a:t>
            </a:r>
            <a:r>
              <a:rPr lang="hu-HU" sz="3000" b="1" dirty="0"/>
              <a:t> y]</a:t>
            </a:r>
          </a:p>
          <a:p>
            <a:pPr>
              <a:buNone/>
            </a:pPr>
            <a:r>
              <a:rPr lang="hu-HU" sz="3000" b="1" dirty="0" smtClean="0">
                <a:solidFill>
                  <a:srgbClr val="006600"/>
                </a:solidFill>
              </a:rPr>
              <a:t>c.[ </a:t>
            </a:r>
            <a:r>
              <a:rPr lang="hu-HU" sz="3000" b="1" dirty="0">
                <a:solidFill>
                  <a:srgbClr val="006600"/>
                </a:solidFill>
              </a:rPr>
              <a:t>... : ... ] &lt;</a:t>
            </a:r>
            <a:r>
              <a:rPr lang="hu-HU" sz="3000" b="1" dirty="0" err="1">
                <a:solidFill>
                  <a:srgbClr val="006600"/>
                </a:solidFill>
              </a:rPr>
              <a:t>every</a:t>
            </a:r>
            <a:r>
              <a:rPr lang="hu-HU" sz="3000" b="1" dirty="0">
                <a:solidFill>
                  <a:srgbClr val="006600"/>
                </a:solidFill>
              </a:rPr>
              <a:t>&gt; [x, y: </a:t>
            </a:r>
            <a:r>
              <a:rPr lang="hu-HU" sz="3000" b="1" dirty="0" err="1" smtClean="0">
                <a:solidFill>
                  <a:srgbClr val="006600"/>
                </a:solidFill>
              </a:rPr>
              <a:t>girl</a:t>
            </a:r>
            <a:r>
              <a:rPr lang="hu-HU" sz="3000" b="1" dirty="0" smtClean="0">
                <a:solidFill>
                  <a:srgbClr val="006600"/>
                </a:solidFill>
              </a:rPr>
              <a:t>(x</a:t>
            </a:r>
            <a:r>
              <a:rPr lang="hu-HU" sz="3000" b="1" dirty="0">
                <a:solidFill>
                  <a:srgbClr val="006600"/>
                </a:solidFill>
              </a:rPr>
              <a:t>), </a:t>
            </a:r>
            <a:r>
              <a:rPr lang="hu-HU" sz="3000" b="1" dirty="0" err="1" smtClean="0">
                <a:solidFill>
                  <a:srgbClr val="006600"/>
                </a:solidFill>
              </a:rPr>
              <a:t>bicycle</a:t>
            </a:r>
            <a:r>
              <a:rPr lang="hu-HU" sz="3000" b="1" dirty="0" smtClean="0">
                <a:solidFill>
                  <a:srgbClr val="006600"/>
                </a:solidFill>
              </a:rPr>
              <a:t>(y</a:t>
            </a:r>
            <a:r>
              <a:rPr lang="hu-HU" sz="3000" b="1" dirty="0">
                <a:solidFill>
                  <a:srgbClr val="006600"/>
                </a:solidFill>
              </a:rPr>
              <a:t>), x </a:t>
            </a:r>
            <a:r>
              <a:rPr lang="hu-HU" sz="3000" b="1" dirty="0" err="1">
                <a:solidFill>
                  <a:srgbClr val="006600"/>
                </a:solidFill>
              </a:rPr>
              <a:t>rides</a:t>
            </a:r>
            <a:r>
              <a:rPr lang="hu-HU" sz="3000" b="1" dirty="0">
                <a:solidFill>
                  <a:srgbClr val="006600"/>
                </a:solidFill>
              </a:rPr>
              <a:t> y]</a:t>
            </a:r>
          </a:p>
          <a:p>
            <a:pPr>
              <a:buNone/>
            </a:pPr>
            <a:endParaRPr lang="hu-H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1003</Words>
  <Application>Microsoft Office PowerPoint</Application>
  <PresentationFormat>Diavetítés a képernyőre (4:3 oldalarány)</PresentationFormat>
  <Paragraphs>223</Paragraphs>
  <Slides>34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Office-téma</vt:lpstr>
      <vt:lpstr>A methodological problem  of language acquisition studies </vt:lpstr>
      <vt:lpstr>Claim: </vt:lpstr>
      <vt:lpstr>The reason for the unexpected reaction:</vt:lpstr>
      <vt:lpstr>Ostension </vt:lpstr>
      <vt:lpstr>Csibra &amp; Gergely (2009), Butler &amp; Markman (2014), based on Sperber &amp; Wilson’s (1986)  Relevance Theory:</vt:lpstr>
      <vt:lpstr>Two case studies,  and two ways of eliminating the ostension effect:</vt:lpstr>
      <vt:lpstr>Quantifier Spreading 1. Classic spreading</vt:lpstr>
      <vt:lpstr>Explanation 1:  </vt:lpstr>
      <vt:lpstr>Explanation 2: QS is a parsing problem repaired by pragmatics</vt:lpstr>
      <vt:lpstr>Explanation 3:  Relevance Account (Philip 2011):</vt:lpstr>
      <vt:lpstr>An observation not explained by any theory: The frequency of QS can be changed by manipulating the pragmatic conditions:</vt:lpstr>
      <vt:lpstr>Hypothesis:</vt:lpstr>
      <vt:lpstr>Why? Because they interpret the stimuli as ostensive signals.</vt:lpstr>
      <vt:lpstr>Experimental evidence</vt:lpstr>
      <vt:lpstr>Experimental procedure</vt:lpstr>
      <vt:lpstr>Experimental procedure</vt:lpstr>
      <vt:lpstr>Results:</vt:lpstr>
      <vt:lpstr>Discussion:</vt:lpstr>
      <vt:lpstr>Discussion:</vt:lpstr>
      <vt:lpstr>Conclusion:</vt:lpstr>
      <vt:lpstr>Case study 2: Scalar implicatures</vt:lpstr>
      <vt:lpstr>Experiment 1:</vt:lpstr>
      <vt:lpstr>In a pure test situation  proportion of non-adult-like answers: 100%</vt:lpstr>
      <vt:lpstr>Experiment 2:  Game context; personal involvement of children</vt:lpstr>
      <vt:lpstr>In a game-like test situation  proportion of non-adult-like answers: 72% </vt:lpstr>
      <vt:lpstr>Experiment 3:  emphasis not on numbers but on helping </vt:lpstr>
      <vt:lpstr>In this more natural test situation proportion of non-adult-like answers: 35%</vt:lpstr>
      <vt:lpstr>Experiment 4: acting out  in natural situations</vt:lpstr>
      <vt:lpstr>Exp. 4 testing number interpretation: acting out in natural situations</vt:lpstr>
      <vt:lpstr>In natural acting-out situations  proportion of non-adult-like answers: 15%</vt:lpstr>
      <vt:lpstr>Discussion:</vt:lpstr>
      <vt:lpstr>Conclusion:</vt:lpstr>
      <vt:lpstr>Ways of eliminating the ostension effect</vt:lpstr>
      <vt:lpstr>References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„Ostention effect” in language acquisition experiments</dc:title>
  <dc:creator>É.Kiss Katalin</dc:creator>
  <cp:lastModifiedBy>BB</cp:lastModifiedBy>
  <cp:revision>146</cp:revision>
  <dcterms:created xsi:type="dcterms:W3CDTF">2014-12-29T17:11:52Z</dcterms:created>
  <dcterms:modified xsi:type="dcterms:W3CDTF">2015-09-21T09:21:37Z</dcterms:modified>
</cp:coreProperties>
</file>