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6805850" cy="32404050"/>
  <p:notesSz cx="6858000" cy="9144000"/>
  <p:defaultTextStyle>
    <a:defPPr>
      <a:defRPr lang="hu-HU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456" autoAdjust="0"/>
  </p:normalViewPr>
  <p:slideViewPr>
    <p:cSldViewPr snapToGrid="0" showGuides="1">
      <p:cViewPr>
        <p:scale>
          <a:sx n="66" d="100"/>
          <a:sy n="66" d="100"/>
        </p:scale>
        <p:origin x="-60" y="-6"/>
      </p:cViewPr>
      <p:guideLst>
        <p:guide orient="horz" pos="10206"/>
        <p:guide pos="14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10439" y="10066261"/>
            <a:ext cx="39784973" cy="694586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020878" y="18362295"/>
            <a:ext cx="3276409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60342543" y="5453187"/>
            <a:ext cx="49755597" cy="11612201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59510" y="5453187"/>
            <a:ext cx="148502933" cy="11612201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7340" y="20822606"/>
            <a:ext cx="39784973" cy="6435804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697340" y="13734222"/>
            <a:ext cx="39784973" cy="7088383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59509" y="31758972"/>
            <a:ext cx="99129262" cy="89816226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968873" y="31758972"/>
            <a:ext cx="99129267" cy="89816226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40293" y="1297665"/>
            <a:ext cx="42125265" cy="5400675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340293" y="7253409"/>
            <a:ext cx="20680712" cy="3022875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340293" y="10276285"/>
            <a:ext cx="20680712" cy="18669836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23776724" y="7253409"/>
            <a:ext cx="20688836" cy="3022875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3776724" y="10276285"/>
            <a:ext cx="20688836" cy="18669836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40295" y="1290161"/>
            <a:ext cx="15398802" cy="5490686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99787" y="1290164"/>
            <a:ext cx="26165771" cy="27655959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40295" y="6780850"/>
            <a:ext cx="15398802" cy="22165273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4274" y="22682835"/>
            <a:ext cx="28083510" cy="2677838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9174274" y="2895362"/>
            <a:ext cx="28083510" cy="1944243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74274" y="25360672"/>
            <a:ext cx="28083510" cy="3802973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340293" y="1297665"/>
            <a:ext cx="42125265" cy="5400675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340293" y="7560948"/>
            <a:ext cx="42125265" cy="21385176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340293" y="30033756"/>
            <a:ext cx="10921365" cy="1725216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C80B-682F-42DD-A34C-347D9A5A16E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991999" y="30033756"/>
            <a:ext cx="14821853" cy="1725216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33544193" y="30033756"/>
            <a:ext cx="10921365" cy="1725216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04C0F-B7FD-45C6-BAFB-D66053886E4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0526" y="3343275"/>
            <a:ext cx="203197" cy="1471172"/>
          </a:xfrm>
          <a:prstGeom prst="rect">
            <a:avLst/>
          </a:prstGeom>
          <a:noFill/>
        </p:spPr>
        <p:txBody>
          <a:bodyPr wrap="none" lIns="100584" tIns="50292" rIns="100584" bIns="50292" rtlCol="0">
            <a:spAutoFit/>
          </a:bodyPr>
          <a:lstStyle/>
          <a:p>
            <a:endParaRPr lang="hu-HU"/>
          </a:p>
        </p:txBody>
      </p:sp>
      <p:cxnSp>
        <p:nvCxnSpPr>
          <p:cNvPr id="18" name="Egyenes összekötő 17"/>
          <p:cNvCxnSpPr/>
          <p:nvPr/>
        </p:nvCxnSpPr>
        <p:spPr>
          <a:xfrm rot="16200000" flipH="1">
            <a:off x="1660360" y="16964527"/>
            <a:ext cx="27576375" cy="19250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0" y="96252"/>
            <a:ext cx="468058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err="1" smtClean="0"/>
              <a:t>Ostention</a:t>
            </a:r>
            <a:r>
              <a:rPr lang="hu-HU" sz="6600" b="1" dirty="0" smtClean="0"/>
              <a:t> </a:t>
            </a:r>
            <a:r>
              <a:rPr lang="hu-HU" sz="6600" b="1" dirty="0" err="1" smtClean="0"/>
              <a:t>effect</a:t>
            </a:r>
            <a:r>
              <a:rPr lang="hu-HU" sz="6600" b="1" dirty="0" smtClean="0"/>
              <a:t> </a:t>
            </a:r>
            <a:r>
              <a:rPr lang="hu-HU" sz="6600" b="1" dirty="0" err="1" smtClean="0"/>
              <a:t>in</a:t>
            </a:r>
            <a:r>
              <a:rPr lang="hu-HU" sz="6600" b="1" dirty="0" smtClean="0"/>
              <a:t> </a:t>
            </a:r>
            <a:r>
              <a:rPr lang="hu-HU" sz="6600" b="1" dirty="0" err="1" smtClean="0"/>
              <a:t>experiments</a:t>
            </a:r>
            <a:r>
              <a:rPr lang="hu-HU" sz="6600" b="1" dirty="0" smtClean="0"/>
              <a:t> testing </a:t>
            </a:r>
            <a:r>
              <a:rPr lang="hu-HU" sz="6600" b="1" dirty="0" err="1" smtClean="0"/>
              <a:t>children’s</a:t>
            </a:r>
            <a:r>
              <a:rPr lang="hu-HU" sz="6600" b="1" dirty="0" smtClean="0"/>
              <a:t> </a:t>
            </a:r>
            <a:r>
              <a:rPr lang="hu-HU" sz="6600" b="1" dirty="0" err="1" smtClean="0"/>
              <a:t>interpretation</a:t>
            </a:r>
            <a:r>
              <a:rPr lang="hu-HU" sz="6600" b="1" dirty="0" smtClean="0"/>
              <a:t> of </a:t>
            </a:r>
            <a:r>
              <a:rPr lang="hu-HU" sz="6600" b="1" dirty="0" err="1" smtClean="0"/>
              <a:t>quantification</a:t>
            </a:r>
            <a:endParaRPr lang="hu-HU" sz="6600" b="1" dirty="0" smtClean="0"/>
          </a:p>
          <a:p>
            <a:pPr algn="ctr"/>
            <a:r>
              <a:rPr lang="hu-HU" sz="4000" b="1" dirty="0" smtClean="0"/>
              <a:t>Katalin É. Kiss,  Lilla Pintér,  Tamás Zétényi  </a:t>
            </a:r>
            <a:r>
              <a:rPr lang="hu-HU" sz="4000" i="1" dirty="0" smtClean="0"/>
              <a:t>Research Institute </a:t>
            </a:r>
            <a:r>
              <a:rPr lang="hu-HU" sz="4000" i="1" dirty="0" err="1" smtClean="0"/>
              <a:t>for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Linguistics</a:t>
            </a:r>
            <a:r>
              <a:rPr lang="hu-HU" sz="4000" i="1" dirty="0" smtClean="0"/>
              <a:t> of </a:t>
            </a:r>
            <a:r>
              <a:rPr lang="hu-HU" sz="4000" i="1" dirty="0" err="1" smtClean="0"/>
              <a:t>the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Hungarian</a:t>
            </a:r>
            <a:r>
              <a:rPr lang="hu-HU" sz="4000" i="1" dirty="0" smtClean="0"/>
              <a:t> </a:t>
            </a:r>
            <a:r>
              <a:rPr lang="hu-HU" sz="4000" i="1" dirty="0" err="1" smtClean="0"/>
              <a:t>Academy</a:t>
            </a:r>
            <a:r>
              <a:rPr lang="hu-HU" sz="4000" i="1" dirty="0" smtClean="0"/>
              <a:t> of </a:t>
            </a:r>
            <a:r>
              <a:rPr lang="hu-HU" sz="4000" i="1" dirty="0" err="1" smtClean="0"/>
              <a:t>Sciences</a:t>
            </a:r>
            <a:endParaRPr lang="hu-HU" sz="4000" i="1" dirty="0" smtClean="0"/>
          </a:p>
          <a:p>
            <a:pPr algn="ctr"/>
            <a:endParaRPr lang="hu-HU" sz="2000" i="1" dirty="0" smtClean="0"/>
          </a:p>
          <a:p>
            <a:pPr algn="ctr"/>
            <a:r>
              <a:rPr lang="hu-HU" sz="4800" b="1" dirty="0" err="1" smtClean="0"/>
              <a:t>Claim</a:t>
            </a:r>
            <a:r>
              <a:rPr lang="hu-HU" sz="4800" b="1" dirty="0" smtClean="0"/>
              <a:t>: </a:t>
            </a:r>
            <a:r>
              <a:rPr lang="hu-HU" sz="4800" b="1" dirty="0" err="1" smtClean="0"/>
              <a:t>Preschoolers</a:t>
            </a:r>
            <a:r>
              <a:rPr lang="hu-HU" sz="4800" b="1" dirty="0" smtClean="0"/>
              <a:t>’ </a:t>
            </a:r>
            <a:r>
              <a:rPr lang="hu-HU" sz="4800" b="1" dirty="0" err="1" smtClean="0"/>
              <a:t>apparent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difficulties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with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quantifier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interpretation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arise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from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methodological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problems</a:t>
            </a:r>
            <a:r>
              <a:rPr lang="hu-HU" sz="4800" b="1" dirty="0" smtClean="0"/>
              <a:t>, and </a:t>
            </a:r>
            <a:r>
              <a:rPr lang="hu-HU" sz="4800" b="1" dirty="0" err="1" smtClean="0"/>
              <a:t>provide</a:t>
            </a:r>
            <a:r>
              <a:rPr lang="hu-HU" sz="4800" b="1" dirty="0" smtClean="0"/>
              <a:t> </a:t>
            </a:r>
            <a:r>
              <a:rPr lang="hu-HU" sz="4800" b="1" u="sng" dirty="0" smtClean="0"/>
              <a:t>no </a:t>
            </a:r>
            <a:r>
              <a:rPr lang="hu-HU" sz="4800" b="1" u="sng" dirty="0" err="1" smtClean="0"/>
              <a:t>evidence</a:t>
            </a:r>
            <a:r>
              <a:rPr lang="hu-HU" sz="4800" b="1" dirty="0" smtClean="0"/>
              <a:t> of </a:t>
            </a:r>
            <a:r>
              <a:rPr lang="hu-HU" sz="4800" b="1" dirty="0" err="1" smtClean="0"/>
              <a:t>immature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linguistic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competence</a:t>
            </a:r>
            <a:r>
              <a:rPr lang="hu-HU" sz="4800" b="1" dirty="0" smtClean="0"/>
              <a:t>.</a:t>
            </a:r>
          </a:p>
          <a:p>
            <a:pPr algn="ctr"/>
            <a:endParaRPr lang="hu-HU" sz="4000" i="1" dirty="0" smtClean="0"/>
          </a:p>
          <a:p>
            <a:pPr algn="ctr"/>
            <a:endParaRPr lang="hu-HU" sz="4000" i="1" dirty="0" smtClean="0"/>
          </a:p>
          <a:p>
            <a:pPr algn="ctr"/>
            <a:endParaRPr lang="hu-HU" sz="4000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6558" y="3451294"/>
            <a:ext cx="16033232" cy="86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200" b="1" smtClean="0">
              <a:cs typeface="Arial" pitchFamily="34" charset="0"/>
            </a:endParaRPr>
          </a:p>
          <a:p>
            <a:endParaRPr lang="hu-HU" sz="2600" b="1" smtClean="0"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1485" y="2139753"/>
            <a:ext cx="14400000" cy="294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hu-HU" sz="3600" b="1" dirty="0" smtClean="0"/>
          </a:p>
          <a:p>
            <a:pPr algn="just"/>
            <a:r>
              <a:rPr lang="hu-HU" sz="3600" b="1" dirty="0" smtClean="0"/>
              <a:t>The </a:t>
            </a:r>
            <a:r>
              <a:rPr lang="hu-HU" sz="3600" b="1" dirty="0" err="1" smtClean="0"/>
              <a:t>reason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for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unexpected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reaction</a:t>
            </a:r>
            <a:r>
              <a:rPr lang="hu-HU" sz="3200" b="1" dirty="0" smtClean="0"/>
              <a:t>: </a:t>
            </a:r>
          </a:p>
          <a:p>
            <a:pPr algn="just"/>
            <a:r>
              <a:rPr lang="hu-HU" sz="3200" dirty="0" smtClean="0"/>
              <a:t>(i)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iconicity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visual</a:t>
            </a:r>
            <a:r>
              <a:rPr lang="hu-HU" sz="3200" dirty="0" smtClean="0"/>
              <a:t> </a:t>
            </a:r>
            <a:r>
              <a:rPr lang="hu-HU" sz="3200" dirty="0" err="1" smtClean="0"/>
              <a:t>stimulus</a:t>
            </a:r>
            <a:r>
              <a:rPr lang="hu-HU" sz="3200" dirty="0" smtClean="0"/>
              <a:t>, </a:t>
            </a:r>
            <a:r>
              <a:rPr lang="hu-HU" sz="3200" dirty="0" err="1" smtClean="0"/>
              <a:t>or</a:t>
            </a:r>
            <a:r>
              <a:rPr lang="hu-HU" sz="3200" dirty="0" smtClean="0"/>
              <a:t>   </a:t>
            </a:r>
          </a:p>
          <a:p>
            <a:pPr marL="571500" indent="-571500" algn="just">
              <a:buAutoNum type="romanLcParenBoth" startAt="2"/>
            </a:pPr>
            <a:r>
              <a:rPr lang="hu-HU" sz="3200" dirty="0" err="1" smtClean="0"/>
              <a:t>the</a:t>
            </a:r>
            <a:r>
              <a:rPr lang="hu-HU" sz="3200" dirty="0" smtClean="0"/>
              <a:t> test </a:t>
            </a:r>
            <a:r>
              <a:rPr lang="hu-HU" sz="3200" dirty="0" err="1" smtClean="0"/>
              <a:t>situation</a:t>
            </a:r>
            <a:r>
              <a:rPr lang="hu-HU" sz="3200" dirty="0" smtClean="0"/>
              <a:t> </a:t>
            </a:r>
            <a:r>
              <a:rPr lang="hu-HU" sz="3200" dirty="0" err="1" smtClean="0"/>
              <a:t>itself</a:t>
            </a:r>
            <a:r>
              <a:rPr lang="hu-HU" sz="3200" dirty="0" smtClean="0"/>
              <a:t>, </a:t>
            </a:r>
            <a:r>
              <a:rPr lang="hu-HU" sz="3200" dirty="0" err="1" smtClean="0"/>
              <a:t>which</a:t>
            </a:r>
            <a:r>
              <a:rPr lang="hu-HU" sz="3200" dirty="0" smtClean="0"/>
              <a:t> </a:t>
            </a:r>
            <a:r>
              <a:rPr lang="hu-HU" sz="3200" dirty="0" err="1" smtClean="0"/>
              <a:t>may</a:t>
            </a:r>
            <a:r>
              <a:rPr lang="hu-HU" sz="3200" dirty="0" smtClean="0"/>
              <a:t> </a:t>
            </a:r>
            <a:r>
              <a:rPr lang="hu-HU" sz="3200" dirty="0" err="1" smtClean="0"/>
              <a:t>induce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child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interpret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stimuli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600" b="1" dirty="0" err="1" smtClean="0"/>
              <a:t>ostensive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communication</a:t>
            </a:r>
            <a:r>
              <a:rPr lang="hu-HU" sz="3600" dirty="0" smtClean="0"/>
              <a:t>.  </a:t>
            </a:r>
          </a:p>
          <a:p>
            <a:pPr marL="571500" indent="-571500" algn="just">
              <a:buAutoNum type="romanLcParenBoth" startAt="2"/>
            </a:pPr>
            <a:endParaRPr lang="hu-HU" sz="3200" dirty="0" smtClean="0"/>
          </a:p>
          <a:p>
            <a:pPr algn="just"/>
            <a:r>
              <a:rPr lang="en-US" sz="3200" b="1" dirty="0" smtClean="0"/>
              <a:t>Relevance Theory</a:t>
            </a:r>
            <a:r>
              <a:rPr lang="hu-HU" sz="3200" b="1" dirty="0" smtClean="0"/>
              <a:t> (</a:t>
            </a:r>
            <a:r>
              <a:rPr lang="en-US" sz="3200" dirty="0" err="1" smtClean="0"/>
              <a:t>Sperber</a:t>
            </a:r>
            <a:r>
              <a:rPr lang="hu-HU" sz="3200" dirty="0" smtClean="0"/>
              <a:t>&amp;</a:t>
            </a:r>
            <a:r>
              <a:rPr lang="en-US" sz="3200" dirty="0" smtClean="0"/>
              <a:t>Wilson</a:t>
            </a:r>
            <a:r>
              <a:rPr lang="hu-HU" sz="3200" dirty="0" smtClean="0"/>
              <a:t> 1</a:t>
            </a:r>
            <a:r>
              <a:rPr lang="en-US" sz="3200" dirty="0" smtClean="0"/>
              <a:t>986)</a:t>
            </a:r>
            <a:r>
              <a:rPr lang="hu-HU" sz="3200" dirty="0" smtClean="0"/>
              <a:t>, </a:t>
            </a:r>
            <a:r>
              <a:rPr lang="hu-HU" sz="3200" b="1" dirty="0" err="1" smtClean="0"/>
              <a:t>Natural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Pedagogy</a:t>
            </a:r>
            <a:r>
              <a:rPr lang="hu-HU" sz="3200" b="1" dirty="0" smtClean="0"/>
              <a:t> (</a:t>
            </a:r>
            <a:r>
              <a:rPr lang="hu-HU" sz="3200" dirty="0" err="1" smtClean="0"/>
              <a:t>Csibra&amp;Gergely</a:t>
            </a:r>
            <a:r>
              <a:rPr lang="hu-HU" sz="3200" dirty="0" smtClean="0"/>
              <a:t> 2009)</a:t>
            </a:r>
            <a:r>
              <a:rPr lang="hu-HU" sz="3200" b="1" dirty="0" smtClean="0"/>
              <a:t>: </a:t>
            </a:r>
            <a:r>
              <a:rPr lang="hu-HU" sz="3200" dirty="0" smtClean="0"/>
              <a:t>O</a:t>
            </a:r>
            <a:r>
              <a:rPr lang="en-US" sz="3200" dirty="0" err="1" smtClean="0"/>
              <a:t>stensive</a:t>
            </a:r>
            <a:r>
              <a:rPr lang="hu-HU" sz="3200" dirty="0" smtClean="0"/>
              <a:t> </a:t>
            </a:r>
            <a:r>
              <a:rPr lang="en-US" sz="3200" dirty="0" smtClean="0"/>
              <a:t>communication provides information</a:t>
            </a:r>
            <a:r>
              <a:rPr lang="hu-HU" sz="32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i</a:t>
            </a:r>
            <a:r>
              <a:rPr lang="en-US" sz="3200" dirty="0" smtClean="0"/>
              <a:t>)  changing the listener’s cognitive state, and</a:t>
            </a:r>
            <a:r>
              <a:rPr lang="hu-HU" sz="3200" dirty="0" smtClean="0"/>
              <a:t> </a:t>
            </a:r>
            <a:r>
              <a:rPr lang="en-US" sz="3200" dirty="0" smtClean="0"/>
              <a:t>(ii)</a:t>
            </a:r>
            <a:r>
              <a:rPr lang="hu-HU" sz="3200" dirty="0" smtClean="0"/>
              <a:t> </a:t>
            </a:r>
            <a:r>
              <a:rPr lang="en-US" sz="3200" dirty="0" smtClean="0"/>
              <a:t>information communicating that the first layer of information is presented intentionally. </a:t>
            </a:r>
            <a:endParaRPr lang="hu-HU" sz="3200" dirty="0" smtClean="0"/>
          </a:p>
          <a:p>
            <a:pPr algn="just"/>
            <a:r>
              <a:rPr lang="hu-HU" sz="3200" dirty="0" err="1" smtClean="0"/>
              <a:t>Children</a:t>
            </a:r>
            <a:r>
              <a:rPr lang="hu-HU" sz="3200" dirty="0" smtClean="0"/>
              <a:t> 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predisposed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show </a:t>
            </a:r>
            <a:r>
              <a:rPr lang="hu-HU" sz="3200" dirty="0" err="1" smtClean="0"/>
              <a:t>preferential</a:t>
            </a:r>
            <a:r>
              <a:rPr lang="hu-HU" sz="3200" dirty="0" smtClean="0"/>
              <a:t> </a:t>
            </a:r>
            <a:r>
              <a:rPr lang="hu-HU" sz="3200" dirty="0" err="1" smtClean="0"/>
              <a:t>attention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</a:t>
            </a:r>
            <a:r>
              <a:rPr lang="hu-HU" sz="3200" dirty="0" err="1" smtClean="0"/>
              <a:t>communication</a:t>
            </a:r>
            <a:r>
              <a:rPr lang="hu-HU" sz="3200" dirty="0" smtClean="0"/>
              <a:t>. </a:t>
            </a:r>
            <a:r>
              <a:rPr lang="hu-HU" sz="3200" dirty="0" err="1" smtClean="0"/>
              <a:t>They</a:t>
            </a:r>
            <a:r>
              <a:rPr lang="hu-HU" sz="3200" dirty="0" smtClean="0"/>
              <a:t> </a:t>
            </a:r>
            <a:r>
              <a:rPr lang="hu-HU" sz="3200" dirty="0" err="1" smtClean="0"/>
              <a:t>encode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content</a:t>
            </a:r>
            <a:r>
              <a:rPr lang="hu-HU" sz="3200" dirty="0" smtClean="0"/>
              <a:t> of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</a:t>
            </a:r>
            <a:r>
              <a:rPr lang="hu-HU" sz="3200" dirty="0" err="1" smtClean="0"/>
              <a:t>communication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200" dirty="0" err="1" smtClean="0"/>
              <a:t>highly</a:t>
            </a:r>
            <a:r>
              <a:rPr lang="hu-HU" sz="3200" dirty="0" smtClean="0"/>
              <a:t> </a:t>
            </a:r>
            <a:r>
              <a:rPr lang="hu-HU" sz="3200" dirty="0" err="1" smtClean="0"/>
              <a:t>relevant</a:t>
            </a:r>
            <a:r>
              <a:rPr lang="hu-HU" sz="3200" dirty="0" smtClean="0"/>
              <a:t> </a:t>
            </a:r>
            <a:r>
              <a:rPr lang="hu-HU" sz="3200" dirty="0" err="1" smtClean="0"/>
              <a:t>episodic</a:t>
            </a:r>
            <a:r>
              <a:rPr lang="hu-HU" sz="3200" dirty="0" smtClean="0"/>
              <a:t> </a:t>
            </a:r>
            <a:r>
              <a:rPr lang="hu-HU" sz="3200" dirty="0" err="1" smtClean="0"/>
              <a:t>information</a:t>
            </a:r>
            <a:r>
              <a:rPr lang="hu-HU" sz="3200" dirty="0" smtClean="0"/>
              <a:t> </a:t>
            </a:r>
            <a:r>
              <a:rPr lang="hu-HU" sz="3200" dirty="0" err="1" smtClean="0"/>
              <a:t>or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200" dirty="0" err="1" smtClean="0"/>
              <a:t>generalizable</a:t>
            </a:r>
            <a:r>
              <a:rPr lang="hu-HU" sz="3200" dirty="0" smtClean="0"/>
              <a:t> </a:t>
            </a:r>
            <a:r>
              <a:rPr lang="hu-HU" sz="3200" dirty="0" err="1" smtClean="0"/>
              <a:t>knowledge</a:t>
            </a:r>
            <a:r>
              <a:rPr lang="hu-HU" sz="3200" dirty="0" smtClean="0"/>
              <a:t>. </a:t>
            </a:r>
          </a:p>
          <a:p>
            <a:pPr algn="just"/>
            <a:r>
              <a:rPr lang="hu-HU" sz="2000" b="1" dirty="0" smtClean="0"/>
              <a:t> </a:t>
            </a:r>
            <a:endParaRPr lang="hu-HU" sz="2000" dirty="0" smtClean="0"/>
          </a:p>
          <a:p>
            <a:r>
              <a:rPr lang="hu-HU" sz="4400" b="1" spc="300" dirty="0" err="1" smtClean="0"/>
              <a:t>QUANTIFIER</a:t>
            </a:r>
            <a:r>
              <a:rPr lang="hu-HU" sz="4400" b="1" spc="300" dirty="0" smtClean="0"/>
              <a:t> </a:t>
            </a:r>
            <a:r>
              <a:rPr lang="hu-HU" sz="4400" b="1" spc="300" dirty="0" err="1" smtClean="0"/>
              <a:t>SPREADING</a:t>
            </a:r>
            <a:endParaRPr lang="hu-HU" sz="4400" b="1" spc="300" dirty="0" smtClean="0"/>
          </a:p>
          <a:p>
            <a:pPr algn="just"/>
            <a:endParaRPr lang="hu-HU" sz="3200" b="1" dirty="0" smtClean="0"/>
          </a:p>
          <a:p>
            <a:pPr algn="just"/>
            <a:r>
              <a:rPr lang="hu-HU" sz="3200" i="1" dirty="0" smtClean="0"/>
              <a:t>	</a:t>
            </a:r>
          </a:p>
          <a:p>
            <a:pPr algn="just"/>
            <a:r>
              <a:rPr lang="hu-HU" sz="3200" i="1" dirty="0" smtClean="0"/>
              <a:t>	                   </a:t>
            </a:r>
            <a:r>
              <a:rPr lang="hu-HU" sz="3200" i="1" dirty="0" smtClean="0">
                <a:solidFill>
                  <a:prstClr val="black"/>
                </a:solidFill>
              </a:rPr>
              <a:t>"</a:t>
            </a:r>
            <a:r>
              <a:rPr lang="hu-HU" sz="3200" i="1" dirty="0" smtClean="0"/>
              <a:t>Is </a:t>
            </a:r>
            <a:r>
              <a:rPr lang="hu-HU" sz="3200" i="1" dirty="0" err="1" smtClean="0"/>
              <a:t>every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girl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riding</a:t>
            </a:r>
            <a:r>
              <a:rPr lang="hu-HU" sz="3200" i="1" dirty="0" smtClean="0"/>
              <a:t> a </a:t>
            </a:r>
            <a:r>
              <a:rPr lang="hu-HU" sz="3200" i="1" dirty="0" err="1" smtClean="0"/>
              <a:t>bicycle</a:t>
            </a:r>
            <a:r>
              <a:rPr lang="hu-HU" sz="3200" i="1" dirty="0" smtClean="0"/>
              <a:t>?” </a:t>
            </a:r>
            <a:endParaRPr lang="hu-HU" sz="3200" b="1" dirty="0" smtClean="0"/>
          </a:p>
          <a:p>
            <a:pPr algn="ctr"/>
            <a:r>
              <a:rPr lang="hu-HU" sz="3200" b="1" dirty="0" smtClean="0"/>
              <a:t>               </a:t>
            </a:r>
            <a:r>
              <a:rPr lang="hu-HU" sz="3200" i="1" dirty="0" smtClean="0">
                <a:solidFill>
                  <a:prstClr val="black"/>
                </a:solidFill>
              </a:rPr>
              <a:t>"</a:t>
            </a:r>
            <a:r>
              <a:rPr lang="hu-HU" sz="3200" i="1" dirty="0" smtClean="0"/>
              <a:t>No, </a:t>
            </a:r>
            <a:r>
              <a:rPr lang="hu-HU" sz="3200" i="1" dirty="0" err="1" smtClean="0"/>
              <a:t>not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that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one</a:t>
            </a:r>
            <a:r>
              <a:rPr lang="hu-HU" sz="3200" i="1" dirty="0" smtClean="0"/>
              <a:t>.” </a:t>
            </a:r>
            <a:endParaRPr lang="hu-HU" sz="3200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r>
              <a:rPr lang="hu-HU" sz="3200" b="1" dirty="0" err="1" smtClean="0"/>
              <a:t>Former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explanations</a:t>
            </a:r>
            <a:r>
              <a:rPr lang="hu-HU" sz="3200" b="1" dirty="0" smtClean="0"/>
              <a:t>:</a:t>
            </a:r>
          </a:p>
          <a:p>
            <a:pPr algn="just"/>
            <a:r>
              <a:rPr lang="hu-HU" sz="3200" dirty="0" smtClean="0"/>
              <a:t>1: </a:t>
            </a:r>
            <a:r>
              <a:rPr lang="hu-HU" sz="3200" dirty="0" err="1" smtClean="0"/>
              <a:t>QS</a:t>
            </a:r>
            <a:r>
              <a:rPr lang="hu-HU" sz="3200" dirty="0" smtClean="0"/>
              <a:t> is </a:t>
            </a:r>
            <a:r>
              <a:rPr lang="hu-HU" sz="3200" b="1" dirty="0" err="1" smtClean="0"/>
              <a:t>quantification</a:t>
            </a:r>
            <a:r>
              <a:rPr lang="hu-HU" sz="3200" b="1" dirty="0" smtClean="0"/>
              <a:t> over (</a:t>
            </a:r>
            <a:r>
              <a:rPr lang="hu-HU" sz="3200" b="1" dirty="0" err="1" smtClean="0"/>
              <a:t>sub</a:t>
            </a:r>
            <a:r>
              <a:rPr lang="hu-HU" sz="3200" b="1" dirty="0" smtClean="0"/>
              <a:t>)</a:t>
            </a:r>
            <a:r>
              <a:rPr lang="hu-HU" sz="3200" b="1" dirty="0" err="1" smtClean="0"/>
              <a:t>events</a:t>
            </a:r>
            <a:r>
              <a:rPr lang="hu-HU" sz="3200" b="1" dirty="0" smtClean="0"/>
              <a:t> </a:t>
            </a:r>
            <a:r>
              <a:rPr lang="hu-HU" sz="3200" dirty="0" smtClean="0"/>
              <a:t>(Philip 1995). </a:t>
            </a:r>
            <a:endParaRPr lang="hu-HU" sz="3200" i="1" dirty="0" smtClean="0"/>
          </a:p>
          <a:p>
            <a:pPr algn="just"/>
            <a:r>
              <a:rPr lang="hu-HU" sz="3200" dirty="0" smtClean="0"/>
              <a:t>2: </a:t>
            </a:r>
            <a:r>
              <a:rPr lang="hu-HU" sz="3200" dirty="0" err="1" smtClean="0"/>
              <a:t>QS</a:t>
            </a:r>
            <a:r>
              <a:rPr lang="hu-HU" sz="3200" dirty="0" smtClean="0"/>
              <a:t> is a </a:t>
            </a:r>
            <a:r>
              <a:rPr lang="hu-HU" sz="3200" b="1" dirty="0" err="1" smtClean="0"/>
              <a:t>parsing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problem</a:t>
            </a:r>
            <a:r>
              <a:rPr lang="hu-HU" sz="3200" b="1" dirty="0" smtClean="0"/>
              <a:t> </a:t>
            </a:r>
            <a:r>
              <a:rPr lang="hu-HU" sz="3200" dirty="0" err="1" smtClean="0"/>
              <a:t>repaired</a:t>
            </a:r>
            <a:r>
              <a:rPr lang="hu-HU" sz="3200" dirty="0" smtClean="0"/>
              <a:t> </a:t>
            </a:r>
            <a:r>
              <a:rPr lang="hu-HU" sz="3200" dirty="0" err="1" smtClean="0"/>
              <a:t>by</a:t>
            </a:r>
            <a:r>
              <a:rPr lang="hu-HU" sz="3200" dirty="0" smtClean="0"/>
              <a:t> </a:t>
            </a:r>
            <a:r>
              <a:rPr lang="hu-HU" sz="3200" dirty="0" err="1" smtClean="0"/>
              <a:t>pragmatics</a:t>
            </a:r>
            <a:r>
              <a:rPr lang="hu-HU" sz="3200" dirty="0" smtClean="0"/>
              <a:t> (</a:t>
            </a:r>
            <a:r>
              <a:rPr lang="hu-HU" sz="3200" dirty="0" err="1" smtClean="0"/>
              <a:t>Drozd</a:t>
            </a:r>
            <a:r>
              <a:rPr lang="hu-HU" sz="3200" dirty="0" smtClean="0"/>
              <a:t> 2001, </a:t>
            </a:r>
            <a:r>
              <a:rPr lang="hu-HU" sz="3200" dirty="0" err="1" smtClean="0"/>
              <a:t>Geurts</a:t>
            </a:r>
            <a:r>
              <a:rPr lang="hu-HU" sz="3200" dirty="0" smtClean="0"/>
              <a:t> 2003)</a:t>
            </a:r>
          </a:p>
          <a:p>
            <a:pPr algn="just">
              <a:buNone/>
            </a:pPr>
            <a:r>
              <a:rPr lang="hu-HU" sz="3200" dirty="0" smtClean="0"/>
              <a:t>3: </a:t>
            </a:r>
            <a:r>
              <a:rPr lang="hu-HU" sz="3200" b="1" dirty="0" err="1" smtClean="0"/>
              <a:t>Relevance</a:t>
            </a:r>
            <a:r>
              <a:rPr lang="hu-HU" sz="3200" b="1" dirty="0" smtClean="0"/>
              <a:t> Account </a:t>
            </a:r>
            <a:r>
              <a:rPr lang="hu-HU" sz="3200" dirty="0" smtClean="0"/>
              <a:t>(Philip 2011): </a:t>
            </a:r>
            <a:r>
              <a:rPr lang="hu-HU" sz="3200" dirty="0" err="1" smtClean="0"/>
              <a:t>Universal</a:t>
            </a:r>
            <a:r>
              <a:rPr lang="hu-HU" sz="3200" dirty="0" smtClean="0"/>
              <a:t> </a:t>
            </a:r>
            <a:r>
              <a:rPr lang="hu-HU" sz="3200" dirty="0" err="1" smtClean="0"/>
              <a:t>quantification</a:t>
            </a:r>
            <a:r>
              <a:rPr lang="hu-HU" sz="3200" dirty="0" smtClean="0"/>
              <a:t> </a:t>
            </a:r>
            <a:r>
              <a:rPr lang="hu-HU" sz="3200" dirty="0" err="1" smtClean="0"/>
              <a:t>triggers</a:t>
            </a:r>
            <a:r>
              <a:rPr lang="hu-HU" sz="3200" dirty="0" smtClean="0"/>
              <a:t> </a:t>
            </a:r>
            <a:r>
              <a:rPr lang="hu-HU" sz="3200" dirty="0" err="1" smtClean="0"/>
              <a:t>exhaustive</a:t>
            </a:r>
            <a:r>
              <a:rPr lang="hu-HU" sz="3200" dirty="0" smtClean="0"/>
              <a:t> </a:t>
            </a:r>
            <a:r>
              <a:rPr lang="hu-HU" sz="3200" dirty="0" err="1" smtClean="0"/>
              <a:t>enumeration</a:t>
            </a:r>
            <a:r>
              <a:rPr lang="hu-HU" sz="3200" dirty="0" smtClean="0"/>
              <a:t> </a:t>
            </a:r>
            <a:r>
              <a:rPr lang="hu-HU" sz="3200" dirty="0" err="1" smtClean="0"/>
              <a:t>verification</a:t>
            </a:r>
            <a:r>
              <a:rPr lang="hu-HU" sz="3200" dirty="0" smtClean="0"/>
              <a:t>, </a:t>
            </a:r>
            <a:r>
              <a:rPr lang="hu-HU" sz="3200" dirty="0" err="1" smtClean="0"/>
              <a:t>which</a:t>
            </a:r>
            <a:r>
              <a:rPr lang="hu-HU" sz="3200" dirty="0" smtClean="0"/>
              <a:t> </a:t>
            </a:r>
            <a:r>
              <a:rPr lang="hu-HU" sz="3200" dirty="0" err="1" smtClean="0"/>
              <a:t>activates</a:t>
            </a:r>
            <a:r>
              <a:rPr lang="hu-HU" sz="3200" dirty="0" smtClean="0"/>
              <a:t> </a:t>
            </a:r>
            <a:r>
              <a:rPr lang="hu-HU" sz="3200" dirty="0" err="1" smtClean="0"/>
              <a:t>symmetrical</a:t>
            </a:r>
            <a:r>
              <a:rPr lang="hu-HU" sz="3200" dirty="0" smtClean="0"/>
              <a:t> </a:t>
            </a:r>
            <a:r>
              <a:rPr lang="hu-HU" sz="3200" dirty="0" err="1" smtClean="0"/>
              <a:t>pattern</a:t>
            </a:r>
            <a:r>
              <a:rPr lang="hu-HU" sz="3200" dirty="0" smtClean="0"/>
              <a:t> </a:t>
            </a:r>
            <a:r>
              <a:rPr lang="hu-HU" sz="3200" dirty="0" err="1" smtClean="0"/>
              <a:t>recognition</a:t>
            </a:r>
            <a:r>
              <a:rPr lang="hu-HU" sz="3200" dirty="0" smtClean="0"/>
              <a:t>. The </a:t>
            </a:r>
            <a:r>
              <a:rPr lang="hu-HU" sz="3200" dirty="0" err="1" smtClean="0"/>
              <a:t>missing</a:t>
            </a:r>
            <a:r>
              <a:rPr lang="hu-HU" sz="3200" dirty="0" smtClean="0"/>
              <a:t> </a:t>
            </a:r>
            <a:r>
              <a:rPr lang="hu-HU" sz="3200" dirty="0" err="1" smtClean="0"/>
              <a:t>object</a:t>
            </a:r>
            <a:r>
              <a:rPr lang="hu-HU" sz="3200" dirty="0" smtClean="0"/>
              <a:t> </a:t>
            </a:r>
            <a:r>
              <a:rPr lang="hu-HU" sz="3200" dirty="0" err="1" smtClean="0"/>
              <a:t>spoiling</a:t>
            </a:r>
            <a:r>
              <a:rPr lang="hu-HU" sz="3200" dirty="0" smtClean="0"/>
              <a:t> </a:t>
            </a:r>
            <a:r>
              <a:rPr lang="hu-HU" sz="3200" dirty="0" err="1" smtClean="0"/>
              <a:t>symmetry</a:t>
            </a:r>
            <a:r>
              <a:rPr lang="hu-HU" sz="3200" dirty="0" smtClean="0"/>
              <a:t> is </a:t>
            </a:r>
            <a:r>
              <a:rPr lang="hu-HU" sz="3200" dirty="0" err="1" smtClean="0"/>
              <a:t>salient</a:t>
            </a:r>
            <a:r>
              <a:rPr lang="hu-HU" sz="3200" dirty="0" smtClean="0"/>
              <a:t>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child</a:t>
            </a:r>
            <a:r>
              <a:rPr lang="hu-HU" sz="3200" dirty="0" smtClean="0"/>
              <a:t>, </a:t>
            </a:r>
            <a:r>
              <a:rPr lang="hu-HU" sz="3200" dirty="0" err="1" smtClean="0"/>
              <a:t>who</a:t>
            </a:r>
            <a:r>
              <a:rPr lang="hu-HU" sz="3200" dirty="0" smtClean="0"/>
              <a:t> </a:t>
            </a:r>
            <a:r>
              <a:rPr lang="hu-HU" sz="3200" dirty="0" err="1" smtClean="0"/>
              <a:t>imagines</a:t>
            </a:r>
            <a:r>
              <a:rPr lang="hu-HU" sz="3200" dirty="0" smtClean="0"/>
              <a:t> </a:t>
            </a:r>
            <a:r>
              <a:rPr lang="hu-HU" sz="3200" dirty="0" err="1" smtClean="0"/>
              <a:t>it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be </a:t>
            </a:r>
            <a:r>
              <a:rPr lang="hu-HU" sz="3200" dirty="0" err="1" smtClean="0"/>
              <a:t>existent</a:t>
            </a:r>
            <a:r>
              <a:rPr lang="hu-HU" sz="3200" dirty="0" smtClean="0"/>
              <a:t>.</a:t>
            </a:r>
          </a:p>
          <a:p>
            <a:pPr algn="just"/>
            <a:endParaRPr lang="hu-HU" sz="3200" b="1" dirty="0" smtClean="0"/>
          </a:p>
          <a:p>
            <a:pPr algn="just"/>
            <a:r>
              <a:rPr lang="hu-HU" sz="3200" b="1" dirty="0" err="1" smtClean="0"/>
              <a:t>Hypothesis</a:t>
            </a:r>
            <a:r>
              <a:rPr lang="hu-HU" sz="3200" dirty="0" smtClean="0"/>
              <a:t>:</a:t>
            </a:r>
          </a:p>
          <a:p>
            <a:pPr algn="just"/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visual</a:t>
            </a:r>
            <a:r>
              <a:rPr lang="hu-HU" sz="3200" dirty="0" smtClean="0"/>
              <a:t> </a:t>
            </a:r>
            <a:r>
              <a:rPr lang="hu-HU" sz="3200" dirty="0" err="1" smtClean="0"/>
              <a:t>stimulus</a:t>
            </a:r>
            <a:r>
              <a:rPr lang="hu-HU" sz="3200" dirty="0" smtClean="0"/>
              <a:t> </a:t>
            </a:r>
            <a:r>
              <a:rPr lang="hu-HU" sz="3200" dirty="0" err="1" smtClean="0"/>
              <a:t>lacks</a:t>
            </a:r>
            <a:r>
              <a:rPr lang="hu-HU" sz="3200" dirty="0" smtClean="0"/>
              <a:t> </a:t>
            </a:r>
            <a:r>
              <a:rPr lang="hu-HU" sz="3200" dirty="0" err="1" smtClean="0"/>
              <a:t>episodic</a:t>
            </a:r>
            <a:r>
              <a:rPr lang="hu-HU" sz="3200" dirty="0" smtClean="0"/>
              <a:t> </a:t>
            </a:r>
            <a:r>
              <a:rPr lang="hu-HU" sz="3200" dirty="0" err="1" smtClean="0"/>
              <a:t>details</a:t>
            </a:r>
            <a:r>
              <a:rPr lang="hu-HU" sz="3200" dirty="0" smtClean="0"/>
              <a:t>, </a:t>
            </a:r>
            <a:r>
              <a:rPr lang="hu-HU" sz="3200" dirty="0" err="1" smtClean="0"/>
              <a:t>children</a:t>
            </a:r>
            <a:r>
              <a:rPr lang="hu-HU" sz="3200" dirty="0" smtClean="0"/>
              <a:t> </a:t>
            </a:r>
            <a:r>
              <a:rPr lang="hu-HU" sz="3200" dirty="0" err="1" smtClean="0"/>
              <a:t>interpret</a:t>
            </a:r>
            <a:r>
              <a:rPr lang="hu-HU" sz="3200" dirty="0" smtClean="0"/>
              <a:t> </a:t>
            </a:r>
            <a:r>
              <a:rPr lang="hu-HU" sz="3200" dirty="0" err="1" smtClean="0"/>
              <a:t>every</a:t>
            </a:r>
            <a:r>
              <a:rPr lang="hu-HU" sz="3200" dirty="0" smtClean="0"/>
              <a:t> </a:t>
            </a:r>
            <a:r>
              <a:rPr lang="hu-HU" sz="3200" dirty="0" err="1" smtClean="0"/>
              <a:t>element</a:t>
            </a:r>
            <a:r>
              <a:rPr lang="hu-HU" sz="3200" dirty="0" smtClean="0"/>
              <a:t> of </a:t>
            </a:r>
            <a:r>
              <a:rPr lang="hu-HU" sz="3200" dirty="0" err="1" smtClean="0"/>
              <a:t>it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an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</a:t>
            </a:r>
            <a:r>
              <a:rPr lang="hu-HU" sz="3200" dirty="0" err="1" smtClean="0"/>
              <a:t>signal</a:t>
            </a:r>
            <a:r>
              <a:rPr lang="hu-HU" sz="3200" dirty="0" smtClean="0"/>
              <a:t> </a:t>
            </a:r>
            <a:r>
              <a:rPr lang="hu-HU" sz="3200" dirty="0" err="1" smtClean="0"/>
              <a:t>relevant</a:t>
            </a:r>
            <a:r>
              <a:rPr lang="hu-HU" sz="3200" dirty="0" smtClean="0"/>
              <a:t>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linguistic</a:t>
            </a:r>
            <a:r>
              <a:rPr lang="hu-HU" sz="3200" dirty="0" smtClean="0"/>
              <a:t> </a:t>
            </a:r>
            <a:r>
              <a:rPr lang="hu-HU" sz="3200" dirty="0" err="1" smtClean="0"/>
              <a:t>representation</a:t>
            </a:r>
            <a:r>
              <a:rPr lang="hu-HU" sz="3200" dirty="0" smtClean="0"/>
              <a:t>. </a:t>
            </a:r>
            <a:r>
              <a:rPr lang="hu-HU" sz="3200" dirty="0" err="1" smtClean="0"/>
              <a:t>They</a:t>
            </a:r>
            <a:r>
              <a:rPr lang="hu-HU" sz="3200" dirty="0" smtClean="0"/>
              <a:t> </a:t>
            </a:r>
            <a:r>
              <a:rPr lang="hu-HU" sz="3200" dirty="0" err="1" smtClean="0"/>
              <a:t>find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sentence</a:t>
            </a:r>
            <a:r>
              <a:rPr lang="hu-HU" sz="3200" dirty="0" smtClean="0"/>
              <a:t> </a:t>
            </a:r>
            <a:r>
              <a:rPr lang="hu-HU" sz="3200" dirty="0" err="1" smtClean="0"/>
              <a:t>inadequate</a:t>
            </a:r>
            <a:r>
              <a:rPr lang="hu-HU" sz="3200" dirty="0" smtClean="0"/>
              <a:t> </a:t>
            </a:r>
            <a:r>
              <a:rPr lang="hu-HU" sz="3200" dirty="0" err="1" smtClean="0"/>
              <a:t>because</a:t>
            </a:r>
            <a:r>
              <a:rPr lang="hu-HU" sz="3200" dirty="0" smtClean="0"/>
              <a:t> </a:t>
            </a:r>
            <a:r>
              <a:rPr lang="hu-HU" sz="3200" dirty="0" err="1" smtClean="0"/>
              <a:t>it</a:t>
            </a:r>
            <a:r>
              <a:rPr lang="hu-HU" sz="3200" dirty="0" smtClean="0"/>
              <a:t> </a:t>
            </a:r>
            <a:r>
              <a:rPr lang="hu-HU" sz="3200" dirty="0" err="1" smtClean="0"/>
              <a:t>does</a:t>
            </a:r>
            <a:r>
              <a:rPr lang="hu-HU" sz="3200" dirty="0" smtClean="0"/>
              <a:t> </a:t>
            </a:r>
            <a:r>
              <a:rPr lang="hu-HU" sz="3200" dirty="0" err="1" smtClean="0"/>
              <a:t>not</a:t>
            </a:r>
            <a:r>
              <a:rPr lang="hu-HU" sz="3200" dirty="0" smtClean="0"/>
              <a:t> </a:t>
            </a:r>
            <a:r>
              <a:rPr lang="hu-HU" sz="3200" dirty="0" err="1" smtClean="0"/>
              <a:t>represent</a:t>
            </a:r>
            <a:r>
              <a:rPr lang="hu-HU" sz="3200" dirty="0" smtClean="0"/>
              <a:t> </a:t>
            </a:r>
            <a:r>
              <a:rPr lang="hu-HU" sz="3200" dirty="0" err="1" smtClean="0"/>
              <a:t>every</a:t>
            </a:r>
            <a:r>
              <a:rPr lang="hu-HU" sz="3200" dirty="0" smtClean="0"/>
              <a:t> </a:t>
            </a:r>
            <a:r>
              <a:rPr lang="hu-HU" sz="3200" dirty="0" err="1" smtClean="0"/>
              <a:t>visual</a:t>
            </a:r>
            <a:r>
              <a:rPr lang="hu-HU" sz="3200" dirty="0" smtClean="0"/>
              <a:t> </a:t>
            </a:r>
            <a:r>
              <a:rPr lang="hu-HU" sz="3200" dirty="0" err="1" smtClean="0"/>
              <a:t>element</a:t>
            </a:r>
            <a:r>
              <a:rPr lang="hu-HU" sz="3200" dirty="0" smtClean="0"/>
              <a:t> </a:t>
            </a:r>
            <a:r>
              <a:rPr lang="hu-HU" sz="3200" dirty="0" err="1" smtClean="0"/>
              <a:t>judged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200" dirty="0" err="1" smtClean="0"/>
              <a:t>relevant</a:t>
            </a:r>
            <a:r>
              <a:rPr lang="hu-HU" sz="3200" dirty="0" smtClean="0"/>
              <a:t>.</a:t>
            </a:r>
          </a:p>
          <a:p>
            <a:pPr algn="just"/>
            <a:r>
              <a:rPr lang="hu-HU" sz="3200" dirty="0" smtClean="0"/>
              <a:t>A </a:t>
            </a:r>
            <a:r>
              <a:rPr lang="hu-HU" sz="3200" dirty="0" err="1" smtClean="0"/>
              <a:t>richer</a:t>
            </a:r>
            <a:r>
              <a:rPr lang="hu-HU" sz="3200" dirty="0" smtClean="0"/>
              <a:t> </a:t>
            </a:r>
            <a:r>
              <a:rPr lang="hu-HU" sz="3200" dirty="0" err="1" smtClean="0"/>
              <a:t>visual</a:t>
            </a:r>
            <a:r>
              <a:rPr lang="hu-HU" sz="3200" dirty="0" smtClean="0"/>
              <a:t> </a:t>
            </a:r>
            <a:r>
              <a:rPr lang="hu-HU" sz="3200" dirty="0" err="1" smtClean="0"/>
              <a:t>or</a:t>
            </a:r>
            <a:r>
              <a:rPr lang="hu-HU" sz="3200" dirty="0" smtClean="0"/>
              <a:t> </a:t>
            </a:r>
            <a:r>
              <a:rPr lang="hu-HU" sz="3200" dirty="0" err="1" smtClean="0"/>
              <a:t>linguistic</a:t>
            </a:r>
            <a:r>
              <a:rPr lang="hu-HU" sz="3200" dirty="0" smtClean="0"/>
              <a:t> </a:t>
            </a:r>
            <a:r>
              <a:rPr lang="hu-HU" sz="3200" dirty="0" err="1" smtClean="0"/>
              <a:t>context</a:t>
            </a:r>
            <a:r>
              <a:rPr lang="hu-HU" sz="3200" dirty="0" smtClean="0"/>
              <a:t> </a:t>
            </a:r>
            <a:r>
              <a:rPr lang="hu-HU" sz="3200" dirty="0" err="1" smtClean="0"/>
              <a:t>reducing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ostensivity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individual</a:t>
            </a:r>
            <a:r>
              <a:rPr lang="hu-HU" sz="3200" dirty="0" smtClean="0"/>
              <a:t> </a:t>
            </a:r>
            <a:r>
              <a:rPr lang="hu-HU" sz="3200" dirty="0" err="1" smtClean="0"/>
              <a:t>visual</a:t>
            </a:r>
            <a:r>
              <a:rPr lang="hu-HU" sz="3200" dirty="0" smtClean="0"/>
              <a:t> </a:t>
            </a:r>
            <a:r>
              <a:rPr lang="hu-HU" sz="3200" dirty="0" err="1" smtClean="0"/>
              <a:t>elements</a:t>
            </a:r>
            <a:r>
              <a:rPr lang="hu-HU" sz="3200" dirty="0" smtClean="0"/>
              <a:t> </a:t>
            </a:r>
            <a:r>
              <a:rPr lang="hu-HU" sz="3200" dirty="0" err="1" smtClean="0"/>
              <a:t>reduces</a:t>
            </a:r>
            <a:r>
              <a:rPr lang="hu-HU" sz="3200" dirty="0" smtClean="0"/>
              <a:t> </a:t>
            </a:r>
            <a:r>
              <a:rPr lang="hu-HU" sz="3200" dirty="0" err="1" smtClean="0"/>
              <a:t>QS</a:t>
            </a:r>
            <a:r>
              <a:rPr lang="hu-HU" sz="3200" dirty="0" smtClean="0"/>
              <a:t>.</a:t>
            </a:r>
          </a:p>
          <a:p>
            <a:pPr algn="just"/>
            <a:endParaRPr lang="hu-HU" sz="3200" b="1" dirty="0" smtClean="0"/>
          </a:p>
          <a:p>
            <a:pPr algn="just"/>
            <a:r>
              <a:rPr lang="hu-HU" sz="3200" b="1" dirty="0" err="1" smtClean="0"/>
              <a:t>Experimental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evidence</a:t>
            </a:r>
            <a:r>
              <a:rPr lang="hu-HU" sz="3200" b="1" dirty="0" smtClean="0"/>
              <a:t>:</a:t>
            </a:r>
            <a:endParaRPr lang="hu-HU" sz="3200" dirty="0" smtClean="0"/>
          </a:p>
          <a:p>
            <a:r>
              <a:rPr lang="hu-HU" sz="3200" i="1" dirty="0" err="1" smtClean="0"/>
              <a:t>Objective</a:t>
            </a:r>
            <a:r>
              <a:rPr lang="hu-HU" sz="3200" i="1" dirty="0" smtClean="0"/>
              <a:t>:  </a:t>
            </a:r>
            <a:r>
              <a:rPr lang="hu-HU" sz="3200" dirty="0" err="1" smtClean="0"/>
              <a:t>To</a:t>
            </a:r>
            <a:r>
              <a:rPr lang="hu-HU" sz="3200" dirty="0" smtClean="0"/>
              <a:t> show </a:t>
            </a:r>
            <a:r>
              <a:rPr lang="hu-HU" sz="3200" dirty="0" err="1" smtClean="0"/>
              <a:t>that</a:t>
            </a:r>
            <a:r>
              <a:rPr lang="hu-HU" sz="3200" dirty="0" smtClean="0"/>
              <a:t> </a:t>
            </a:r>
            <a:r>
              <a:rPr lang="hu-HU" sz="3200" dirty="0" err="1" smtClean="0"/>
              <a:t>if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visual</a:t>
            </a:r>
            <a:r>
              <a:rPr lang="hu-HU" sz="3200" dirty="0" smtClean="0"/>
              <a:t> </a:t>
            </a:r>
            <a:r>
              <a:rPr lang="hu-HU" sz="3200" dirty="0" err="1" smtClean="0"/>
              <a:t>stimuli</a:t>
            </a:r>
            <a:r>
              <a:rPr lang="hu-HU" sz="3200" dirty="0" smtClean="0"/>
              <a:t>  </a:t>
            </a:r>
            <a:r>
              <a:rPr lang="hu-HU" sz="3200" dirty="0" err="1" smtClean="0"/>
              <a:t>containing</a:t>
            </a:r>
            <a:r>
              <a:rPr lang="hu-HU" sz="3200" dirty="0" smtClean="0"/>
              <a:t> </a:t>
            </a:r>
            <a:r>
              <a:rPr lang="hu-HU" sz="3200" dirty="0" err="1" smtClean="0"/>
              <a:t>only</a:t>
            </a:r>
            <a:r>
              <a:rPr lang="hu-HU" sz="3200" dirty="0" smtClean="0"/>
              <a:t> a </a:t>
            </a:r>
            <a:r>
              <a:rPr lang="hu-HU" sz="3200" dirty="0" err="1" smtClean="0"/>
              <a:t>few</a:t>
            </a:r>
            <a:r>
              <a:rPr lang="hu-HU" sz="3200" dirty="0" smtClean="0"/>
              <a:t> </a:t>
            </a:r>
            <a:r>
              <a:rPr lang="hu-HU" sz="3200" dirty="0" err="1" smtClean="0"/>
              <a:t>icon-like</a:t>
            </a:r>
            <a:r>
              <a:rPr lang="hu-HU" sz="3200" dirty="0" smtClean="0"/>
              <a:t> </a:t>
            </a:r>
            <a:r>
              <a:rPr lang="hu-HU" sz="3200" dirty="0" err="1" smtClean="0"/>
              <a:t>elements</a:t>
            </a:r>
            <a:r>
              <a:rPr lang="hu-HU" sz="3200" dirty="0" smtClean="0"/>
              <a:t> 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replaced</a:t>
            </a:r>
            <a:r>
              <a:rPr lang="hu-HU" sz="3200" dirty="0" smtClean="0"/>
              <a:t> </a:t>
            </a:r>
            <a:r>
              <a:rPr lang="hu-HU" sz="3200" dirty="0" err="1" smtClean="0"/>
              <a:t>by</a:t>
            </a:r>
            <a:r>
              <a:rPr lang="hu-HU" sz="3200" dirty="0" smtClean="0"/>
              <a:t> </a:t>
            </a:r>
            <a:r>
              <a:rPr lang="hu-HU" sz="3200" dirty="0" err="1" smtClean="0"/>
              <a:t>photos</a:t>
            </a:r>
            <a:r>
              <a:rPr lang="hu-HU" sz="3200" dirty="0" smtClean="0"/>
              <a:t> </a:t>
            </a:r>
            <a:r>
              <a:rPr lang="hu-HU" sz="3200" dirty="0" err="1" smtClean="0"/>
              <a:t>rich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accidental</a:t>
            </a:r>
            <a:r>
              <a:rPr lang="hu-HU" sz="3200" dirty="0" smtClean="0"/>
              <a:t> </a:t>
            </a:r>
            <a:r>
              <a:rPr lang="hu-HU" sz="3200" dirty="0" err="1" smtClean="0"/>
              <a:t>details</a:t>
            </a:r>
            <a:r>
              <a:rPr lang="hu-HU" sz="3200" dirty="0" smtClean="0"/>
              <a:t>, </a:t>
            </a:r>
            <a:r>
              <a:rPr lang="hu-HU" sz="3200" dirty="0" err="1" smtClean="0"/>
              <a:t>QS</a:t>
            </a:r>
            <a:r>
              <a:rPr lang="hu-HU" sz="3200" dirty="0" smtClean="0"/>
              <a:t> is </a:t>
            </a:r>
            <a:r>
              <a:rPr lang="hu-HU" sz="3200" dirty="0" err="1" smtClean="0"/>
              <a:t>radically</a:t>
            </a:r>
            <a:r>
              <a:rPr lang="hu-HU" sz="3200" dirty="0" smtClean="0"/>
              <a:t> </a:t>
            </a:r>
            <a:r>
              <a:rPr lang="hu-HU" sz="3200" dirty="0" err="1" smtClean="0"/>
              <a:t>reduced</a:t>
            </a:r>
            <a:r>
              <a:rPr lang="hu-HU" sz="3200" dirty="0" smtClean="0"/>
              <a:t>. </a:t>
            </a:r>
          </a:p>
          <a:p>
            <a:endParaRPr lang="hu-HU" sz="3200" dirty="0" smtClean="0"/>
          </a:p>
          <a:p>
            <a:r>
              <a:rPr lang="hu-HU" sz="3200" b="1" dirty="0" err="1" smtClean="0"/>
              <a:t>Experimental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procedure</a:t>
            </a:r>
            <a:r>
              <a:rPr lang="hu-HU" sz="3200" b="1" dirty="0" smtClean="0"/>
              <a:t>:</a:t>
            </a:r>
            <a:endParaRPr lang="hu-HU" sz="3200" dirty="0" smtClean="0"/>
          </a:p>
          <a:p>
            <a:r>
              <a:rPr lang="hu-HU" sz="3200" i="1" dirty="0" err="1" smtClean="0"/>
              <a:t>Subjects</a:t>
            </a:r>
            <a:r>
              <a:rPr lang="hu-HU" sz="3200" i="1" dirty="0" smtClean="0"/>
              <a:t>:</a:t>
            </a:r>
            <a:r>
              <a:rPr lang="hu-HU" sz="3200" dirty="0" smtClean="0"/>
              <a:t> 82 </a:t>
            </a:r>
            <a:r>
              <a:rPr lang="hu-HU" sz="3200" dirty="0" err="1" smtClean="0"/>
              <a:t>children</a:t>
            </a:r>
            <a:r>
              <a:rPr lang="hu-HU" sz="3200" dirty="0" smtClean="0"/>
              <a:t>, </a:t>
            </a:r>
            <a:r>
              <a:rPr lang="hu-HU" sz="3200" i="1" dirty="0" err="1" smtClean="0"/>
              <a:t>Mean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age</a:t>
            </a:r>
            <a:r>
              <a:rPr lang="hu-HU" sz="3200" i="1" dirty="0" smtClean="0"/>
              <a:t>:  </a:t>
            </a:r>
            <a:r>
              <a:rPr lang="hu-HU" sz="3200" dirty="0" smtClean="0"/>
              <a:t>5;3 </a:t>
            </a:r>
            <a:r>
              <a:rPr lang="hu-HU" sz="3200" dirty="0" err="1" smtClean="0"/>
              <a:t>years</a:t>
            </a:r>
            <a:r>
              <a:rPr lang="hu-HU" sz="3200" dirty="0" smtClean="0"/>
              <a:t>. </a:t>
            </a:r>
            <a:r>
              <a:rPr lang="hu-HU" sz="3200" dirty="0" err="1" smtClean="0"/>
              <a:t>Adult</a:t>
            </a:r>
            <a:r>
              <a:rPr lang="hu-HU" sz="3200" dirty="0" smtClean="0"/>
              <a:t> </a:t>
            </a:r>
            <a:r>
              <a:rPr lang="hu-HU" sz="3200" dirty="0" err="1" smtClean="0"/>
              <a:t>control</a:t>
            </a:r>
            <a:r>
              <a:rPr lang="hu-HU" sz="3200" dirty="0" smtClean="0"/>
              <a:t>: 24 </a:t>
            </a:r>
            <a:r>
              <a:rPr lang="hu-HU" sz="3200" dirty="0" err="1" smtClean="0"/>
              <a:t>university</a:t>
            </a:r>
            <a:r>
              <a:rPr lang="hu-HU" sz="3200" dirty="0" smtClean="0"/>
              <a:t> </a:t>
            </a:r>
            <a:r>
              <a:rPr lang="hu-HU" sz="3200" dirty="0" err="1" smtClean="0"/>
              <a:t>students</a:t>
            </a:r>
            <a:endParaRPr lang="hu-HU" sz="3200" dirty="0" smtClean="0"/>
          </a:p>
          <a:p>
            <a:r>
              <a:rPr lang="hu-HU" sz="3200" i="1" dirty="0" err="1" smtClean="0"/>
              <a:t>Method</a:t>
            </a:r>
            <a:r>
              <a:rPr lang="hu-HU" sz="3200" i="1" dirty="0" smtClean="0"/>
              <a:t>: </a:t>
            </a:r>
            <a:r>
              <a:rPr lang="hu-HU" sz="3200" dirty="0" err="1" smtClean="0"/>
              <a:t>Sentence-picture</a:t>
            </a:r>
            <a:r>
              <a:rPr lang="hu-HU" sz="3200" dirty="0" smtClean="0"/>
              <a:t> </a:t>
            </a:r>
            <a:r>
              <a:rPr lang="hu-HU" sz="3200" dirty="0" err="1" smtClean="0"/>
              <a:t>matching</a:t>
            </a:r>
            <a:r>
              <a:rPr lang="hu-HU" sz="3200" dirty="0" smtClean="0"/>
              <a:t>; </a:t>
            </a:r>
            <a:r>
              <a:rPr lang="hu-HU" sz="3200" dirty="0" err="1" smtClean="0"/>
              <a:t>truth</a:t>
            </a:r>
            <a:r>
              <a:rPr lang="hu-HU" sz="3200" dirty="0" smtClean="0"/>
              <a:t> </a:t>
            </a:r>
            <a:r>
              <a:rPr lang="hu-HU" sz="3200" dirty="0" err="1" smtClean="0"/>
              <a:t>value</a:t>
            </a:r>
            <a:r>
              <a:rPr lang="hu-HU" sz="3200" dirty="0" smtClean="0"/>
              <a:t> </a:t>
            </a:r>
            <a:r>
              <a:rPr lang="hu-HU" sz="3200" dirty="0" err="1" smtClean="0"/>
              <a:t>judgement</a:t>
            </a:r>
            <a:r>
              <a:rPr lang="hu-HU" sz="3200" dirty="0" smtClean="0"/>
              <a:t> </a:t>
            </a:r>
          </a:p>
          <a:p>
            <a:pPr algn="just"/>
            <a:r>
              <a:rPr lang="hu-HU" sz="3200" i="1" dirty="0" err="1" smtClean="0"/>
              <a:t>Stimuli</a:t>
            </a:r>
            <a:r>
              <a:rPr lang="hu-HU" sz="3200" dirty="0" smtClean="0"/>
              <a:t>: 8 </a:t>
            </a:r>
            <a:r>
              <a:rPr lang="hu-HU" sz="3200" dirty="0" err="1" smtClean="0"/>
              <a:t>sentences</a:t>
            </a:r>
            <a:r>
              <a:rPr lang="hu-HU" sz="3200" dirty="0" smtClean="0"/>
              <a:t>, </a:t>
            </a:r>
            <a:r>
              <a:rPr lang="hu-HU" sz="3200" dirty="0" err="1" smtClean="0"/>
              <a:t>each</a:t>
            </a:r>
            <a:r>
              <a:rPr lang="hu-HU" sz="3200" dirty="0" smtClean="0"/>
              <a:t> </a:t>
            </a:r>
            <a:r>
              <a:rPr lang="hu-HU" sz="3200" dirty="0" err="1" smtClean="0"/>
              <a:t>coupled</a:t>
            </a:r>
            <a:r>
              <a:rPr lang="hu-HU" sz="3200" dirty="0" smtClean="0"/>
              <a:t> </a:t>
            </a:r>
            <a:r>
              <a:rPr lang="hu-HU" sz="3200" dirty="0" err="1" smtClean="0"/>
              <a:t>with</a:t>
            </a:r>
            <a:r>
              <a:rPr lang="hu-HU" sz="3200" dirty="0" smtClean="0"/>
              <a:t> a </a:t>
            </a:r>
            <a:r>
              <a:rPr lang="hu-HU" sz="3200" dirty="0" err="1" smtClean="0"/>
              <a:t>corresponding</a:t>
            </a:r>
            <a:r>
              <a:rPr lang="hu-HU" sz="3200" dirty="0" smtClean="0"/>
              <a:t> </a:t>
            </a:r>
            <a:r>
              <a:rPr lang="hu-HU" sz="3200" dirty="0" err="1" smtClean="0"/>
              <a:t>iconic</a:t>
            </a:r>
            <a:r>
              <a:rPr lang="hu-HU" sz="3200" dirty="0" smtClean="0"/>
              <a:t> </a:t>
            </a:r>
            <a:r>
              <a:rPr lang="hu-HU" sz="3200" dirty="0" err="1" smtClean="0"/>
              <a:t>drawing</a:t>
            </a:r>
            <a:r>
              <a:rPr lang="hu-HU" sz="3200" dirty="0" smtClean="0"/>
              <a:t> and a </a:t>
            </a:r>
            <a:r>
              <a:rPr lang="hu-HU" sz="3200" dirty="0" err="1" smtClean="0"/>
              <a:t>photo</a:t>
            </a:r>
            <a:r>
              <a:rPr lang="hu-HU" sz="3200" dirty="0" smtClean="0"/>
              <a:t>.</a:t>
            </a:r>
          </a:p>
          <a:p>
            <a:pPr algn="just"/>
            <a:endParaRPr lang="hu-HU" sz="1800" dirty="0" smtClean="0"/>
          </a:p>
          <a:p>
            <a:pPr algn="just"/>
            <a:r>
              <a:rPr lang="hu-HU" sz="3200" dirty="0" err="1" smtClean="0"/>
              <a:t>e.g</a:t>
            </a:r>
            <a:r>
              <a:rPr lang="hu-HU" sz="3200" dirty="0" smtClean="0"/>
              <a:t>.:</a:t>
            </a:r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endParaRPr lang="hu-HU" sz="3200" dirty="0" smtClean="0"/>
          </a:p>
          <a:p>
            <a:endParaRPr lang="hu-HU" sz="3600" dirty="0" smtClean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755192" y="3998679"/>
            <a:ext cx="15988819" cy="84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b="1" smtClean="0"/>
              <a:t> </a:t>
            </a:r>
            <a:endParaRPr lang="hu-HU" sz="2600" smtClean="0"/>
          </a:p>
          <a:p>
            <a:r>
              <a:rPr lang="hu-HU" sz="2600" smtClean="0"/>
              <a:t> </a:t>
            </a:r>
          </a:p>
          <a:p>
            <a:r>
              <a:rPr lang="hu-HU" sz="2600" b="1" smtClean="0"/>
              <a:t> </a:t>
            </a:r>
          </a:p>
          <a:p>
            <a:endParaRPr lang="hu-HU" sz="2600" b="1" smtClean="0"/>
          </a:p>
          <a:p>
            <a:endParaRPr lang="hu-HU" sz="2600" b="1" smtClean="0"/>
          </a:p>
          <a:p>
            <a:endParaRPr lang="hu-HU" sz="2600" b="1" smtClean="0"/>
          </a:p>
          <a:p>
            <a:endParaRPr lang="hu-HU" sz="2600" b="1" smtClean="0"/>
          </a:p>
          <a:p>
            <a:r>
              <a:rPr lang="hu-HU" sz="2600" b="1" smtClean="0"/>
              <a:t> </a:t>
            </a:r>
          </a:p>
          <a:p>
            <a:endParaRPr lang="hu-HU" sz="2600" b="1" smtClean="0"/>
          </a:p>
          <a:p>
            <a:pPr algn="just"/>
            <a:r>
              <a:rPr lang="hu-HU" sz="2600" smtClean="0">
                <a:latin typeface="Arial" pitchFamily="34" charset="0"/>
                <a:cs typeface="Arial" pitchFamily="34" charset="0"/>
              </a:rPr>
              <a:t>.</a:t>
            </a:r>
            <a:endParaRPr lang="hu-HU" sz="2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gyenes összekötő 29"/>
          <p:cNvCxnSpPr/>
          <p:nvPr/>
        </p:nvCxnSpPr>
        <p:spPr>
          <a:xfrm flipV="1">
            <a:off x="20333680" y="24339280"/>
            <a:ext cx="9516201" cy="4593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rot="5400000">
            <a:off x="17157033" y="17108909"/>
            <a:ext cx="27576378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 descr="mindenlanybiciklizik1111.jpg"/>
          <p:cNvPicPr>
            <a:picLocks noChangeAspect="1"/>
          </p:cNvPicPr>
          <p:nvPr/>
        </p:nvPicPr>
        <p:blipFill>
          <a:blip r:embed="rId2" cstate="print"/>
          <a:srcRect t="16026" b="10607"/>
          <a:stretch>
            <a:fillRect/>
          </a:stretch>
        </p:blipFill>
        <p:spPr>
          <a:xfrm>
            <a:off x="1985497" y="10514148"/>
            <a:ext cx="4205753" cy="22303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6006789" y="3092349"/>
            <a:ext cx="14400000" cy="283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3200" b="1" dirty="0" err="1" smtClean="0"/>
              <a:t>Results</a:t>
            </a:r>
            <a:r>
              <a:rPr lang="hu-HU" sz="3200" i="1" dirty="0" smtClean="0"/>
              <a:t>:</a:t>
            </a:r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b="1" dirty="0" smtClean="0"/>
          </a:p>
          <a:p>
            <a:pPr algn="just"/>
            <a:endParaRPr lang="hu-HU" sz="3200" b="1" dirty="0" smtClean="0"/>
          </a:p>
          <a:p>
            <a:pPr algn="just"/>
            <a:endParaRPr lang="hu-HU" sz="3200" b="1" dirty="0" smtClean="0"/>
          </a:p>
          <a:p>
            <a:pPr algn="just"/>
            <a:r>
              <a:rPr lang="hu-HU" sz="3200" b="1" dirty="0" err="1" smtClean="0"/>
              <a:t>Discussion</a:t>
            </a:r>
            <a:r>
              <a:rPr lang="hu-HU" sz="3200" b="1" dirty="0" smtClean="0"/>
              <a:t>:</a:t>
            </a:r>
            <a:endParaRPr lang="hu-HU" sz="3200" dirty="0" smtClean="0"/>
          </a:p>
          <a:p>
            <a:pPr algn="just"/>
            <a:r>
              <a:rPr lang="hu-HU" sz="3200" dirty="0" err="1" smtClean="0"/>
              <a:t>If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visual</a:t>
            </a:r>
            <a:r>
              <a:rPr lang="hu-HU" sz="3200" dirty="0" smtClean="0"/>
              <a:t> </a:t>
            </a:r>
            <a:r>
              <a:rPr lang="hu-HU" sz="3200" dirty="0" err="1" smtClean="0"/>
              <a:t>stimulus</a:t>
            </a:r>
            <a:r>
              <a:rPr lang="hu-HU" sz="3200" dirty="0" smtClean="0"/>
              <a:t> is a </a:t>
            </a:r>
            <a:r>
              <a:rPr lang="hu-HU" sz="3200" dirty="0" err="1" smtClean="0"/>
              <a:t>minimal</a:t>
            </a:r>
            <a:r>
              <a:rPr lang="hu-HU" sz="3200" dirty="0" smtClean="0"/>
              <a:t> </a:t>
            </a:r>
            <a:r>
              <a:rPr lang="hu-HU" sz="3200" dirty="0" err="1" smtClean="0"/>
              <a:t>model</a:t>
            </a:r>
            <a:r>
              <a:rPr lang="hu-HU" sz="3200" dirty="0" smtClean="0"/>
              <a:t> </a:t>
            </a:r>
            <a:r>
              <a:rPr lang="hu-HU" sz="3200" dirty="0" err="1" smtClean="0"/>
              <a:t>devoid</a:t>
            </a:r>
            <a:r>
              <a:rPr lang="hu-HU" sz="3200" dirty="0" smtClean="0"/>
              <a:t> of </a:t>
            </a:r>
            <a:r>
              <a:rPr lang="hu-HU" sz="3200" dirty="0" err="1" smtClean="0"/>
              <a:t>irrelevant</a:t>
            </a:r>
            <a:r>
              <a:rPr lang="hu-HU" sz="3200" dirty="0" smtClean="0"/>
              <a:t> </a:t>
            </a:r>
            <a:r>
              <a:rPr lang="hu-HU" sz="3200" dirty="0" err="1" smtClean="0"/>
              <a:t>details</a:t>
            </a:r>
            <a:r>
              <a:rPr lang="hu-HU" sz="3200" dirty="0" smtClean="0"/>
              <a:t>, </a:t>
            </a:r>
            <a:r>
              <a:rPr lang="hu-HU" sz="3200" dirty="0" err="1" smtClean="0"/>
              <a:t>children</a:t>
            </a:r>
            <a:r>
              <a:rPr lang="hu-HU" sz="3200" dirty="0" smtClean="0"/>
              <a:t> </a:t>
            </a:r>
            <a:r>
              <a:rPr lang="hu-HU" sz="3200" dirty="0" err="1" smtClean="0"/>
              <a:t>tend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interpret</a:t>
            </a:r>
            <a:r>
              <a:rPr lang="hu-HU" sz="3200" dirty="0" smtClean="0"/>
              <a:t> </a:t>
            </a:r>
            <a:r>
              <a:rPr lang="hu-HU" sz="3200" dirty="0" err="1" smtClean="0"/>
              <a:t>all</a:t>
            </a:r>
            <a:r>
              <a:rPr lang="hu-HU" sz="3200" dirty="0" smtClean="0"/>
              <a:t> of </a:t>
            </a:r>
            <a:r>
              <a:rPr lang="hu-HU" sz="3200" dirty="0" err="1" smtClean="0"/>
              <a:t>its</a:t>
            </a:r>
            <a:r>
              <a:rPr lang="hu-HU" sz="3200" dirty="0" smtClean="0"/>
              <a:t> </a:t>
            </a:r>
            <a:r>
              <a:rPr lang="hu-HU" sz="3200" dirty="0" err="1" smtClean="0"/>
              <a:t>elements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</a:t>
            </a:r>
            <a:r>
              <a:rPr lang="hu-HU" sz="3200" dirty="0" err="1" smtClean="0"/>
              <a:t>clues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be </a:t>
            </a:r>
            <a:r>
              <a:rPr lang="hu-HU" sz="3200" dirty="0" err="1" smtClean="0"/>
              <a:t>represented</a:t>
            </a:r>
            <a:r>
              <a:rPr lang="hu-HU" sz="3200" dirty="0" smtClean="0"/>
              <a:t> </a:t>
            </a:r>
            <a:r>
              <a:rPr lang="hu-HU" sz="3200" dirty="0" err="1" smtClean="0"/>
              <a:t>linguistically</a:t>
            </a:r>
            <a:r>
              <a:rPr lang="hu-HU" sz="3200" dirty="0" smtClean="0"/>
              <a:t>. </a:t>
            </a:r>
            <a:r>
              <a:rPr lang="hu-HU" sz="3200" dirty="0" err="1" smtClean="0"/>
              <a:t>If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</a:t>
            </a:r>
            <a:r>
              <a:rPr lang="hu-HU" sz="3200" dirty="0" err="1" smtClean="0"/>
              <a:t>effect</a:t>
            </a:r>
            <a:r>
              <a:rPr lang="hu-HU" sz="3200" dirty="0" smtClean="0"/>
              <a:t> is </a:t>
            </a:r>
            <a:r>
              <a:rPr lang="hu-HU" sz="3200" dirty="0" err="1" smtClean="0"/>
              <a:t>diminished</a:t>
            </a:r>
            <a:r>
              <a:rPr lang="hu-HU" sz="3200" dirty="0" smtClean="0"/>
              <a:t> </a:t>
            </a:r>
            <a:r>
              <a:rPr lang="hu-HU" sz="3200" dirty="0" err="1" smtClean="0"/>
              <a:t>by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use</a:t>
            </a:r>
            <a:r>
              <a:rPr lang="hu-HU" sz="3200" dirty="0" smtClean="0"/>
              <a:t> of </a:t>
            </a:r>
            <a:r>
              <a:rPr lang="hu-HU" sz="3200" dirty="0" err="1" smtClean="0"/>
              <a:t>photos</a:t>
            </a:r>
            <a:r>
              <a:rPr lang="hu-HU" sz="3200" dirty="0" smtClean="0"/>
              <a:t> </a:t>
            </a:r>
            <a:r>
              <a:rPr lang="hu-HU" sz="3200" dirty="0" err="1" smtClean="0"/>
              <a:t>taken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natural</a:t>
            </a:r>
            <a:r>
              <a:rPr lang="hu-HU" sz="3200" dirty="0" smtClean="0"/>
              <a:t> </a:t>
            </a:r>
            <a:r>
              <a:rPr lang="hu-HU" sz="3200" dirty="0" err="1" smtClean="0"/>
              <a:t>environments</a:t>
            </a:r>
            <a:r>
              <a:rPr lang="hu-HU" sz="3200" dirty="0" smtClean="0"/>
              <a:t>, </a:t>
            </a:r>
            <a:r>
              <a:rPr lang="hu-HU" sz="3200" b="1" dirty="0" err="1" smtClean="0"/>
              <a:t>the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proportion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QS</a:t>
            </a:r>
            <a:r>
              <a:rPr lang="hu-HU" sz="3200" b="1" dirty="0" smtClean="0"/>
              <a:t> is </a:t>
            </a:r>
            <a:r>
              <a:rPr lang="hu-HU" sz="3200" b="1" dirty="0" err="1" smtClean="0"/>
              <a:t>reduced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by</a:t>
            </a:r>
            <a:r>
              <a:rPr lang="hu-HU" sz="3200" b="1" dirty="0" smtClean="0"/>
              <a:t> more </a:t>
            </a:r>
            <a:r>
              <a:rPr lang="hu-HU" sz="3200" b="1" dirty="0" err="1" smtClean="0"/>
              <a:t>than</a:t>
            </a:r>
            <a:r>
              <a:rPr lang="hu-HU" sz="3200" b="1" dirty="0" smtClean="0"/>
              <a:t> 50%.</a:t>
            </a:r>
            <a:r>
              <a:rPr lang="hu-HU" sz="3200" dirty="0" smtClean="0"/>
              <a:t> </a:t>
            </a:r>
          </a:p>
          <a:p>
            <a:pPr algn="just"/>
            <a:r>
              <a:rPr lang="hu-HU" sz="3200" dirty="0" smtClean="0"/>
              <a:t>The </a:t>
            </a:r>
            <a:r>
              <a:rPr lang="hu-HU" sz="3200" dirty="0" err="1" smtClean="0"/>
              <a:t>use</a:t>
            </a:r>
            <a:r>
              <a:rPr lang="hu-HU" sz="3200" dirty="0" smtClean="0"/>
              <a:t> of </a:t>
            </a:r>
            <a:r>
              <a:rPr lang="hu-HU" sz="3200" dirty="0" err="1" smtClean="0"/>
              <a:t>iconic</a:t>
            </a:r>
            <a:r>
              <a:rPr lang="hu-HU" sz="3200" dirty="0" smtClean="0"/>
              <a:t> </a:t>
            </a:r>
            <a:r>
              <a:rPr lang="hu-HU" sz="3200" dirty="0" err="1" smtClean="0"/>
              <a:t>stimuli</a:t>
            </a:r>
            <a:r>
              <a:rPr lang="hu-HU" sz="3200" dirty="0" smtClean="0"/>
              <a:t> is </a:t>
            </a:r>
            <a:r>
              <a:rPr lang="hu-HU" sz="3200" dirty="0" err="1" smtClean="0"/>
              <a:t>mistaken</a:t>
            </a:r>
            <a:r>
              <a:rPr lang="hu-HU" sz="3200" dirty="0" smtClean="0"/>
              <a:t> </a:t>
            </a:r>
            <a:r>
              <a:rPr lang="hu-HU" sz="3200" dirty="0" err="1" smtClean="0"/>
              <a:t>when</a:t>
            </a:r>
            <a:r>
              <a:rPr lang="hu-HU" sz="3200" dirty="0" smtClean="0"/>
              <a:t> </a:t>
            </a:r>
            <a:r>
              <a:rPr lang="hu-HU" sz="3200" dirty="0" err="1" smtClean="0"/>
              <a:t>we</a:t>
            </a:r>
            <a:r>
              <a:rPr lang="hu-HU" sz="3200" dirty="0" smtClean="0"/>
              <a:t> </a:t>
            </a:r>
            <a:r>
              <a:rPr lang="hu-HU" sz="3200" dirty="0" err="1" smtClean="0"/>
              <a:t>want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test </a:t>
            </a:r>
            <a:r>
              <a:rPr lang="hu-HU" sz="3200" dirty="0" err="1" smtClean="0"/>
              <a:t>whether</a:t>
            </a:r>
            <a:r>
              <a:rPr lang="hu-HU" sz="3200" dirty="0" smtClean="0"/>
              <a:t> </a:t>
            </a:r>
            <a:r>
              <a:rPr lang="hu-HU" sz="3200" dirty="0" err="1" smtClean="0"/>
              <a:t>or</a:t>
            </a:r>
            <a:r>
              <a:rPr lang="hu-HU" sz="3200" dirty="0" smtClean="0"/>
              <a:t> </a:t>
            </a:r>
            <a:r>
              <a:rPr lang="hu-HU" sz="3200" dirty="0" err="1" smtClean="0"/>
              <a:t>not</a:t>
            </a:r>
            <a:r>
              <a:rPr lang="hu-HU" sz="3200" dirty="0" smtClean="0"/>
              <a:t> an </a:t>
            </a:r>
            <a:r>
              <a:rPr lang="hu-HU" sz="3200" dirty="0" err="1" smtClean="0"/>
              <a:t>element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stimulus</a:t>
            </a:r>
            <a:r>
              <a:rPr lang="hu-HU" sz="3200" dirty="0" smtClean="0"/>
              <a:t> is </a:t>
            </a:r>
            <a:r>
              <a:rPr lang="hu-HU" sz="3200" dirty="0" err="1" smtClean="0"/>
              <a:t>relevant</a:t>
            </a:r>
            <a:r>
              <a:rPr lang="hu-HU" sz="3200" dirty="0" smtClean="0"/>
              <a:t>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linguistic</a:t>
            </a:r>
            <a:r>
              <a:rPr lang="hu-HU" sz="3200" dirty="0" smtClean="0"/>
              <a:t> </a:t>
            </a:r>
            <a:r>
              <a:rPr lang="hu-HU" sz="3200" dirty="0" err="1" smtClean="0"/>
              <a:t>representation</a:t>
            </a:r>
            <a:r>
              <a:rPr lang="hu-HU" sz="3200" dirty="0" smtClean="0"/>
              <a:t>. </a:t>
            </a:r>
          </a:p>
          <a:p>
            <a:pPr algn="just"/>
            <a:endParaRPr lang="hu-HU" sz="3200" b="1" dirty="0" smtClean="0"/>
          </a:p>
          <a:p>
            <a:pPr algn="just"/>
            <a:r>
              <a:rPr lang="hu-HU" sz="3600" b="1" dirty="0" err="1" smtClean="0"/>
              <a:t>Conclusion</a:t>
            </a:r>
            <a:r>
              <a:rPr lang="hu-HU" sz="3600" b="1" dirty="0" smtClean="0"/>
              <a:t>:</a:t>
            </a:r>
          </a:p>
          <a:p>
            <a:pPr algn="just"/>
            <a:r>
              <a:rPr lang="hu-HU" sz="3600" b="1" dirty="0" err="1" smtClean="0"/>
              <a:t>Quantifier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Spreading</a:t>
            </a:r>
            <a:r>
              <a:rPr lang="hu-HU" sz="3600" b="1" dirty="0" smtClean="0"/>
              <a:t>, </a:t>
            </a:r>
            <a:r>
              <a:rPr lang="hu-HU" sz="3600" b="1" dirty="0" err="1" smtClean="0"/>
              <a:t>studied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intensively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for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past</a:t>
            </a:r>
            <a:r>
              <a:rPr lang="hu-HU" sz="3600" b="1" dirty="0" smtClean="0"/>
              <a:t> 50 </a:t>
            </a:r>
            <a:r>
              <a:rPr lang="hu-HU" sz="3600" b="1" dirty="0" err="1" smtClean="0"/>
              <a:t>years</a:t>
            </a:r>
            <a:r>
              <a:rPr lang="hu-HU" sz="3600" b="1" dirty="0" smtClean="0"/>
              <a:t>, is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artefact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misleading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experimental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methodology</a:t>
            </a:r>
            <a:r>
              <a:rPr lang="hu-HU" sz="3600" b="1" dirty="0" smtClean="0"/>
              <a:t>. </a:t>
            </a:r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r>
              <a:rPr lang="hu-HU" sz="4400" b="1" spc="300" dirty="0" err="1" smtClean="0"/>
              <a:t>SCALAR</a:t>
            </a:r>
            <a:r>
              <a:rPr lang="hu-HU" sz="4400" b="1" spc="300" dirty="0" smtClean="0"/>
              <a:t> </a:t>
            </a:r>
            <a:r>
              <a:rPr lang="hu-HU" sz="4400" b="1" spc="300" dirty="0" err="1" smtClean="0"/>
              <a:t>IMPLICATURES</a:t>
            </a:r>
            <a:endParaRPr lang="hu-HU" sz="4400" b="1" spc="300" dirty="0" smtClean="0"/>
          </a:p>
          <a:p>
            <a:pPr algn="just"/>
            <a:endParaRPr lang="hu-HU" sz="1800" dirty="0" smtClean="0"/>
          </a:p>
          <a:p>
            <a:pPr algn="just"/>
            <a:r>
              <a:rPr lang="hu-HU" sz="3200" dirty="0" smtClean="0"/>
              <a:t>The </a:t>
            </a:r>
            <a:r>
              <a:rPr lang="hu-HU" sz="3200" dirty="0" err="1" smtClean="0"/>
              <a:t>implicature</a:t>
            </a:r>
            <a:r>
              <a:rPr lang="hu-HU" sz="3200" dirty="0" smtClean="0"/>
              <a:t>: </a:t>
            </a:r>
          </a:p>
          <a:p>
            <a:pPr algn="just"/>
            <a:r>
              <a:rPr lang="hu-HU" sz="3200" i="1" dirty="0" smtClean="0"/>
              <a:t>Mary has 4 </a:t>
            </a:r>
            <a:r>
              <a:rPr lang="hu-HU" sz="3200" i="1" dirty="0" err="1" smtClean="0"/>
              <a:t>cards</a:t>
            </a:r>
            <a:r>
              <a:rPr lang="hu-HU" sz="3200" i="1" dirty="0" smtClean="0"/>
              <a:t> </a:t>
            </a:r>
            <a:r>
              <a:rPr lang="hu-HU" sz="3200" dirty="0" smtClean="0">
                <a:sym typeface="Wingdings" pitchFamily="2" charset="2"/>
              </a:rPr>
              <a:t></a:t>
            </a:r>
            <a:r>
              <a:rPr lang="hu-HU" sz="3200" dirty="0" smtClean="0"/>
              <a:t> </a:t>
            </a:r>
            <a:r>
              <a:rPr lang="hu-HU" sz="3200" i="1" dirty="0" smtClean="0"/>
              <a:t>Mary has 3 </a:t>
            </a:r>
            <a:r>
              <a:rPr lang="hu-HU" sz="3200" i="1" dirty="0" err="1" smtClean="0"/>
              <a:t>cards</a:t>
            </a:r>
            <a:r>
              <a:rPr lang="hu-HU" sz="3200" i="1" dirty="0" smtClean="0"/>
              <a:t>; Mary has 2 </a:t>
            </a:r>
            <a:r>
              <a:rPr lang="hu-HU" sz="3200" i="1" dirty="0" err="1" smtClean="0"/>
              <a:t>cards</a:t>
            </a:r>
            <a:r>
              <a:rPr lang="hu-HU" sz="3200" i="1" dirty="0" smtClean="0"/>
              <a:t>; Mary has 1 </a:t>
            </a:r>
            <a:r>
              <a:rPr lang="hu-HU" sz="3200" i="1" dirty="0" err="1" smtClean="0"/>
              <a:t>card</a:t>
            </a:r>
            <a:r>
              <a:rPr lang="hu-HU" sz="3200" dirty="0" smtClean="0"/>
              <a:t>.</a:t>
            </a:r>
          </a:p>
          <a:p>
            <a:pPr algn="just"/>
            <a:endParaRPr lang="hu-HU" sz="1000" dirty="0" smtClean="0"/>
          </a:p>
          <a:p>
            <a:pPr algn="just"/>
            <a:r>
              <a:rPr lang="hu-HU" sz="3200" dirty="0" smtClean="0"/>
              <a:t>The </a:t>
            </a:r>
            <a:r>
              <a:rPr lang="hu-HU" sz="3200" dirty="0" err="1" smtClean="0"/>
              <a:t>interpretation</a:t>
            </a:r>
            <a:r>
              <a:rPr lang="hu-HU" sz="3200" dirty="0" smtClean="0"/>
              <a:t> tested:</a:t>
            </a:r>
          </a:p>
          <a:p>
            <a:pPr algn="just"/>
            <a:r>
              <a:rPr lang="hu-HU" sz="3200" i="1" dirty="0" smtClean="0"/>
              <a:t>Mary has </a:t>
            </a:r>
            <a:r>
              <a:rPr lang="hu-HU" sz="3200" b="1" i="1" dirty="0" err="1" smtClean="0"/>
              <a:t>three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cards</a:t>
            </a:r>
            <a:r>
              <a:rPr lang="hu-HU" sz="3200" i="1" dirty="0" smtClean="0"/>
              <a:t> </a:t>
            </a:r>
            <a:r>
              <a:rPr lang="hu-HU" sz="3200" dirty="0" smtClean="0"/>
              <a:t>= ‘Mary has </a:t>
            </a:r>
            <a:r>
              <a:rPr lang="hu-HU" sz="3200" b="1" dirty="0" err="1" smtClean="0"/>
              <a:t>at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least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three</a:t>
            </a:r>
            <a:r>
              <a:rPr lang="hu-HU" sz="3200" dirty="0" smtClean="0"/>
              <a:t> </a:t>
            </a:r>
            <a:r>
              <a:rPr lang="hu-HU" sz="3200" dirty="0" err="1" smtClean="0"/>
              <a:t>cards</a:t>
            </a:r>
            <a:r>
              <a:rPr lang="hu-HU" sz="3200" dirty="0" smtClean="0"/>
              <a:t>.’</a:t>
            </a:r>
            <a:endParaRPr lang="hu-HU" sz="2000" dirty="0" smtClean="0"/>
          </a:p>
          <a:p>
            <a:pPr algn="just"/>
            <a:r>
              <a:rPr lang="hu-HU" sz="2000" b="1" dirty="0" smtClean="0"/>
              <a:t> </a:t>
            </a:r>
            <a:endParaRPr lang="hu-HU" sz="2800" dirty="0" smtClean="0"/>
          </a:p>
          <a:p>
            <a:pPr algn="just"/>
            <a:r>
              <a:rPr lang="hu-HU" sz="3200" b="1" dirty="0" err="1" smtClean="0"/>
              <a:t>Experiment</a:t>
            </a:r>
            <a:r>
              <a:rPr lang="hu-HU" sz="3200" b="1" dirty="0" smtClean="0"/>
              <a:t> 1</a:t>
            </a:r>
            <a:r>
              <a:rPr lang="hu-HU" sz="3200" dirty="0" smtClean="0"/>
              <a:t>:  </a:t>
            </a:r>
            <a:r>
              <a:rPr lang="hu-HU" sz="3200" b="1" dirty="0" err="1" smtClean="0"/>
              <a:t>Traditional</a:t>
            </a:r>
            <a:r>
              <a:rPr lang="hu-HU" sz="3200" b="1" dirty="0" smtClean="0"/>
              <a:t> test </a:t>
            </a:r>
            <a:r>
              <a:rPr lang="hu-HU" sz="3200" b="1" dirty="0" err="1" smtClean="0"/>
              <a:t>situation</a:t>
            </a:r>
            <a:endParaRPr lang="hu-HU" sz="3200" b="1" dirty="0" smtClean="0"/>
          </a:p>
          <a:p>
            <a:pPr algn="just"/>
            <a:r>
              <a:rPr lang="hu-HU" sz="3200" i="1" dirty="0" err="1" smtClean="0"/>
              <a:t>Subjects</a:t>
            </a:r>
            <a:r>
              <a:rPr lang="hu-HU" sz="3200" dirty="0" smtClean="0"/>
              <a:t>: 20 </a:t>
            </a:r>
            <a:r>
              <a:rPr lang="hu-HU" sz="3200" dirty="0" err="1" smtClean="0"/>
              <a:t>preschoolers</a:t>
            </a:r>
            <a:r>
              <a:rPr lang="hu-HU" sz="3200" dirty="0" smtClean="0"/>
              <a:t> (</a:t>
            </a:r>
            <a:r>
              <a:rPr lang="hu-HU" sz="3200" dirty="0" err="1" smtClean="0"/>
              <a:t>mean</a:t>
            </a:r>
            <a:r>
              <a:rPr lang="hu-HU" sz="3200" dirty="0" smtClean="0"/>
              <a:t> </a:t>
            </a:r>
            <a:r>
              <a:rPr lang="hu-HU" sz="3200" dirty="0" err="1" smtClean="0"/>
              <a:t>age</a:t>
            </a:r>
            <a:r>
              <a:rPr lang="hu-HU" sz="3200" dirty="0" smtClean="0"/>
              <a:t>: 5;6)</a:t>
            </a:r>
          </a:p>
          <a:p>
            <a:pPr algn="just"/>
            <a:endParaRPr lang="hu-HU" sz="3200" b="1" dirty="0" smtClean="0"/>
          </a:p>
          <a:p>
            <a:pPr algn="just"/>
            <a:endParaRPr lang="hu-HU" sz="3200" b="1" dirty="0" smtClean="0"/>
          </a:p>
          <a:p>
            <a:pPr algn="just"/>
            <a:endParaRPr lang="hu-HU" sz="3200" b="1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r>
              <a:rPr lang="hu-HU" sz="3200" i="1" dirty="0" err="1" smtClean="0"/>
              <a:t>Experimenter</a:t>
            </a:r>
            <a:r>
              <a:rPr lang="hu-HU" sz="3200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</a:t>
            </a:r>
            <a:r>
              <a:rPr lang="hu-HU" sz="3200" dirty="0" smtClean="0"/>
              <a:t>The </a:t>
            </a:r>
            <a:r>
              <a:rPr lang="hu-HU" sz="3200" dirty="0" err="1" smtClean="0"/>
              <a:t>bears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picked</a:t>
            </a:r>
            <a:r>
              <a:rPr lang="hu-HU" sz="3200" dirty="0" smtClean="0"/>
              <a:t> </a:t>
            </a:r>
            <a:r>
              <a:rPr lang="hu-HU" sz="3200" dirty="0" err="1" smtClean="0"/>
              <a:t>berries</a:t>
            </a:r>
            <a:r>
              <a:rPr lang="hu-HU" sz="3200" dirty="0" smtClean="0"/>
              <a:t>. Good </a:t>
            </a:r>
            <a:r>
              <a:rPr lang="hu-HU" sz="3200" dirty="0" err="1" smtClean="0"/>
              <a:t>workers</a:t>
            </a:r>
            <a:r>
              <a:rPr lang="hu-HU" sz="3200" dirty="0" smtClean="0"/>
              <a:t> </a:t>
            </a:r>
            <a:r>
              <a:rPr lang="hu-HU" sz="3200" dirty="0" err="1" smtClean="0"/>
              <a:t>get</a:t>
            </a:r>
            <a:r>
              <a:rPr lang="hu-HU" sz="3200" dirty="0" smtClean="0"/>
              <a:t> a </a:t>
            </a:r>
            <a:r>
              <a:rPr lang="hu-HU" sz="3200" dirty="0" err="1" smtClean="0"/>
              <a:t>reward</a:t>
            </a:r>
            <a:r>
              <a:rPr lang="hu-HU" sz="3200" dirty="0" smtClean="0"/>
              <a:t>.  </a:t>
            </a:r>
          </a:p>
          <a:p>
            <a:pPr algn="just"/>
            <a:r>
              <a:rPr lang="hu-HU" sz="3200" dirty="0" smtClean="0"/>
              <a:t>                          </a:t>
            </a:r>
            <a:r>
              <a:rPr lang="hu-HU" sz="3200" dirty="0" err="1" smtClean="0"/>
              <a:t>Give</a:t>
            </a:r>
            <a:r>
              <a:rPr lang="hu-HU" sz="3200" dirty="0" smtClean="0"/>
              <a:t> a </a:t>
            </a:r>
            <a:r>
              <a:rPr lang="hu-HU" sz="3200" dirty="0" err="1" smtClean="0"/>
              <a:t>candy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bears</a:t>
            </a:r>
            <a:r>
              <a:rPr lang="hu-HU" sz="3200" dirty="0" smtClean="0"/>
              <a:t> </a:t>
            </a:r>
            <a:r>
              <a:rPr lang="hu-HU" sz="3200" dirty="0" err="1" smtClean="0"/>
              <a:t>that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picked</a:t>
            </a:r>
            <a:r>
              <a:rPr lang="hu-HU" sz="3200" dirty="0" smtClean="0"/>
              <a:t> </a:t>
            </a:r>
            <a:r>
              <a:rPr lang="en-US" sz="3200" dirty="0" smtClean="0"/>
              <a:t>three raspberries</a:t>
            </a:r>
            <a:r>
              <a:rPr lang="hu-HU" sz="3200" dirty="0" smtClean="0"/>
              <a:t>.</a:t>
            </a:r>
            <a:r>
              <a:rPr lang="hu-HU" sz="3200" i="1" dirty="0" smtClean="0">
                <a:solidFill>
                  <a:prstClr val="black"/>
                </a:solidFill>
              </a:rPr>
              <a:t>”</a:t>
            </a:r>
            <a:r>
              <a:rPr lang="hu-HU" sz="3200" dirty="0" smtClean="0"/>
              <a:t>  </a:t>
            </a:r>
          </a:p>
          <a:p>
            <a:pPr algn="just"/>
            <a:r>
              <a:rPr lang="hu-HU" sz="3200" i="1" dirty="0" err="1" smtClean="0"/>
              <a:t>Results</a:t>
            </a:r>
            <a:r>
              <a:rPr lang="hu-HU" sz="3200" dirty="0" smtClean="0"/>
              <a:t>:   </a:t>
            </a:r>
            <a:r>
              <a:rPr lang="hu-HU" sz="3200" dirty="0" err="1" smtClean="0"/>
              <a:t>All</a:t>
            </a:r>
            <a:r>
              <a:rPr lang="hu-HU" sz="3200" dirty="0" smtClean="0"/>
              <a:t> </a:t>
            </a:r>
            <a:r>
              <a:rPr lang="hu-HU" sz="3200" dirty="0" err="1" smtClean="0"/>
              <a:t>children</a:t>
            </a:r>
            <a:r>
              <a:rPr lang="hu-HU" sz="3200" dirty="0" smtClean="0"/>
              <a:t> </a:t>
            </a:r>
            <a:r>
              <a:rPr lang="hu-HU" sz="3200" dirty="0" err="1" smtClean="0"/>
              <a:t>gave</a:t>
            </a:r>
            <a:r>
              <a:rPr lang="hu-HU" sz="3200" dirty="0" smtClean="0"/>
              <a:t> a </a:t>
            </a:r>
            <a:r>
              <a:rPr lang="hu-HU" sz="3200" dirty="0" err="1" smtClean="0"/>
              <a:t>candy</a:t>
            </a:r>
            <a:r>
              <a:rPr lang="hu-HU" sz="3200" dirty="0" smtClean="0"/>
              <a:t> </a:t>
            </a:r>
            <a:r>
              <a:rPr lang="hu-HU" sz="3200" dirty="0" err="1" smtClean="0"/>
              <a:t>only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bears</a:t>
            </a:r>
            <a:r>
              <a:rPr lang="hu-HU" sz="3200" dirty="0" smtClean="0"/>
              <a:t> </a:t>
            </a:r>
            <a:r>
              <a:rPr lang="hu-HU" sz="3200" dirty="0" err="1" smtClean="0"/>
              <a:t>with</a:t>
            </a:r>
            <a:r>
              <a:rPr lang="hu-HU" sz="3200" dirty="0" smtClean="0"/>
              <a:t> </a:t>
            </a:r>
            <a:r>
              <a:rPr lang="hu-HU" sz="3200" dirty="0" err="1" smtClean="0"/>
              <a:t>exactly</a:t>
            </a:r>
            <a:r>
              <a:rPr lang="hu-HU" sz="3200" dirty="0" smtClean="0"/>
              <a:t> 3 </a:t>
            </a:r>
            <a:r>
              <a:rPr lang="hu-HU" sz="3200" dirty="0" err="1" smtClean="0"/>
              <a:t>berries</a:t>
            </a:r>
            <a:r>
              <a:rPr lang="hu-HU" sz="3200" dirty="0" smtClean="0"/>
              <a:t>.’.</a:t>
            </a:r>
          </a:p>
          <a:p>
            <a:pPr algn="just"/>
            <a:r>
              <a:rPr lang="hu-HU" sz="3200" b="1" dirty="0" err="1" smtClean="0"/>
              <a:t>In</a:t>
            </a:r>
            <a:r>
              <a:rPr lang="hu-HU" sz="3200" b="1" dirty="0" smtClean="0"/>
              <a:t> a </a:t>
            </a:r>
            <a:r>
              <a:rPr lang="hu-HU" sz="3200" b="1" dirty="0" err="1" smtClean="0"/>
              <a:t>pure</a:t>
            </a:r>
            <a:r>
              <a:rPr lang="hu-HU" sz="3200" b="1" dirty="0" smtClean="0"/>
              <a:t> test </a:t>
            </a:r>
            <a:r>
              <a:rPr lang="hu-HU" sz="3200" b="1" dirty="0" err="1" smtClean="0"/>
              <a:t>situation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the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proportion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non-adult-like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answers</a:t>
            </a:r>
            <a:r>
              <a:rPr lang="hu-HU" sz="3200" b="1" dirty="0" smtClean="0"/>
              <a:t>: 100%.</a:t>
            </a:r>
            <a:endParaRPr lang="hu-HU" sz="2000" dirty="0" smtClean="0"/>
          </a:p>
          <a:p>
            <a:pPr algn="just"/>
            <a:r>
              <a:rPr lang="hu-HU" sz="2000" b="1" dirty="0" smtClean="0"/>
              <a:t> </a:t>
            </a:r>
          </a:p>
          <a:p>
            <a:pPr algn="just"/>
            <a:endParaRPr lang="hu-HU" sz="1600" dirty="0" smtClean="0"/>
          </a:p>
          <a:p>
            <a:pPr algn="just"/>
            <a:r>
              <a:rPr lang="hu-HU" sz="3200" b="1" dirty="0" err="1" smtClean="0"/>
              <a:t>Experiment</a:t>
            </a:r>
            <a:r>
              <a:rPr lang="hu-HU" sz="3200" b="1" dirty="0" smtClean="0"/>
              <a:t> 2: Game </a:t>
            </a:r>
            <a:r>
              <a:rPr lang="hu-HU" sz="3200" b="1" dirty="0" err="1" smtClean="0"/>
              <a:t>context</a:t>
            </a:r>
            <a:r>
              <a:rPr lang="hu-HU" sz="3200" b="1" dirty="0" smtClean="0"/>
              <a:t>; </a:t>
            </a:r>
            <a:r>
              <a:rPr lang="hu-HU" sz="3200" b="1" dirty="0" err="1" smtClean="0"/>
              <a:t>personal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involvement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children</a:t>
            </a:r>
            <a:endParaRPr lang="hu-HU" sz="3200" b="1" dirty="0" smtClean="0"/>
          </a:p>
          <a:p>
            <a:pPr algn="just"/>
            <a:r>
              <a:rPr lang="hu-HU" sz="3200" i="1" dirty="0" err="1" smtClean="0"/>
              <a:t>Subjects</a:t>
            </a:r>
            <a:r>
              <a:rPr lang="hu-HU" sz="3200" b="1" dirty="0" smtClean="0"/>
              <a:t>: </a:t>
            </a:r>
            <a:r>
              <a:rPr lang="hu-HU" sz="3200" dirty="0" smtClean="0"/>
              <a:t>18 </a:t>
            </a:r>
            <a:r>
              <a:rPr lang="hu-HU" sz="3200" dirty="0" err="1" smtClean="0"/>
              <a:t>preschoolers</a:t>
            </a:r>
            <a:r>
              <a:rPr lang="hu-HU" sz="3200" dirty="0" smtClean="0"/>
              <a:t> (</a:t>
            </a:r>
            <a:r>
              <a:rPr lang="hu-HU" sz="3200" dirty="0" err="1" smtClean="0"/>
              <a:t>mean</a:t>
            </a:r>
            <a:r>
              <a:rPr lang="hu-HU" sz="3200" dirty="0" smtClean="0"/>
              <a:t> </a:t>
            </a:r>
            <a:r>
              <a:rPr lang="hu-HU" sz="3200" dirty="0" err="1" smtClean="0"/>
              <a:t>age</a:t>
            </a:r>
            <a:r>
              <a:rPr lang="hu-HU" sz="3200" dirty="0" smtClean="0"/>
              <a:t>: 5;6)</a:t>
            </a:r>
          </a:p>
          <a:p>
            <a:pPr algn="just"/>
            <a:endParaRPr lang="hu-HU" sz="3200" dirty="0" smtClean="0"/>
          </a:p>
          <a:p>
            <a:pPr algn="just"/>
            <a:r>
              <a:rPr lang="hu-HU" sz="3200" i="1" dirty="0" err="1" smtClean="0"/>
              <a:t>Method</a:t>
            </a:r>
            <a:r>
              <a:rPr lang="hu-HU" sz="3200" dirty="0" smtClean="0"/>
              <a:t>: The </a:t>
            </a:r>
            <a:r>
              <a:rPr lang="hu-HU" sz="3200" dirty="0" err="1" smtClean="0"/>
              <a:t>experimenter</a:t>
            </a:r>
            <a:r>
              <a:rPr lang="hu-HU" sz="3200" dirty="0" smtClean="0"/>
              <a:t> and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child</a:t>
            </a:r>
            <a:r>
              <a:rPr lang="hu-HU" sz="3200" dirty="0" smtClean="0"/>
              <a:t> play a </a:t>
            </a:r>
            <a:r>
              <a:rPr lang="hu-HU" sz="3200" dirty="0" err="1" smtClean="0"/>
              <a:t>card</a:t>
            </a:r>
            <a:r>
              <a:rPr lang="hu-HU" sz="3200" dirty="0" smtClean="0"/>
              <a:t> game;</a:t>
            </a:r>
          </a:p>
          <a:p>
            <a:pPr algn="just"/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child</a:t>
            </a:r>
            <a:r>
              <a:rPr lang="hu-HU" sz="3200" dirty="0" smtClean="0"/>
              <a:t> </a:t>
            </a:r>
            <a:r>
              <a:rPr lang="hu-HU" sz="3200" dirty="0" err="1" smtClean="0"/>
              <a:t>ends</a:t>
            </a:r>
            <a:r>
              <a:rPr lang="hu-HU" sz="3200" dirty="0" smtClean="0"/>
              <a:t> </a:t>
            </a:r>
            <a:r>
              <a:rPr lang="hu-HU" sz="3200" dirty="0" err="1" smtClean="0"/>
              <a:t>up</a:t>
            </a:r>
            <a:r>
              <a:rPr lang="hu-HU" sz="3200" dirty="0" smtClean="0"/>
              <a:t> </a:t>
            </a:r>
            <a:r>
              <a:rPr lang="hu-HU" sz="3200" dirty="0" err="1" smtClean="0"/>
              <a:t>with</a:t>
            </a:r>
            <a:r>
              <a:rPr lang="hu-HU" sz="3200" dirty="0" smtClean="0"/>
              <a:t> 4 </a:t>
            </a:r>
            <a:r>
              <a:rPr lang="hu-HU" sz="3200" dirty="0" err="1" smtClean="0"/>
              <a:t>identical</a:t>
            </a:r>
            <a:r>
              <a:rPr lang="hu-HU" sz="3200" dirty="0" smtClean="0"/>
              <a:t> </a:t>
            </a:r>
            <a:r>
              <a:rPr lang="hu-HU" sz="3200" dirty="0" err="1" smtClean="0"/>
              <a:t>cards</a:t>
            </a:r>
            <a:r>
              <a:rPr lang="hu-HU" sz="3200" dirty="0" smtClean="0"/>
              <a:t>. </a:t>
            </a:r>
          </a:p>
          <a:p>
            <a:pPr algn="just"/>
            <a:endParaRPr lang="hu-HU" sz="3200" dirty="0" smtClean="0"/>
          </a:p>
          <a:p>
            <a:pPr algn="just"/>
            <a:r>
              <a:rPr lang="hu-HU" sz="3200" i="1" dirty="0" err="1" smtClean="0"/>
              <a:t>Experimenter</a:t>
            </a:r>
            <a:r>
              <a:rPr lang="hu-HU" sz="3200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</a:t>
            </a:r>
            <a:r>
              <a:rPr lang="hu-HU" sz="3200" dirty="0" err="1" smtClean="0">
                <a:solidFill>
                  <a:prstClr val="black"/>
                </a:solidFill>
              </a:rPr>
              <a:t>I</a:t>
            </a:r>
            <a:r>
              <a:rPr lang="hu-HU" sz="3200" dirty="0" err="1" smtClean="0"/>
              <a:t>f</a:t>
            </a:r>
            <a:r>
              <a:rPr lang="hu-HU" sz="3200" dirty="0" smtClean="0"/>
              <a:t> </a:t>
            </a:r>
            <a:r>
              <a:rPr lang="hu-HU" sz="3200" dirty="0" err="1" smtClean="0"/>
              <a:t>you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three</a:t>
            </a:r>
            <a:r>
              <a:rPr lang="hu-HU" sz="3200" dirty="0" smtClean="0"/>
              <a:t> </a:t>
            </a:r>
            <a:r>
              <a:rPr lang="hu-HU" sz="3200" dirty="0" err="1" smtClean="0"/>
              <a:t>identical</a:t>
            </a:r>
            <a:r>
              <a:rPr lang="hu-HU" sz="3200" dirty="0" smtClean="0"/>
              <a:t> </a:t>
            </a:r>
            <a:r>
              <a:rPr lang="hu-HU" sz="3200" dirty="0" err="1" smtClean="0"/>
              <a:t>cards</a:t>
            </a:r>
            <a:r>
              <a:rPr lang="hu-HU" sz="3200" dirty="0" smtClean="0"/>
              <a:t>, </a:t>
            </a:r>
            <a:r>
              <a:rPr lang="hu-HU" sz="3200" dirty="0" err="1" smtClean="0"/>
              <a:t>you</a:t>
            </a:r>
            <a:r>
              <a:rPr lang="hu-HU" sz="3200" dirty="0" smtClean="0"/>
              <a:t> </a:t>
            </a:r>
            <a:r>
              <a:rPr lang="hu-HU" sz="3200" dirty="0" err="1" smtClean="0"/>
              <a:t>get</a:t>
            </a:r>
            <a:r>
              <a:rPr lang="hu-HU" sz="3200" dirty="0" smtClean="0"/>
              <a:t> a </a:t>
            </a:r>
            <a:r>
              <a:rPr lang="hu-HU" sz="3200" dirty="0" err="1" smtClean="0"/>
              <a:t>balloon</a:t>
            </a:r>
            <a:r>
              <a:rPr lang="hu-HU" sz="3200" dirty="0" smtClean="0"/>
              <a:t>.”</a:t>
            </a:r>
          </a:p>
          <a:p>
            <a:pPr algn="just"/>
            <a:r>
              <a:rPr lang="hu-HU" sz="3200" i="1" dirty="0" smtClean="0"/>
              <a:t>Most </a:t>
            </a:r>
            <a:r>
              <a:rPr lang="hu-HU" sz="3200" i="1" dirty="0" err="1" smtClean="0"/>
              <a:t>children</a:t>
            </a:r>
            <a:r>
              <a:rPr lang="hu-HU" sz="3200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</a:t>
            </a:r>
            <a:r>
              <a:rPr lang="hu-HU" sz="3200" dirty="0" err="1" smtClean="0"/>
              <a:t>Sorry</a:t>
            </a:r>
            <a:r>
              <a:rPr lang="hu-HU" sz="3200" dirty="0" smtClean="0"/>
              <a:t>, I </a:t>
            </a:r>
            <a:r>
              <a:rPr lang="hu-HU" sz="3200" dirty="0" err="1" smtClean="0"/>
              <a:t>don’t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three</a:t>
            </a:r>
            <a:r>
              <a:rPr lang="hu-HU" sz="3200" dirty="0" smtClean="0"/>
              <a:t>.”</a:t>
            </a:r>
          </a:p>
          <a:p>
            <a:pPr algn="just"/>
            <a:r>
              <a:rPr lang="hu-HU" sz="3200" i="1" dirty="0" err="1" smtClean="0"/>
              <a:t>Results</a:t>
            </a:r>
            <a:r>
              <a:rPr lang="hu-HU" sz="3200" i="1" dirty="0" smtClean="0"/>
              <a:t>:</a:t>
            </a:r>
            <a:r>
              <a:rPr lang="hu-HU" sz="3200" b="1" i="1" dirty="0" smtClean="0"/>
              <a:t>  </a:t>
            </a:r>
            <a:r>
              <a:rPr lang="hu-HU" sz="3200" b="1" dirty="0" err="1" smtClean="0"/>
              <a:t>In</a:t>
            </a:r>
            <a:r>
              <a:rPr lang="hu-HU" sz="3200" b="1" dirty="0" smtClean="0"/>
              <a:t> a </a:t>
            </a:r>
            <a:r>
              <a:rPr lang="hu-HU" sz="3200" b="1" dirty="0" err="1" smtClean="0"/>
              <a:t>game-like</a:t>
            </a:r>
            <a:r>
              <a:rPr lang="hu-HU" sz="3200" b="1" dirty="0" smtClean="0"/>
              <a:t> test </a:t>
            </a:r>
            <a:r>
              <a:rPr lang="hu-HU" sz="3200" b="1" dirty="0" err="1" smtClean="0"/>
              <a:t>situation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the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proportion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non-adult-like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answers</a:t>
            </a:r>
            <a:r>
              <a:rPr lang="hu-HU" sz="3200" b="1" dirty="0" smtClean="0"/>
              <a:t>: 72% </a:t>
            </a:r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655886" y="2861004"/>
            <a:ext cx="14400000" cy="2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3200" b="1" dirty="0" err="1" smtClean="0"/>
              <a:t>Experiment</a:t>
            </a:r>
            <a:r>
              <a:rPr lang="hu-HU" sz="3200" b="1" dirty="0" smtClean="0"/>
              <a:t> 3:  </a:t>
            </a:r>
            <a:r>
              <a:rPr lang="hu-HU" sz="3200" b="1" dirty="0" err="1" smtClean="0"/>
              <a:t>Emphasis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not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numbers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but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helping</a:t>
            </a:r>
            <a:r>
              <a:rPr lang="hu-HU" sz="3200" b="1" dirty="0" smtClean="0"/>
              <a:t> </a:t>
            </a:r>
          </a:p>
          <a:p>
            <a:pPr algn="just"/>
            <a:r>
              <a:rPr lang="hu-HU" sz="3200" i="1" dirty="0" err="1" smtClean="0"/>
              <a:t>Participants</a:t>
            </a:r>
            <a:r>
              <a:rPr lang="hu-HU" sz="3200" i="1" dirty="0" smtClean="0"/>
              <a:t>: </a:t>
            </a:r>
            <a:r>
              <a:rPr lang="hu-HU" sz="3200" dirty="0" smtClean="0"/>
              <a:t>36 </a:t>
            </a:r>
            <a:r>
              <a:rPr lang="hu-HU" sz="3200" dirty="0" err="1" smtClean="0"/>
              <a:t>preschoolers</a:t>
            </a:r>
            <a:r>
              <a:rPr lang="hu-HU" sz="3200" dirty="0" smtClean="0"/>
              <a:t> (</a:t>
            </a:r>
            <a:r>
              <a:rPr lang="hu-HU" sz="3200" dirty="0" err="1" smtClean="0"/>
              <a:t>mean</a:t>
            </a:r>
            <a:r>
              <a:rPr lang="hu-HU" sz="3200" dirty="0" smtClean="0"/>
              <a:t> </a:t>
            </a:r>
            <a:r>
              <a:rPr lang="hu-HU" sz="3200" dirty="0" err="1" smtClean="0"/>
              <a:t>age</a:t>
            </a:r>
            <a:r>
              <a:rPr lang="hu-HU" sz="3200" dirty="0" smtClean="0"/>
              <a:t>: 5;4)</a:t>
            </a:r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dirty="0" smtClean="0"/>
          </a:p>
          <a:p>
            <a:pPr algn="just"/>
            <a:endParaRPr lang="hu-HU" sz="3200" i="1" dirty="0" smtClean="0"/>
          </a:p>
          <a:p>
            <a:pPr algn="just"/>
            <a:endParaRPr lang="hu-HU" sz="3200" i="1" dirty="0" smtClean="0"/>
          </a:p>
          <a:p>
            <a:pPr algn="just"/>
            <a:r>
              <a:rPr lang="hu-HU" sz="3200" i="1" dirty="0" err="1" smtClean="0"/>
              <a:t>Experimenter</a:t>
            </a:r>
            <a:r>
              <a:rPr lang="hu-HU" sz="3200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</a:t>
            </a:r>
            <a:r>
              <a:rPr lang="hu-HU" sz="3200" dirty="0" err="1" smtClean="0"/>
              <a:t>Mickey</a:t>
            </a:r>
            <a:r>
              <a:rPr lang="hu-HU" sz="3200" dirty="0" smtClean="0"/>
              <a:t> </a:t>
            </a:r>
            <a:r>
              <a:rPr lang="hu-HU" sz="3200" dirty="0" err="1" smtClean="0"/>
              <a:t>wants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bake</a:t>
            </a:r>
            <a:r>
              <a:rPr lang="hu-HU" sz="3200" dirty="0" smtClean="0"/>
              <a:t> an </a:t>
            </a:r>
            <a:r>
              <a:rPr lang="hu-HU" sz="3200" dirty="0" err="1" smtClean="0"/>
              <a:t>apple</a:t>
            </a:r>
            <a:r>
              <a:rPr lang="hu-HU" sz="3200" dirty="0" smtClean="0"/>
              <a:t> </a:t>
            </a:r>
            <a:r>
              <a:rPr lang="hu-HU" sz="3200" dirty="0" err="1" smtClean="0"/>
              <a:t>pie</a:t>
            </a:r>
            <a:r>
              <a:rPr lang="hu-HU" sz="3200" dirty="0" smtClean="0"/>
              <a:t>,  </a:t>
            </a:r>
            <a:r>
              <a:rPr lang="hu-HU" sz="3200" dirty="0" err="1" smtClean="0"/>
              <a:t>but</a:t>
            </a:r>
            <a:r>
              <a:rPr lang="hu-HU" sz="3200" dirty="0" smtClean="0"/>
              <a:t> he </a:t>
            </a:r>
            <a:r>
              <a:rPr lang="hu-HU" sz="3200" dirty="0" err="1" smtClean="0"/>
              <a:t>needs</a:t>
            </a:r>
            <a:r>
              <a:rPr lang="hu-HU" sz="3200" dirty="0" smtClean="0"/>
              <a:t> </a:t>
            </a:r>
            <a:r>
              <a:rPr lang="hu-HU" sz="3200" dirty="0" err="1" smtClean="0"/>
              <a:t>three</a:t>
            </a:r>
            <a:r>
              <a:rPr lang="hu-HU" sz="3200" dirty="0" smtClean="0"/>
              <a:t> more </a:t>
            </a:r>
            <a:r>
              <a:rPr lang="hu-HU" sz="3200" dirty="0" err="1" smtClean="0"/>
              <a:t>apples</a:t>
            </a:r>
            <a:r>
              <a:rPr lang="hu-HU" sz="3200" dirty="0" smtClean="0"/>
              <a:t>.</a:t>
            </a:r>
          </a:p>
          <a:p>
            <a:pPr algn="just"/>
            <a:r>
              <a:rPr lang="hu-HU" sz="3200" dirty="0" smtClean="0"/>
              <a:t>                           </a:t>
            </a:r>
            <a:r>
              <a:rPr lang="hu-HU" sz="3200" dirty="0" err="1" smtClean="0"/>
              <a:t>Does</a:t>
            </a:r>
            <a:r>
              <a:rPr lang="hu-HU" sz="3200" dirty="0" smtClean="0"/>
              <a:t> Donald </a:t>
            </a:r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three</a:t>
            </a:r>
            <a:r>
              <a:rPr lang="hu-HU" sz="3200" dirty="0" smtClean="0"/>
              <a:t> </a:t>
            </a:r>
            <a:r>
              <a:rPr lang="hu-HU" sz="3200" dirty="0" err="1" smtClean="0"/>
              <a:t>apples</a:t>
            </a:r>
            <a:r>
              <a:rPr lang="hu-HU" sz="3200" dirty="0" smtClean="0"/>
              <a:t>?”</a:t>
            </a:r>
          </a:p>
          <a:p>
            <a:pPr algn="just"/>
            <a:r>
              <a:rPr lang="hu-HU" sz="3200" i="1" dirty="0" err="1" smtClean="0"/>
              <a:t>Results</a:t>
            </a:r>
            <a:r>
              <a:rPr lang="hu-HU" sz="3200" i="1" dirty="0" smtClean="0"/>
              <a:t>:</a:t>
            </a:r>
            <a:r>
              <a:rPr lang="hu-HU" sz="3200" dirty="0" smtClean="0"/>
              <a:t>  65% of </a:t>
            </a:r>
            <a:r>
              <a:rPr lang="hu-HU" sz="3200" dirty="0" err="1" smtClean="0"/>
              <a:t>children</a:t>
            </a:r>
            <a:r>
              <a:rPr lang="hu-HU" sz="3200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 </a:t>
            </a:r>
            <a:r>
              <a:rPr lang="hu-HU" sz="3200" dirty="0" err="1" smtClean="0"/>
              <a:t>Yes</a:t>
            </a:r>
            <a:r>
              <a:rPr lang="hu-HU" sz="3200" dirty="0" smtClean="0"/>
              <a:t>”.</a:t>
            </a:r>
          </a:p>
          <a:p>
            <a:pPr algn="just"/>
            <a:r>
              <a:rPr lang="hu-HU" sz="3200" b="1" dirty="0" err="1" smtClean="0"/>
              <a:t>In</a:t>
            </a:r>
            <a:r>
              <a:rPr lang="hu-HU" sz="3200" b="1" dirty="0" smtClean="0"/>
              <a:t> a test </a:t>
            </a:r>
            <a:r>
              <a:rPr lang="hu-HU" sz="3200" b="1" dirty="0" err="1" smtClean="0"/>
              <a:t>situation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with</a:t>
            </a:r>
            <a:r>
              <a:rPr lang="hu-HU" sz="3200" b="1" dirty="0" smtClean="0"/>
              <a:t> no </a:t>
            </a:r>
            <a:r>
              <a:rPr lang="hu-HU" sz="3200" b="1" dirty="0" err="1" smtClean="0"/>
              <a:t>ostensive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numeral</a:t>
            </a:r>
            <a:r>
              <a:rPr lang="hu-HU" sz="3200" b="1" dirty="0" smtClean="0"/>
              <a:t>: </a:t>
            </a:r>
            <a:r>
              <a:rPr lang="hu-HU" sz="3200" b="1" dirty="0" err="1" smtClean="0"/>
              <a:t>the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proportion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non-adult-like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answers</a:t>
            </a:r>
            <a:r>
              <a:rPr lang="hu-HU" sz="3200" b="1" dirty="0" smtClean="0"/>
              <a:t>: 35%</a:t>
            </a:r>
            <a:endParaRPr lang="hu-HU" sz="3200" dirty="0" smtClean="0"/>
          </a:p>
          <a:p>
            <a:pPr algn="just"/>
            <a:r>
              <a:rPr lang="hu-HU" sz="3200" b="1" dirty="0" smtClean="0"/>
              <a:t> </a:t>
            </a:r>
            <a:endParaRPr lang="hu-HU" sz="3200" dirty="0" smtClean="0"/>
          </a:p>
          <a:p>
            <a:pPr algn="just"/>
            <a:r>
              <a:rPr lang="hu-HU" sz="3200" b="1" dirty="0" err="1" smtClean="0"/>
              <a:t>Experiment</a:t>
            </a:r>
            <a:r>
              <a:rPr lang="hu-HU" sz="3200" b="1" dirty="0" smtClean="0"/>
              <a:t> 4: </a:t>
            </a:r>
            <a:r>
              <a:rPr lang="hu-HU" sz="3200" b="1" dirty="0" err="1" smtClean="0"/>
              <a:t>Acting</a:t>
            </a:r>
            <a:r>
              <a:rPr lang="hu-HU" sz="3200" b="1" dirty="0" smtClean="0"/>
              <a:t> out </a:t>
            </a:r>
            <a:r>
              <a:rPr lang="hu-HU" sz="3200" b="1" dirty="0" err="1" smtClean="0"/>
              <a:t>in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natural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situations</a:t>
            </a:r>
            <a:endParaRPr lang="hu-HU" sz="3200" dirty="0" smtClean="0"/>
          </a:p>
          <a:p>
            <a:pPr algn="just"/>
            <a:r>
              <a:rPr lang="hu-HU" sz="3200" i="1" dirty="0" err="1" smtClean="0"/>
              <a:t>Participants</a:t>
            </a:r>
            <a:r>
              <a:rPr lang="hu-HU" sz="3200" dirty="0" smtClean="0"/>
              <a:t>: 46 </a:t>
            </a:r>
            <a:r>
              <a:rPr lang="hu-HU" sz="3200" dirty="0" err="1" smtClean="0"/>
              <a:t>preschoolers</a:t>
            </a:r>
            <a:r>
              <a:rPr lang="hu-HU" sz="3200" dirty="0" smtClean="0"/>
              <a:t> . </a:t>
            </a:r>
            <a:r>
              <a:rPr lang="hu-HU" sz="3200" i="1" dirty="0" err="1" smtClean="0"/>
              <a:t>Mean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age</a:t>
            </a:r>
            <a:r>
              <a:rPr lang="hu-HU" sz="3200" dirty="0" smtClean="0"/>
              <a:t>: 5;5 </a:t>
            </a:r>
            <a:r>
              <a:rPr lang="hu-HU" sz="3200" dirty="0" err="1" smtClean="0"/>
              <a:t>years</a:t>
            </a:r>
            <a:r>
              <a:rPr lang="hu-HU" sz="3200" dirty="0" smtClean="0"/>
              <a:t> </a:t>
            </a:r>
          </a:p>
          <a:p>
            <a:pPr algn="just"/>
            <a:r>
              <a:rPr lang="hu-HU" sz="3200" i="1" dirty="0" err="1" smtClean="0"/>
              <a:t>Method</a:t>
            </a:r>
            <a:r>
              <a:rPr lang="hu-HU" sz="3200" dirty="0" smtClean="0"/>
              <a:t>:  </a:t>
            </a:r>
            <a:r>
              <a:rPr lang="hu-HU" sz="3200" dirty="0" err="1" smtClean="0"/>
              <a:t>Joint</a:t>
            </a:r>
            <a:r>
              <a:rPr lang="hu-HU" sz="3200" dirty="0" smtClean="0"/>
              <a:t> </a:t>
            </a:r>
            <a:r>
              <a:rPr lang="hu-HU" sz="3200" dirty="0" err="1" smtClean="0"/>
              <a:t>activity</a:t>
            </a:r>
            <a:r>
              <a:rPr lang="hu-HU" sz="3200" dirty="0" smtClean="0"/>
              <a:t> </a:t>
            </a:r>
            <a:r>
              <a:rPr lang="hu-HU" sz="3200" dirty="0" err="1" smtClean="0"/>
              <a:t>unrelated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test </a:t>
            </a:r>
            <a:r>
              <a:rPr lang="hu-HU" sz="3200" dirty="0" err="1" smtClean="0"/>
              <a:t>task</a:t>
            </a:r>
            <a:r>
              <a:rPr lang="hu-HU" sz="3200" dirty="0" smtClean="0"/>
              <a:t>.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table</a:t>
            </a:r>
            <a:r>
              <a:rPr lang="hu-HU" sz="3200" dirty="0" smtClean="0"/>
              <a:t>: 4-5 </a:t>
            </a:r>
            <a:r>
              <a:rPr lang="hu-HU" sz="3200" dirty="0" err="1" smtClean="0"/>
              <a:t>glasses</a:t>
            </a:r>
            <a:r>
              <a:rPr lang="hu-HU" sz="3200" dirty="0" smtClean="0"/>
              <a:t>, </a:t>
            </a:r>
            <a:r>
              <a:rPr lang="hu-HU" sz="3200" dirty="0" err="1" smtClean="0"/>
              <a:t>cups</a:t>
            </a:r>
            <a:r>
              <a:rPr lang="hu-HU" sz="3200" dirty="0" smtClean="0"/>
              <a:t>, etc.</a:t>
            </a:r>
          </a:p>
          <a:p>
            <a:pPr algn="just"/>
            <a:endParaRPr lang="hu-HU" sz="1000" dirty="0" smtClean="0"/>
          </a:p>
          <a:p>
            <a:pPr algn="just"/>
            <a:r>
              <a:rPr lang="hu-HU" sz="3200" i="1" dirty="0" err="1" smtClean="0"/>
              <a:t>Experimenter</a:t>
            </a:r>
            <a:r>
              <a:rPr lang="hu-HU" sz="3200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 </a:t>
            </a:r>
            <a:r>
              <a:rPr lang="hu-HU" sz="3200" dirty="0" err="1" smtClean="0"/>
              <a:t>We</a:t>
            </a:r>
            <a:r>
              <a:rPr lang="hu-HU" sz="3200" dirty="0" smtClean="0"/>
              <a:t> 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thirsty</a:t>
            </a:r>
            <a:r>
              <a:rPr lang="hu-HU" sz="3200" dirty="0" smtClean="0"/>
              <a:t>. </a:t>
            </a:r>
            <a:r>
              <a:rPr lang="hu-HU" sz="3200" dirty="0" err="1" smtClean="0"/>
              <a:t>Can</a:t>
            </a:r>
            <a:r>
              <a:rPr lang="hu-HU" sz="3200" dirty="0" smtClean="0"/>
              <a:t> </a:t>
            </a:r>
            <a:r>
              <a:rPr lang="hu-HU" sz="3200" dirty="0" err="1" smtClean="0"/>
              <a:t>you</a:t>
            </a:r>
            <a:r>
              <a:rPr lang="hu-HU" sz="3200" dirty="0" smtClean="0"/>
              <a:t> </a:t>
            </a:r>
            <a:r>
              <a:rPr lang="hu-HU" sz="3200" dirty="0" err="1" smtClean="0"/>
              <a:t>find</a:t>
            </a:r>
            <a:r>
              <a:rPr lang="hu-HU" sz="3200" dirty="0" smtClean="0"/>
              <a:t> 3 </a:t>
            </a:r>
            <a:r>
              <a:rPr lang="hu-HU" sz="3200" dirty="0" err="1" smtClean="0"/>
              <a:t>glasses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table</a:t>
            </a:r>
            <a:r>
              <a:rPr lang="hu-HU" sz="3200" dirty="0" smtClean="0"/>
              <a:t> 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us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drink</a:t>
            </a:r>
            <a:r>
              <a:rPr lang="hu-HU" sz="3200" dirty="0" smtClean="0"/>
              <a:t>?” </a:t>
            </a:r>
          </a:p>
          <a:p>
            <a:pPr algn="just"/>
            <a:r>
              <a:rPr lang="hu-HU" sz="3200" i="1" dirty="0" smtClean="0"/>
              <a:t>Most </a:t>
            </a:r>
            <a:r>
              <a:rPr lang="hu-HU" sz="3200" i="1" dirty="0" err="1" smtClean="0"/>
              <a:t>children</a:t>
            </a:r>
            <a:r>
              <a:rPr lang="hu-HU" sz="3200" i="1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 </a:t>
            </a:r>
            <a:r>
              <a:rPr lang="hu-HU" sz="3200" dirty="0" err="1" smtClean="0"/>
              <a:t>Yes</a:t>
            </a:r>
            <a:r>
              <a:rPr lang="hu-HU" sz="3200" dirty="0" smtClean="0"/>
              <a:t>, I </a:t>
            </a:r>
            <a:r>
              <a:rPr lang="hu-HU" sz="3200" dirty="0" err="1" smtClean="0"/>
              <a:t>can</a:t>
            </a:r>
            <a:r>
              <a:rPr lang="hu-HU" sz="3200" i="1" dirty="0" smtClean="0"/>
              <a:t>.”</a:t>
            </a:r>
          </a:p>
          <a:p>
            <a:pPr algn="just"/>
            <a:endParaRPr lang="hu-HU" sz="1000" i="1" dirty="0" smtClean="0"/>
          </a:p>
          <a:p>
            <a:pPr algn="just"/>
            <a:r>
              <a:rPr lang="hu-HU" sz="3200" i="1" dirty="0" err="1" smtClean="0"/>
              <a:t>Experimenter</a:t>
            </a:r>
            <a:r>
              <a:rPr lang="hu-HU" sz="3200" i="1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 </a:t>
            </a:r>
            <a:r>
              <a:rPr lang="hu-HU" sz="3200" dirty="0" smtClean="0"/>
              <a:t>The </a:t>
            </a:r>
            <a:r>
              <a:rPr lang="hu-HU" sz="3200" dirty="0" err="1" smtClean="0"/>
              <a:t>adults</a:t>
            </a:r>
            <a:r>
              <a:rPr lang="hu-HU" sz="3200" dirty="0" smtClean="0"/>
              <a:t> </a:t>
            </a:r>
            <a:r>
              <a:rPr lang="hu-HU" sz="3200" dirty="0" err="1" smtClean="0"/>
              <a:t>deserve</a:t>
            </a:r>
            <a:r>
              <a:rPr lang="hu-HU" sz="3200" dirty="0" smtClean="0"/>
              <a:t> </a:t>
            </a:r>
            <a:r>
              <a:rPr lang="hu-HU" sz="3200" dirty="0" err="1" smtClean="0"/>
              <a:t>some</a:t>
            </a:r>
            <a:r>
              <a:rPr lang="hu-HU" sz="3200" dirty="0" smtClean="0"/>
              <a:t> </a:t>
            </a:r>
            <a:r>
              <a:rPr lang="hu-HU" sz="3200" dirty="0" err="1" smtClean="0"/>
              <a:t>coffee</a:t>
            </a:r>
            <a:r>
              <a:rPr lang="hu-HU" sz="3200" dirty="0" smtClean="0"/>
              <a:t>. 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there</a:t>
            </a:r>
            <a:r>
              <a:rPr lang="hu-HU" sz="3200" dirty="0" smtClean="0"/>
              <a:t> 2 </a:t>
            </a:r>
            <a:r>
              <a:rPr lang="hu-HU" sz="3200" dirty="0" err="1" smtClean="0"/>
              <a:t>cups</a:t>
            </a:r>
            <a:r>
              <a:rPr lang="hu-HU" sz="3200" dirty="0" smtClean="0"/>
              <a:t> </a:t>
            </a:r>
            <a:r>
              <a:rPr lang="hu-HU" sz="3200" dirty="0" err="1" smtClean="0"/>
              <a:t>there</a:t>
            </a:r>
            <a:r>
              <a:rPr lang="hu-HU" sz="3200" dirty="0" smtClean="0"/>
              <a:t>?” </a:t>
            </a:r>
          </a:p>
          <a:p>
            <a:pPr algn="just"/>
            <a:r>
              <a:rPr lang="hu-HU" sz="3200" i="1" dirty="0" smtClean="0"/>
              <a:t>Most </a:t>
            </a:r>
            <a:r>
              <a:rPr lang="hu-HU" sz="3200" i="1" dirty="0" err="1" smtClean="0"/>
              <a:t>children</a:t>
            </a:r>
            <a:r>
              <a:rPr lang="hu-HU" sz="3200" dirty="0" smtClean="0"/>
              <a:t>: </a:t>
            </a:r>
            <a:r>
              <a:rPr lang="hu-HU" sz="3200" i="1" dirty="0" smtClean="0">
                <a:solidFill>
                  <a:prstClr val="black"/>
                </a:solidFill>
              </a:rPr>
              <a:t>" </a:t>
            </a:r>
            <a:r>
              <a:rPr lang="hu-HU" sz="3200" dirty="0" err="1" smtClean="0"/>
              <a:t>Yes</a:t>
            </a:r>
            <a:r>
              <a:rPr lang="hu-HU" sz="3200" dirty="0" smtClean="0"/>
              <a:t>, </a:t>
            </a:r>
            <a:r>
              <a:rPr lang="hu-HU" sz="3200" dirty="0" err="1" smtClean="0"/>
              <a:t>there</a:t>
            </a:r>
            <a:r>
              <a:rPr lang="hu-HU" sz="3200" dirty="0" smtClean="0"/>
              <a:t> </a:t>
            </a:r>
            <a:r>
              <a:rPr lang="hu-HU" sz="3200" dirty="0" err="1" smtClean="0"/>
              <a:t>are</a:t>
            </a:r>
            <a:r>
              <a:rPr lang="hu-HU" sz="3200" dirty="0" smtClean="0"/>
              <a:t>.” </a:t>
            </a:r>
          </a:p>
          <a:p>
            <a:pPr algn="just"/>
            <a:endParaRPr lang="hu-HU" sz="1000" dirty="0" smtClean="0"/>
          </a:p>
          <a:p>
            <a:pPr algn="just"/>
            <a:r>
              <a:rPr lang="hu-HU" sz="3200" i="1" dirty="0" err="1" smtClean="0"/>
              <a:t>Results</a:t>
            </a:r>
            <a:r>
              <a:rPr lang="hu-HU" sz="3200" dirty="0" smtClean="0"/>
              <a:t>:  </a:t>
            </a:r>
            <a:r>
              <a:rPr lang="hu-HU" sz="3200" b="1" dirty="0" err="1" smtClean="0"/>
              <a:t>In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natural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acting-out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situations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proportion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non-adult-like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answers</a:t>
            </a:r>
            <a:r>
              <a:rPr lang="hu-HU" sz="3200" b="1" dirty="0" smtClean="0"/>
              <a:t>: 15%</a:t>
            </a:r>
            <a:endParaRPr lang="hu-HU" sz="3200" dirty="0" smtClean="0"/>
          </a:p>
          <a:p>
            <a:pPr algn="just"/>
            <a:r>
              <a:rPr lang="hu-HU" sz="3200" b="1" dirty="0" smtClean="0"/>
              <a:t> </a:t>
            </a:r>
          </a:p>
          <a:p>
            <a:pPr algn="just"/>
            <a:r>
              <a:rPr lang="hu-HU" sz="3200" b="1" dirty="0" err="1" smtClean="0"/>
              <a:t>Discussion</a:t>
            </a:r>
            <a:r>
              <a:rPr lang="hu-HU" sz="2800" b="1" dirty="0" smtClean="0"/>
              <a:t>:</a:t>
            </a:r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endParaRPr lang="hu-HU" sz="2800" b="1" dirty="0" smtClean="0"/>
          </a:p>
          <a:p>
            <a:pPr algn="just"/>
            <a:r>
              <a:rPr lang="hu-HU" sz="3200" dirty="0" err="1" smtClean="0"/>
              <a:t>In</a:t>
            </a:r>
            <a:r>
              <a:rPr lang="hu-HU" sz="3200" dirty="0" smtClean="0"/>
              <a:t> test </a:t>
            </a:r>
            <a:r>
              <a:rPr lang="hu-HU" sz="3200" dirty="0" err="1" smtClean="0"/>
              <a:t>situations</a:t>
            </a:r>
            <a:r>
              <a:rPr lang="hu-HU" sz="3200" dirty="0" smtClean="0"/>
              <a:t>, </a:t>
            </a:r>
            <a:r>
              <a:rPr lang="hu-HU" sz="3200" dirty="0" err="1" smtClean="0"/>
              <a:t>children</a:t>
            </a:r>
            <a:r>
              <a:rPr lang="hu-HU" sz="3200" dirty="0" smtClean="0"/>
              <a:t> </a:t>
            </a:r>
            <a:r>
              <a:rPr lang="hu-HU" sz="3200" dirty="0" err="1" smtClean="0"/>
              <a:t>interpret</a:t>
            </a:r>
            <a:r>
              <a:rPr lang="hu-HU" sz="3200" dirty="0" smtClean="0"/>
              <a:t> </a:t>
            </a:r>
            <a:r>
              <a:rPr lang="hu-HU" sz="3200" dirty="0" err="1" smtClean="0"/>
              <a:t>numerals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</a:t>
            </a:r>
            <a:r>
              <a:rPr lang="hu-HU" sz="3200" dirty="0" err="1" smtClean="0"/>
              <a:t>signals</a:t>
            </a:r>
            <a:r>
              <a:rPr lang="hu-HU" sz="3200" dirty="0" smtClean="0"/>
              <a:t>. The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</a:t>
            </a:r>
            <a:r>
              <a:rPr lang="hu-HU" sz="3200" dirty="0" err="1" smtClean="0"/>
              <a:t>interpretation</a:t>
            </a:r>
            <a:r>
              <a:rPr lang="hu-HU" sz="3200" dirty="0" smtClean="0"/>
              <a:t> of </a:t>
            </a:r>
            <a:r>
              <a:rPr lang="hu-HU" sz="3200" dirty="0" err="1" smtClean="0"/>
              <a:t>numerals</a:t>
            </a:r>
            <a:r>
              <a:rPr lang="hu-HU" sz="3200" dirty="0" smtClean="0"/>
              <a:t> </a:t>
            </a:r>
            <a:r>
              <a:rPr lang="hu-HU" sz="3200" dirty="0" err="1" smtClean="0"/>
              <a:t>blocks</a:t>
            </a:r>
            <a:r>
              <a:rPr lang="hu-HU" sz="3200" dirty="0" smtClean="0"/>
              <a:t> </a:t>
            </a:r>
            <a:r>
              <a:rPr lang="hu-HU" sz="3200" dirty="0" err="1" smtClean="0"/>
              <a:t>their</a:t>
            </a:r>
            <a:r>
              <a:rPr lang="hu-HU" sz="3200" dirty="0" smtClean="0"/>
              <a:t> '</a:t>
            </a:r>
            <a:r>
              <a:rPr lang="hu-HU" sz="3200" dirty="0" err="1" smtClean="0"/>
              <a:t>at</a:t>
            </a:r>
            <a:r>
              <a:rPr lang="hu-HU" sz="3200" dirty="0" smtClean="0"/>
              <a:t> </a:t>
            </a:r>
            <a:r>
              <a:rPr lang="hu-HU" sz="3200" dirty="0" err="1" smtClean="0"/>
              <a:t>least</a:t>
            </a:r>
            <a:r>
              <a:rPr lang="hu-HU" sz="3200" dirty="0" smtClean="0"/>
              <a:t>' </a:t>
            </a:r>
            <a:r>
              <a:rPr lang="hu-HU" sz="3200" dirty="0" err="1" smtClean="0"/>
              <a:t>reading</a:t>
            </a:r>
            <a:r>
              <a:rPr lang="hu-HU" sz="3200" smtClean="0"/>
              <a:t>. The </a:t>
            </a:r>
            <a:r>
              <a:rPr lang="hu-HU" sz="3200" dirty="0" smtClean="0"/>
              <a:t>more </a:t>
            </a:r>
            <a:r>
              <a:rPr lang="hu-HU" sz="3200" dirty="0" err="1" smtClean="0"/>
              <a:t>we</a:t>
            </a:r>
            <a:r>
              <a:rPr lang="hu-HU" sz="3200" dirty="0" smtClean="0"/>
              <a:t> </a:t>
            </a:r>
            <a:r>
              <a:rPr lang="hu-HU" sz="3200" dirty="0" err="1" smtClean="0"/>
              <a:t>hide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test </a:t>
            </a:r>
            <a:r>
              <a:rPr lang="hu-HU" sz="3200" dirty="0" err="1" smtClean="0"/>
              <a:t>nature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task</a:t>
            </a:r>
            <a:r>
              <a:rPr lang="hu-HU" sz="3200" dirty="0" smtClean="0"/>
              <a:t>,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weaker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blocking</a:t>
            </a:r>
            <a:r>
              <a:rPr lang="hu-HU" sz="3200" dirty="0" smtClean="0"/>
              <a:t> </a:t>
            </a:r>
            <a:r>
              <a:rPr lang="hu-HU" sz="3200" dirty="0" err="1" smtClean="0"/>
              <a:t>effect</a:t>
            </a:r>
            <a:r>
              <a:rPr lang="hu-HU" sz="3200" dirty="0" smtClean="0"/>
              <a:t>, </a:t>
            </a:r>
            <a:r>
              <a:rPr lang="hu-HU" sz="3200" dirty="0" err="1" smtClean="0"/>
              <a:t>the</a:t>
            </a:r>
            <a:r>
              <a:rPr lang="hu-HU" sz="3200" dirty="0" smtClean="0"/>
              <a:t> more </a:t>
            </a:r>
            <a:r>
              <a:rPr lang="hu-HU" sz="3200" dirty="0" err="1" smtClean="0"/>
              <a:t>adult-like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r>
              <a:rPr lang="hu-HU" sz="3200" dirty="0" smtClean="0"/>
              <a:t>. </a:t>
            </a:r>
          </a:p>
          <a:p>
            <a:pPr algn="just"/>
            <a:endParaRPr lang="hu-HU" sz="2400" b="1" dirty="0" smtClean="0"/>
          </a:p>
          <a:p>
            <a:pPr algn="just"/>
            <a:r>
              <a:rPr lang="hu-HU" sz="3600" b="1" dirty="0" err="1" smtClean="0"/>
              <a:t>Conclusion</a:t>
            </a:r>
            <a:r>
              <a:rPr lang="hu-HU" sz="3200" b="1" dirty="0" smtClean="0"/>
              <a:t>:</a:t>
            </a:r>
            <a:endParaRPr lang="hu-HU" sz="3200" dirty="0" smtClean="0"/>
          </a:p>
          <a:p>
            <a:pPr algn="just"/>
            <a:r>
              <a:rPr lang="hu-HU" sz="3200" dirty="0" smtClean="0"/>
              <a:t>The test </a:t>
            </a:r>
            <a:r>
              <a:rPr lang="hu-HU" sz="3200" dirty="0" err="1" smtClean="0"/>
              <a:t>situation</a:t>
            </a:r>
            <a:r>
              <a:rPr lang="hu-HU" sz="3200" dirty="0" smtClean="0"/>
              <a:t> </a:t>
            </a:r>
            <a:r>
              <a:rPr lang="hu-HU" sz="3200" dirty="0" err="1" smtClean="0"/>
              <a:t>itself</a:t>
            </a:r>
            <a:r>
              <a:rPr lang="hu-HU" sz="3200" dirty="0" smtClean="0"/>
              <a:t> </a:t>
            </a:r>
            <a:r>
              <a:rPr lang="hu-HU" sz="3200" dirty="0" err="1" smtClean="0"/>
              <a:t>may</a:t>
            </a:r>
            <a:r>
              <a:rPr lang="hu-HU" sz="3200" dirty="0" smtClean="0"/>
              <a:t> lead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ostensive</a:t>
            </a:r>
            <a:r>
              <a:rPr lang="hu-HU" sz="3200" dirty="0" smtClean="0"/>
              <a:t> (</a:t>
            </a:r>
            <a:r>
              <a:rPr lang="hu-HU" sz="3200" dirty="0" err="1" smtClean="0"/>
              <a:t>literal</a:t>
            </a:r>
            <a:r>
              <a:rPr lang="hu-HU" sz="3200" dirty="0" smtClean="0"/>
              <a:t>) </a:t>
            </a:r>
            <a:r>
              <a:rPr lang="hu-HU" sz="3200" dirty="0" err="1" smtClean="0"/>
              <a:t>interpretation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stimulus</a:t>
            </a:r>
            <a:r>
              <a:rPr lang="hu-HU" sz="3200" dirty="0" smtClean="0"/>
              <a:t>.  </a:t>
            </a:r>
            <a:r>
              <a:rPr lang="hu-HU" sz="3200" dirty="0" err="1" smtClean="0"/>
              <a:t>Acting-out</a:t>
            </a:r>
            <a:r>
              <a:rPr lang="hu-HU" sz="3200" dirty="0" smtClean="0"/>
              <a:t> </a:t>
            </a:r>
            <a:r>
              <a:rPr lang="hu-HU" sz="3200" dirty="0" err="1" smtClean="0"/>
              <a:t>tasks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natural</a:t>
            </a:r>
            <a:r>
              <a:rPr lang="hu-HU" sz="3200" dirty="0" smtClean="0"/>
              <a:t> </a:t>
            </a:r>
            <a:r>
              <a:rPr lang="hu-HU" sz="3200" dirty="0" err="1" smtClean="0"/>
              <a:t>situations</a:t>
            </a:r>
            <a:r>
              <a:rPr lang="hu-HU" sz="3200" dirty="0" smtClean="0"/>
              <a:t> 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exempt</a:t>
            </a:r>
            <a:r>
              <a:rPr lang="hu-HU" sz="3200" dirty="0" smtClean="0"/>
              <a:t> </a:t>
            </a:r>
            <a:r>
              <a:rPr lang="hu-HU" sz="3200" dirty="0" err="1" smtClean="0"/>
              <a:t>from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ostension</a:t>
            </a:r>
            <a:r>
              <a:rPr lang="hu-HU" sz="3200" dirty="0" smtClean="0"/>
              <a:t> </a:t>
            </a:r>
            <a:r>
              <a:rPr lang="hu-HU" sz="3200" dirty="0" err="1" smtClean="0"/>
              <a:t>effect</a:t>
            </a:r>
            <a:r>
              <a:rPr lang="hu-HU" sz="3200" dirty="0" smtClean="0"/>
              <a:t>. </a:t>
            </a:r>
          </a:p>
          <a:p>
            <a:pPr algn="just"/>
            <a:endParaRPr lang="hu-HU" sz="3200" b="1" dirty="0" smtClean="0"/>
          </a:p>
          <a:p>
            <a:pPr algn="just"/>
            <a:r>
              <a:rPr lang="hu-HU" sz="3600" b="1" dirty="0" err="1" smtClean="0"/>
              <a:t>Ways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eliminating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ostension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effect</a:t>
            </a:r>
            <a:r>
              <a:rPr lang="hu-HU" sz="3600" b="1" dirty="0" smtClean="0"/>
              <a:t>:</a:t>
            </a:r>
            <a:endParaRPr lang="hu-HU" sz="3600" dirty="0" smtClean="0"/>
          </a:p>
          <a:p>
            <a:pPr marL="514350" indent="-514350" algn="just">
              <a:buAutoNum type="arabicPeriod"/>
            </a:pP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experiments</a:t>
            </a:r>
            <a:r>
              <a:rPr lang="hu-HU" sz="3200" dirty="0" smtClean="0"/>
              <a:t> testing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linguistic</a:t>
            </a:r>
            <a:r>
              <a:rPr lang="hu-HU" sz="3200" dirty="0" smtClean="0"/>
              <a:t> </a:t>
            </a:r>
            <a:r>
              <a:rPr lang="hu-HU" sz="3200" dirty="0" err="1" smtClean="0"/>
              <a:t>relevance</a:t>
            </a:r>
            <a:r>
              <a:rPr lang="hu-HU" sz="3200" dirty="0" smtClean="0"/>
              <a:t> of an </a:t>
            </a:r>
            <a:r>
              <a:rPr lang="hu-HU" sz="3200" dirty="0" err="1" smtClean="0"/>
              <a:t>item</a:t>
            </a:r>
            <a:r>
              <a:rPr lang="hu-HU" sz="3200" dirty="0" smtClean="0"/>
              <a:t>, </a:t>
            </a:r>
            <a:r>
              <a:rPr lang="hu-HU" sz="3200" dirty="0" err="1" smtClean="0"/>
              <a:t>this</a:t>
            </a:r>
            <a:r>
              <a:rPr lang="hu-HU" sz="3200" dirty="0" smtClean="0"/>
              <a:t> </a:t>
            </a:r>
            <a:r>
              <a:rPr lang="hu-HU" sz="3200" dirty="0" err="1" smtClean="0"/>
              <a:t>item</a:t>
            </a:r>
            <a:r>
              <a:rPr lang="hu-HU" sz="3200" dirty="0" smtClean="0"/>
              <a:t> must </a:t>
            </a:r>
            <a:r>
              <a:rPr lang="hu-HU" sz="3200" dirty="0" err="1" smtClean="0"/>
              <a:t>not</a:t>
            </a:r>
            <a:r>
              <a:rPr lang="hu-HU" sz="3200" dirty="0" smtClean="0"/>
              <a:t> be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only</a:t>
            </a:r>
            <a:r>
              <a:rPr lang="hu-HU" sz="3200" dirty="0" smtClean="0"/>
              <a:t> </a:t>
            </a:r>
            <a:r>
              <a:rPr lang="hu-HU" sz="3200" dirty="0" err="1" smtClean="0"/>
              <a:t>potentially</a:t>
            </a:r>
            <a:r>
              <a:rPr lang="hu-HU" sz="3200" dirty="0" smtClean="0"/>
              <a:t> </a:t>
            </a:r>
            <a:r>
              <a:rPr lang="hu-HU" sz="3200" dirty="0" err="1" smtClean="0"/>
              <a:t>irrelevant</a:t>
            </a:r>
            <a:r>
              <a:rPr lang="hu-HU" sz="3200" dirty="0" smtClean="0"/>
              <a:t> </a:t>
            </a:r>
            <a:r>
              <a:rPr lang="hu-HU" sz="3200" dirty="0" err="1" smtClean="0"/>
              <a:t>element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stimulus</a:t>
            </a:r>
            <a:r>
              <a:rPr lang="hu-HU" sz="3200" dirty="0" smtClean="0"/>
              <a:t>. </a:t>
            </a:r>
          </a:p>
          <a:p>
            <a:pPr marL="514350" indent="-514350" algn="just">
              <a:buAutoNum type="arabicPeriod"/>
            </a:pPr>
            <a:r>
              <a:rPr lang="hu-HU" sz="3200" dirty="0" err="1" smtClean="0"/>
              <a:t>Tests</a:t>
            </a:r>
            <a:r>
              <a:rPr lang="hu-HU" sz="3200" dirty="0" smtClean="0"/>
              <a:t> </a:t>
            </a:r>
            <a:r>
              <a:rPr lang="hu-HU" sz="3200" dirty="0" err="1" smtClean="0"/>
              <a:t>should</a:t>
            </a:r>
            <a:r>
              <a:rPr lang="hu-HU" sz="3200" dirty="0" smtClean="0"/>
              <a:t> be </a:t>
            </a:r>
            <a:r>
              <a:rPr lang="hu-HU" sz="3200" dirty="0" err="1" smtClean="0"/>
              <a:t>embedded</a:t>
            </a:r>
            <a:r>
              <a:rPr lang="hu-HU" sz="3200" dirty="0" smtClean="0"/>
              <a:t> </a:t>
            </a:r>
            <a:r>
              <a:rPr lang="hu-HU" sz="3200" dirty="0" err="1" smtClean="0"/>
              <a:t>in</a:t>
            </a:r>
            <a:r>
              <a:rPr lang="hu-HU" sz="3200" dirty="0" smtClean="0"/>
              <a:t> </a:t>
            </a:r>
            <a:r>
              <a:rPr lang="hu-HU" sz="3200" dirty="0" err="1" smtClean="0"/>
              <a:t>natural</a:t>
            </a:r>
            <a:r>
              <a:rPr lang="hu-HU" sz="3200" dirty="0" smtClean="0"/>
              <a:t> </a:t>
            </a:r>
            <a:r>
              <a:rPr lang="hu-HU" sz="3200" dirty="0" err="1" smtClean="0"/>
              <a:t>situations</a:t>
            </a:r>
            <a:r>
              <a:rPr lang="hu-HU" sz="2800" dirty="0" smtClean="0"/>
              <a:t>.</a:t>
            </a:r>
          </a:p>
          <a:p>
            <a:pPr algn="just"/>
            <a:r>
              <a:rPr lang="hu-HU" sz="2800" b="1" dirty="0" smtClean="0"/>
              <a:t> </a:t>
            </a:r>
            <a:endParaRPr lang="hu-HU" sz="2800" dirty="0" smtClean="0"/>
          </a:p>
          <a:p>
            <a:pPr algn="just"/>
            <a:r>
              <a:rPr lang="hu-HU" sz="2400" b="1" dirty="0" err="1" smtClean="0"/>
              <a:t>References</a:t>
            </a:r>
            <a:r>
              <a:rPr lang="hu-HU" sz="2400" b="1" dirty="0" smtClean="0"/>
              <a:t>: </a:t>
            </a:r>
            <a:endParaRPr lang="hu-HU" sz="2400" dirty="0" smtClean="0"/>
          </a:p>
          <a:p>
            <a:pPr algn="just"/>
            <a:r>
              <a:rPr lang="hu-HU" sz="2400" dirty="0" err="1" smtClean="0"/>
              <a:t>Csibra</a:t>
            </a:r>
            <a:r>
              <a:rPr lang="hu-HU" sz="2400" dirty="0" smtClean="0"/>
              <a:t>, G., </a:t>
            </a:r>
            <a:r>
              <a:rPr lang="hu-HU" sz="2400" dirty="0" err="1" smtClean="0"/>
              <a:t>Gy</a:t>
            </a:r>
            <a:r>
              <a:rPr lang="hu-HU" sz="2400" dirty="0" smtClean="0"/>
              <a:t>. Gergely (2009) </a:t>
            </a:r>
            <a:r>
              <a:rPr lang="hu-HU" sz="2400" dirty="0" err="1" smtClean="0"/>
              <a:t>Natural</a:t>
            </a:r>
            <a:r>
              <a:rPr lang="hu-HU" sz="2400" dirty="0" smtClean="0"/>
              <a:t> </a:t>
            </a:r>
            <a:r>
              <a:rPr lang="hu-HU" sz="2400" dirty="0" err="1" smtClean="0"/>
              <a:t>Pedagogy</a:t>
            </a:r>
            <a:r>
              <a:rPr lang="hu-HU" sz="2400" dirty="0" smtClean="0"/>
              <a:t>. </a:t>
            </a:r>
            <a:r>
              <a:rPr lang="hu-HU" sz="2400" i="1" dirty="0" err="1" smtClean="0"/>
              <a:t>Trends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Cognitive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Sciences</a:t>
            </a:r>
            <a:r>
              <a:rPr lang="hu-HU" sz="2400" i="1" dirty="0" smtClean="0"/>
              <a:t>, </a:t>
            </a:r>
            <a:r>
              <a:rPr lang="en-US" sz="2400" dirty="0" err="1" smtClean="0"/>
              <a:t>Vol.13</a:t>
            </a:r>
            <a:r>
              <a:rPr lang="en-US" sz="2400" dirty="0" smtClean="0"/>
              <a:t> </a:t>
            </a:r>
            <a:r>
              <a:rPr lang="en-US" sz="2400" dirty="0" err="1" smtClean="0"/>
              <a:t>No.4</a:t>
            </a:r>
            <a:r>
              <a:rPr lang="en-US" sz="2400" dirty="0" smtClean="0"/>
              <a:t>, 148-153.</a:t>
            </a:r>
            <a:r>
              <a:rPr lang="hu-HU" sz="2400" dirty="0" smtClean="0"/>
              <a:t>  </a:t>
            </a:r>
            <a:r>
              <a:rPr lang="hu-HU" sz="2400" dirty="0" err="1" smtClean="0"/>
              <a:t>Drozd</a:t>
            </a:r>
            <a:r>
              <a:rPr lang="hu-HU" sz="2400" dirty="0" smtClean="0"/>
              <a:t>, </a:t>
            </a:r>
            <a:r>
              <a:rPr lang="hu-HU" sz="2400" dirty="0" err="1" smtClean="0"/>
              <a:t>K.F</a:t>
            </a:r>
            <a:r>
              <a:rPr lang="hu-HU" sz="2400" dirty="0" smtClean="0"/>
              <a:t>. (2001) </a:t>
            </a:r>
            <a:r>
              <a:rPr lang="hu-HU" sz="2400" dirty="0" err="1" smtClean="0"/>
              <a:t>Children’s</a:t>
            </a:r>
            <a:r>
              <a:rPr lang="hu-HU" sz="2400" dirty="0" smtClean="0"/>
              <a:t> </a:t>
            </a:r>
            <a:r>
              <a:rPr lang="hu-HU" sz="2400" dirty="0" err="1" smtClean="0"/>
              <a:t>weak</a:t>
            </a:r>
            <a:r>
              <a:rPr lang="hu-HU" sz="2400" dirty="0" smtClean="0"/>
              <a:t> </a:t>
            </a:r>
            <a:r>
              <a:rPr lang="hu-HU" sz="2400" dirty="0" err="1" smtClean="0"/>
              <a:t>interpretations</a:t>
            </a:r>
            <a:r>
              <a:rPr lang="hu-HU" sz="2400" dirty="0" smtClean="0"/>
              <a:t> of </a:t>
            </a:r>
            <a:r>
              <a:rPr lang="hu-HU" sz="2400" dirty="0" err="1" smtClean="0"/>
              <a:t>universally</a:t>
            </a:r>
            <a:r>
              <a:rPr lang="hu-HU" sz="2400" dirty="0" smtClean="0"/>
              <a:t> </a:t>
            </a:r>
            <a:r>
              <a:rPr lang="hu-HU" sz="2400" dirty="0" err="1" smtClean="0"/>
              <a:t>quantified</a:t>
            </a:r>
            <a:r>
              <a:rPr lang="hu-HU" sz="2400" dirty="0" smtClean="0"/>
              <a:t> </a:t>
            </a:r>
            <a:r>
              <a:rPr lang="hu-HU" sz="2400" dirty="0" err="1" smtClean="0"/>
              <a:t>sentences</a:t>
            </a:r>
            <a:r>
              <a:rPr lang="hu-HU" sz="2400" dirty="0" smtClean="0"/>
              <a:t>.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i="1" dirty="0" err="1" smtClean="0"/>
              <a:t>Conceptual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Development</a:t>
            </a:r>
            <a:r>
              <a:rPr lang="hu-HU" sz="2400" i="1" dirty="0" smtClean="0"/>
              <a:t> and </a:t>
            </a:r>
            <a:r>
              <a:rPr lang="hu-HU" sz="2400" i="1" dirty="0" err="1" smtClean="0"/>
              <a:t>Language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Acquisition</a:t>
            </a:r>
            <a:r>
              <a:rPr lang="hu-HU" sz="2400" dirty="0" smtClean="0"/>
              <a:t>, </a:t>
            </a:r>
            <a:r>
              <a:rPr lang="hu-HU" sz="2400" dirty="0" err="1" smtClean="0"/>
              <a:t>ed</a:t>
            </a:r>
            <a:r>
              <a:rPr lang="hu-HU" sz="2400" dirty="0" smtClean="0"/>
              <a:t>. M. </a:t>
            </a:r>
            <a:r>
              <a:rPr lang="hu-HU" sz="2400" dirty="0" err="1" smtClean="0"/>
              <a:t>Bowerman</a:t>
            </a:r>
            <a:r>
              <a:rPr lang="hu-HU" sz="2400" dirty="0" smtClean="0"/>
              <a:t> and </a:t>
            </a:r>
            <a:r>
              <a:rPr lang="hu-HU" sz="2400" dirty="0" err="1" smtClean="0"/>
              <a:t>S.C</a:t>
            </a:r>
            <a:r>
              <a:rPr lang="hu-HU" sz="2400" dirty="0" smtClean="0"/>
              <a:t>. </a:t>
            </a:r>
            <a:r>
              <a:rPr lang="hu-HU" sz="2400" dirty="0" err="1" smtClean="0"/>
              <a:t>Levinson</a:t>
            </a:r>
            <a:r>
              <a:rPr lang="hu-HU" sz="2400" dirty="0" smtClean="0"/>
              <a:t>, 340-376. </a:t>
            </a:r>
            <a:r>
              <a:rPr lang="hu-HU" sz="2400" dirty="0" err="1" smtClean="0"/>
              <a:t>CUP</a:t>
            </a:r>
            <a:r>
              <a:rPr lang="hu-HU" sz="2400" dirty="0" smtClean="0"/>
              <a:t>. </a:t>
            </a:r>
            <a:r>
              <a:rPr lang="hu-HU" sz="2400" dirty="0" err="1" smtClean="0"/>
              <a:t>Gerőcs</a:t>
            </a:r>
            <a:r>
              <a:rPr lang="hu-HU" sz="2400" dirty="0" smtClean="0"/>
              <a:t>, M. &amp; Pintér, L. (2014) </a:t>
            </a:r>
            <a:r>
              <a:rPr lang="hu-HU" sz="2400" dirty="0" err="1" smtClean="0"/>
              <a:t>How</a:t>
            </a:r>
            <a:r>
              <a:rPr lang="hu-HU" sz="2400" dirty="0" smtClean="0"/>
              <a:t> </a:t>
            </a:r>
            <a:r>
              <a:rPr lang="hu-HU" sz="2400" dirty="0" err="1" smtClean="0"/>
              <a:t>do</a:t>
            </a:r>
            <a:r>
              <a:rPr lang="hu-HU" sz="2400" dirty="0" smtClean="0"/>
              <a:t>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</a:t>
            </a:r>
            <a:r>
              <a:rPr lang="hu-HU" sz="2400" dirty="0" err="1" smtClean="0"/>
              <a:t>preschoolers</a:t>
            </a:r>
            <a:r>
              <a:rPr lang="hu-HU" sz="2400" dirty="0" smtClean="0"/>
              <a:t> </a:t>
            </a:r>
            <a:r>
              <a:rPr lang="hu-HU" sz="2400" dirty="0" err="1" smtClean="0"/>
              <a:t>interpret</a:t>
            </a:r>
            <a:r>
              <a:rPr lang="hu-HU" sz="2400" dirty="0" smtClean="0"/>
              <a:t> </a:t>
            </a:r>
            <a:r>
              <a:rPr lang="hu-HU" sz="2400" dirty="0" err="1" smtClean="0"/>
              <a:t>number</a:t>
            </a:r>
            <a:r>
              <a:rPr lang="hu-HU" sz="2400" dirty="0" smtClean="0"/>
              <a:t> </a:t>
            </a:r>
            <a:r>
              <a:rPr lang="hu-HU" sz="2400" dirty="0" err="1" smtClean="0"/>
              <a:t>words</a:t>
            </a:r>
            <a:r>
              <a:rPr lang="hu-HU" sz="2400" dirty="0" smtClean="0"/>
              <a:t>? </a:t>
            </a:r>
            <a:r>
              <a:rPr lang="hu-HU" sz="2400" dirty="0" err="1" smtClean="0"/>
              <a:t>In</a:t>
            </a:r>
            <a:r>
              <a:rPr lang="hu-HU" sz="2400" dirty="0" smtClean="0"/>
              <a:t>: </a:t>
            </a:r>
            <a:r>
              <a:rPr lang="hu-HU" sz="2400" dirty="0" err="1" smtClean="0"/>
              <a:t>Kohlberger</a:t>
            </a:r>
            <a:r>
              <a:rPr lang="hu-HU" sz="2400" dirty="0" smtClean="0"/>
              <a:t>, M.  </a:t>
            </a:r>
            <a:r>
              <a:rPr lang="hu-HU" sz="2400" dirty="0" err="1" smtClean="0"/>
              <a:t>Bellamy</a:t>
            </a:r>
            <a:r>
              <a:rPr lang="hu-HU" sz="2400" dirty="0" smtClean="0"/>
              <a:t>, K. &amp; </a:t>
            </a:r>
            <a:r>
              <a:rPr lang="hu-HU" sz="2400" dirty="0" err="1" smtClean="0"/>
              <a:t>Dutton</a:t>
            </a:r>
            <a:r>
              <a:rPr lang="hu-HU" sz="2400" dirty="0" smtClean="0"/>
              <a:t>, E. (</a:t>
            </a:r>
            <a:r>
              <a:rPr lang="hu-HU" sz="2400" dirty="0" err="1" smtClean="0"/>
              <a:t>eds</a:t>
            </a:r>
            <a:r>
              <a:rPr lang="hu-HU" sz="2400" dirty="0" smtClean="0"/>
              <a:t>.): </a:t>
            </a:r>
            <a:r>
              <a:rPr lang="hu-HU" sz="2400" i="1" dirty="0" err="1" smtClean="0"/>
              <a:t>ConSOLE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XXI</a:t>
            </a:r>
            <a:r>
              <a:rPr lang="hu-HU" sz="2400" dirty="0" smtClean="0"/>
              <a:t>. Leiden, Leiden </a:t>
            </a:r>
            <a:r>
              <a:rPr lang="hu-HU" sz="2400" dirty="0" err="1" smtClean="0"/>
              <a:t>Univ</a:t>
            </a:r>
            <a:r>
              <a:rPr lang="hu-HU" sz="2400" dirty="0" smtClean="0"/>
              <a:t>. Centre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Linguistics</a:t>
            </a:r>
            <a:r>
              <a:rPr lang="hu-HU" sz="2400" dirty="0" smtClean="0"/>
              <a:t>, 104–122. </a:t>
            </a:r>
            <a:r>
              <a:rPr lang="hu-HU" sz="2400" dirty="0" err="1" smtClean="0"/>
              <a:t>Geurts</a:t>
            </a:r>
            <a:r>
              <a:rPr lang="hu-HU" sz="2400" dirty="0" smtClean="0"/>
              <a:t>, B. (2003) </a:t>
            </a:r>
            <a:r>
              <a:rPr lang="hu-HU" sz="2400" dirty="0" err="1" smtClean="0"/>
              <a:t>Quantifying</a:t>
            </a:r>
            <a:r>
              <a:rPr lang="hu-HU" sz="2400" dirty="0" smtClean="0"/>
              <a:t> </a:t>
            </a:r>
            <a:r>
              <a:rPr lang="hu-HU" sz="2400" dirty="0" err="1" smtClean="0"/>
              <a:t>kids</a:t>
            </a:r>
            <a:r>
              <a:rPr lang="hu-HU" sz="2400" dirty="0" smtClean="0"/>
              <a:t>. </a:t>
            </a:r>
            <a:r>
              <a:rPr lang="hu-HU" sz="2400" i="1" dirty="0" err="1" smtClean="0"/>
              <a:t>Language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Acquisition</a:t>
            </a:r>
            <a:r>
              <a:rPr lang="hu-HU" sz="2400" dirty="0" smtClean="0"/>
              <a:t> 11: 197-218. Philip, W. 1995. </a:t>
            </a:r>
            <a:r>
              <a:rPr lang="hu-HU" sz="2400" dirty="0" err="1" smtClean="0"/>
              <a:t>Event</a:t>
            </a:r>
            <a:r>
              <a:rPr lang="hu-HU" sz="2400" dirty="0" smtClean="0"/>
              <a:t> </a:t>
            </a:r>
            <a:r>
              <a:rPr lang="hu-HU" sz="2400" dirty="0" err="1" smtClean="0"/>
              <a:t>quantification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acquisition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universal</a:t>
            </a:r>
            <a:r>
              <a:rPr lang="hu-HU" sz="2400" dirty="0" smtClean="0"/>
              <a:t> </a:t>
            </a:r>
            <a:r>
              <a:rPr lang="hu-HU" sz="2400" dirty="0" err="1" smtClean="0"/>
              <a:t>quantification</a:t>
            </a:r>
            <a:r>
              <a:rPr lang="hu-HU" sz="2400" dirty="0" smtClean="0"/>
              <a:t>. PhD </a:t>
            </a:r>
            <a:r>
              <a:rPr lang="hu-HU" sz="2400" dirty="0" err="1" smtClean="0"/>
              <a:t>diss</a:t>
            </a:r>
            <a:r>
              <a:rPr lang="hu-HU" sz="2400" dirty="0" smtClean="0"/>
              <a:t>. </a:t>
            </a:r>
            <a:r>
              <a:rPr lang="hu-HU" sz="2400" dirty="0" err="1" smtClean="0"/>
              <a:t>Umass</a:t>
            </a:r>
            <a:r>
              <a:rPr lang="hu-HU" sz="2400" dirty="0" smtClean="0"/>
              <a:t> </a:t>
            </a:r>
            <a:r>
              <a:rPr lang="hu-HU" sz="2400" dirty="0" err="1" smtClean="0"/>
              <a:t>Amherst</a:t>
            </a:r>
            <a:r>
              <a:rPr lang="hu-HU" sz="2400" dirty="0" smtClean="0"/>
              <a:t>. Philip, W. 2011. </a:t>
            </a:r>
            <a:r>
              <a:rPr lang="hu-HU" sz="2400" dirty="0" err="1" smtClean="0"/>
              <a:t>Acquiring</a:t>
            </a:r>
            <a:r>
              <a:rPr lang="hu-HU" sz="2400" dirty="0" smtClean="0"/>
              <a:t> </a:t>
            </a:r>
            <a:r>
              <a:rPr lang="hu-HU" sz="2400" dirty="0" err="1" smtClean="0"/>
              <a:t>knowledge</a:t>
            </a:r>
            <a:r>
              <a:rPr lang="hu-HU" sz="2400" dirty="0" smtClean="0"/>
              <a:t> of </a:t>
            </a:r>
            <a:r>
              <a:rPr lang="hu-HU" sz="2400" dirty="0" err="1" smtClean="0"/>
              <a:t>universal</a:t>
            </a:r>
            <a:r>
              <a:rPr lang="hu-HU" sz="2400" dirty="0" smtClean="0"/>
              <a:t> </a:t>
            </a:r>
            <a:r>
              <a:rPr lang="hu-HU" sz="2400" dirty="0" err="1" smtClean="0"/>
              <a:t>quantification</a:t>
            </a:r>
            <a:r>
              <a:rPr lang="hu-HU" sz="2400" dirty="0" smtClean="0"/>
              <a:t>.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i="1" dirty="0" err="1" smtClean="0"/>
              <a:t>Handbook</a:t>
            </a:r>
            <a:r>
              <a:rPr lang="hu-HU" sz="2400" i="1" dirty="0" smtClean="0"/>
              <a:t> of </a:t>
            </a:r>
            <a:r>
              <a:rPr lang="hu-HU" sz="2400" i="1" dirty="0" err="1" smtClean="0"/>
              <a:t>Generative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Approaches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to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Language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Acquisition</a:t>
            </a:r>
            <a:r>
              <a:rPr lang="hu-HU" sz="2400" dirty="0" smtClean="0"/>
              <a:t>, </a:t>
            </a:r>
            <a:r>
              <a:rPr lang="hu-HU" sz="2400" dirty="0" err="1" smtClean="0"/>
              <a:t>ed</a:t>
            </a:r>
            <a:r>
              <a:rPr lang="hu-HU" sz="2400" dirty="0" smtClean="0"/>
              <a:t>. J. de </a:t>
            </a:r>
            <a:r>
              <a:rPr lang="hu-HU" sz="2400" dirty="0" err="1" smtClean="0"/>
              <a:t>Villiers</a:t>
            </a:r>
            <a:r>
              <a:rPr lang="hu-HU" sz="2400" dirty="0" smtClean="0"/>
              <a:t>, T. </a:t>
            </a:r>
            <a:r>
              <a:rPr lang="hu-HU" sz="2400" dirty="0" err="1" smtClean="0"/>
              <a:t>Roeper</a:t>
            </a:r>
            <a:r>
              <a:rPr lang="hu-HU" sz="2400" dirty="0" smtClean="0"/>
              <a:t>, 351-394. </a:t>
            </a:r>
            <a:r>
              <a:rPr lang="hu-HU" sz="2400" dirty="0" err="1" smtClean="0"/>
              <a:t>Dordrecht</a:t>
            </a:r>
            <a:r>
              <a:rPr lang="hu-HU" sz="2400" dirty="0" smtClean="0"/>
              <a:t>: Springer. </a:t>
            </a:r>
            <a:r>
              <a:rPr lang="en-US" sz="2400" dirty="0" err="1" smtClean="0"/>
              <a:t>Sperber</a:t>
            </a:r>
            <a:r>
              <a:rPr lang="en-US" sz="2400" dirty="0" smtClean="0"/>
              <a:t>, D., Wilson, D., 1986. Relevance: Communication and Cognition. Blackwell, Oxford.</a:t>
            </a:r>
            <a:endParaRPr lang="hu-HU" sz="2400" dirty="0" smtClean="0"/>
          </a:p>
          <a:p>
            <a:pPr algn="just"/>
            <a:r>
              <a:rPr lang="hu-HU" sz="2000" dirty="0" smtClean="0"/>
              <a:t> </a:t>
            </a: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26232728" y="26029980"/>
            <a:ext cx="4140000" cy="966159"/>
            <a:chOff x="682923" y="2996952"/>
            <a:chExt cx="3745061" cy="720725"/>
          </a:xfrm>
        </p:grpSpPr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682923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1691035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2699147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3707259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pic>
          <p:nvPicPr>
            <p:cNvPr id="45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6965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5077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3189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1301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37645" y="4808091"/>
            <a:ext cx="4416724" cy="265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Kép 51" descr="bubepe_percentnan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37618" y="3523230"/>
            <a:ext cx="8003219" cy="4453027"/>
          </a:xfrm>
          <a:prstGeom prst="rect">
            <a:avLst/>
          </a:prstGeom>
          <a:ln>
            <a:noFill/>
          </a:ln>
        </p:spPr>
      </p:pic>
      <p:sp>
        <p:nvSpPr>
          <p:cNvPr id="54" name="Szövegdoboz 53"/>
          <p:cNvSpPr txBox="1"/>
          <p:nvPr/>
        </p:nvSpPr>
        <p:spPr>
          <a:xfrm>
            <a:off x="7663732" y="31181839"/>
            <a:ext cx="3349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smtClean="0"/>
              <a:t>This research was supported by grant 108951 of OTKA, the National Science Research Foundation of Hungary    </a:t>
            </a:r>
            <a:r>
              <a:rPr lang="hu-HU" sz="3200" smtClean="0"/>
              <a:t>Contact</a:t>
            </a:r>
            <a:r>
              <a:rPr lang="hu-HU" sz="3200" i="1" smtClean="0"/>
              <a:t>: ekiss at nytud.hu </a:t>
            </a:r>
            <a:r>
              <a:rPr lang="hu-HU" sz="3200" smtClean="0"/>
              <a:t>Home page: </a:t>
            </a:r>
            <a:r>
              <a:rPr lang="hu-HU" sz="3200" i="1" smtClean="0"/>
              <a:t>www.nytud.hu/oszt/elmnyelv/kvantorok/index.html</a:t>
            </a:r>
          </a:p>
        </p:txBody>
      </p:sp>
      <p:pic>
        <p:nvPicPr>
          <p:cNvPr id="57" name="Kép 56" descr="maciknant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95727" y="19362019"/>
            <a:ext cx="7614396" cy="290412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5" name="Csoportba foglalás 54"/>
          <p:cNvGrpSpPr/>
          <p:nvPr/>
        </p:nvGrpSpPr>
        <p:grpSpPr>
          <a:xfrm>
            <a:off x="3009901" y="24459640"/>
            <a:ext cx="7521004" cy="6515660"/>
            <a:chOff x="4121201" y="25181530"/>
            <a:chExt cx="6409703" cy="5625530"/>
          </a:xfrm>
        </p:grpSpPr>
        <p:pic>
          <p:nvPicPr>
            <p:cNvPr id="34" name="Kép 33" descr="x1barpul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7986" y="25181530"/>
              <a:ext cx="2520000" cy="17333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6" name="Téglalap 35"/>
            <p:cNvSpPr/>
            <p:nvPr/>
          </p:nvSpPr>
          <p:spPr>
            <a:xfrm>
              <a:off x="4121201" y="27231435"/>
              <a:ext cx="64097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hu-HU" sz="3200" i="1" dirty="0" smtClean="0">
                  <a:solidFill>
                    <a:prstClr val="black"/>
                  </a:solidFill>
                </a:rPr>
                <a:t>"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Every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child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is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sitting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on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a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high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chair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."</a:t>
              </a:r>
              <a:endParaRPr lang="hu-HU" sz="32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7" name="Kép 36" descr="d2_barpult0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9777" y="25190444"/>
              <a:ext cx="2421175" cy="176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Kép 37" descr="d6_villamos00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1475" y="28222575"/>
              <a:ext cx="2470588" cy="18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Kép 38" descr="ph6_villamos000.jpg"/>
            <p:cNvPicPr>
              <a:picLocks noChangeAspect="1"/>
            </p:cNvPicPr>
            <p:nvPr/>
          </p:nvPicPr>
          <p:blipFill>
            <a:blip r:embed="rId10" cstate="print"/>
            <a:srcRect l="19685" r="1094"/>
            <a:stretch>
              <a:fillRect/>
            </a:stretch>
          </p:blipFill>
          <p:spPr>
            <a:xfrm>
              <a:off x="7772400" y="28261437"/>
              <a:ext cx="2381250" cy="172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1" name="Téglalap 50"/>
            <p:cNvSpPr/>
            <p:nvPr/>
          </p:nvSpPr>
          <p:spPr>
            <a:xfrm>
              <a:off x="4845101" y="30222285"/>
              <a:ext cx="46772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hu-HU" sz="3200" i="1" dirty="0" smtClean="0">
                  <a:solidFill>
                    <a:prstClr val="black"/>
                  </a:solidFill>
                </a:rPr>
                <a:t>"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Every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street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car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 is </a:t>
              </a:r>
              <a:r>
                <a:rPr lang="hu-HU" sz="3200" i="1" dirty="0" err="1" smtClean="0">
                  <a:solidFill>
                    <a:prstClr val="black"/>
                  </a:solidFill>
                </a:rPr>
                <a:t>yellow</a:t>
              </a:r>
              <a:r>
                <a:rPr lang="hu-HU" sz="3200" i="1" dirty="0" smtClean="0">
                  <a:solidFill>
                    <a:prstClr val="black"/>
                  </a:solidFill>
                </a:rPr>
                <a:t>."</a:t>
              </a:r>
              <a:endParaRPr lang="hu-HU" sz="3200" dirty="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59" name="Kép 58" descr="logokek_nagy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988488" y="30800843"/>
            <a:ext cx="1846670" cy="720000"/>
          </a:xfrm>
          <a:prstGeom prst="rect">
            <a:avLst/>
          </a:prstGeom>
        </p:spPr>
      </p:pic>
      <p:pic>
        <p:nvPicPr>
          <p:cNvPr id="60" name="Kép 59" descr="ujlogohunyit_45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990" y="31017409"/>
            <a:ext cx="4286250" cy="914400"/>
          </a:xfrm>
          <a:prstGeom prst="rect">
            <a:avLst/>
          </a:prstGeom>
        </p:spPr>
      </p:pic>
      <p:sp>
        <p:nvSpPr>
          <p:cNvPr id="61" name="Szövegdoboz 60"/>
          <p:cNvSpPr txBox="1"/>
          <p:nvPr/>
        </p:nvSpPr>
        <p:spPr>
          <a:xfrm>
            <a:off x="799335" y="590103"/>
            <a:ext cx="5179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9933FF"/>
                </a:solidFill>
              </a:rPr>
              <a:t>GALA 12 University of Nantes</a:t>
            </a:r>
            <a:endParaRPr lang="hu-HU" sz="3200" b="1" smtClean="0">
              <a:solidFill>
                <a:srgbClr val="9933FF"/>
              </a:solidFill>
            </a:endParaRPr>
          </a:p>
          <a:p>
            <a:pPr algn="ctr"/>
            <a:r>
              <a:rPr lang="en-US" sz="3200" b="1" smtClean="0">
                <a:solidFill>
                  <a:srgbClr val="9933FF"/>
                </a:solidFill>
              </a:rPr>
              <a:t>September 10-12, 2015.</a:t>
            </a:r>
            <a:endParaRPr lang="hu-HU" sz="400" b="1">
              <a:solidFill>
                <a:srgbClr val="9933FF"/>
              </a:solidFill>
            </a:endParaRPr>
          </a:p>
        </p:txBody>
      </p:sp>
      <p:pic>
        <p:nvPicPr>
          <p:cNvPr id="62" name="Kép 61" descr="scalarnanets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794425" y="16202025"/>
            <a:ext cx="6634397" cy="34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437</Words>
  <Application>Microsoft Office PowerPoint</Application>
  <PresentationFormat>Egyéni</PresentationFormat>
  <Paragraphs>173</Paragraphs>
  <Slides>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2" baseType="lpstr">
      <vt:lpstr>Office-téma</vt:lpstr>
      <vt:lpstr>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BB</cp:lastModifiedBy>
  <cp:revision>118</cp:revision>
  <dcterms:created xsi:type="dcterms:W3CDTF">2014-01-05T22:06:39Z</dcterms:created>
  <dcterms:modified xsi:type="dcterms:W3CDTF">2015-09-21T09:22:50Z</dcterms:modified>
</cp:coreProperties>
</file>