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256" r:id="rId2"/>
    <p:sldId id="257" r:id="rId3"/>
    <p:sldId id="326" r:id="rId4"/>
    <p:sldId id="329" r:id="rId5"/>
    <p:sldId id="330" r:id="rId6"/>
    <p:sldId id="320" r:id="rId7"/>
    <p:sldId id="258" r:id="rId8"/>
    <p:sldId id="260" r:id="rId9"/>
    <p:sldId id="261" r:id="rId10"/>
    <p:sldId id="279" r:id="rId11"/>
    <p:sldId id="283" r:id="rId12"/>
    <p:sldId id="277" r:id="rId13"/>
    <p:sldId id="282" r:id="rId14"/>
    <p:sldId id="267" r:id="rId15"/>
    <p:sldId id="268" r:id="rId16"/>
    <p:sldId id="280" r:id="rId17"/>
    <p:sldId id="281" r:id="rId18"/>
    <p:sldId id="285" r:id="rId19"/>
    <p:sldId id="335" r:id="rId20"/>
    <p:sldId id="306" r:id="rId21"/>
    <p:sldId id="307" r:id="rId22"/>
    <p:sldId id="294" r:id="rId23"/>
    <p:sldId id="298" r:id="rId24"/>
    <p:sldId id="299" r:id="rId25"/>
    <p:sldId id="295" r:id="rId26"/>
    <p:sldId id="300" r:id="rId27"/>
    <p:sldId id="325" r:id="rId28"/>
    <p:sldId id="334" r:id="rId29"/>
    <p:sldId id="310" r:id="rId30"/>
    <p:sldId id="308" r:id="rId31"/>
    <p:sldId id="309" r:id="rId32"/>
    <p:sldId id="321" r:id="rId33"/>
    <p:sldId id="311" r:id="rId34"/>
    <p:sldId id="312" r:id="rId35"/>
    <p:sldId id="314" r:id="rId36"/>
    <p:sldId id="315" r:id="rId37"/>
    <p:sldId id="303" r:id="rId38"/>
    <p:sldId id="322" r:id="rId39"/>
    <p:sldId id="301" r:id="rId40"/>
    <p:sldId id="302" r:id="rId41"/>
    <p:sldId id="332" r:id="rId42"/>
    <p:sldId id="304" r:id="rId43"/>
    <p:sldId id="305" r:id="rId44"/>
    <p:sldId id="316" r:id="rId45"/>
    <p:sldId id="317" r:id="rId46"/>
    <p:sldId id="318" r:id="rId47"/>
    <p:sldId id="319" r:id="rId48"/>
    <p:sldId id="328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1" d="100"/>
          <a:sy n="101" d="100"/>
        </p:scale>
        <p:origin x="11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12"/>
    </p:cViewPr>
  </p:sorterViewPr>
  <p:notesViewPr>
    <p:cSldViewPr snapToGrid="0" snapToObjects="1">
      <p:cViewPr varScale="1">
        <p:scale>
          <a:sx n="77" d="100"/>
          <a:sy n="77" d="100"/>
        </p:scale>
        <p:origin x="-2488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munkalap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nakato:Desktop:&#20104;&#20633;&#35519;&#26619;&#65312;&#38263;&#37326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munkalap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Munka1!$B$1</c:f>
              <c:strCache>
                <c:ptCount val="1"/>
                <c:pt idx="0">
                  <c:v>Other</c:v>
                </c:pt>
              </c:strCache>
            </c:strRef>
          </c:tx>
          <c:invertIfNegative val="0"/>
          <c:cat>
            <c:strRef>
              <c:f>Munka1!$A$2:$A$5</c:f>
              <c:strCache>
                <c:ptCount val="4"/>
                <c:pt idx="0">
                  <c:v>1st grade repetition</c:v>
                </c:pt>
                <c:pt idx="1">
                  <c:v>3rd-4th graders repetition</c:v>
                </c:pt>
                <c:pt idx="2">
                  <c:v>1st grade act out</c:v>
                </c:pt>
                <c:pt idx="3">
                  <c:v>3rd-4th graders act out</c:v>
                </c:pt>
              </c:strCache>
            </c:strRef>
          </c:cat>
          <c:val>
            <c:numRef>
              <c:f>Munka1!$B$2:$B$5</c:f>
              <c:numCache>
                <c:formatCode>0%</c:formatCode>
                <c:ptCount val="4"/>
                <c:pt idx="0">
                  <c:v>0.6</c:v>
                </c:pt>
                <c:pt idx="1">
                  <c:v>0.15</c:v>
                </c:pt>
                <c:pt idx="2">
                  <c:v>0.3</c:v>
                </c:pt>
                <c:pt idx="3">
                  <c:v>0.12</c:v>
                </c:pt>
              </c:numCache>
            </c:numRef>
          </c:val>
        </c:ser>
        <c:ser>
          <c:idx val="1"/>
          <c:order val="1"/>
          <c:tx>
            <c:strRef>
              <c:f>Munka1!$C$1</c:f>
              <c:strCache>
                <c:ptCount val="1"/>
                <c:pt idx="0">
                  <c:v>Recursive</c:v>
                </c:pt>
              </c:strCache>
            </c:strRef>
          </c:tx>
          <c:invertIfNegative val="0"/>
          <c:cat>
            <c:strRef>
              <c:f>Munka1!$A$2:$A$5</c:f>
              <c:strCache>
                <c:ptCount val="4"/>
                <c:pt idx="0">
                  <c:v>1st grade repetition</c:v>
                </c:pt>
                <c:pt idx="1">
                  <c:v>3rd-4th graders repetition</c:v>
                </c:pt>
                <c:pt idx="2">
                  <c:v>1st grade act out</c:v>
                </c:pt>
                <c:pt idx="3">
                  <c:v>3rd-4th graders act out</c:v>
                </c:pt>
              </c:strCache>
            </c:strRef>
          </c:cat>
          <c:val>
            <c:numRef>
              <c:f>Munka1!$C$2:$C$5</c:f>
              <c:numCache>
                <c:formatCode>0%</c:formatCode>
                <c:ptCount val="4"/>
                <c:pt idx="0">
                  <c:v>0.4</c:v>
                </c:pt>
                <c:pt idx="1">
                  <c:v>0.85</c:v>
                </c:pt>
                <c:pt idx="2">
                  <c:v>0.7</c:v>
                </c:pt>
                <c:pt idx="3" formatCode="0.00%">
                  <c:v>0.88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761311072"/>
        <c:axId val="-761314880"/>
      </c:barChart>
      <c:catAx>
        <c:axId val="-76131107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-761314880"/>
        <c:crosses val="autoZero"/>
        <c:auto val="1"/>
        <c:lblAlgn val="ctr"/>
        <c:lblOffset val="100"/>
        <c:noMultiLvlLbl val="0"/>
      </c:catAx>
      <c:valAx>
        <c:axId val="-761314880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-76131107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誤答パターン!$AH$25</c:f>
              <c:strCache>
                <c:ptCount val="1"/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600"/>
                </a:pPr>
                <a:endParaRPr lang="hu-H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誤答パターン!$AG$26:$AG$28</c:f>
              <c:strCache>
                <c:ptCount val="3"/>
                <c:pt idx="0">
                  <c:v>1LINK+1LOC</c:v>
                </c:pt>
                <c:pt idx="1">
                  <c:v>2LOC</c:v>
                </c:pt>
                <c:pt idx="2">
                  <c:v>2POSS</c:v>
                </c:pt>
              </c:strCache>
            </c:strRef>
          </c:cat>
          <c:val>
            <c:numRef>
              <c:f>誤答パターン!$AH$26:$AH$28</c:f>
              <c:numCache>
                <c:formatCode>General</c:formatCode>
                <c:ptCount val="3"/>
                <c:pt idx="0">
                  <c:v>69.400000000000006</c:v>
                </c:pt>
                <c:pt idx="1">
                  <c:v>58.3</c:v>
                </c:pt>
                <c:pt idx="2">
                  <c:v>30.6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-761312704"/>
        <c:axId val="-761312160"/>
      </c:barChart>
      <c:catAx>
        <c:axId val="-7613127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800"/>
            </a:pPr>
            <a:endParaRPr lang="hu-HU"/>
          </a:p>
        </c:txPr>
        <c:crossAx val="-761312160"/>
        <c:crosses val="autoZero"/>
        <c:auto val="1"/>
        <c:lblAlgn val="ctr"/>
        <c:lblOffset val="100"/>
        <c:noMultiLvlLbl val="0"/>
      </c:catAx>
      <c:valAx>
        <c:axId val="-761312160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hu-HU"/>
          </a:p>
        </c:txPr>
        <c:crossAx val="-76131270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Munka1!$B$1</c:f>
              <c:strCache>
                <c:ptCount val="1"/>
                <c:pt idx="0">
                  <c:v>Other</c:v>
                </c:pt>
              </c:strCache>
            </c:strRef>
          </c:tx>
          <c:invertIfNegative val="0"/>
          <c:cat>
            <c:strRef>
              <c:f>Munka1!$A$2:$A$4</c:f>
              <c:strCache>
                <c:ptCount val="3"/>
                <c:pt idx="0">
                  <c:v>pencil-pointer-sharpener</c:v>
                </c:pt>
                <c:pt idx="1">
                  <c:v>coffee-pourer-maker</c:v>
                </c:pt>
                <c:pt idx="2">
                  <c:v>car-transporter-mender</c:v>
                </c:pt>
              </c:strCache>
            </c:strRef>
          </c:cat>
          <c:val>
            <c:numRef>
              <c:f>Munka1!$B$2:$B$4</c:f>
              <c:numCache>
                <c:formatCode>0%</c:formatCode>
                <c:ptCount val="3"/>
                <c:pt idx="0">
                  <c:v>0.74</c:v>
                </c:pt>
                <c:pt idx="1">
                  <c:v>0.89</c:v>
                </c:pt>
                <c:pt idx="2">
                  <c:v>0.89</c:v>
                </c:pt>
              </c:numCache>
            </c:numRef>
          </c:val>
        </c:ser>
        <c:ser>
          <c:idx val="1"/>
          <c:order val="1"/>
          <c:tx>
            <c:strRef>
              <c:f>Munka1!$C$1</c:f>
              <c:strCache>
                <c:ptCount val="1"/>
                <c:pt idx="0">
                  <c:v>Recursive</c:v>
                </c:pt>
              </c:strCache>
            </c:strRef>
          </c:tx>
          <c:invertIfNegative val="0"/>
          <c:cat>
            <c:strRef>
              <c:f>Munka1!$A$2:$A$4</c:f>
              <c:strCache>
                <c:ptCount val="3"/>
                <c:pt idx="0">
                  <c:v>pencil-pointer-sharpener</c:v>
                </c:pt>
                <c:pt idx="1">
                  <c:v>coffee-pourer-maker</c:v>
                </c:pt>
                <c:pt idx="2">
                  <c:v>car-transporter-mender</c:v>
                </c:pt>
              </c:strCache>
            </c:strRef>
          </c:cat>
          <c:val>
            <c:numRef>
              <c:f>Munka1!$C$2:$C$4</c:f>
              <c:numCache>
                <c:formatCode>0%</c:formatCode>
                <c:ptCount val="3"/>
                <c:pt idx="0">
                  <c:v>0.26</c:v>
                </c:pt>
                <c:pt idx="1">
                  <c:v>0.11</c:v>
                </c:pt>
                <c:pt idx="2">
                  <c:v>0.11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841066272"/>
        <c:axId val="-841066816"/>
      </c:barChart>
      <c:catAx>
        <c:axId val="-84106627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-841066816"/>
        <c:crosses val="autoZero"/>
        <c:auto val="1"/>
        <c:lblAlgn val="ctr"/>
        <c:lblOffset val="100"/>
        <c:noMultiLvlLbl val="0"/>
      </c:catAx>
      <c:valAx>
        <c:axId val="-841066816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-84106627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CAF5F-D1CA-A244-AC94-D2FFB22E9FEB}" type="datetimeFigureOut">
              <a:rPr lang="en-US" smtClean="0"/>
              <a:pPr/>
              <a:t>11/8/2016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E216A6-848B-C442-9319-C58E443F5D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752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216A6-848B-C442-9319-C58E443F5D9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771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T5: </a:t>
            </a:r>
            <a:r>
              <a:rPr kumimoji="1" lang="ja-JP" altLang="en-US" dirty="0" smtClean="0"/>
              <a:t>机のお皿のりんご 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(2</a:t>
            </a:r>
            <a:r>
              <a:rPr kumimoji="1" lang="en-US" altLang="ja-JP" baseline="0" dirty="0" smtClean="0">
                <a:latin typeface="Times New Roman" pitchFamily="18" charset="0"/>
                <a:cs typeface="Times New Roman" pitchFamily="18" charset="0"/>
              </a:rPr>
              <a:t>P)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E5661-B4AD-4467-9F8C-18AC9AB26269}" type="slidenum">
              <a:rPr kumimoji="1" lang="ja-JP" altLang="en-US" smtClean="0"/>
              <a:pPr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1399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5E0E-D798-5F4B-ACFB-DCBA11B113F9}" type="datetimeFigureOut">
              <a:rPr lang="en-US" smtClean="0"/>
              <a:pPr/>
              <a:t>11/8/2016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B4E05-E2F6-8A48-A5B8-66530D5A8E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075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5E0E-D798-5F4B-ACFB-DCBA11B113F9}" type="datetimeFigureOut">
              <a:rPr lang="en-US" smtClean="0"/>
              <a:pPr/>
              <a:t>11/8/2016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B4E05-E2F6-8A48-A5B8-66530D5A8E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664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5E0E-D798-5F4B-ACFB-DCBA11B113F9}" type="datetimeFigureOut">
              <a:rPr lang="en-US" smtClean="0"/>
              <a:pPr/>
              <a:t>11/8/2016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B4E05-E2F6-8A48-A5B8-66530D5A8E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085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5E0E-D798-5F4B-ACFB-DCBA11B113F9}" type="datetimeFigureOut">
              <a:rPr lang="en-US" smtClean="0"/>
              <a:pPr/>
              <a:t>11/8/2016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B4E05-E2F6-8A48-A5B8-66530D5A8E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288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5E0E-D798-5F4B-ACFB-DCBA11B113F9}" type="datetimeFigureOut">
              <a:rPr lang="en-US" smtClean="0"/>
              <a:pPr/>
              <a:t>11/8/2016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B4E05-E2F6-8A48-A5B8-66530D5A8E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113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5E0E-D798-5F4B-ACFB-DCBA11B113F9}" type="datetimeFigureOut">
              <a:rPr lang="en-US" smtClean="0"/>
              <a:pPr/>
              <a:t>11/8/2016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B4E05-E2F6-8A48-A5B8-66530D5A8E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32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5E0E-D798-5F4B-ACFB-DCBA11B113F9}" type="datetimeFigureOut">
              <a:rPr lang="en-US" smtClean="0"/>
              <a:pPr/>
              <a:t>11/8/2016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B4E05-E2F6-8A48-A5B8-66530D5A8E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192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5E0E-D798-5F4B-ACFB-DCBA11B113F9}" type="datetimeFigureOut">
              <a:rPr lang="en-US" smtClean="0"/>
              <a:pPr/>
              <a:t>11/8/2016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B4E05-E2F6-8A48-A5B8-66530D5A8E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79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5E0E-D798-5F4B-ACFB-DCBA11B113F9}" type="datetimeFigureOut">
              <a:rPr lang="en-US" smtClean="0"/>
              <a:pPr/>
              <a:t>11/8/2016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B4E05-E2F6-8A48-A5B8-66530D5A8E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82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5E0E-D798-5F4B-ACFB-DCBA11B113F9}" type="datetimeFigureOut">
              <a:rPr lang="en-US" smtClean="0"/>
              <a:pPr/>
              <a:t>11/8/2016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B4E05-E2F6-8A48-A5B8-66530D5A8E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773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5E0E-D798-5F4B-ACFB-DCBA11B113F9}" type="datetimeFigureOut">
              <a:rPr lang="en-US" smtClean="0"/>
              <a:pPr/>
              <a:t>11/8/2016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B4E05-E2F6-8A48-A5B8-66530D5A8E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392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15E0E-D798-5F4B-ACFB-DCBA11B113F9}" type="datetimeFigureOut">
              <a:rPr lang="en-US" smtClean="0"/>
              <a:pPr/>
              <a:t>11/8/2016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B4E05-E2F6-8A48-A5B8-66530D5A8E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243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png"/><Relationship Id="rId4" Type="http://schemas.openxmlformats.org/officeDocument/2006/relationships/oleObject" Target="../embeddings/Microsoft_Excel_97_2003-as_munkalap1.xls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Agnes\Desktop\rekurzi&#243;\Hungarian%20PP%20recursion.wmv" TargetMode="External"/><Relationship Id="rId1" Type="http://schemas.microsoft.com/office/2007/relationships/media" Target="file:///C:\Users\Agnes\Desktop\rekurzi&#243;\Hungarian%20PP%20recursion.wmv" TargetMode="Externa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1"/>
            <a:ext cx="7772400" cy="1771650"/>
          </a:xfrm>
        </p:spPr>
        <p:txBody>
          <a:bodyPr>
            <a:noAutofit/>
          </a:bodyPr>
          <a:lstStyle/>
          <a:p>
            <a:r>
              <a:rPr lang="en-US" dirty="0"/>
              <a:t>The role of the visible functional head in the interpretation of recursion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Agnes </a:t>
            </a:r>
            <a:r>
              <a:rPr lang="en-US" dirty="0" err="1"/>
              <a:t>Toth</a:t>
            </a:r>
            <a:endParaRPr lang="en-US" dirty="0"/>
          </a:p>
          <a:p>
            <a:r>
              <a:rPr lang="en-US" dirty="0" err="1" smtClean="0"/>
              <a:t>Katalin</a:t>
            </a:r>
            <a:r>
              <a:rPr lang="en-US" dirty="0" smtClean="0"/>
              <a:t> É. Kiss</a:t>
            </a:r>
          </a:p>
          <a:p>
            <a:r>
              <a:rPr lang="en-US" dirty="0" smtClean="0"/>
              <a:t>Tom Roeper </a:t>
            </a:r>
          </a:p>
          <a:p>
            <a:r>
              <a:rPr lang="en-US" dirty="0" err="1" smtClean="0"/>
              <a:t>Galana</a:t>
            </a:r>
            <a:r>
              <a:rPr lang="en-US" dirty="0" smtClean="0"/>
              <a:t>  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92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4350"/>
            <a:ext cx="8686800" cy="5611813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Minimal Recursion (Chomsky (2014)</a:t>
            </a:r>
          </a:p>
          <a:p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[A B] =&gt;       ?</a:t>
            </a:r>
          </a:p>
          <a:p>
            <a:pPr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                 /     \</a:t>
            </a:r>
          </a:p>
          <a:p>
            <a:pPr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               A       B = two word stage = DELAY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Sudden explosion:      C</a:t>
            </a:r>
          </a:p>
          <a:p>
            <a:pPr marL="0" indent="0">
              <a:buNone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					  /     \</a:t>
            </a:r>
          </a:p>
          <a:p>
            <a:pPr marL="0" indent="0">
              <a:buNone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					C      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  &lt;= Label =&gt; recursive merge</a:t>
            </a:r>
          </a:p>
          <a:p>
            <a:pPr marL="0" indent="0">
              <a:buNone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						 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/     \</a:t>
            </a:r>
          </a:p>
          <a:p>
            <a:pPr marL="0" indent="0">
              <a:buNone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						A       B      </a:t>
            </a:r>
          </a:p>
        </p:txBody>
      </p:sp>
    </p:spTree>
    <p:extLst>
      <p:ext uri="{BB962C8B-B14F-4D97-AF65-F5344CB8AC3E}">
        <p14:creationId xmlns:p14="http://schemas.microsoft.com/office/powerpoint/2010/main" val="21213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71525"/>
            <a:ext cx="8229600" cy="5354638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Classic Recursion  = Indirect Recursion</a:t>
            </a:r>
          </a:p>
          <a:p>
            <a:pPr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XP =&gt; X  YP</a:t>
            </a:r>
          </a:p>
          <a:p>
            <a:pPr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YP =&gt; Y  XP  = infinite loop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Hypothesis: ABSTRACT Indirect Recursion</a:t>
            </a:r>
          </a:p>
          <a:p>
            <a:pPr lvl="1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Triggers a sequence of Language Specific</a:t>
            </a:r>
          </a:p>
          <a:p>
            <a:pPr lvl="1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Forms of Indirect recursion.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62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42951"/>
            <a:ext cx="8229600" cy="5392738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DEFAULT Direct Recursion: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X =&gt; X (and) X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Interpreted Conjunctively:</a:t>
            </a:r>
          </a:p>
          <a:p>
            <a:pPr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	 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the dog next to the cat next to the horse =</a:t>
            </a:r>
          </a:p>
          <a:p>
            <a:pPr>
              <a:buNone/>
            </a:pPr>
            <a:r>
              <a:rPr lang="en-US" i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  the dog next to the cat AND the horse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[= video answers above]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57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Claim: Default Conjunctive applied before Indirect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ecursion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Evidence: English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Adjectives (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Matthei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(2983)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Relatives   (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Tavakolian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(1978))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Sentence Complements (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deVilliers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and    Roeper (2011))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Possessives =&gt; all receive “and” interpretation  (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Adone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Limbach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(2010))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35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Indirect </a:t>
            </a:r>
            <a:r>
              <a:rPr lang="en-US" sz="4000" dirty="0" smtClean="0">
                <a:latin typeface="Times New Roman"/>
                <a:cs typeface="Times New Roman"/>
              </a:rPr>
              <a:t>Recursion</a:t>
            </a:r>
            <a:r>
              <a:rPr lang="en-US" dirty="0" smtClean="0">
                <a:latin typeface="Times New Roman"/>
                <a:cs typeface="Times New Roman"/>
              </a:rPr>
              <a:t> Variety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306" y="1153552"/>
            <a:ext cx="8503494" cy="57044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>
                <a:latin typeface="Times New Roman"/>
                <a:cs typeface="Times New Roman"/>
              </a:rPr>
              <a:t>Everyone recites their existence:</a:t>
            </a:r>
          </a:p>
          <a:p>
            <a:pPr>
              <a:buFont typeface="Wingdings" charset="2"/>
              <a:buChar char="²"/>
            </a:pPr>
            <a:r>
              <a:rPr lang="en-US" sz="2800" dirty="0" smtClean="0">
                <a:latin typeface="Times New Roman"/>
                <a:cs typeface="Times New Roman"/>
              </a:rPr>
              <a:t>relative clauses: </a:t>
            </a:r>
          </a:p>
          <a:p>
            <a:pPr marL="514350" indent="-514350">
              <a:buFont typeface="+mj-lt"/>
              <a:buAutoNum type="arabicParenR" startAt="4"/>
            </a:pPr>
            <a:r>
              <a:rPr lang="en-US" sz="2800" i="1" dirty="0" smtClean="0">
                <a:latin typeface="Times New Roman"/>
                <a:cs typeface="Times New Roman"/>
              </a:rPr>
              <a:t>The cat </a:t>
            </a:r>
            <a:r>
              <a:rPr lang="en-US" sz="2800" i="1" u="sng" dirty="0" smtClean="0">
                <a:latin typeface="Times New Roman"/>
                <a:cs typeface="Times New Roman"/>
              </a:rPr>
              <a:t>that chased the </a:t>
            </a:r>
            <a:r>
              <a:rPr lang="en-US" sz="2800" i="1" dirty="0" smtClean="0">
                <a:latin typeface="Times New Roman"/>
                <a:cs typeface="Times New Roman"/>
              </a:rPr>
              <a:t>rat </a:t>
            </a:r>
            <a:r>
              <a:rPr lang="en-US" sz="2800" i="1" u="sng" dirty="0" smtClean="0">
                <a:latin typeface="Times New Roman"/>
                <a:cs typeface="Times New Roman"/>
              </a:rPr>
              <a:t>that ate the cheese</a:t>
            </a:r>
          </a:p>
          <a:p>
            <a:pPr marL="457200" lvl="1" indent="-457200">
              <a:buFont typeface="Wingdings" charset="2"/>
              <a:buChar char="²"/>
            </a:pPr>
            <a:r>
              <a:rPr lang="en-US" dirty="0" smtClean="0">
                <a:latin typeface="Times New Roman"/>
                <a:cs typeface="Times New Roman"/>
              </a:rPr>
              <a:t>Possessives: </a:t>
            </a:r>
          </a:p>
          <a:p>
            <a:pPr marL="514350" lvl="1" indent="-514350">
              <a:buFont typeface="+mj-lt"/>
              <a:buAutoNum type="arabicParenR" startAt="5"/>
            </a:pPr>
            <a:r>
              <a:rPr lang="en-US" i="1" dirty="0" smtClean="0">
                <a:latin typeface="Times New Roman"/>
                <a:cs typeface="Times New Roman"/>
              </a:rPr>
              <a:t>John</a:t>
            </a:r>
            <a:r>
              <a:rPr lang="en-US" i="1" u="sng" dirty="0" smtClean="0">
                <a:latin typeface="Times New Roman"/>
                <a:cs typeface="Times New Roman"/>
              </a:rPr>
              <a:t>’s</a:t>
            </a:r>
            <a:r>
              <a:rPr lang="en-US" i="1" dirty="0" smtClean="0">
                <a:latin typeface="Times New Roman"/>
                <a:cs typeface="Times New Roman"/>
              </a:rPr>
              <a:t> friend</a:t>
            </a:r>
            <a:r>
              <a:rPr lang="en-US" i="1" u="sng" dirty="0" smtClean="0">
                <a:latin typeface="Times New Roman"/>
                <a:cs typeface="Times New Roman"/>
              </a:rPr>
              <a:t>’s</a:t>
            </a:r>
            <a:r>
              <a:rPr lang="en-US" i="1" dirty="0" smtClean="0">
                <a:latin typeface="Times New Roman"/>
                <a:cs typeface="Times New Roman"/>
              </a:rPr>
              <a:t> sister</a:t>
            </a:r>
            <a:r>
              <a:rPr lang="en-US" i="1" u="sng" dirty="0" smtClean="0">
                <a:latin typeface="Times New Roman"/>
                <a:cs typeface="Times New Roman"/>
              </a:rPr>
              <a:t>’s</a:t>
            </a:r>
            <a:r>
              <a:rPr lang="en-US" i="1" dirty="0" smtClean="0">
                <a:latin typeface="Times New Roman"/>
                <a:cs typeface="Times New Roman"/>
              </a:rPr>
              <a:t> hat</a:t>
            </a:r>
          </a:p>
          <a:p>
            <a:pPr lvl="1">
              <a:buNone/>
            </a:pPr>
            <a:r>
              <a:rPr lang="en-US" i="1" dirty="0" smtClean="0">
                <a:latin typeface="Times New Roman"/>
                <a:cs typeface="Times New Roman"/>
              </a:rPr>
              <a:t> the hat </a:t>
            </a:r>
            <a:r>
              <a:rPr lang="en-US" i="1" u="sng" dirty="0" smtClean="0">
                <a:latin typeface="Times New Roman"/>
                <a:cs typeface="Times New Roman"/>
              </a:rPr>
              <a:t>of </a:t>
            </a:r>
            <a:r>
              <a:rPr lang="en-US" i="1" dirty="0" smtClean="0">
                <a:latin typeface="Times New Roman"/>
                <a:cs typeface="Times New Roman"/>
              </a:rPr>
              <a:t>the sister </a:t>
            </a:r>
            <a:r>
              <a:rPr lang="en-US" i="1" u="sng" dirty="0" smtClean="0">
                <a:latin typeface="Times New Roman"/>
                <a:cs typeface="Times New Roman"/>
              </a:rPr>
              <a:t>of </a:t>
            </a:r>
            <a:r>
              <a:rPr lang="en-US" i="1" dirty="0" smtClean="0">
                <a:latin typeface="Times New Roman"/>
                <a:cs typeface="Times New Roman"/>
              </a:rPr>
              <a:t>the friend </a:t>
            </a:r>
            <a:r>
              <a:rPr lang="en-US" i="1" u="sng" dirty="0" smtClean="0">
                <a:latin typeface="Times New Roman"/>
                <a:cs typeface="Times New Roman"/>
              </a:rPr>
              <a:t>of </a:t>
            </a:r>
            <a:r>
              <a:rPr lang="en-US" i="1" dirty="0" smtClean="0">
                <a:latin typeface="Times New Roman"/>
                <a:cs typeface="Times New Roman"/>
              </a:rPr>
              <a:t>John</a:t>
            </a:r>
          </a:p>
          <a:p>
            <a:pPr marL="457200" lvl="1" indent="-457200">
              <a:buFont typeface="Wingdings" charset="2"/>
              <a:buChar char="²"/>
            </a:pPr>
            <a:r>
              <a:rPr lang="en-US" dirty="0" smtClean="0">
                <a:latin typeface="Times New Roman"/>
                <a:cs typeface="Times New Roman"/>
              </a:rPr>
              <a:t>Compounds:  </a:t>
            </a:r>
          </a:p>
          <a:p>
            <a:pPr marL="514350" lvl="1" indent="-514350">
              <a:buFont typeface="+mj-lt"/>
              <a:buAutoNum type="arabicParenR" startAt="6"/>
            </a:pPr>
            <a:r>
              <a:rPr lang="en-US" i="1" dirty="0" smtClean="0">
                <a:latin typeface="Times New Roman"/>
                <a:cs typeface="Times New Roman"/>
              </a:rPr>
              <a:t>coffee-mak</a:t>
            </a:r>
            <a:r>
              <a:rPr lang="en-US" i="1" u="sng" dirty="0" smtClean="0">
                <a:latin typeface="Times New Roman"/>
                <a:cs typeface="Times New Roman"/>
              </a:rPr>
              <a:t>er</a:t>
            </a:r>
            <a:r>
              <a:rPr lang="en-US" i="1" dirty="0" smtClean="0">
                <a:latin typeface="Times New Roman"/>
                <a:cs typeface="Times New Roman"/>
              </a:rPr>
              <a:t>-design</a:t>
            </a:r>
            <a:r>
              <a:rPr lang="en-US" i="1" u="sng" dirty="0" smtClean="0">
                <a:latin typeface="Times New Roman"/>
                <a:cs typeface="Times New Roman"/>
              </a:rPr>
              <a:t>er</a:t>
            </a:r>
            <a:r>
              <a:rPr lang="en-US" i="1" dirty="0" smtClean="0">
                <a:latin typeface="Times New Roman"/>
                <a:cs typeface="Times New Roman"/>
              </a:rPr>
              <a:t> –employ</a:t>
            </a:r>
            <a:r>
              <a:rPr lang="en-US" i="1" u="sng" dirty="0" smtClean="0">
                <a:latin typeface="Times New Roman"/>
                <a:cs typeface="Times New Roman"/>
              </a:rPr>
              <a:t>er</a:t>
            </a:r>
            <a:endParaRPr lang="en-US" i="1" u="sng" dirty="0">
              <a:latin typeface="Times New Roman"/>
              <a:cs typeface="Times New Roman"/>
            </a:endParaRPr>
          </a:p>
          <a:p>
            <a:pPr marL="457200" lvl="1" indent="-457200">
              <a:buFont typeface="Wingdings" charset="2"/>
              <a:buChar char="²"/>
            </a:pPr>
            <a:r>
              <a:rPr lang="en-US" dirty="0" smtClean="0">
                <a:latin typeface="Times New Roman"/>
                <a:cs typeface="Times New Roman"/>
              </a:rPr>
              <a:t>Clauses: </a:t>
            </a:r>
          </a:p>
          <a:p>
            <a:pPr marL="514350" lvl="1" indent="-514350">
              <a:buFont typeface="+mj-lt"/>
              <a:buAutoNum type="arabicParenR" startAt="7"/>
            </a:pPr>
            <a:r>
              <a:rPr lang="en-US" i="1" dirty="0" smtClean="0">
                <a:latin typeface="Times New Roman"/>
                <a:cs typeface="Times New Roman"/>
              </a:rPr>
              <a:t>Susan </a:t>
            </a:r>
            <a:r>
              <a:rPr lang="en-US" i="1" u="sng" dirty="0" smtClean="0">
                <a:latin typeface="Times New Roman"/>
                <a:cs typeface="Times New Roman"/>
              </a:rPr>
              <a:t>told </a:t>
            </a:r>
            <a:r>
              <a:rPr lang="en-US" i="1" dirty="0" smtClean="0">
                <a:latin typeface="Times New Roman"/>
                <a:cs typeface="Times New Roman"/>
              </a:rPr>
              <a:t>Mom that Billy </a:t>
            </a:r>
            <a:r>
              <a:rPr lang="en-US" i="1" u="sng" dirty="0" smtClean="0">
                <a:latin typeface="Times New Roman"/>
                <a:cs typeface="Times New Roman"/>
              </a:rPr>
              <a:t>said </a:t>
            </a:r>
            <a:r>
              <a:rPr lang="en-US" i="1" dirty="0" smtClean="0">
                <a:latin typeface="Times New Roman"/>
                <a:cs typeface="Times New Roman"/>
              </a:rPr>
              <a:t>comics </a:t>
            </a:r>
            <a:r>
              <a:rPr lang="en-US" i="1" u="sng" dirty="0" smtClean="0">
                <a:latin typeface="Times New Roman"/>
                <a:cs typeface="Times New Roman"/>
              </a:rPr>
              <a:t>are </a:t>
            </a:r>
            <a:r>
              <a:rPr lang="en-US" i="1" dirty="0" smtClean="0">
                <a:latin typeface="Times New Roman"/>
                <a:cs typeface="Times New Roman"/>
              </a:rPr>
              <a:t>stupid.</a:t>
            </a:r>
          </a:p>
          <a:p>
            <a:pPr marL="0" lvl="1" indent="0">
              <a:buNone/>
            </a:pPr>
            <a:r>
              <a:rPr lang="en-US" dirty="0" smtClean="0">
                <a:latin typeface="Times New Roman"/>
                <a:cs typeface="Times New Roman"/>
              </a:rPr>
              <a:t>We recognize and can continue them.</a:t>
            </a:r>
          </a:p>
        </p:txBody>
      </p:sp>
    </p:spTree>
    <p:extLst>
      <p:ext uri="{BB962C8B-B14F-4D97-AF65-F5344CB8AC3E}">
        <p14:creationId xmlns:p14="http://schemas.microsoft.com/office/powerpoint/2010/main" val="64655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23876"/>
            <a:ext cx="8229600" cy="5602288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They vary across languages and so must be individually acquired.  (Snyder &amp;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Roeper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2004).</a:t>
            </a:r>
          </a:p>
          <a:p>
            <a:pPr marL="0" indent="0" algn="just">
              <a:buNone/>
            </a:pPr>
            <a:r>
              <a:rPr lang="en-US" dirty="0" smtClean="0">
                <a:latin typeface="Times New Roman" pitchFamily="18" charset="0"/>
                <a:ea typeface="Wingdings"/>
                <a:cs typeface="Times New Roman" pitchFamily="18" charset="0"/>
                <a:sym typeface="Wingdings"/>
              </a:rPr>
              <a:t></a:t>
            </a:r>
          </a:p>
          <a:p>
            <a:pPr marL="0" indent="0" algn="just">
              <a:buNone/>
            </a:pPr>
            <a:r>
              <a:rPr lang="en-US" dirty="0" smtClean="0">
                <a:latin typeface="Times New Roman" pitchFamily="18" charset="0"/>
                <a:ea typeface="Times New Roman" charset="0"/>
                <a:cs typeface="Times New Roman" pitchFamily="18" charset="0"/>
              </a:rPr>
              <a:t>Germanic </a:t>
            </a:r>
            <a:r>
              <a:rPr lang="en-US" dirty="0">
                <a:latin typeface="Times New Roman" pitchFamily="18" charset="0"/>
                <a:ea typeface="Times New Roman" charset="0"/>
                <a:cs typeface="Times New Roman" pitchFamily="18" charset="0"/>
              </a:rPr>
              <a:t>languages =&gt; recursive </a:t>
            </a:r>
            <a:r>
              <a:rPr lang="en-US" dirty="0" smtClean="0">
                <a:latin typeface="Times New Roman" pitchFamily="18" charset="0"/>
                <a:ea typeface="Times New Roman" charset="0"/>
                <a:cs typeface="Times New Roman" pitchFamily="18" charset="0"/>
              </a:rPr>
              <a:t>compounds</a:t>
            </a:r>
          </a:p>
          <a:p>
            <a:pPr marL="514350" indent="-514350" algn="just">
              <a:buFont typeface="+mj-lt"/>
              <a:buAutoNum type="arabicParenR" startAt="8"/>
            </a:pPr>
            <a:r>
              <a:rPr lang="en-US" i="1" dirty="0" smtClean="0">
                <a:latin typeface="Times New Roman" pitchFamily="18" charset="0"/>
                <a:ea typeface="Times New Roman" charset="0"/>
                <a:cs typeface="Times New Roman" pitchFamily="18" charset="0"/>
              </a:rPr>
              <a:t>mail </a:t>
            </a:r>
            <a:r>
              <a:rPr lang="en-US" i="1" dirty="0">
                <a:latin typeface="Times New Roman" pitchFamily="18" charset="0"/>
                <a:ea typeface="Times New Roman" charset="0"/>
                <a:cs typeface="Times New Roman" pitchFamily="18" charset="0"/>
              </a:rPr>
              <a:t>delivery schedule </a:t>
            </a:r>
            <a:r>
              <a:rPr lang="en-US" i="1" dirty="0" smtClean="0">
                <a:latin typeface="Times New Roman" pitchFamily="18" charset="0"/>
                <a:ea typeface="Times New Roman" charset="0"/>
                <a:cs typeface="Times New Roman" pitchFamily="18" charset="0"/>
              </a:rPr>
              <a:t>manager</a:t>
            </a:r>
          </a:p>
          <a:p>
            <a:pPr marL="0" indent="0" algn="just">
              <a:buNone/>
            </a:pPr>
            <a:r>
              <a:rPr lang="en-US" dirty="0" smtClean="0">
                <a:latin typeface="Times New Roman" pitchFamily="18" charset="0"/>
                <a:ea typeface="Times New Roman" charset="0"/>
                <a:cs typeface="Times New Roman" pitchFamily="18" charset="0"/>
              </a:rPr>
              <a:t>Romance </a:t>
            </a:r>
            <a:r>
              <a:rPr lang="en-US" dirty="0">
                <a:latin typeface="Times New Roman" pitchFamily="18" charset="0"/>
                <a:ea typeface="Times New Roman" charset="0"/>
                <a:cs typeface="Times New Roman" pitchFamily="18" charset="0"/>
              </a:rPr>
              <a:t>languages =&gt; no (recursive) compounds</a:t>
            </a:r>
          </a:p>
          <a:p>
            <a:pPr marL="0" indent="0" algn="just">
              <a:buNone/>
            </a:pPr>
            <a:endParaRPr lang="en-US" sz="2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1997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Times New Roman"/>
                <a:cs typeface="Times New Roman"/>
              </a:rPr>
              <a:t>Are recursive nodes Semantic?</a:t>
            </a:r>
            <a:endParaRPr lang="en-US" sz="4000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800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dirty="0" smtClean="0">
                <a:latin typeface="Times New Roman"/>
                <a:cs typeface="Times New Roman"/>
              </a:rPr>
              <a:t>How specific is the acquisition path?</a:t>
            </a:r>
          </a:p>
          <a:p>
            <a:pPr marL="0" indent="0">
              <a:buNone/>
            </a:pPr>
            <a:r>
              <a:rPr lang="en-US" dirty="0" smtClean="0">
                <a:latin typeface="Times New Roman"/>
                <a:cs typeface="Times New Roman"/>
              </a:rPr>
              <a:t>Could the nodes be narrower feature bundles? </a:t>
            </a:r>
          </a:p>
          <a:p>
            <a:pPr marL="0" indent="0">
              <a:buNone/>
            </a:pPr>
            <a:endParaRPr lang="en-US" dirty="0" smtClean="0">
              <a:latin typeface="Times New Roman"/>
              <a:cs typeface="Times New Roman"/>
            </a:endParaRPr>
          </a:p>
          <a:p>
            <a:pPr marL="514350" indent="-514350">
              <a:buFont typeface="+mj-lt"/>
              <a:buAutoNum type="arabicParenR" startAt="3"/>
            </a:pPr>
            <a:r>
              <a:rPr lang="en-US" dirty="0" smtClean="0">
                <a:latin typeface="Times New Roman"/>
                <a:cs typeface="Times New Roman"/>
              </a:rPr>
              <a:t>PP </a:t>
            </a:r>
            <a:r>
              <a:rPr lang="en-US" dirty="0" err="1" smtClean="0">
                <a:latin typeface="Times New Roman"/>
                <a:cs typeface="Times New Roman"/>
              </a:rPr>
              <a:t>Loc</a:t>
            </a:r>
            <a:r>
              <a:rPr lang="en-US" dirty="0" smtClean="0">
                <a:latin typeface="Times New Roman"/>
                <a:cs typeface="Times New Roman"/>
              </a:rPr>
              <a:t>=&gt; P </a:t>
            </a:r>
            <a:r>
              <a:rPr lang="en-US" dirty="0" err="1">
                <a:latin typeface="Times New Roman"/>
                <a:cs typeface="Times New Roman"/>
              </a:rPr>
              <a:t>L</a:t>
            </a:r>
            <a:r>
              <a:rPr lang="en-US" dirty="0" err="1" smtClean="0">
                <a:latin typeface="Times New Roman"/>
                <a:cs typeface="Times New Roman"/>
              </a:rPr>
              <a:t>oc</a:t>
            </a:r>
            <a:r>
              <a:rPr lang="en-US" dirty="0" smtClean="0">
                <a:latin typeface="Times New Roman"/>
                <a:cs typeface="Times New Roman"/>
              </a:rPr>
              <a:t> NP</a:t>
            </a:r>
          </a:p>
          <a:p>
            <a:pPr marL="0" indent="0">
              <a:buNone/>
            </a:pPr>
            <a:r>
              <a:rPr lang="en-US" dirty="0" smtClean="0">
                <a:latin typeface="Times New Roman"/>
                <a:cs typeface="Times New Roman"/>
              </a:rPr>
              <a:t>      NP =&gt; N P </a:t>
            </a:r>
            <a:r>
              <a:rPr lang="en-US" dirty="0" err="1" smtClean="0">
                <a:latin typeface="Times New Roman"/>
                <a:cs typeface="Times New Roman"/>
              </a:rPr>
              <a:t>Loc</a:t>
            </a:r>
            <a:endParaRPr lang="en-US" dirty="0" smtClean="0">
              <a:latin typeface="Times New Roman"/>
              <a:cs typeface="Times New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58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8126"/>
            <a:ext cx="7972425" cy="638174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latin typeface="Times New Roman"/>
                <a:cs typeface="Times New Roman"/>
              </a:rPr>
              <a:t>Claim: Formal IR is the trigger</a:t>
            </a:r>
            <a:endParaRPr lang="en-US" sz="4000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3" y="876300"/>
            <a:ext cx="8851037" cy="5249863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endParaRPr lang="en-US" sz="5600" dirty="0" smtClean="0"/>
          </a:p>
          <a:p>
            <a:pPr marL="0" indent="0" algn="just">
              <a:buNone/>
            </a:pPr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Claim: All IR structures involve a functional category (FC) </a:t>
            </a:r>
          </a:p>
          <a:p>
            <a:pPr marL="0" indent="0" algn="just">
              <a:buNone/>
            </a:pPr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(di </a:t>
            </a:r>
            <a:r>
              <a:rPr lang="en-US" sz="9600" dirty="0" err="1" smtClean="0">
                <a:latin typeface="Times New Roman" pitchFamily="18" charset="0"/>
                <a:cs typeface="Times New Roman" pitchFamily="18" charset="0"/>
              </a:rPr>
              <a:t>Sciullo</a:t>
            </a:r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 2015)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with an Overt or Covert Recursion marker</a:t>
            </a:r>
          </a:p>
          <a:p>
            <a:pPr algn="just">
              <a:buFont typeface="Wingdings" charset="0"/>
              <a:buChar char=" "/>
            </a:pPr>
            <a:r>
              <a:rPr lang="en-US" sz="9600" dirty="0" smtClean="0">
                <a:latin typeface="Times New Roman" pitchFamily="18" charset="0"/>
                <a:ea typeface="Wingdings"/>
                <a:cs typeface="Times New Roman" pitchFamily="18" charset="0"/>
                <a:sym typeface="Wingdings"/>
              </a:rPr>
              <a:t></a:t>
            </a:r>
            <a:endParaRPr lang="en-US" sz="9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Germanic compounds:  N – N-N  or            N- N- s-N</a:t>
            </a:r>
            <a:endParaRPr lang="en-US" sz="96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9600" dirty="0" err="1" smtClean="0">
                <a:latin typeface="Times New Roman" pitchFamily="18" charset="0"/>
                <a:cs typeface="Times New Roman" pitchFamily="18" charset="0"/>
              </a:rPr>
              <a:t>TransformationGrammatikBeispiel</a:t>
            </a:r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 Transformation-s-</a:t>
            </a:r>
            <a:r>
              <a:rPr lang="en-US" sz="9600" dirty="0" err="1" smtClean="0">
                <a:latin typeface="Times New Roman" pitchFamily="18" charset="0"/>
                <a:cs typeface="Times New Roman" pitchFamily="18" charset="0"/>
              </a:rPr>
              <a:t>grammatik</a:t>
            </a:r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just">
              <a:buNone/>
            </a:pPr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													</a:t>
            </a:r>
            <a:r>
              <a:rPr lang="en-US" sz="9600" dirty="0" err="1" smtClean="0">
                <a:latin typeface="Times New Roman" pitchFamily="18" charset="0"/>
                <a:cs typeface="Times New Roman" pitchFamily="18" charset="0"/>
              </a:rPr>
              <a:t>Beispiel</a:t>
            </a:r>
            <a:endParaRPr lang="en-US" sz="9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Claim</a:t>
            </a:r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: invisible FC where no –s- is present</a:t>
            </a:r>
            <a:endParaRPr lang="en-US" sz="96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IR structures 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associate with a functional </a:t>
            </a:r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category</a:t>
            </a:r>
            <a:r>
              <a:rPr lang="en-US" sz="9600" dirty="0" smtClean="0">
                <a:latin typeface="Times New Roman" pitchFamily="18" charset="0"/>
                <a:ea typeface="Wingdings"/>
                <a:cs typeface="Times New Roman" pitchFamily="18" charset="0"/>
                <a:sym typeface="Wingdings"/>
              </a:rPr>
              <a:t>											</a:t>
            </a:r>
            <a:endParaRPr lang="en-US" sz="9600" dirty="0" smtClean="0">
              <a:latin typeface="Times New Roman" pitchFamily="18" charset="0"/>
              <a:cs typeface="Times New Roman" pitchFamily="18" charset="0"/>
            </a:endParaRPr>
          </a:p>
          <a:p>
            <a:pPr marL="571500" indent="-571500" algn="just">
              <a:buAutoNum type="romanLcParenBoth"/>
            </a:pPr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overt: 		Japanese</a:t>
            </a:r>
            <a:r>
              <a:rPr lang="en-US" sz="9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i="1" dirty="0">
                <a:latin typeface="Times New Roman" pitchFamily="18" charset="0"/>
                <a:cs typeface="Times New Roman" pitchFamily="18" charset="0"/>
              </a:rPr>
              <a:t>no </a:t>
            </a:r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(Roeper et al. 2012)</a:t>
            </a:r>
            <a:r>
              <a:rPr lang="en-US" sz="9600" i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0" indent="0" algn="just">
              <a:buNone/>
            </a:pPr>
            <a:r>
              <a:rPr lang="en-US" sz="9600" i="1" dirty="0" smtClean="0"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Romanian </a:t>
            </a:r>
            <a:r>
              <a:rPr lang="en-US" sz="9600" i="1" dirty="0">
                <a:latin typeface="Times New Roman" pitchFamily="18" charset="0"/>
                <a:cs typeface="Times New Roman" pitchFamily="18" charset="0"/>
              </a:rPr>
              <a:t>de/of</a:t>
            </a:r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 English </a:t>
            </a:r>
            <a:r>
              <a:rPr lang="en-US" sz="9600" i="1" dirty="0" smtClean="0">
                <a:latin typeface="Times New Roman" pitchFamily="18" charset="0"/>
                <a:cs typeface="Times New Roman" pitchFamily="18" charset="0"/>
              </a:rPr>
              <a:t>that</a:t>
            </a:r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9600" i="1" dirty="0" smtClean="0">
                <a:latin typeface="Times New Roman" pitchFamily="18" charset="0"/>
                <a:cs typeface="Times New Roman" pitchFamily="18" charset="0"/>
              </a:rPr>
              <a:t>‘s (</a:t>
            </a:r>
            <a:r>
              <a:rPr lang="en-US" sz="9600" i="1" dirty="0" err="1" smtClean="0">
                <a:latin typeface="Times New Roman" pitchFamily="18" charset="0"/>
                <a:cs typeface="Times New Roman" pitchFamily="18" charset="0"/>
              </a:rPr>
              <a:t>Sevcenco</a:t>
            </a:r>
            <a:r>
              <a:rPr lang="en-US" sz="9600" i="1" dirty="0" smtClean="0">
                <a:latin typeface="Times New Roman" pitchFamily="18" charset="0"/>
                <a:cs typeface="Times New Roman" pitchFamily="18" charset="0"/>
              </a:rPr>
              <a:t> et al (2015)</a:t>
            </a:r>
          </a:p>
          <a:p>
            <a:pPr marL="0" indent="0" algn="just">
              <a:buNone/>
            </a:pPr>
            <a:r>
              <a:rPr lang="en-US" sz="9600" i="1" dirty="0" smtClean="0">
                <a:latin typeface="Times New Roman" pitchFamily="18" charset="0"/>
                <a:cs typeface="Times New Roman" pitchFamily="18" charset="0"/>
              </a:rPr>
              <a:t>                        Hungarian  -</a:t>
            </a:r>
            <a:r>
              <a:rPr lang="en-US" sz="9600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96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9600" i="1" dirty="0" err="1" smtClean="0">
                <a:latin typeface="Times New Roman" pitchFamily="18" charset="0"/>
                <a:cs typeface="Times New Roman" pitchFamily="18" charset="0"/>
              </a:rPr>
              <a:t>lévő</a:t>
            </a:r>
            <a:endParaRPr lang="en-US" sz="96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(ii) covert: English 	LOC </a:t>
            </a: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argument [invisible</a:t>
            </a:r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],</a:t>
            </a:r>
          </a:p>
          <a:p>
            <a:pPr marL="0" indent="0" algn="just">
              <a:buNone/>
            </a:pPr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						Deleted </a:t>
            </a:r>
            <a:r>
              <a:rPr lang="en-US" sz="9600" u="sng" dirty="0" smtClean="0">
                <a:latin typeface="Times New Roman" pitchFamily="18" charset="0"/>
                <a:cs typeface="Times New Roman" pitchFamily="18" charset="0"/>
              </a:rPr>
              <a:t>That</a:t>
            </a:r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 relative,  </a:t>
            </a:r>
          </a:p>
          <a:p>
            <a:pPr marL="0" indent="0" algn="just">
              <a:buNone/>
            </a:pPr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			German: 	compound, Adjective </a:t>
            </a:r>
            <a:endParaRPr lang="en-US" sz="96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en-US" sz="2800" dirty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endParaRPr lang="en-US" sz="2800" dirty="0" smtClean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endParaRPr lang="en-US" sz="2800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6695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120"/>
            <a:ext cx="8229600" cy="1406054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Times New Roman"/>
                <a:cs typeface="Times New Roman"/>
              </a:rPr>
              <a:t>Overt/Covert Recursion markers</a:t>
            </a:r>
            <a:br>
              <a:rPr lang="en-US" sz="4000" dirty="0" smtClean="0">
                <a:latin typeface="Times New Roman"/>
                <a:cs typeface="Times New Roman"/>
              </a:rPr>
            </a:br>
            <a:r>
              <a:rPr lang="en-US" sz="3200" dirty="0" smtClean="0">
                <a:latin typeface="Times New Roman"/>
                <a:cs typeface="Times New Roman"/>
              </a:rPr>
              <a:t>(from: </a:t>
            </a:r>
            <a:r>
              <a:rPr lang="en-US" sz="3200" dirty="0" err="1" smtClean="0">
                <a:latin typeface="Times New Roman"/>
                <a:cs typeface="Times New Roman"/>
              </a:rPr>
              <a:t>Anca</a:t>
            </a:r>
            <a:r>
              <a:rPr lang="en-US" sz="3200" dirty="0" smtClean="0"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latin typeface="Times New Roman"/>
                <a:cs typeface="Times New Roman"/>
              </a:rPr>
              <a:t>Sevcenco</a:t>
            </a:r>
            <a:r>
              <a:rPr lang="en-US" sz="3200" dirty="0" smtClean="0">
                <a:latin typeface="Times New Roman"/>
                <a:cs typeface="Times New Roman"/>
              </a:rPr>
              <a:t>)</a:t>
            </a:r>
            <a:r>
              <a:rPr lang="en-US" sz="4000" dirty="0" smtClean="0">
                <a:latin typeface="Times New Roman"/>
                <a:cs typeface="Times New Roman"/>
              </a:rPr>
              <a:t> </a:t>
            </a:r>
            <a:endParaRPr lang="en-US" sz="4000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41009"/>
            <a:ext cx="9448799" cy="570269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800" dirty="0" smtClean="0">
                <a:latin typeface="Times New Roman"/>
                <a:cs typeface="Times New Roman"/>
              </a:rPr>
              <a:t>Overt recursive functional category marker: functional P </a:t>
            </a:r>
            <a:r>
              <a:rPr lang="en-US" sz="2800" i="1" dirty="0" smtClean="0">
                <a:latin typeface="Times New Roman"/>
                <a:cs typeface="Times New Roman"/>
              </a:rPr>
              <a:t>de</a:t>
            </a:r>
            <a:endParaRPr lang="en-US" sz="2800" b="1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800" dirty="0" err="1" smtClean="0">
                <a:latin typeface="Times New Roman"/>
                <a:cs typeface="Times New Roman"/>
              </a:rPr>
              <a:t>a.</a:t>
            </a:r>
            <a:r>
              <a:rPr lang="en-US" sz="2800" b="1" dirty="0" err="1" smtClean="0">
                <a:latin typeface="Times New Roman"/>
                <a:cs typeface="Times New Roman"/>
              </a:rPr>
              <a:t>Conjunctive</a:t>
            </a:r>
            <a:r>
              <a:rPr lang="en-US" sz="2800" b="1" dirty="0" smtClean="0">
                <a:latin typeface="Times New Roman"/>
                <a:cs typeface="Times New Roman"/>
              </a:rPr>
              <a:t> structure (Loc P, no </a:t>
            </a:r>
            <a:r>
              <a:rPr lang="en-US" sz="2800" b="1" i="1" dirty="0" smtClean="0">
                <a:latin typeface="Times New Roman"/>
                <a:cs typeface="Times New Roman"/>
              </a:rPr>
              <a:t>de</a:t>
            </a:r>
            <a:r>
              <a:rPr lang="en-US" sz="2800" b="1" dirty="0" smtClean="0">
                <a:latin typeface="Times New Roman"/>
                <a:cs typeface="Times New Roman"/>
              </a:rPr>
              <a:t>)</a:t>
            </a:r>
            <a:r>
              <a:rPr lang="en-US" sz="2800" dirty="0" smtClean="0">
                <a:latin typeface="Times New Roman"/>
                <a:cs typeface="Times New Roman"/>
              </a:rPr>
              <a:t>:</a:t>
            </a:r>
            <a:endParaRPr lang="en-US" sz="2800" dirty="0">
              <a:latin typeface="Times New Roman"/>
              <a:cs typeface="Times New Roman"/>
            </a:endParaRPr>
          </a:p>
          <a:p>
            <a:pPr marL="514350" indent="-514350">
              <a:buNone/>
            </a:pPr>
            <a:r>
              <a:rPr lang="en-US" sz="2800" i="1" dirty="0" smtClean="0">
                <a:latin typeface="Times New Roman"/>
                <a:cs typeface="Times New Roman"/>
              </a:rPr>
              <a:t> </a:t>
            </a:r>
            <a:r>
              <a:rPr lang="en-US" sz="2800" i="1" dirty="0" err="1" smtClean="0">
                <a:latin typeface="Times New Roman"/>
                <a:cs typeface="Times New Roman"/>
              </a:rPr>
              <a:t>pune</a:t>
            </a:r>
            <a:r>
              <a:rPr lang="en-US" sz="2800" i="1" dirty="0" smtClean="0">
                <a:latin typeface="Times New Roman"/>
                <a:cs typeface="Times New Roman"/>
              </a:rPr>
              <a:t> </a:t>
            </a:r>
            <a:r>
              <a:rPr lang="en-US" sz="2800" i="1" dirty="0" err="1">
                <a:latin typeface="Times New Roman"/>
                <a:cs typeface="Times New Roman"/>
              </a:rPr>
              <a:t>pisica</a:t>
            </a:r>
            <a:r>
              <a:rPr lang="en-US" sz="2800" i="1" dirty="0">
                <a:latin typeface="Times New Roman"/>
                <a:cs typeface="Times New Roman"/>
              </a:rPr>
              <a:t>   </a:t>
            </a:r>
            <a:r>
              <a:rPr lang="en-US" sz="2800" i="1" dirty="0" err="1">
                <a:latin typeface="Times New Roman"/>
                <a:cs typeface="Times New Roman"/>
              </a:rPr>
              <a:t>lângă</a:t>
            </a:r>
            <a:r>
              <a:rPr lang="en-US" sz="2800" i="1" dirty="0">
                <a:latin typeface="Times New Roman"/>
                <a:cs typeface="Times New Roman"/>
              </a:rPr>
              <a:t>    </a:t>
            </a:r>
            <a:r>
              <a:rPr lang="en-US" sz="2800" i="1" dirty="0" err="1">
                <a:latin typeface="Times New Roman"/>
                <a:cs typeface="Times New Roman"/>
              </a:rPr>
              <a:t>zebră</a:t>
            </a:r>
            <a:r>
              <a:rPr lang="en-US" sz="2800" i="1" dirty="0">
                <a:latin typeface="Times New Roman"/>
                <a:cs typeface="Times New Roman"/>
              </a:rPr>
              <a:t> </a:t>
            </a:r>
            <a:r>
              <a:rPr lang="en-US" sz="2800" i="1" dirty="0" err="1">
                <a:latin typeface="Times New Roman"/>
                <a:cs typeface="Times New Roman"/>
              </a:rPr>
              <a:t>lângă</a:t>
            </a:r>
            <a:r>
              <a:rPr lang="en-US" sz="2800" i="1" dirty="0">
                <a:latin typeface="Times New Roman"/>
                <a:cs typeface="Times New Roman"/>
              </a:rPr>
              <a:t>    </a:t>
            </a:r>
            <a:r>
              <a:rPr lang="en-US" sz="2800" i="1" dirty="0" smtClean="0">
                <a:latin typeface="Times New Roman"/>
                <a:cs typeface="Times New Roman"/>
              </a:rPr>
              <a:t>	</a:t>
            </a:r>
            <a:r>
              <a:rPr lang="en-US" sz="2800" i="1" dirty="0" err="1" smtClean="0">
                <a:latin typeface="Times New Roman"/>
                <a:cs typeface="Times New Roman"/>
              </a:rPr>
              <a:t>gorilă</a:t>
            </a:r>
            <a:r>
              <a:rPr lang="en-US" sz="2800" i="1" dirty="0" smtClean="0">
                <a:latin typeface="Times New Roman"/>
                <a:cs typeface="Times New Roman"/>
              </a:rPr>
              <a:t>   </a:t>
            </a:r>
            <a:r>
              <a:rPr lang="en-US" sz="2800" i="1" dirty="0" err="1" smtClean="0">
                <a:latin typeface="Times New Roman"/>
                <a:cs typeface="Times New Roman"/>
              </a:rPr>
              <a:t>lângă</a:t>
            </a:r>
            <a:r>
              <a:rPr lang="en-US" sz="2800" i="1" dirty="0" smtClean="0">
                <a:latin typeface="Times New Roman"/>
                <a:cs typeface="Times New Roman"/>
              </a:rPr>
              <a:t>   </a:t>
            </a:r>
            <a:r>
              <a:rPr lang="en-US" sz="2800" i="1" dirty="0" err="1" smtClean="0">
                <a:latin typeface="Times New Roman"/>
                <a:cs typeface="Times New Roman"/>
              </a:rPr>
              <a:t>porc</a:t>
            </a:r>
            <a:endParaRPr lang="en-US" sz="2800" i="1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800" i="1" dirty="0" smtClean="0">
                <a:latin typeface="Times New Roman"/>
                <a:cs typeface="Times New Roman"/>
              </a:rPr>
              <a:t> </a:t>
            </a:r>
            <a:r>
              <a:rPr lang="en-US" sz="2800" dirty="0" smtClean="0">
                <a:latin typeface="Times New Roman"/>
                <a:cs typeface="Times New Roman"/>
              </a:rPr>
              <a:t>put    </a:t>
            </a:r>
            <a:r>
              <a:rPr lang="en-US" sz="2800" dirty="0" err="1" smtClean="0">
                <a:latin typeface="Times New Roman"/>
                <a:cs typeface="Times New Roman"/>
              </a:rPr>
              <a:t>cat.the</a:t>
            </a:r>
            <a:r>
              <a:rPr lang="en-US" sz="2800" dirty="0" smtClean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next.to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smtClean="0">
                <a:latin typeface="Times New Roman"/>
                <a:cs typeface="Times New Roman"/>
              </a:rPr>
              <a:t>	zebra </a:t>
            </a:r>
            <a:r>
              <a:rPr lang="en-US" sz="2800" dirty="0" err="1">
                <a:latin typeface="Times New Roman"/>
                <a:cs typeface="Times New Roman"/>
              </a:rPr>
              <a:t>next.to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smtClean="0">
                <a:latin typeface="Times New Roman"/>
                <a:cs typeface="Times New Roman"/>
              </a:rPr>
              <a:t>	gorilla </a:t>
            </a:r>
            <a:r>
              <a:rPr lang="en-US" sz="2800" dirty="0" err="1">
                <a:latin typeface="Times New Roman"/>
                <a:cs typeface="Times New Roman"/>
              </a:rPr>
              <a:t>next.to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smtClean="0">
                <a:latin typeface="Times New Roman"/>
                <a:cs typeface="Times New Roman"/>
              </a:rPr>
              <a:t>  pig</a:t>
            </a:r>
            <a:endParaRPr lang="en-US" sz="2800" dirty="0">
              <a:latin typeface="Times New Roman"/>
              <a:cs typeface="Times New Roman"/>
            </a:endParaRPr>
          </a:p>
          <a:p>
            <a:pPr marL="915988" indent="-915988">
              <a:buNone/>
            </a:pPr>
            <a:r>
              <a:rPr lang="en-US" sz="2800" dirty="0" smtClean="0">
                <a:latin typeface="Times New Roman"/>
                <a:cs typeface="Times New Roman"/>
              </a:rPr>
              <a:t> ‘put </a:t>
            </a:r>
            <a:r>
              <a:rPr lang="en-US" sz="2800" dirty="0">
                <a:latin typeface="Times New Roman"/>
                <a:cs typeface="Times New Roman"/>
              </a:rPr>
              <a:t>the cat next to the zebra next to the </a:t>
            </a:r>
            <a:r>
              <a:rPr lang="en-US" sz="2800" dirty="0" err="1">
                <a:latin typeface="Times New Roman"/>
                <a:cs typeface="Times New Roman"/>
              </a:rPr>
              <a:t>gorila</a:t>
            </a:r>
            <a:r>
              <a:rPr lang="en-US" sz="2800" dirty="0">
                <a:latin typeface="Times New Roman"/>
                <a:cs typeface="Times New Roman"/>
              </a:rPr>
              <a:t> next to </a:t>
            </a:r>
            <a:r>
              <a:rPr lang="en-US" sz="2800" dirty="0" smtClean="0">
                <a:latin typeface="Times New Roman"/>
                <a:cs typeface="Times New Roman"/>
              </a:rPr>
              <a:t>the pig’</a:t>
            </a:r>
            <a:endParaRPr lang="en-US" sz="2800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b.</a:t>
            </a:r>
            <a:r>
              <a:rPr lang="en-US" sz="2800" b="1" dirty="0" smtClean="0">
                <a:latin typeface="Times New Roman"/>
                <a:cs typeface="Times New Roman"/>
              </a:rPr>
              <a:t> Recursive structure (Loc P + </a:t>
            </a:r>
            <a:r>
              <a:rPr lang="en-US" sz="2800" b="1" i="1" dirty="0" smtClean="0">
                <a:latin typeface="Times New Roman"/>
                <a:cs typeface="Times New Roman"/>
              </a:rPr>
              <a:t>de</a:t>
            </a:r>
            <a:r>
              <a:rPr lang="en-US" sz="2800" dirty="0" smtClean="0">
                <a:latin typeface="Times New Roman"/>
                <a:cs typeface="Times New Roman"/>
              </a:rPr>
              <a:t>):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800" i="1" dirty="0" err="1" smtClean="0">
                <a:latin typeface="Times New Roman"/>
                <a:cs typeface="Times New Roman"/>
              </a:rPr>
              <a:t>pune</a:t>
            </a:r>
            <a:r>
              <a:rPr lang="en-US" sz="2800" i="1" dirty="0" smtClean="0">
                <a:latin typeface="Times New Roman"/>
                <a:cs typeface="Times New Roman"/>
              </a:rPr>
              <a:t> </a:t>
            </a:r>
            <a:r>
              <a:rPr lang="en-US" sz="2800" i="1" dirty="0" err="1" smtClean="0">
                <a:latin typeface="Times New Roman"/>
                <a:cs typeface="Times New Roman"/>
              </a:rPr>
              <a:t>pisica</a:t>
            </a:r>
            <a:r>
              <a:rPr lang="en-US" sz="2800" i="1" dirty="0" smtClean="0">
                <a:latin typeface="Times New Roman"/>
                <a:cs typeface="Times New Roman"/>
              </a:rPr>
              <a:t> </a:t>
            </a:r>
            <a:r>
              <a:rPr lang="en-US" sz="2800" i="1" dirty="0" err="1" smtClean="0">
                <a:latin typeface="Times New Roman"/>
                <a:cs typeface="Times New Roman"/>
              </a:rPr>
              <a:t>lângă</a:t>
            </a:r>
            <a:r>
              <a:rPr lang="en-US" sz="2800" i="1" dirty="0" smtClean="0">
                <a:latin typeface="Times New Roman"/>
                <a:cs typeface="Times New Roman"/>
              </a:rPr>
              <a:t>  zebra      </a:t>
            </a:r>
            <a:r>
              <a:rPr lang="en-US" sz="2800" b="1" i="1" dirty="0" smtClean="0">
                <a:latin typeface="Times New Roman"/>
                <a:cs typeface="Times New Roman"/>
              </a:rPr>
              <a:t>de</a:t>
            </a:r>
            <a:r>
              <a:rPr lang="en-US" sz="2800" i="1" dirty="0" smtClean="0">
                <a:latin typeface="Times New Roman"/>
                <a:cs typeface="Times New Roman"/>
              </a:rPr>
              <a:t> </a:t>
            </a:r>
            <a:r>
              <a:rPr lang="en-US" sz="2800" i="1" dirty="0" err="1" smtClean="0">
                <a:latin typeface="Times New Roman"/>
                <a:cs typeface="Times New Roman"/>
              </a:rPr>
              <a:t>lângă</a:t>
            </a:r>
            <a:r>
              <a:rPr lang="en-US" sz="2800" i="1" dirty="0" smtClean="0">
                <a:latin typeface="Times New Roman"/>
                <a:cs typeface="Times New Roman"/>
              </a:rPr>
              <a:t>   </a:t>
            </a:r>
            <a:r>
              <a:rPr lang="en-US" sz="2800" i="1" dirty="0" err="1" smtClean="0">
                <a:latin typeface="Times New Roman"/>
                <a:cs typeface="Times New Roman"/>
              </a:rPr>
              <a:t>gorila</a:t>
            </a:r>
            <a:r>
              <a:rPr lang="en-US" sz="2800" i="1" dirty="0" smtClean="0">
                <a:latin typeface="Times New Roman"/>
                <a:cs typeface="Times New Roman"/>
              </a:rPr>
              <a:t>      </a:t>
            </a:r>
            <a:r>
              <a:rPr lang="en-US" sz="2800" b="1" i="1" dirty="0" smtClean="0">
                <a:latin typeface="Times New Roman"/>
                <a:cs typeface="Times New Roman"/>
              </a:rPr>
              <a:t>de</a:t>
            </a:r>
            <a:r>
              <a:rPr lang="en-US" sz="2800" i="1" dirty="0" smtClean="0">
                <a:latin typeface="Times New Roman"/>
                <a:cs typeface="Times New Roman"/>
              </a:rPr>
              <a:t> </a:t>
            </a:r>
            <a:r>
              <a:rPr lang="en-US" sz="2800" i="1" dirty="0" err="1" smtClean="0">
                <a:latin typeface="Times New Roman"/>
                <a:cs typeface="Times New Roman"/>
              </a:rPr>
              <a:t>lângă</a:t>
            </a:r>
            <a:r>
              <a:rPr lang="en-US" sz="2800" i="1" dirty="0" smtClean="0">
                <a:latin typeface="Times New Roman"/>
                <a:cs typeface="Times New Roman"/>
              </a:rPr>
              <a:t> </a:t>
            </a:r>
            <a:r>
              <a:rPr lang="en-US" sz="2800" i="1" dirty="0" err="1" smtClean="0">
                <a:latin typeface="Times New Roman"/>
                <a:cs typeface="Times New Roman"/>
              </a:rPr>
              <a:t>porc</a:t>
            </a:r>
            <a:endParaRPr lang="en-US" sz="2800" i="1" dirty="0" smtClean="0">
              <a:latin typeface="Times New Roman"/>
              <a:cs typeface="Times New Roman"/>
            </a:endParaRPr>
          </a:p>
          <a:p>
            <a:pPr marL="339725" indent="-339725">
              <a:buNone/>
            </a:pPr>
            <a:r>
              <a:rPr lang="en-US" sz="2800" dirty="0" smtClean="0">
                <a:latin typeface="Times New Roman"/>
                <a:cs typeface="Times New Roman"/>
              </a:rPr>
              <a:t>put </a:t>
            </a:r>
            <a:r>
              <a:rPr lang="en-US" sz="2800" dirty="0" err="1" smtClean="0">
                <a:latin typeface="Times New Roman"/>
                <a:cs typeface="Times New Roman"/>
              </a:rPr>
              <a:t>cat.the</a:t>
            </a:r>
            <a:r>
              <a:rPr lang="en-US" sz="2800" dirty="0" smtClean="0"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latin typeface="Times New Roman"/>
                <a:cs typeface="Times New Roman"/>
              </a:rPr>
              <a:t>next.to</a:t>
            </a:r>
            <a:r>
              <a:rPr lang="en-US" sz="2800" dirty="0" smtClean="0"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latin typeface="Times New Roman"/>
                <a:cs typeface="Times New Roman"/>
              </a:rPr>
              <a:t>zebra.the</a:t>
            </a:r>
            <a:r>
              <a:rPr lang="en-US" sz="2800" dirty="0" smtClean="0">
                <a:latin typeface="Times New Roman"/>
                <a:cs typeface="Times New Roman"/>
              </a:rPr>
              <a:t> de </a:t>
            </a:r>
            <a:r>
              <a:rPr lang="en-US" sz="2800" dirty="0" err="1" smtClean="0">
                <a:latin typeface="Times New Roman"/>
                <a:cs typeface="Times New Roman"/>
              </a:rPr>
              <a:t>next.to</a:t>
            </a:r>
            <a:r>
              <a:rPr lang="en-US" sz="2800" dirty="0" smtClean="0"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latin typeface="Times New Roman"/>
                <a:cs typeface="Times New Roman"/>
              </a:rPr>
              <a:t>gorilla.the</a:t>
            </a:r>
            <a:r>
              <a:rPr lang="en-US" sz="2800" dirty="0" smtClean="0">
                <a:latin typeface="Times New Roman"/>
                <a:cs typeface="Times New Roman"/>
              </a:rPr>
              <a:t> de </a:t>
            </a:r>
            <a:r>
              <a:rPr lang="en-US" sz="2800" dirty="0" err="1" smtClean="0">
                <a:latin typeface="Times New Roman"/>
                <a:cs typeface="Times New Roman"/>
              </a:rPr>
              <a:t>next.to</a:t>
            </a:r>
            <a:r>
              <a:rPr lang="en-US" sz="2800" dirty="0" smtClean="0">
                <a:latin typeface="Times New Roman"/>
                <a:cs typeface="Times New Roman"/>
              </a:rPr>
              <a:t> pig</a:t>
            </a:r>
          </a:p>
          <a:p>
            <a:pPr marL="339725" indent="-339725">
              <a:buNone/>
            </a:pPr>
            <a:r>
              <a:rPr lang="en-US" sz="2800" dirty="0" smtClean="0">
                <a:latin typeface="Times New Roman"/>
                <a:cs typeface="Times New Roman"/>
              </a:rPr>
              <a:t>‘put the cat next to the zebra next to the gorilla next to the pig’</a:t>
            </a:r>
          </a:p>
          <a:p>
            <a:pPr marL="0" indent="0"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60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 soon as a relative clause exists:</a:t>
            </a:r>
          </a:p>
          <a:p>
            <a:endParaRPr lang="en-US" dirty="0"/>
          </a:p>
          <a:p>
            <a:r>
              <a:rPr lang="en-US" dirty="0" smtClean="0"/>
              <a:t>The </a:t>
            </a:r>
            <a:r>
              <a:rPr lang="en-US" u="sng" dirty="0" smtClean="0"/>
              <a:t>de- marker</a:t>
            </a:r>
            <a:r>
              <a:rPr lang="en-US" dirty="0" smtClean="0"/>
              <a:t> disappears =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Cat </a:t>
            </a:r>
            <a:r>
              <a:rPr lang="en-US" u="sng" dirty="0" smtClean="0"/>
              <a:t>de</a:t>
            </a:r>
            <a:r>
              <a:rPr lang="en-US" dirty="0" smtClean="0"/>
              <a:t> next to dog </a:t>
            </a:r>
            <a:r>
              <a:rPr lang="en-US" u="sng" dirty="0" smtClean="0"/>
              <a:t>de</a:t>
            </a:r>
            <a:r>
              <a:rPr lang="en-US" dirty="0" smtClean="0"/>
              <a:t> next to lion </a:t>
            </a:r>
          </a:p>
          <a:p>
            <a:pPr marL="0" indent="0">
              <a:buNone/>
            </a:pPr>
            <a:r>
              <a:rPr lang="en-US" dirty="0" smtClean="0"/>
              <a:t>Relative:</a:t>
            </a:r>
          </a:p>
          <a:p>
            <a:pPr marL="0" indent="0">
              <a:buNone/>
            </a:pPr>
            <a:r>
              <a:rPr lang="en-US" dirty="0" smtClean="0"/>
              <a:t>The cat </a:t>
            </a:r>
            <a:r>
              <a:rPr lang="en-US" u="sng" dirty="0" smtClean="0"/>
              <a:t>that</a:t>
            </a:r>
            <a:r>
              <a:rPr lang="en-US" dirty="0" smtClean="0"/>
              <a:t> is next to dog </a:t>
            </a:r>
            <a:r>
              <a:rPr lang="en-US" u="sng" dirty="0" smtClean="0"/>
              <a:t>that</a:t>
            </a:r>
            <a:r>
              <a:rPr lang="en-US" dirty="0"/>
              <a:t> </a:t>
            </a:r>
            <a:r>
              <a:rPr lang="en-US" dirty="0" smtClean="0"/>
              <a:t>is next to lion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477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latin typeface="Times New Roman"/>
                <a:cs typeface="Times New Roman"/>
              </a:rPr>
              <a:t>Acquisition</a:t>
            </a:r>
            <a:r>
              <a:rPr lang="en-US" dirty="0" smtClean="0">
                <a:latin typeface="Times New Roman"/>
                <a:cs typeface="Times New Roman"/>
              </a:rPr>
              <a:t> path – an illustration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4" name="Recursion snippet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1350" y="1237871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29344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Operative IR definition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>
                <a:latin typeface="Times New Roman" pitchFamily="18" charset="0"/>
                <a:cs typeface="Times New Roman" pitchFamily="18" charset="0"/>
              </a:rPr>
              <a:t>Indirect Recursion: A </a:t>
            </a:r>
            <a:r>
              <a:rPr lang="en-US" u="sng" dirty="0">
                <a:latin typeface="Times New Roman" pitchFamily="18" charset="0"/>
                <a:cs typeface="Times New Roman" pitchFamily="18" charset="0"/>
              </a:rPr>
              <a:t>local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relation between recursive Functional Categories marked by overt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morphology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or invisible Operators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This fits the constrained concept of IR</a:t>
            </a:r>
          </a:p>
          <a:p>
            <a:pPr lvl="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Which we argue can be a </a:t>
            </a:r>
            <a:r>
              <a:rPr lang="en-US" u="sng" dirty="0" smtClean="0">
                <a:latin typeface="Times New Roman" pitchFamily="18" charset="0"/>
                <a:cs typeface="Times New Roman" pitchFamily="18" charset="0"/>
              </a:rPr>
              <a:t>structural trigger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4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Hungarian PP embedded under PP must be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adjectivalized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820151" cy="4525963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lphaLcPeriod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by the suffix -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- </a:t>
            </a:r>
          </a:p>
          <a:p>
            <a:pPr marL="514350" indent="-51435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az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asztal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alatt-i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		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szőnyeg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alatt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the table  under-ADJ  carpet    under</a:t>
            </a:r>
          </a:p>
          <a:p>
            <a:pPr marL="514350" indent="-51435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‘under the carpet under the table’</a:t>
            </a:r>
          </a:p>
          <a:p>
            <a:pPr marL="514350" indent="-514350">
              <a:buAutoNum type="alphaLcPeriod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in a participial relative involving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lévő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’being’</a:t>
            </a:r>
          </a:p>
          <a:p>
            <a:pPr marL="514350" indent="-514350">
              <a:buNone/>
            </a:pP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az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asztal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alatt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levő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szőnyeg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alatt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None/>
            </a:pP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table under being carpet under</a:t>
            </a:r>
          </a:p>
          <a:p>
            <a:pPr marL="514350" indent="-51435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‘under the carpet being under the table’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157111" y="348544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28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Predictions: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1. Conjoined readings will be first in all languages.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2. Recursion will be earlier in constructions with overt markers.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	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romanian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de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lvl="1">
              <a:buNone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Japanesee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marL="457200" lvl="1" indent="0">
              <a:buNone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	 Hungarian: -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and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lévő</a:t>
            </a:r>
            <a:endParaRPr lang="en-US" sz="32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81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Results  PP and Relative in Covert</a:t>
            </a:r>
            <a:br>
              <a:rPr lang="en-US" dirty="0" smtClean="0">
                <a:latin typeface="Times New Roman"/>
                <a:cs typeface="Times New Roman"/>
              </a:rPr>
            </a:br>
            <a:r>
              <a:rPr lang="en-US" dirty="0" smtClean="0">
                <a:latin typeface="Times New Roman"/>
                <a:cs typeface="Times New Roman"/>
              </a:rPr>
              <a:t>PP in English</a:t>
            </a:r>
            <a:endParaRPr lang="en-US" dirty="0">
              <a:latin typeface="Times New Roman"/>
              <a:cs typeface="Times New Roman"/>
            </a:endParaRPr>
          </a:p>
        </p:txBody>
      </p:sp>
      <p:graphicFrame>
        <p:nvGraphicFramePr>
          <p:cNvPr id="3075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2397125"/>
          <a:ext cx="8229600" cy="3729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1" name="Worksheet" r:id="rId4" imgW="8230313" imgH="3731075" progId="Excel.Sheet.8">
                  <p:embed/>
                </p:oleObj>
              </mc:Choice>
              <mc:Fallback>
                <p:oleObj name="Worksheet" r:id="rId4" imgW="8230313" imgH="3731075" progId="Excel.Sheet.8">
                  <p:embed/>
                  <p:pic>
                    <p:nvPicPr>
                      <p:cNvPr id="0" name="Picture 28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397125"/>
                        <a:ext cx="8229600" cy="3729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TextBox 6"/>
          <p:cNvSpPr txBox="1">
            <a:spLocks noChangeArrowheads="1"/>
          </p:cNvSpPr>
          <p:nvPr/>
        </p:nvSpPr>
        <p:spPr bwMode="auto">
          <a:xfrm>
            <a:off x="183307" y="1357313"/>
            <a:ext cx="850349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dirty="0">
                <a:latin typeface="Times New Roman" charset="0"/>
                <a:cs typeface="Times New Roman" charset="0"/>
              </a:rPr>
              <a:t>Graph 1. Recursive vs. Conjunctive. Age group results </a:t>
            </a:r>
            <a:r>
              <a:rPr lang="en-US" sz="2800" dirty="0" smtClean="0">
                <a:latin typeface="Times New Roman" charset="0"/>
                <a:cs typeface="Times New Roman" charset="0"/>
              </a:rPr>
              <a:t>(%)</a:t>
            </a:r>
            <a:endParaRPr lang="en-US" sz="2800" dirty="0"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84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Hungarian experiment testing PP recursion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9075" y="1417638"/>
            <a:ext cx="87249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Participants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21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first graders (mean age 7;5)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21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3rd-4th graders (mean age 9;11).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Methods</a:t>
            </a:r>
          </a:p>
          <a:p>
            <a:pPr marL="457200" indent="-457200">
              <a:buAutoNum type="arabicPeriod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Repetition</a:t>
            </a:r>
          </a:p>
          <a:p>
            <a:pPr marL="514350" indent="-514350">
              <a:buAutoNum type="arabicPeriod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Act-out</a:t>
            </a:r>
          </a:p>
          <a:p>
            <a:pPr marL="514350" indent="-514350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Materials</a:t>
            </a:r>
          </a:p>
          <a:p>
            <a:pPr marL="514350" indent="-514350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4 sentences with PP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adjectivalized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by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514350" indent="-514350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4 sentences with PP in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levő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relative</a:t>
            </a:r>
          </a:p>
          <a:p>
            <a:pPr marL="514350" indent="-514350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8 fillers </a:t>
            </a:r>
          </a:p>
        </p:txBody>
      </p:sp>
    </p:spTree>
    <p:extLst>
      <p:ext uri="{BB962C8B-B14F-4D97-AF65-F5344CB8AC3E}">
        <p14:creationId xmlns:p14="http://schemas.microsoft.com/office/powerpoint/2010/main" val="198166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Test sentences 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825" y="1209822"/>
            <a:ext cx="9020175" cy="491634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adjectivalization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A 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krokodil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	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legyen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2800" baseline="-25000" dirty="0" smtClean="0">
                <a:latin typeface="Times New Roman" pitchFamily="18" charset="0"/>
                <a:cs typeface="Times New Roman" pitchFamily="18" charset="0"/>
              </a:rPr>
              <a:t>PP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2800" baseline="-25000" dirty="0" smtClean="0">
                <a:latin typeface="Times New Roman" pitchFamily="18" charset="0"/>
                <a:cs typeface="Times New Roman" pitchFamily="18" charset="0"/>
              </a:rPr>
              <a:t>DP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2800" baseline="-25000" dirty="0" err="1" smtClean="0">
                <a:latin typeface="Times New Roman" pitchFamily="18" charset="0"/>
                <a:cs typeface="Times New Roman" pitchFamily="18" charset="0"/>
              </a:rPr>
              <a:t>PP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zsiráf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	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előtt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]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oroszlán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]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előtt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]!</a:t>
            </a:r>
          </a:p>
          <a:p>
            <a:pPr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crocodile be-SUBJ        the giraffe before-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lion before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’The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crocodile should be before the lion before the giraffe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!’</a:t>
            </a:r>
          </a:p>
          <a:p>
            <a:pPr>
              <a:buNone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b. Participial relative with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levő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None/>
            </a:pP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	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majom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álljon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2800" baseline="-25000" dirty="0" smtClean="0">
                <a:latin typeface="Times New Roman" pitchFamily="18" charset="0"/>
                <a:cs typeface="Times New Roman" pitchFamily="18" charset="0"/>
              </a:rPr>
              <a:t>PP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</a:rPr>
              <a:t>DP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</a:rPr>
              <a:t>PP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medve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előtt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lévő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]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krokodil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]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előtt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]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!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monkey stand-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SUBJ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the bear before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being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crocodile before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’The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monkey should stand before the crocodile (being) before the bear!’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4665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073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Results of acting out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0867" y="1237957"/>
            <a:ext cx="7987673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baseline="30000" dirty="0" smtClean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grade:  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PP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-recursion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by 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			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69%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PP-recursion by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levő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		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76%</a:t>
            </a:r>
          </a:p>
          <a:p>
            <a:endParaRPr lang="en-US" sz="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significantly lower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tpaired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= 2,414,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df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=1/167, p=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0,0179 ]</a:t>
            </a:r>
          </a:p>
          <a:p>
            <a:endParaRPr lang="en-US" sz="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1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baseline="30000" dirty="0" smtClean="0"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4th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graders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PP-recursion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with 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		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85%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PP-recursion with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lévő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	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84%</a:t>
            </a:r>
          </a:p>
          <a:p>
            <a:endParaRPr lang="en-US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no difference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08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Results of acting out and repetition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Diagram 2"/>
          <p:cNvGraphicFramePr/>
          <p:nvPr/>
        </p:nvGraphicFramePr>
        <p:xfrm>
          <a:off x="666750" y="1181100"/>
          <a:ext cx="81915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4680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 smtClean="0">
                <a:latin typeface="Times New Roman" pitchFamily="18" charset="0"/>
                <a:cs typeface="Times New Roman" pitchFamily="18" charset="0"/>
              </a:rPr>
              <a:t>Discussion</a:t>
            </a:r>
            <a:endParaRPr lang="hu-H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1. Acting out is easier than repetition</a:t>
            </a:r>
          </a:p>
          <a:p>
            <a:pPr>
              <a:buNone/>
            </a:pP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			Comprehension precedes production?</a:t>
            </a:r>
          </a:p>
          <a:p>
            <a:pPr>
              <a:buNone/>
            </a:pP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2. PP recursion by </a:t>
            </a:r>
            <a:r>
              <a:rPr lang="en-GB" i="1" dirty="0" err="1" smtClean="0">
                <a:latin typeface="Times New Roman" pitchFamily="18" charset="0"/>
                <a:cs typeface="Times New Roman" pitchFamily="18" charset="0"/>
              </a:rPr>
              <a:t>levő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is easier than PP recursion by </a:t>
            </a:r>
            <a:r>
              <a:rPr lang="en-GB" i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GB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en-GB" i="1" dirty="0" smtClean="0"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GB" i="1" dirty="0" err="1" smtClean="0">
                <a:latin typeface="Times New Roman" pitchFamily="18" charset="0"/>
                <a:cs typeface="Times New Roman" pitchFamily="18" charset="0"/>
              </a:rPr>
              <a:t>Levő</a:t>
            </a:r>
            <a:r>
              <a:rPr lang="en-GB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‘being’ is more salient both lexically/ 			semantically and phonologically</a:t>
            </a:r>
            <a:r>
              <a:rPr lang="en-GB" i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None/>
            </a:pPr>
            <a:r>
              <a:rPr lang="en-GB" i="1" dirty="0" smtClean="0">
                <a:latin typeface="Times New Roman" pitchFamily="18" charset="0"/>
                <a:cs typeface="Times New Roman" pitchFamily="18" charset="0"/>
              </a:rPr>
              <a:t> 			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GB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is a multifunctional suffix; it is non salient 		(children often omit it in repetition).</a:t>
            </a:r>
          </a:p>
          <a:p>
            <a:pPr>
              <a:buNone/>
            </a:pP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3. PP recursion is acquired by the age of 9-10.</a:t>
            </a:r>
          </a:p>
          <a:p>
            <a:pPr>
              <a:buNone/>
            </a:pPr>
            <a:endParaRPr lang="en-GB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4. Perez et al (2013): production only 9-11yrs</a:t>
            </a:r>
            <a:endParaRPr lang="hu-H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Jobbra nyíl 3"/>
          <p:cNvSpPr/>
          <p:nvPr/>
        </p:nvSpPr>
        <p:spPr>
          <a:xfrm>
            <a:off x="6810375" y="1752600"/>
            <a:ext cx="800100" cy="3143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 dirty="0" smtClean="0">
                <a:latin typeface="Times New Roman" charset="0"/>
                <a:cs typeface="Times New Roman" charset="0"/>
              </a:rPr>
              <a:t>Romanian Participants</a:t>
            </a:r>
            <a:endParaRPr lang="en-US" sz="4000" dirty="0">
              <a:latin typeface="Times New Roman" charset="0"/>
              <a:cs typeface="Times New Roman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365125" y="2278063"/>
          <a:ext cx="8229600" cy="234632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743200"/>
                <a:gridCol w="2743200"/>
                <a:gridCol w="2743200"/>
              </a:tblGrid>
              <a:tr h="78210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Group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Age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range 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Mean (SD)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78210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Children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(n=29)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3;9-5;8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5;3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.57)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anchor="ctr"/>
                </a:tc>
              </a:tr>
              <a:tr h="782108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634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Testing PP recursion in Hungarian</a:t>
            </a:r>
            <a:endParaRPr lang="en-US" dirty="0"/>
          </a:p>
        </p:txBody>
      </p:sp>
      <p:pic>
        <p:nvPicPr>
          <p:cNvPr id="4" name="Hungarian PP recursion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1576388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08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61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Times New Roman"/>
                <a:ea typeface="+mj-ea"/>
                <a:cs typeface="Times New Roman"/>
              </a:rPr>
              <a:t>Discussion</a:t>
            </a:r>
            <a:endParaRPr lang="ro-RO" dirty="0">
              <a:latin typeface="Times New Roman"/>
              <a:ea typeface="+mj-ea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0763"/>
            <a:ext cx="8229600" cy="5599112"/>
          </a:xfrm>
        </p:spPr>
        <p:txBody>
          <a:bodyPr rtlCol="0">
            <a:normAutofit lnSpcReduction="10000"/>
          </a:bodyPr>
          <a:lstStyle/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i="1" dirty="0" smtClean="0">
              <a:latin typeface="Times New Roman"/>
              <a:ea typeface="+mn-ea"/>
              <a:cs typeface="Times New Roman"/>
            </a:endParaRP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i="1" dirty="0" smtClean="0">
                <a:latin typeface="Times New Roman"/>
                <a:ea typeface="+mn-ea"/>
                <a:cs typeface="Times New Roman"/>
              </a:rPr>
              <a:t>recursive</a:t>
            </a:r>
            <a:r>
              <a:rPr lang="en-US" dirty="0" smtClean="0">
                <a:latin typeface="Times New Roman"/>
                <a:ea typeface="+mn-ea"/>
                <a:cs typeface="Times New Roman"/>
              </a:rPr>
              <a:t> answers:</a:t>
            </a:r>
          </a:p>
          <a:p>
            <a:pPr algn="just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dirty="0" smtClean="0">
                <a:latin typeface="Times New Roman"/>
                <a:ea typeface="+mn-ea"/>
                <a:cs typeface="Times New Roman"/>
              </a:rPr>
              <a:t>    low rate of recursive responses: </a:t>
            </a:r>
            <a:r>
              <a:rPr lang="en-US" b="1" dirty="0" smtClean="0">
                <a:latin typeface="Times New Roman"/>
                <a:ea typeface="+mn-ea"/>
                <a:cs typeface="Times New Roman"/>
              </a:rPr>
              <a:t>40.3%</a:t>
            </a:r>
          </a:p>
          <a:p>
            <a:pPr marL="746125" indent="-746125" algn="just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dirty="0" smtClean="0">
                <a:latin typeface="Times New Roman"/>
                <a:ea typeface="+mn-ea"/>
                <a:cs typeface="Times New Roman"/>
              </a:rPr>
              <a:t>no difference between recursive and conjunctive  answers</a:t>
            </a:r>
          </a:p>
          <a:p>
            <a:pPr marL="339725" indent="-339725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latin typeface="Times New Roman"/>
                <a:ea typeface="+mn-ea"/>
                <a:cs typeface="Times New Roman"/>
              </a:rPr>
              <a:t>vs. a</a:t>
            </a:r>
            <a:r>
              <a:rPr lang="ro-RO" dirty="0" smtClean="0">
                <a:latin typeface="Times New Roman"/>
                <a:ea typeface="+mn-ea"/>
                <a:cs typeface="Times New Roman"/>
              </a:rPr>
              <a:t>dults </a:t>
            </a:r>
            <a:r>
              <a:rPr lang="en-US" dirty="0" smtClean="0">
                <a:latin typeface="Times New Roman"/>
                <a:ea typeface="+mn-ea"/>
                <a:cs typeface="Times New Roman"/>
              </a:rPr>
              <a:t>who </a:t>
            </a:r>
            <a:r>
              <a:rPr lang="ro-RO" dirty="0" smtClean="0">
                <a:latin typeface="Times New Roman"/>
                <a:ea typeface="+mn-ea"/>
                <a:cs typeface="Times New Roman"/>
              </a:rPr>
              <a:t>show a different pattern of performance, i.e. they  are recursive above 90%.</a:t>
            </a:r>
          </a:p>
          <a:p>
            <a:pPr marL="339725" indent="-339725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>
              <a:latin typeface="Times New Roman"/>
              <a:ea typeface="+mn-ea"/>
              <a:cs typeface="Times New Roman"/>
            </a:endParaRPr>
          </a:p>
          <a:p>
            <a:pPr marL="339725" indent="-339725" algn="just" eaLnBrk="1" fontAlgn="auto" hangingPunct="1">
              <a:spcAft>
                <a:spcPts val="0"/>
              </a:spcAft>
              <a:buFont typeface="Webdings" pitchFamily="18" charset="2"/>
              <a:buChar char="8"/>
              <a:defRPr/>
            </a:pPr>
            <a:r>
              <a:rPr lang="en-US" dirty="0" smtClean="0">
                <a:latin typeface="Times New Roman"/>
                <a:ea typeface="+mn-ea"/>
                <a:cs typeface="Times New Roman"/>
                <a:sym typeface="Webdings"/>
              </a:rPr>
              <a:t>5 year olds do not have an adult-like interpretation of recursion </a:t>
            </a:r>
          </a:p>
          <a:p>
            <a:pPr marL="339725" indent="-339725"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US" sz="2800" dirty="0" smtClean="0">
              <a:solidFill>
                <a:srgbClr val="C00000"/>
              </a:solidFill>
              <a:latin typeface="Times New Roman"/>
              <a:ea typeface="+mn-ea"/>
              <a:cs typeface="Times New Roman"/>
              <a:sym typeface="Webdings"/>
            </a:endParaRPr>
          </a:p>
          <a:p>
            <a:pPr algn="just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endParaRPr lang="ro-RO" sz="2800" dirty="0" smtClean="0">
              <a:latin typeface="Times New Roman"/>
              <a:ea typeface="+mn-ea"/>
              <a:cs typeface="Times New Roman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ro-RO" sz="2800" dirty="0" smtClean="0"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8359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Times New Roman" charset="0"/>
                <a:cs typeface="Times New Roman" charset="0"/>
              </a:rPr>
              <a:t>Discussion</a:t>
            </a:r>
          </a:p>
        </p:txBody>
      </p:sp>
      <p:sp>
        <p:nvSpPr>
          <p:cNvPr id="41986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Autofit/>
          </a:bodyPr>
          <a:lstStyle/>
          <a:p>
            <a:pPr algn="just">
              <a:buFont typeface="Courier New" charset="0"/>
              <a:buChar char="o"/>
            </a:pPr>
            <a:r>
              <a:rPr lang="en-US" sz="2800" dirty="0">
                <a:latin typeface="Times New Roman" charset="0"/>
                <a:cs typeface="Times New Roman" charset="0"/>
              </a:rPr>
              <a:t>the English data in </a:t>
            </a:r>
            <a:r>
              <a:rPr lang="en-US" sz="2800" dirty="0" err="1">
                <a:latin typeface="Times New Roman" charset="0"/>
                <a:cs typeface="Times New Roman" charset="0"/>
              </a:rPr>
              <a:t>Sevcenco</a:t>
            </a:r>
            <a:r>
              <a:rPr lang="en-US" sz="2800" dirty="0">
                <a:latin typeface="Times New Roman" charset="0"/>
                <a:cs typeface="Times New Roman" charset="0"/>
              </a:rPr>
              <a:t> et al. (2015</a:t>
            </a:r>
            <a:r>
              <a:rPr lang="en-US" sz="2800" dirty="0" smtClean="0">
                <a:latin typeface="Times New Roman" charset="0"/>
                <a:cs typeface="Times New Roman" charset="0"/>
              </a:rPr>
              <a:t>) =&gt; </a:t>
            </a:r>
          </a:p>
          <a:p>
            <a:pPr algn="just">
              <a:buFont typeface="Courier New" charset="0"/>
              <a:buChar char="o"/>
            </a:pPr>
            <a:r>
              <a:rPr lang="en-US" sz="2800" u="sng" dirty="0" smtClean="0">
                <a:latin typeface="Times New Roman" charset="0"/>
                <a:cs typeface="Times New Roman" charset="0"/>
              </a:rPr>
              <a:t>Much lower rate of recursion</a:t>
            </a:r>
            <a:r>
              <a:rPr lang="en-US" sz="2800" dirty="0" smtClean="0">
                <a:latin typeface="Times New Roman" charset="0"/>
                <a:cs typeface="Times New Roman" charset="0"/>
              </a:rPr>
              <a:t>: </a:t>
            </a:r>
            <a:r>
              <a:rPr lang="en-US" sz="2800" b="1" dirty="0" smtClean="0">
                <a:latin typeface="Times New Roman" charset="0"/>
                <a:cs typeface="Times New Roman" charset="0"/>
              </a:rPr>
              <a:t>25.44% (5yr olds)</a:t>
            </a:r>
            <a:endParaRPr lang="en-US" sz="2800" b="1" dirty="0">
              <a:latin typeface="Times New Roman" charset="0"/>
              <a:cs typeface="Times New Roman" charset="0"/>
            </a:endParaRPr>
          </a:p>
          <a:p>
            <a:pPr algn="just">
              <a:buFont typeface="Arial" charset="0"/>
              <a:buNone/>
            </a:pPr>
            <a:endParaRPr lang="en-US" sz="2800" dirty="0">
              <a:latin typeface="Times New Roman" charset="0"/>
              <a:cs typeface="Times New Roman" charset="0"/>
            </a:endParaRPr>
          </a:p>
          <a:p>
            <a:pPr algn="just">
              <a:buFont typeface="Courier New" charset="0"/>
              <a:buChar char="o"/>
            </a:pPr>
            <a:r>
              <a:rPr lang="en-US" sz="2800" dirty="0" smtClean="0">
                <a:latin typeface="Times New Roman" charset="0"/>
                <a:cs typeface="Times New Roman" charset="0"/>
              </a:rPr>
              <a:t>Conclusion: </a:t>
            </a:r>
            <a:r>
              <a:rPr lang="en-US" sz="2800" b="1" dirty="0" smtClean="0">
                <a:latin typeface="Times New Roman" charset="0"/>
                <a:cs typeface="Times New Roman" charset="0"/>
              </a:rPr>
              <a:t>overt</a:t>
            </a:r>
            <a:r>
              <a:rPr lang="en-US" sz="2800" dirty="0" smtClean="0">
                <a:latin typeface="Times New Roman" charset="0"/>
                <a:cs typeface="Times New Roman" charset="0"/>
              </a:rPr>
              <a:t> </a:t>
            </a:r>
            <a:r>
              <a:rPr lang="en-US" sz="2800" dirty="0">
                <a:latin typeface="Times New Roman" charset="0"/>
                <a:cs typeface="Times New Roman" charset="0"/>
              </a:rPr>
              <a:t>F</a:t>
            </a:r>
            <a:r>
              <a:rPr lang="en-US" sz="2800" dirty="0" smtClean="0">
                <a:latin typeface="Times New Roman" charset="0"/>
                <a:cs typeface="Times New Roman" charset="0"/>
              </a:rPr>
              <a:t>unctional </a:t>
            </a:r>
            <a:r>
              <a:rPr lang="en-US" sz="2800" dirty="0">
                <a:latin typeface="Times New Roman" charset="0"/>
                <a:cs typeface="Times New Roman" charset="0"/>
              </a:rPr>
              <a:t>C</a:t>
            </a:r>
            <a:r>
              <a:rPr lang="en-US" sz="2800" dirty="0" smtClean="0">
                <a:latin typeface="Times New Roman" charset="0"/>
                <a:cs typeface="Times New Roman" charset="0"/>
              </a:rPr>
              <a:t>ategory</a:t>
            </a:r>
            <a:r>
              <a:rPr lang="en-US" sz="2800" i="1" dirty="0" smtClean="0">
                <a:latin typeface="Times New Roman" charset="0"/>
                <a:cs typeface="Times New Roman" charset="0"/>
              </a:rPr>
              <a:t> </a:t>
            </a:r>
            <a:r>
              <a:rPr lang="en-US" sz="2800" dirty="0" smtClean="0">
                <a:latin typeface="Times New Roman" charset="0"/>
                <a:cs typeface="Times New Roman" charset="0"/>
              </a:rPr>
              <a:t>recognized </a:t>
            </a:r>
          </a:p>
          <a:p>
            <a:pPr algn="just">
              <a:buNone/>
            </a:pPr>
            <a:r>
              <a:rPr lang="en-US" sz="2800" dirty="0">
                <a:latin typeface="Times New Roman" charset="0"/>
                <a:cs typeface="Times New Roman" charset="0"/>
              </a:rPr>
              <a:t>	</a:t>
            </a:r>
            <a:r>
              <a:rPr lang="en-US" sz="2800" dirty="0" smtClean="0">
                <a:latin typeface="Times New Roman" charset="0"/>
                <a:cs typeface="Times New Roman" charset="0"/>
              </a:rPr>
              <a:t>	          = </a:t>
            </a:r>
            <a:r>
              <a:rPr lang="en-US" sz="2800" b="1" dirty="0" smtClean="0">
                <a:latin typeface="Times New Roman" charset="0"/>
                <a:cs typeface="Times New Roman" charset="0"/>
              </a:rPr>
              <a:t>trigger</a:t>
            </a:r>
            <a:r>
              <a:rPr lang="en-US" sz="2800" dirty="0" smtClean="0">
                <a:latin typeface="Times New Roman" charset="0"/>
                <a:cs typeface="Times New Roman" charset="0"/>
              </a:rPr>
              <a:t> for Recursive FC—by </a:t>
            </a:r>
            <a:r>
              <a:rPr lang="en-US" sz="2800" i="1" u="sng" dirty="0" smtClean="0">
                <a:latin typeface="Times New Roman" charset="0"/>
                <a:cs typeface="Times New Roman" charset="0"/>
              </a:rPr>
              <a:t>de</a:t>
            </a:r>
            <a:r>
              <a:rPr lang="en-US" sz="2800" u="sng" dirty="0" smtClean="0">
                <a:latin typeface="Times New Roman" charset="0"/>
                <a:cs typeface="Times New Roman" charset="0"/>
              </a:rPr>
              <a:t>-</a:t>
            </a:r>
            <a:endParaRPr lang="en-US" sz="2800" dirty="0" smtClean="0">
              <a:latin typeface="Times New Roman" charset="0"/>
              <a:cs typeface="Times New Roman" charset="0"/>
            </a:endParaRPr>
          </a:p>
          <a:p>
            <a:pPr algn="just">
              <a:buFont typeface="Courier New" charset="0"/>
              <a:buChar char="o"/>
            </a:pPr>
            <a:endParaRPr lang="en-US" sz="2800" dirty="0" smtClean="0">
              <a:latin typeface="Times New Roman" charset="0"/>
              <a:cs typeface="Times New Roman" charset="0"/>
            </a:endParaRPr>
          </a:p>
          <a:p>
            <a:pPr algn="just">
              <a:buFont typeface="Courier New" charset="0"/>
              <a:buChar char="o"/>
            </a:pPr>
            <a:r>
              <a:rPr lang="en-US" sz="2800" dirty="0" smtClean="0">
                <a:latin typeface="Times New Roman" charset="0"/>
                <a:cs typeface="Times New Roman" charset="0"/>
              </a:rPr>
              <a:t>General Claim: </a:t>
            </a:r>
            <a:r>
              <a:rPr lang="en-US" sz="2800" b="1" dirty="0" smtClean="0">
                <a:latin typeface="Times New Roman" charset="0"/>
                <a:cs typeface="Times New Roman" charset="0"/>
              </a:rPr>
              <a:t>Invisible Recursion Triggers are</a:t>
            </a:r>
          </a:p>
          <a:p>
            <a:pPr algn="just">
              <a:buNone/>
            </a:pPr>
            <a:r>
              <a:rPr lang="en-US" sz="2800" b="1" dirty="0">
                <a:latin typeface="Times New Roman" charset="0"/>
                <a:cs typeface="Times New Roman" charset="0"/>
              </a:rPr>
              <a:t>	</a:t>
            </a:r>
            <a:r>
              <a:rPr lang="en-US" sz="2800" b="1" dirty="0" smtClean="0">
                <a:latin typeface="Times New Roman" charset="0"/>
                <a:cs typeface="Times New Roman" charset="0"/>
              </a:rPr>
              <a:t>                 more difficult to Project</a:t>
            </a:r>
            <a:endParaRPr lang="en-US" sz="2800" b="1" dirty="0"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60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2974"/>
            <a:ext cx="8229600" cy="5183189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How about Japanese?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Overt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marker should make it easier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And it is.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From: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Terunuma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Nakato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Aikiki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(2015)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99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188640"/>
            <a:ext cx="7772400" cy="866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Pilot Study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1124744"/>
            <a:ext cx="9144000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Subjects: 18 mono-lingual Japanese-speaking children </a:t>
            </a:r>
          </a:p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Age range: from </a:t>
            </a:r>
            <a:r>
              <a:rPr lang="en-US" sz="3200" u="sng" dirty="0" smtClean="0">
                <a:latin typeface="Times New Roman" pitchFamily="18" charset="0"/>
                <a:cs typeface="Times New Roman" pitchFamily="18" charset="0"/>
              </a:rPr>
              <a:t>4;0 to 5;6</a:t>
            </a:r>
            <a:endParaRPr lang="en-US" sz="32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6512" y="2996952"/>
            <a:ext cx="9144000" cy="3672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Target Items: </a:t>
            </a:r>
          </a:p>
          <a:p>
            <a:pPr algn="just"/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1 LINK+1LOC, (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2 LOC, (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2 POSS</a:t>
            </a:r>
          </a:p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((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) 2 LINK+2LOC and (e) 3 POSS are also included.)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05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背景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753">
            <a:off x="3573548" y="2688310"/>
            <a:ext cx="2255167" cy="3504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図 4" descr="机1.png"/>
          <p:cNvPicPr>
            <a:picLocks noChangeAspect="1"/>
          </p:cNvPicPr>
          <p:nvPr/>
        </p:nvPicPr>
        <p:blipFill>
          <a:blip r:embed="rId5" cstate="print"/>
          <a:srcRect l="36418"/>
          <a:stretch>
            <a:fillRect/>
          </a:stretch>
        </p:blipFill>
        <p:spPr>
          <a:xfrm>
            <a:off x="0" y="2708920"/>
            <a:ext cx="3525344" cy="3718625"/>
          </a:xfrm>
          <a:prstGeom prst="rect">
            <a:avLst/>
          </a:prstGeom>
        </p:spPr>
      </p:pic>
      <p:pic>
        <p:nvPicPr>
          <p:cNvPr id="7" name="図 6" descr="お皿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5008" y="3212976"/>
            <a:ext cx="1548680" cy="803745"/>
          </a:xfrm>
          <a:prstGeom prst="rect">
            <a:avLst/>
          </a:prstGeom>
        </p:spPr>
      </p:pic>
      <p:pic>
        <p:nvPicPr>
          <p:cNvPr id="9" name="図 8" descr="りんご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1560" y="2998484"/>
            <a:ext cx="648072" cy="788691"/>
          </a:xfrm>
          <a:prstGeom prst="rect">
            <a:avLst/>
          </a:prstGeom>
        </p:spPr>
      </p:pic>
      <p:pic>
        <p:nvPicPr>
          <p:cNvPr id="10" name="図 9" descr="りんご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55169" y="2552956"/>
            <a:ext cx="648072" cy="788691"/>
          </a:xfrm>
          <a:prstGeom prst="rect">
            <a:avLst/>
          </a:prstGeom>
        </p:spPr>
      </p:pic>
      <p:pic>
        <p:nvPicPr>
          <p:cNvPr id="17" name="図 16" descr="お皿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43400" y="3775559"/>
            <a:ext cx="1548680" cy="803745"/>
          </a:xfrm>
          <a:prstGeom prst="rect">
            <a:avLst/>
          </a:prstGeom>
        </p:spPr>
      </p:pic>
      <p:pic>
        <p:nvPicPr>
          <p:cNvPr id="18" name="図 17" descr="りんご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39952" y="3561067"/>
            <a:ext cx="648072" cy="788691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753">
            <a:off x="5301742" y="3301791"/>
            <a:ext cx="2255167" cy="3504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図 10" descr="りんご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2162" y="4281148"/>
            <a:ext cx="648072" cy="788691"/>
          </a:xfrm>
          <a:prstGeom prst="rect">
            <a:avLst/>
          </a:prstGeom>
        </p:spPr>
      </p:pic>
      <p:pic>
        <p:nvPicPr>
          <p:cNvPr id="20" name="図 19" descr="りんご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40353" y="5001228"/>
            <a:ext cx="648072" cy="788691"/>
          </a:xfrm>
          <a:prstGeom prst="rect">
            <a:avLst/>
          </a:prstGeom>
        </p:spPr>
      </p:pic>
      <p:pic>
        <p:nvPicPr>
          <p:cNvPr id="21" name="図 20" descr="りんご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00393" y="5793316"/>
            <a:ext cx="648072" cy="7886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7544" y="550421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</a:t>
            </a:r>
            <a:r>
              <a:rPr lang="en-US" sz="3600" dirty="0" smtClean="0"/>
              <a:t>n apple on </a:t>
            </a:r>
            <a:r>
              <a:rPr lang="en-US" sz="3600" dirty="0"/>
              <a:t>a</a:t>
            </a:r>
            <a:r>
              <a:rPr lang="en-US" sz="3600" dirty="0" smtClean="0"/>
              <a:t> dish on the table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40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44624"/>
            <a:ext cx="7772400" cy="866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Results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692696"/>
            <a:ext cx="91440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Percentages of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orrect responses: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7459620"/>
              </p:ext>
            </p:extLst>
          </p:nvPr>
        </p:nvGraphicFramePr>
        <p:xfrm>
          <a:off x="251520" y="1646516"/>
          <a:ext cx="8424936" cy="5211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5254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Japanese Results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Japanese children with explicit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marker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1. Still prefer conjunction at earliest stages.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2. Show higher rates of recursion than the English children, like Romanian and Hungarian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15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Conclusions</a:t>
            </a:r>
            <a:r>
              <a:rPr lang="en-US" dirty="0" smtClean="0"/>
              <a:t>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17504" y="1109543"/>
            <a:ext cx="759504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Conjunctive readings are the earliest in all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of these languages.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2.   Conjunctive forms last longer in English where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not linked to 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an overt recursion marker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than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in Romanian, Japanese, and Hungarian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800" u="sng" dirty="0" smtClean="0">
                <a:latin typeface="Times New Roman" pitchFamily="18" charset="0"/>
                <a:cs typeface="Times New Roman" pitchFamily="18" charset="0"/>
              </a:rPr>
              <a:t>25% in English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		40% Romanian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		50-60% in Hungarian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		58% Japanese</a:t>
            </a:r>
          </a:p>
          <a:p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=&gt; needed: careful individual  acquisition path evidence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94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Theoretical Conclusio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52500" y="2111375"/>
            <a:ext cx="794640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DiSicullo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(2015) theory of recursion linked to a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FC which can be invisible is supported.</a:t>
            </a:r>
          </a:p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Child must project a new node with a recursive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Feature.  </a:t>
            </a:r>
          </a:p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It is easier if it is morphologically marked.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2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828675"/>
            <a:ext cx="1035881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Not all </a:t>
            </a:r>
            <a:r>
              <a:rPr lang="en-US" sz="2800" u="sng" dirty="0" smtClean="0">
                <a:latin typeface="Times New Roman" pitchFamily="18" charset="0"/>
                <a:cs typeface="Times New Roman" pitchFamily="18" charset="0"/>
              </a:rPr>
              <a:t>repeated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morphology =  instances of </a:t>
            </a:r>
            <a:r>
              <a:rPr lang="en-US" sz="2800" u="sng" dirty="0" smtClean="0">
                <a:latin typeface="Times New Roman" pitchFamily="18" charset="0"/>
                <a:cs typeface="Times New Roman" pitchFamily="18" charset="0"/>
              </a:rPr>
              <a:t>recursive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FCs?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So what indicates that something initiates the search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(by some form of Minimal Search) that something is an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FC.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Hypothesis: the acquisition path evidence could be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an indicator.</a:t>
            </a:r>
          </a:p>
          <a:p>
            <a:endParaRPr lang="en-US" sz="2800" dirty="0"/>
          </a:p>
          <a:p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67942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Recursive act-out</a:t>
            </a:r>
            <a:endParaRPr lang="hu-HU" dirty="0"/>
          </a:p>
        </p:txBody>
      </p:sp>
      <p:pic>
        <p:nvPicPr>
          <p:cNvPr id="5" name="Tartalom helye 4" descr="elsokep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3035" y="1600200"/>
            <a:ext cx="727793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Compound recursion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2189" y="274638"/>
            <a:ext cx="8352494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 smtClean="0"/>
          </a:p>
          <a:p>
            <a:endParaRPr lang="en-US" sz="3200" dirty="0"/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Contrasting form of Recursion [ -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er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compounds]: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children fail to carry out recursive 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interpretation in Hungarian</a:t>
            </a:r>
          </a:p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(3)  [</a:t>
            </a:r>
            <a:r>
              <a:rPr lang="en-US" sz="3200" baseline="-250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[</a:t>
            </a:r>
            <a:r>
              <a:rPr lang="en-US" sz="3200" baseline="-25000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[</a:t>
            </a:r>
            <a:r>
              <a:rPr lang="en-US" sz="3200" baseline="-250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[</a:t>
            </a:r>
            <a:r>
              <a:rPr lang="en-US" sz="3200" baseline="-25000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[</a:t>
            </a:r>
            <a:r>
              <a:rPr lang="en-US" sz="3200" baseline="-250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	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kávé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] 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kiönt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] -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]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készít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] -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]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					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coffee  pour   -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er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make   -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er</a:t>
            </a:r>
            <a:endParaRPr lang="en-US" sz="32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Only </a:t>
            </a:r>
            <a:r>
              <a:rPr lang="en-US" sz="3200" u="sng" dirty="0">
                <a:latin typeface="Times New Roman" pitchFamily="18" charset="0"/>
                <a:cs typeface="Times New Roman" pitchFamily="18" charset="0"/>
              </a:rPr>
              <a:t>14%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6yr olds interpreted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compounds 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like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(3) as </a:t>
            </a:r>
            <a:r>
              <a:rPr lang="en-US" sz="3200" u="sng" dirty="0">
                <a:latin typeface="Times New Roman" pitchFamily="18" charset="0"/>
                <a:cs typeface="Times New Roman" pitchFamily="18" charset="0"/>
              </a:rPr>
              <a:t>indirect recursion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; 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u="sng" dirty="0" smtClean="0">
                <a:latin typeface="Times New Roman" pitchFamily="18" charset="0"/>
                <a:cs typeface="Times New Roman" pitchFamily="18" charset="0"/>
              </a:rPr>
              <a:t>57</a:t>
            </a:r>
            <a:r>
              <a:rPr lang="en-US" sz="3200" u="sng" dirty="0"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interpreted them conjunctively. </a:t>
            </a:r>
          </a:p>
        </p:txBody>
      </p:sp>
    </p:spTree>
    <p:extLst>
      <p:ext uri="{BB962C8B-B14F-4D97-AF65-F5344CB8AC3E}">
        <p14:creationId xmlns:p14="http://schemas.microsoft.com/office/powerpoint/2010/main" val="296546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Results of Hungarian compound recursion experiment</a:t>
            </a:r>
            <a:endParaRPr lang="hu-H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Diagram 2"/>
          <p:cNvGraphicFramePr/>
          <p:nvPr/>
        </p:nvGraphicFramePr>
        <p:xfrm>
          <a:off x="971550" y="1828800"/>
          <a:ext cx="7715250" cy="4895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1445" y="1409700"/>
            <a:ext cx="799535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Possible Relevant factors: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a. They are lexical Operations 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    below the Maximal Projection level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b. They involve: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    complex incorporation operation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c. they are </a:t>
            </a:r>
            <a:r>
              <a:rPr lang="en-US" sz="3200" u="sng" dirty="0" smtClean="0">
                <a:latin typeface="Times New Roman" pitchFamily="18" charset="0"/>
                <a:cs typeface="Times New Roman" pitchFamily="18" charset="0"/>
              </a:rPr>
              <a:t>left-branching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unlike most of the other right-branching cases.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08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Branching Direction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1015" y="1417638"/>
            <a:ext cx="893298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Is Indirect Recursion constrained by Branching Direction?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Formulation:  XP =&gt; X  YP, YP =&gt; Y   XP = Left-branching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Chomsky (2013) Merge is a </a:t>
            </a:r>
            <a:r>
              <a:rPr lang="en-US" sz="2800" u="sng" dirty="0" smtClean="0">
                <a:latin typeface="Times New Roman" pitchFamily="18" charset="0"/>
                <a:cs typeface="Times New Roman" pitchFamily="18" charset="0"/>
              </a:rPr>
              <a:t>set formation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without </a:t>
            </a:r>
            <a:r>
              <a:rPr lang="en-US" sz="2800" u="sng" dirty="0" smtClean="0">
                <a:latin typeface="Times New Roman" pitchFamily="18" charset="0"/>
                <a:cs typeface="Times New Roman" pitchFamily="18" charset="0"/>
              </a:rPr>
              <a:t>word order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XP =&gt; {X, YP},  YP =&gt; {Y, XP} 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If correct, triggering should be able to occur across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Right, left-branching directions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93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" y="635030"/>
            <a:ext cx="9143999" cy="6555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Evidence so far (see below) :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Link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between Relative Clause and PP elements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      Both </a:t>
            </a:r>
            <a:r>
              <a:rPr lang="en-US" sz="2800" u="sng" dirty="0" smtClean="0">
                <a:latin typeface="Times New Roman" pitchFamily="18" charset="0"/>
                <a:cs typeface="Times New Roman" pitchFamily="18" charset="0"/>
              </a:rPr>
              <a:t>Right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-branching: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lphaLcPeriod"/>
            </a:pP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The lion next to the bear next to the horse</a:t>
            </a:r>
          </a:p>
          <a:p>
            <a:pPr marL="342900" indent="-342900">
              <a:buAutoNum type="alphaLcPeriod"/>
            </a:pP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The lion </a:t>
            </a:r>
            <a:r>
              <a:rPr lang="en-US" sz="2800" i="1" u="sng" dirty="0" smtClean="0">
                <a:latin typeface="Times New Roman" pitchFamily="18" charset="0"/>
                <a:cs typeface="Times New Roman" pitchFamily="18" charset="0"/>
              </a:rPr>
              <a:t>that is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next to the bear </a:t>
            </a:r>
            <a:r>
              <a:rPr lang="en-US" sz="2800" i="1" u="sng" dirty="0" smtClean="0">
                <a:latin typeface="Times New Roman" pitchFamily="18" charset="0"/>
                <a:cs typeface="Times New Roman" pitchFamily="18" charset="0"/>
              </a:rPr>
              <a:t>that is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next to the horse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Dutch:  both forms of Possessive, one </a:t>
            </a:r>
            <a:r>
              <a:rPr lang="en-US" sz="2800" u="sng" dirty="0" smtClean="0">
                <a:latin typeface="Times New Roman" pitchFamily="18" charset="0"/>
                <a:cs typeface="Times New Roman" pitchFamily="18" charset="0"/>
              </a:rPr>
              <a:t>left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 and one </a:t>
            </a:r>
            <a:r>
              <a:rPr lang="en-US" sz="2800" u="sng" dirty="0" smtClean="0">
                <a:latin typeface="Times New Roman" pitchFamily="18" charset="0"/>
                <a:cs typeface="Times New Roman" pitchFamily="18" charset="0"/>
              </a:rPr>
              <a:t>right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-branching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a. John’s friend’s father’s hat</a:t>
            </a:r>
          </a:p>
          <a:p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          b. the hat of the friend of the father of John</a:t>
            </a:r>
          </a:p>
          <a:p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[=English: the hat of the father of </a:t>
            </a:r>
            <a:r>
              <a:rPr lang="en-US" sz="2800" u="sng" dirty="0" smtClean="0">
                <a:latin typeface="Times New Roman" pitchFamily="18" charset="0"/>
                <a:cs typeface="Times New Roman" pitchFamily="18" charset="0"/>
              </a:rPr>
              <a:t>John’s]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 Additional /’/ is a complication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Experiment: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Marjolein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Merx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and Bart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Hollebrandse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(2016)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527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arjolein\OneDrive\Documents\Scriptie BA\Plaatjes\Donalds wereld met beschrijvingen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58" y="674721"/>
            <a:ext cx="6574421" cy="48024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216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3767" y="979006"/>
            <a:ext cx="849463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(X) 	</a:t>
            </a:r>
            <a:r>
              <a:rPr lang="en-GB" sz="2000" i="1" dirty="0">
                <a:latin typeface="Times New Roman" pitchFamily="18" charset="0"/>
                <a:cs typeface="Times New Roman" pitchFamily="18" charset="0"/>
              </a:rPr>
              <a:t>De   </a:t>
            </a:r>
            <a:r>
              <a:rPr lang="en-GB" sz="2000" i="1" dirty="0" err="1">
                <a:latin typeface="Times New Roman" pitchFamily="18" charset="0"/>
                <a:cs typeface="Times New Roman" pitchFamily="18" charset="0"/>
              </a:rPr>
              <a:t>ballon</a:t>
            </a:r>
            <a:r>
              <a:rPr lang="en-GB" sz="2000" i="1" dirty="0">
                <a:latin typeface="Times New Roman" pitchFamily="18" charset="0"/>
                <a:cs typeface="Times New Roman" pitchFamily="18" charset="0"/>
              </a:rPr>
              <a:t>    van   het </a:t>
            </a:r>
            <a:r>
              <a:rPr lang="en-GB" sz="2000" i="1" dirty="0" err="1">
                <a:latin typeface="Times New Roman" pitchFamily="18" charset="0"/>
                <a:cs typeface="Times New Roman" pitchFamily="18" charset="0"/>
              </a:rPr>
              <a:t>neefje</a:t>
            </a:r>
            <a:r>
              <a:rPr lang="en-GB" sz="2000" i="1" dirty="0">
                <a:latin typeface="Times New Roman" pitchFamily="18" charset="0"/>
                <a:cs typeface="Times New Roman" pitchFamily="18" charset="0"/>
              </a:rPr>
              <a:t>    van  de  </a:t>
            </a:r>
            <a:r>
              <a:rPr lang="en-GB" sz="2000" i="1" dirty="0" err="1">
                <a:latin typeface="Times New Roman" pitchFamily="18" charset="0"/>
                <a:cs typeface="Times New Roman" pitchFamily="18" charset="0"/>
              </a:rPr>
              <a:t>vriend</a:t>
            </a:r>
            <a:r>
              <a:rPr lang="en-GB" sz="2000" i="1" dirty="0">
                <a:latin typeface="Times New Roman" pitchFamily="18" charset="0"/>
                <a:cs typeface="Times New Roman" pitchFamily="18" charset="0"/>
              </a:rPr>
              <a:t> van Mickey				</a:t>
            </a:r>
            <a:br>
              <a:rPr lang="en-GB" sz="2000" i="1" dirty="0">
                <a:latin typeface="Times New Roman" pitchFamily="18" charset="0"/>
                <a:cs typeface="Times New Roman" pitchFamily="18" charset="0"/>
              </a:rPr>
            </a:br>
            <a:r>
              <a:rPr lang="en-GB" sz="2000" i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GB" sz="2000" i="1" dirty="0" smtClean="0">
                <a:latin typeface="Times New Roman" pitchFamily="18" charset="0"/>
                <a:cs typeface="Times New Roman" pitchFamily="18" charset="0"/>
              </a:rPr>
              <a:t>	The </a:t>
            </a:r>
            <a:r>
              <a:rPr lang="en-GB" sz="2000" i="1" dirty="0">
                <a:latin typeface="Times New Roman" pitchFamily="18" charset="0"/>
                <a:cs typeface="Times New Roman" pitchFamily="18" charset="0"/>
              </a:rPr>
              <a:t>balloon  of     the  nephew of    the friend of    Mickey</a:t>
            </a:r>
            <a:br>
              <a:rPr lang="en-GB" sz="2000" i="1" dirty="0">
                <a:latin typeface="Times New Roman" pitchFamily="18" charset="0"/>
                <a:cs typeface="Times New Roman" pitchFamily="18" charset="0"/>
              </a:rPr>
            </a:br>
            <a:r>
              <a:rPr lang="en-GB" sz="2000" i="1" dirty="0">
                <a:latin typeface="Times New Roman" pitchFamily="18" charset="0"/>
                <a:cs typeface="Times New Roman" pitchFamily="18" charset="0"/>
              </a:rPr>
              <a:t>      	</a:t>
            </a:r>
            <a:r>
              <a:rPr lang="en-GB" sz="2000" i="1" dirty="0" smtClean="0">
                <a:latin typeface="Times New Roman" pitchFamily="18" charset="0"/>
                <a:cs typeface="Times New Roman" pitchFamily="18" charset="0"/>
              </a:rPr>
              <a:t>	The </a:t>
            </a:r>
            <a:r>
              <a:rPr lang="en-GB" sz="2000" i="1" dirty="0">
                <a:latin typeface="Times New Roman" pitchFamily="18" charset="0"/>
                <a:cs typeface="Times New Roman" pitchFamily="18" charset="0"/>
              </a:rPr>
              <a:t>dog of the nephew of the friend of Mickey.</a:t>
            </a:r>
            <a:r>
              <a:rPr lang="en-US" sz="2000" i="1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     		Mickey’s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neefje’s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vriend’s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ballon</a:t>
            </a:r>
            <a:endParaRPr lang="en-US" sz="20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   		[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Mickey’snephew’s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friend’s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ballon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]</a:t>
            </a:r>
            <a:endParaRPr lang="en-US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3825" y="2976706"/>
            <a:ext cx="66933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Participants :</a:t>
            </a:r>
          </a:p>
          <a:p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Thirty 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children (mean age: 4;6, range 4;0-6;0) </a:t>
            </a:r>
            <a:endParaRPr lang="en-GB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six adults (mean age: 25;6, range: 21;11-40;0</a:t>
            </a:r>
            <a:r>
              <a:rPr lang="en-GB" dirty="0"/>
              <a:t>)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3825" y="3348112"/>
            <a:ext cx="86487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 smtClean="0"/>
          </a:p>
          <a:p>
            <a:endParaRPr lang="en-GB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Results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show that children 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answered:</a:t>
            </a:r>
          </a:p>
          <a:p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34.9% of the questions correctly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GB" sz="2000" u="sng" dirty="0" smtClean="0">
                <a:latin typeface="Times New Roman" pitchFamily="18" charset="0"/>
                <a:cs typeface="Times New Roman" pitchFamily="18" charset="0"/>
              </a:rPr>
              <a:t>conjunctive </a:t>
            </a:r>
            <a:r>
              <a:rPr lang="en-GB" sz="2000" u="sng" dirty="0">
                <a:latin typeface="Times New Roman" pitchFamily="18" charset="0"/>
                <a:cs typeface="Times New Roman" pitchFamily="18" charset="0"/>
              </a:rPr>
              <a:t>reading 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in only 2.3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of the questions, </a:t>
            </a:r>
            <a:endParaRPr lang="en-GB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        used </a:t>
            </a:r>
            <a:r>
              <a:rPr lang="en-GB" sz="2000" u="sng" dirty="0">
                <a:latin typeface="Times New Roman" pitchFamily="18" charset="0"/>
                <a:cs typeface="Times New Roman" pitchFamily="18" charset="0"/>
              </a:rPr>
              <a:t>reductions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in 28%. </a:t>
            </a:r>
            <a:endParaRPr lang="en-GB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         Adults: 92.19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correct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Conclusions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>
              <a:buAutoNum type="arabicPeriod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Recursion is </a:t>
            </a:r>
            <a:r>
              <a:rPr lang="en-US" sz="2000" u="sng" dirty="0" smtClean="0">
                <a:latin typeface="Times New Roman" pitchFamily="18" charset="0"/>
                <a:cs typeface="Times New Roman" pitchFamily="18" charset="0"/>
              </a:rPr>
              <a:t>hard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 either conjunction or avoidance </a:t>
            </a:r>
          </a:p>
          <a:p>
            <a:pPr marL="342900" indent="-342900">
              <a:buAutoNum type="arabicPeriod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looks like they take both sides (left/right) roughly the same</a:t>
            </a:r>
          </a:p>
          <a:p>
            <a:r>
              <a:rPr lang="en-US" dirty="0" smtClean="0"/>
              <a:t>  </a:t>
            </a:r>
          </a:p>
          <a:p>
            <a:endParaRPr lang="en-US" dirty="0" smtClean="0">
              <a:effectLst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59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9151" y="407964"/>
            <a:ext cx="8904849" cy="704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How about Individuals?  </a:t>
            </a:r>
          </a:p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Support for connection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between  left / right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POSS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  9 of 30 children did </a:t>
            </a:r>
            <a:r>
              <a:rPr lang="en-US" sz="3200" b="1" u="sng" dirty="0" smtClean="0">
                <a:latin typeface="Times New Roman" pitchFamily="18" charset="0"/>
                <a:cs typeface="Times New Roman" pitchFamily="18" charset="0"/>
              </a:rPr>
              <a:t>equally well on both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   3  did not</a:t>
            </a:r>
          </a:p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Conclusion: </a:t>
            </a:r>
            <a:r>
              <a:rPr lang="en-US" sz="3200" u="sng" dirty="0" smtClean="0">
                <a:latin typeface="Times New Roman" pitchFamily="18" charset="0"/>
                <a:cs typeface="Times New Roman" pitchFamily="18" charset="0"/>
              </a:rPr>
              <a:t>First Evidence of Abstract Trigger Rule</a:t>
            </a:r>
          </a:p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Question remains: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Where is Classic Recursion unified in UG? =&gt;</a:t>
            </a:r>
          </a:p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Need a more elaborated Model 	</a:t>
            </a:r>
          </a:p>
          <a:p>
            <a:endParaRPr lang="en-US" u="sn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64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9489" y="996169"/>
            <a:ext cx="884050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Conclusions:</a:t>
            </a:r>
          </a:p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rabicPeriod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Acquisition path for recursion is an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 important dimension of grammatical growth.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2. Abstract triggers for recursion create more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efficient acquisition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3. Cross-linguistic argumentation in acquisition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 a) a critical dimension of theory construction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 b) a strong support for abstract UG theory.</a:t>
            </a:r>
          </a:p>
        </p:txBody>
      </p:sp>
    </p:spTree>
    <p:extLst>
      <p:ext uri="{BB962C8B-B14F-4D97-AF65-F5344CB8AC3E}">
        <p14:creationId xmlns:p14="http://schemas.microsoft.com/office/powerpoint/2010/main" val="3569203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Conjunctive? act-out</a:t>
            </a:r>
            <a:endParaRPr lang="hu-HU" dirty="0"/>
          </a:p>
        </p:txBody>
      </p:sp>
      <p:pic>
        <p:nvPicPr>
          <p:cNvPr id="4" name="Tartalom helye 3" descr="masodikkep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4340" y="1600200"/>
            <a:ext cx="713531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First video shows English children around 4yrs using conjunctive interpretation.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Second video shows 6-7 year old Hungarian children easily able to produce and comprehend recursive PP’s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86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latin typeface="Times New Roman"/>
                <a:cs typeface="Times New Roman"/>
              </a:rPr>
              <a:t>Larger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sz="4000" dirty="0" smtClean="0">
                <a:latin typeface="Times New Roman"/>
                <a:cs typeface="Times New Roman"/>
              </a:rPr>
              <a:t>Questions</a:t>
            </a:r>
            <a:endParaRPr lang="en-US" sz="4000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Times New Roman"/>
                <a:cs typeface="Times New Roman"/>
              </a:rPr>
              <a:t>Languages allow recursion for various different constructions.</a:t>
            </a:r>
          </a:p>
          <a:p>
            <a:pPr marL="0" indent="0">
              <a:buNone/>
            </a:pP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      Are they connected on the acquisition path?</a:t>
            </a:r>
          </a:p>
          <a:p>
            <a:pPr marL="0" indent="0">
              <a:buNone/>
            </a:pPr>
            <a:endParaRPr lang="en-US" dirty="0" smtClean="0">
              <a:latin typeface="Times New Roman"/>
              <a:cs typeface="Times New Roman"/>
            </a:endParaRPr>
          </a:p>
          <a:p>
            <a:pPr marL="514350" indent="-514350">
              <a:buClr>
                <a:srgbClr val="0000FF"/>
              </a:buClr>
              <a:buFont typeface="+mj-ea"/>
              <a:buAutoNum type="circleNumDbPlain"/>
            </a:pPr>
            <a:r>
              <a:rPr lang="en-US" dirty="0" smtClean="0">
                <a:latin typeface="Times New Roman"/>
                <a:cs typeface="Times New Roman"/>
              </a:rPr>
              <a:t>Is there a recursion trigger?</a:t>
            </a:r>
          </a:p>
          <a:p>
            <a:pPr marL="514350" indent="-514350">
              <a:buClr>
                <a:srgbClr val="0000FF"/>
              </a:buClr>
              <a:buAutoNum type="circleNumDbPlain"/>
            </a:pPr>
            <a:r>
              <a:rPr lang="en-US" dirty="0" smtClean="0">
                <a:latin typeface="Times New Roman"/>
                <a:cs typeface="Times New Roman"/>
              </a:rPr>
              <a:t>Does one form of recursion trigger another?</a:t>
            </a:r>
          </a:p>
          <a:p>
            <a:pPr marL="514350" indent="-514350">
              <a:buClr>
                <a:srgbClr val="0000FF"/>
              </a:buClr>
              <a:buFont typeface="Arial"/>
              <a:buAutoNum type="circleNumDbPlain" startAt="3"/>
            </a:pPr>
            <a:r>
              <a:rPr lang="en-US" dirty="0" smtClean="0">
                <a:latin typeface="Times New Roman"/>
                <a:cs typeface="Times New Roman"/>
              </a:rPr>
              <a:t>Is there an acquisition path for recursion?</a:t>
            </a:r>
            <a:endParaRPr lang="en-US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5973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latin typeface="Times New Roman"/>
                <a:cs typeface="Times New Roman"/>
              </a:rPr>
              <a:t>Introduction</a:t>
            </a:r>
            <a:endParaRPr lang="en-US" sz="4000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800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dirty="0" smtClean="0">
                <a:latin typeface="Times New Roman"/>
                <a:cs typeface="Times New Roman"/>
              </a:rPr>
              <a:t>Recursion is still a concept to be defined for its role in language.</a:t>
            </a:r>
          </a:p>
          <a:p>
            <a:pPr marL="0" indent="0">
              <a:buNone/>
            </a:pPr>
            <a:endParaRPr lang="en-US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dirty="0" smtClean="0">
                <a:latin typeface="Times New Roman"/>
                <a:cs typeface="Times New Roman"/>
              </a:rPr>
              <a:t>Our claim: if an abstract representation of one recursive structure can trigger another,</a:t>
            </a:r>
          </a:p>
          <a:p>
            <a:pPr marL="514350" indent="-514350">
              <a:buAutoNum type="alphaLcPeriod"/>
            </a:pPr>
            <a:r>
              <a:rPr lang="en-US" dirty="0" smtClean="0">
                <a:latin typeface="Times New Roman"/>
                <a:cs typeface="Times New Roman"/>
              </a:rPr>
              <a:t>it represents UG economy</a:t>
            </a:r>
          </a:p>
          <a:p>
            <a:pPr marL="514350" indent="-514350">
              <a:buAutoNum type="alphaLcPeriod"/>
            </a:pPr>
            <a:r>
              <a:rPr lang="en-US" dirty="0" smtClean="0">
                <a:latin typeface="Times New Roman"/>
                <a:cs typeface="Times New Roman"/>
              </a:rPr>
              <a:t>it increases acquisition efficiency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3752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904875"/>
          </a:xfrm>
        </p:spPr>
        <p:txBody>
          <a:bodyPr/>
          <a:lstStyle/>
          <a:p>
            <a:r>
              <a:rPr lang="en-US" sz="4000" dirty="0" smtClean="0">
                <a:latin typeface="Times New Roman"/>
                <a:cs typeface="Times New Roman"/>
              </a:rPr>
              <a:t>Introduction</a:t>
            </a:r>
            <a:endParaRPr lang="en-US" sz="4000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19176"/>
            <a:ext cx="8229601" cy="556712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sz="7000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11200" dirty="0" smtClean="0">
                <a:latin typeface="Times New Roman"/>
                <a:cs typeface="Times New Roman"/>
              </a:rPr>
              <a:t>Chomsky, Hauser &amp; Fitch (2002)</a:t>
            </a:r>
            <a:r>
              <a:rPr lang="en-US" sz="11200" dirty="0">
                <a:latin typeface="Times New Roman"/>
                <a:cs typeface="Times New Roman"/>
              </a:rPr>
              <a:t> </a:t>
            </a:r>
            <a:r>
              <a:rPr lang="en-US" sz="11200" dirty="0" smtClean="0">
                <a:latin typeface="Times New Roman"/>
                <a:ea typeface="Wingdings"/>
                <a:cs typeface="Times New Roman"/>
                <a:sym typeface="Wingdings"/>
              </a:rPr>
              <a:t></a:t>
            </a:r>
            <a:r>
              <a:rPr lang="en-US" sz="11200" dirty="0" smtClean="0">
                <a:latin typeface="Times New Roman"/>
                <a:cs typeface="Times New Roman"/>
              </a:rPr>
              <a:t>recursion is the core property of human language.</a:t>
            </a:r>
          </a:p>
          <a:p>
            <a:pPr marL="0" indent="0">
              <a:buNone/>
            </a:pPr>
            <a:r>
              <a:rPr lang="en-US" sz="11200" dirty="0" smtClean="0">
                <a:latin typeface="Times New Roman"/>
                <a:cs typeface="Times New Roman"/>
              </a:rPr>
              <a:t>Everett (2005, 2009) claimed </a:t>
            </a:r>
            <a:r>
              <a:rPr lang="en-US" sz="11200" dirty="0" err="1" smtClean="0">
                <a:latin typeface="Times New Roman"/>
                <a:cs typeface="Times New Roman"/>
              </a:rPr>
              <a:t>Pirahã</a:t>
            </a:r>
            <a:r>
              <a:rPr lang="en-US" sz="11200" dirty="0" smtClean="0">
                <a:latin typeface="Times New Roman"/>
                <a:cs typeface="Times New Roman"/>
              </a:rPr>
              <a:t> does not have it.       </a:t>
            </a:r>
            <a:endParaRPr lang="en-US" sz="11200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11200" dirty="0" smtClean="0">
                <a:latin typeface="Times New Roman"/>
                <a:cs typeface="Times New Roman"/>
              </a:rPr>
              <a:t>Discussion:</a:t>
            </a:r>
            <a:r>
              <a:rPr lang="en-US" sz="11200" dirty="0">
                <a:latin typeface="Times New Roman"/>
                <a:cs typeface="Times New Roman"/>
              </a:rPr>
              <a:t> </a:t>
            </a:r>
            <a:r>
              <a:rPr lang="en-US" sz="11200" dirty="0" smtClean="0">
                <a:latin typeface="Times New Roman"/>
                <a:cs typeface="Times New Roman"/>
              </a:rPr>
              <a:t>Everett misleading — two traditions</a:t>
            </a:r>
          </a:p>
          <a:p>
            <a:pPr marL="1143000" indent="-1143000">
              <a:buNone/>
            </a:pPr>
            <a:r>
              <a:rPr lang="en-US" sz="11200" dirty="0" smtClean="0">
                <a:latin typeface="Times New Roman"/>
                <a:cs typeface="Times New Roman"/>
              </a:rPr>
              <a:t>1.</a:t>
            </a:r>
            <a:r>
              <a:rPr lang="en-US" sz="11200" u="sng" dirty="0" smtClean="0">
                <a:latin typeface="Times New Roman"/>
                <a:cs typeface="Times New Roman"/>
              </a:rPr>
              <a:t> Algorithmic</a:t>
            </a:r>
            <a:r>
              <a:rPr lang="en-US" sz="11200" dirty="0" smtClean="0">
                <a:latin typeface="Times New Roman"/>
                <a:cs typeface="Times New Roman"/>
              </a:rPr>
              <a:t> = Merge = “ a binary operation </a:t>
            </a:r>
            <a:r>
              <a:rPr lang="en-US" sz="11200" dirty="0">
                <a:latin typeface="Times New Roman"/>
                <a:cs typeface="Times New Roman"/>
              </a:rPr>
              <a:t>a</a:t>
            </a:r>
            <a:r>
              <a:rPr lang="en-US" sz="11200" dirty="0" smtClean="0">
                <a:latin typeface="Times New Roman"/>
                <a:cs typeface="Times New Roman"/>
              </a:rPr>
              <a:t>pplying to X and Y forming </a:t>
            </a:r>
          </a:p>
          <a:p>
            <a:pPr marL="0" indent="0">
              <a:buNone/>
            </a:pPr>
            <a:r>
              <a:rPr lang="en-US" sz="11200" dirty="0" smtClean="0">
                <a:latin typeface="Times New Roman"/>
                <a:cs typeface="Times New Roman"/>
              </a:rPr>
              <a:t>                         Z: Z= {X,Y}”</a:t>
            </a:r>
          </a:p>
          <a:p>
            <a:pPr marL="0" indent="0">
              <a:buNone/>
            </a:pPr>
            <a:r>
              <a:rPr lang="en-US" sz="11200" dirty="0" smtClean="0">
                <a:latin typeface="Times New Roman"/>
                <a:cs typeface="Times New Roman"/>
              </a:rPr>
              <a:t>2. A structural relation of </a:t>
            </a:r>
            <a:r>
              <a:rPr lang="en-US" sz="11200" u="sng" dirty="0" smtClean="0">
                <a:latin typeface="Times New Roman"/>
                <a:cs typeface="Times New Roman"/>
              </a:rPr>
              <a:t>self-embedding: </a:t>
            </a:r>
          </a:p>
          <a:p>
            <a:pPr marL="0" indent="0">
              <a:buNone/>
            </a:pPr>
            <a:r>
              <a:rPr lang="en-US" sz="11200" dirty="0" smtClean="0">
                <a:latin typeface="Times New Roman"/>
                <a:cs typeface="Times New Roman"/>
              </a:rPr>
              <a:t>                  X</a:t>
            </a:r>
          </a:p>
          <a:p>
            <a:pPr marL="400050" lvl="1" indent="0">
              <a:buNone/>
            </a:pPr>
            <a:r>
              <a:rPr lang="en-US" sz="11200" dirty="0">
                <a:latin typeface="Times New Roman"/>
                <a:cs typeface="Times New Roman"/>
              </a:rPr>
              <a:t>	</a:t>
            </a:r>
            <a:r>
              <a:rPr lang="en-US" sz="11200" dirty="0" smtClean="0">
                <a:latin typeface="Times New Roman"/>
                <a:cs typeface="Times New Roman"/>
              </a:rPr>
              <a:t>		     \</a:t>
            </a:r>
          </a:p>
          <a:p>
            <a:pPr marL="400050" lvl="1" indent="0">
              <a:buNone/>
            </a:pPr>
            <a:r>
              <a:rPr lang="en-US" sz="11200" dirty="0">
                <a:latin typeface="Times New Roman"/>
                <a:cs typeface="Times New Roman"/>
              </a:rPr>
              <a:t> </a:t>
            </a:r>
            <a:r>
              <a:rPr lang="en-US" sz="11200" dirty="0" smtClean="0">
                <a:latin typeface="Times New Roman"/>
                <a:cs typeface="Times New Roman"/>
              </a:rPr>
              <a:t>    			Y</a:t>
            </a:r>
          </a:p>
          <a:p>
            <a:pPr marL="400050" lvl="1" indent="0">
              <a:buNone/>
            </a:pPr>
            <a:r>
              <a:rPr lang="en-US" sz="11200" dirty="0">
                <a:latin typeface="Times New Roman"/>
                <a:cs typeface="Times New Roman"/>
              </a:rPr>
              <a:t> </a:t>
            </a:r>
            <a:r>
              <a:rPr lang="en-US" sz="11200" dirty="0" smtClean="0">
                <a:latin typeface="Times New Roman"/>
                <a:cs typeface="Times New Roman"/>
              </a:rPr>
              <a:t>     		  \</a:t>
            </a:r>
          </a:p>
          <a:p>
            <a:pPr marL="800100" lvl="2" indent="0">
              <a:buNone/>
            </a:pPr>
            <a:r>
              <a:rPr lang="en-US" sz="11200" dirty="0" smtClean="0">
                <a:latin typeface="Times New Roman"/>
                <a:cs typeface="Times New Roman"/>
              </a:rPr>
              <a:t>			   X</a:t>
            </a:r>
          </a:p>
          <a:p>
            <a:endParaRPr lang="en-US" sz="7400" dirty="0" smtClean="0"/>
          </a:p>
          <a:p>
            <a:pPr marL="0" indent="0">
              <a:buNone/>
            </a:pPr>
            <a:r>
              <a:rPr lang="en-US" dirty="0" smtClean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81173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2541</TotalTime>
  <Words>1509</Words>
  <Application>Microsoft Office PowerPoint</Application>
  <PresentationFormat>Diavetítés a képernyőre (4:3 oldalarány)</PresentationFormat>
  <Paragraphs>360</Paragraphs>
  <Slides>48</Slides>
  <Notes>2</Notes>
  <HiddenSlides>0</HiddenSlides>
  <MMClips>2</MMClips>
  <ScaleCrop>false</ScaleCrop>
  <HeadingPairs>
    <vt:vector size="8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48</vt:i4>
      </vt:variant>
    </vt:vector>
  </HeadingPairs>
  <TitlesOfParts>
    <vt:vector size="57" baseType="lpstr">
      <vt:lpstr>ＭＳ Ｐゴシック</vt:lpstr>
      <vt:lpstr>Arial</vt:lpstr>
      <vt:lpstr>Calibri</vt:lpstr>
      <vt:lpstr>Courier New</vt:lpstr>
      <vt:lpstr>Times New Roman</vt:lpstr>
      <vt:lpstr>Webdings</vt:lpstr>
      <vt:lpstr>Wingdings</vt:lpstr>
      <vt:lpstr>Office Theme</vt:lpstr>
      <vt:lpstr>Worksheet</vt:lpstr>
      <vt:lpstr>The role of the visible functional head in the interpretation of recursion</vt:lpstr>
      <vt:lpstr>Acquisition path – an illustration</vt:lpstr>
      <vt:lpstr>Testing PP recursion in Hungarian</vt:lpstr>
      <vt:lpstr>Recursive act-out</vt:lpstr>
      <vt:lpstr>Conjunctive? act-out</vt:lpstr>
      <vt:lpstr>PowerPoint bemutató</vt:lpstr>
      <vt:lpstr>Larger Questions</vt:lpstr>
      <vt:lpstr>Introduction</vt:lpstr>
      <vt:lpstr>Introduction</vt:lpstr>
      <vt:lpstr>PowerPoint bemutató</vt:lpstr>
      <vt:lpstr>PowerPoint bemutató</vt:lpstr>
      <vt:lpstr>PowerPoint bemutató</vt:lpstr>
      <vt:lpstr>Claim: Default Conjunctive applied before Indirect Recursion</vt:lpstr>
      <vt:lpstr>Indirect Recursion Variety</vt:lpstr>
      <vt:lpstr>PowerPoint bemutató</vt:lpstr>
      <vt:lpstr>Are recursive nodes Semantic?</vt:lpstr>
      <vt:lpstr>Claim: Formal IR is the trigger</vt:lpstr>
      <vt:lpstr>Overt/Covert Recursion markers (from: Anca Sevcenco) </vt:lpstr>
      <vt:lpstr>PowerPoint bemutató</vt:lpstr>
      <vt:lpstr>Operative IR definition</vt:lpstr>
      <vt:lpstr>Hungarian PP embedded under PP must be adjectivalized </vt:lpstr>
      <vt:lpstr>Predictions:</vt:lpstr>
      <vt:lpstr>Results  PP and Relative in Covert PP in English</vt:lpstr>
      <vt:lpstr>Hungarian experiment testing PP recursion</vt:lpstr>
      <vt:lpstr>Test sentences </vt:lpstr>
      <vt:lpstr>Results of acting out </vt:lpstr>
      <vt:lpstr>Results of acting out and repetition</vt:lpstr>
      <vt:lpstr>Discussion</vt:lpstr>
      <vt:lpstr>Romanian Participants</vt:lpstr>
      <vt:lpstr>Discussion</vt:lpstr>
      <vt:lpstr>Discussion</vt:lpstr>
      <vt:lpstr>PowerPoint bemutató</vt:lpstr>
      <vt:lpstr>PowerPoint bemutató</vt:lpstr>
      <vt:lpstr>PowerPoint bemutató</vt:lpstr>
      <vt:lpstr>PowerPoint bemutató</vt:lpstr>
      <vt:lpstr>Japanese Results</vt:lpstr>
      <vt:lpstr>Conclusions: </vt:lpstr>
      <vt:lpstr>Theoretical Conclusion</vt:lpstr>
      <vt:lpstr>PowerPoint bemutató</vt:lpstr>
      <vt:lpstr>Compound recursion</vt:lpstr>
      <vt:lpstr>Results of Hungarian compound recursion experiment</vt:lpstr>
      <vt:lpstr>PowerPoint bemutató</vt:lpstr>
      <vt:lpstr>Branching Direction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>UMass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Acquisition of Recursion in Hungarian</dc:title>
  <dc:creator>Tom Roeper</dc:creator>
  <cp:lastModifiedBy>Gárdai Kinga</cp:lastModifiedBy>
  <cp:revision>73</cp:revision>
  <dcterms:created xsi:type="dcterms:W3CDTF">2016-08-24T15:55:51Z</dcterms:created>
  <dcterms:modified xsi:type="dcterms:W3CDTF">2016-11-08T11:42:15Z</dcterms:modified>
</cp:coreProperties>
</file>