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13" r:id="rId3"/>
    <p:sldId id="257" r:id="rId4"/>
    <p:sldId id="258" r:id="rId5"/>
    <p:sldId id="314" r:id="rId6"/>
    <p:sldId id="259" r:id="rId7"/>
    <p:sldId id="260" r:id="rId8"/>
    <p:sldId id="261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4" r:id="rId19"/>
    <p:sldId id="273" r:id="rId20"/>
    <p:sldId id="272" r:id="rId21"/>
    <p:sldId id="275" r:id="rId22"/>
    <p:sldId id="281" r:id="rId23"/>
    <p:sldId id="277" r:id="rId24"/>
    <p:sldId id="279" r:id="rId25"/>
    <p:sldId id="278" r:id="rId26"/>
    <p:sldId id="284" r:id="rId27"/>
    <p:sldId id="290" r:id="rId28"/>
    <p:sldId id="295" r:id="rId29"/>
    <p:sldId id="296" r:id="rId30"/>
    <p:sldId id="297" r:id="rId31"/>
    <p:sldId id="298" r:id="rId32"/>
    <p:sldId id="299" r:id="rId33"/>
    <p:sldId id="300" r:id="rId34"/>
    <p:sldId id="302" r:id="rId35"/>
    <p:sldId id="303" r:id="rId36"/>
    <p:sldId id="304" r:id="rId37"/>
    <p:sldId id="305" r:id="rId38"/>
    <p:sldId id="306" r:id="rId39"/>
    <p:sldId id="307" r:id="rId40"/>
    <p:sldId id="309" r:id="rId41"/>
    <p:sldId id="311" r:id="rId42"/>
    <p:sldId id="312" r:id="rId4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430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Munka1!$B$5:$B$8</c:f>
              <c:strCache>
                <c:ptCount val="4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</c:strCache>
            </c:strRef>
          </c:cat>
          <c:val>
            <c:numRef>
              <c:f>Munka1!$C$5:$C$8</c:f>
              <c:numCache>
                <c:formatCode>0%</c:formatCode>
                <c:ptCount val="4"/>
                <c:pt idx="0">
                  <c:v>0.91</c:v>
                </c:pt>
                <c:pt idx="1">
                  <c:v>0.63000000000000089</c:v>
                </c:pt>
                <c:pt idx="2">
                  <c:v>0.67000000000000104</c:v>
                </c:pt>
                <c:pt idx="3">
                  <c:v>0.41000000000000031</c:v>
                </c:pt>
              </c:numCache>
            </c:numRef>
          </c:val>
        </c:ser>
        <c:axId val="63501824"/>
        <c:axId val="63503360"/>
      </c:barChart>
      <c:catAx>
        <c:axId val="63501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hu-HU"/>
          </a:p>
        </c:txPr>
        <c:crossAx val="63503360"/>
        <c:crosses val="autoZero"/>
        <c:auto val="1"/>
        <c:lblAlgn val="ctr"/>
        <c:lblOffset val="100"/>
      </c:catAx>
      <c:valAx>
        <c:axId val="63503360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hu-HU"/>
          </a:p>
        </c:txPr>
        <c:crossAx val="63501824"/>
        <c:crosses val="autoZero"/>
        <c:crossBetween val="between"/>
        <c:majorUnit val="0.2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4CE87-7611-4F9C-A7BA-149D3B882325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DD345-2913-452F-BD61-623E9C8AC46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DD345-2913-452F-BD61-623E9C8AC467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DD345-2913-452F-BD61-623E9C8AC467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42737-308C-44D0-A5D0-2EAB7100F3D8}" type="datetimeFigureOut">
              <a:rPr lang="hu-HU" smtClean="0"/>
              <a:pPr/>
              <a:t>2015.09.21.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EE2C-34CE-4E03-BC2B-63E3AB4E06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munkalap2.xls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2204864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When</a:t>
            </a:r>
            <a:r>
              <a:rPr lang="hu-HU" sz="3600" b="1" dirty="0" smtClean="0"/>
              <a:t> is </a:t>
            </a:r>
            <a:r>
              <a:rPr lang="hu-HU" sz="3600" b="1" dirty="0" err="1" smtClean="0"/>
              <a:t>children’s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scope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interpretation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non-isomorphic</a:t>
            </a:r>
            <a:r>
              <a:rPr lang="hu-HU" sz="3600" b="1" dirty="0" smtClean="0"/>
              <a:t>, and </a:t>
            </a:r>
            <a:r>
              <a:rPr lang="hu-HU" sz="3600" b="1" dirty="0" err="1" smtClean="0"/>
              <a:t>why</a:t>
            </a:r>
            <a:r>
              <a:rPr lang="hu-HU" sz="3600" b="1" dirty="0" smtClean="0"/>
              <a:t>?</a:t>
            </a:r>
            <a:endParaRPr lang="hu-HU" sz="3600" b="1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63588" y="2708920"/>
            <a:ext cx="7416824" cy="2448272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tx1"/>
                </a:solidFill>
              </a:rPr>
              <a:t>Katalin É. Kiss &amp; Tamás </a:t>
            </a:r>
            <a:r>
              <a:rPr lang="hu-HU" b="1" dirty="0" smtClean="0">
                <a:solidFill>
                  <a:schemeClr val="tx1"/>
                </a:solidFill>
              </a:rPr>
              <a:t>Zétényi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i="1" dirty="0" err="1" smtClean="0">
                <a:solidFill>
                  <a:schemeClr val="tx1"/>
                </a:solidFill>
              </a:rPr>
              <a:t>ekiss</a:t>
            </a:r>
            <a:r>
              <a:rPr lang="hu-HU" i="1" dirty="0" smtClean="0">
                <a:solidFill>
                  <a:schemeClr val="tx1"/>
                </a:solidFill>
              </a:rPr>
              <a:t>@</a:t>
            </a:r>
            <a:r>
              <a:rPr lang="hu-HU" i="1" dirty="0" err="1" smtClean="0">
                <a:solidFill>
                  <a:schemeClr val="tx1"/>
                </a:solidFill>
              </a:rPr>
              <a:t>nytud.hu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2600" i="1" dirty="0">
                <a:solidFill>
                  <a:schemeClr val="tx1"/>
                </a:solidFill>
              </a:rPr>
              <a:t>Research Institute </a:t>
            </a:r>
            <a:r>
              <a:rPr lang="hu-HU" sz="2600" i="1" dirty="0" err="1">
                <a:solidFill>
                  <a:schemeClr val="tx1"/>
                </a:solidFill>
              </a:rPr>
              <a:t>for</a:t>
            </a:r>
            <a:r>
              <a:rPr lang="hu-HU" sz="2600" i="1" dirty="0">
                <a:solidFill>
                  <a:schemeClr val="tx1"/>
                </a:solidFill>
              </a:rPr>
              <a:t> </a:t>
            </a:r>
            <a:r>
              <a:rPr lang="hu-HU" sz="2600" i="1" dirty="0" err="1">
                <a:solidFill>
                  <a:schemeClr val="tx1"/>
                </a:solidFill>
              </a:rPr>
              <a:t>Linguistics</a:t>
            </a:r>
            <a:r>
              <a:rPr lang="hu-HU" sz="2600" i="1" dirty="0">
                <a:solidFill>
                  <a:schemeClr val="tx1"/>
                </a:solidFill>
              </a:rPr>
              <a:t> of </a:t>
            </a:r>
            <a:r>
              <a:rPr lang="hu-HU" sz="2600" i="1" dirty="0" err="1">
                <a:solidFill>
                  <a:schemeClr val="tx1"/>
                </a:solidFill>
              </a:rPr>
              <a:t>the</a:t>
            </a:r>
            <a:r>
              <a:rPr lang="hu-HU" sz="2600" i="1" dirty="0">
                <a:solidFill>
                  <a:schemeClr val="tx1"/>
                </a:solidFill>
              </a:rPr>
              <a:t> </a:t>
            </a:r>
            <a:r>
              <a:rPr lang="hu-HU" sz="2600" i="1" dirty="0" err="1">
                <a:solidFill>
                  <a:schemeClr val="tx1"/>
                </a:solidFill>
              </a:rPr>
              <a:t>Hungarian</a:t>
            </a:r>
            <a:r>
              <a:rPr lang="hu-HU" sz="2600" i="1" dirty="0">
                <a:solidFill>
                  <a:schemeClr val="tx1"/>
                </a:solidFill>
              </a:rPr>
              <a:t> </a:t>
            </a:r>
            <a:r>
              <a:rPr lang="hu-HU" sz="2600" i="1" dirty="0" err="1">
                <a:solidFill>
                  <a:schemeClr val="tx1"/>
                </a:solidFill>
              </a:rPr>
              <a:t>Academy</a:t>
            </a:r>
            <a:r>
              <a:rPr lang="hu-HU" sz="2600" i="1" dirty="0">
                <a:solidFill>
                  <a:schemeClr val="tx1"/>
                </a:solidFill>
              </a:rPr>
              <a:t> of </a:t>
            </a:r>
            <a:r>
              <a:rPr lang="hu-HU" sz="2600" i="1" dirty="0" err="1">
                <a:solidFill>
                  <a:schemeClr val="tx1"/>
                </a:solidFill>
              </a:rPr>
              <a:t>S</a:t>
            </a:r>
            <a:r>
              <a:rPr lang="hu-HU" sz="2600" i="1" dirty="0" err="1" smtClean="0">
                <a:solidFill>
                  <a:schemeClr val="tx1"/>
                </a:solidFill>
              </a:rPr>
              <a:t>ciences</a:t>
            </a:r>
            <a:endParaRPr lang="hu-HU" sz="2600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pic>
        <p:nvPicPr>
          <p:cNvPr id="31752" name="Picture 8" descr="http://www.inf.u-szeged.hu/ssip/2011/images/otka_logo_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661248"/>
            <a:ext cx="3151578" cy="720000"/>
          </a:xfrm>
          <a:prstGeom prst="rect">
            <a:avLst/>
          </a:prstGeom>
          <a:noFill/>
        </p:spPr>
      </p:pic>
      <p:pic>
        <p:nvPicPr>
          <p:cNvPr id="31754" name="Picture 10" descr="http://www.nytud.hu/images/ujlogoengnyit_46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517232"/>
            <a:ext cx="4438650" cy="914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Scope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interpretation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doubly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quantified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sentences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5069160"/>
          </a:xfrm>
        </p:spPr>
        <p:txBody>
          <a:bodyPr/>
          <a:lstStyle/>
          <a:p>
            <a:pPr>
              <a:buNone/>
            </a:pPr>
            <a:r>
              <a:rPr lang="hu-HU" dirty="0" err="1" smtClean="0"/>
              <a:t>Scope</a:t>
            </a:r>
            <a:r>
              <a:rPr lang="hu-HU" dirty="0" smtClean="0"/>
              <a:t> </a:t>
            </a:r>
            <a:r>
              <a:rPr lang="hu-HU" dirty="0" err="1" smtClean="0"/>
              <a:t>interpretation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adult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: </a:t>
            </a:r>
            <a:r>
              <a:rPr lang="hu-HU" b="1" dirty="0" err="1" smtClean="0"/>
              <a:t>isomorphic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Overt </a:t>
            </a:r>
            <a:r>
              <a:rPr lang="hu-HU" b="1" dirty="0" err="1" smtClean="0"/>
              <a:t>Q-raising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adjunction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TP</a:t>
            </a:r>
            <a:r>
              <a:rPr lang="hu-HU" dirty="0" smtClean="0"/>
              <a:t>, </a:t>
            </a:r>
            <a:r>
              <a:rPr lang="hu-HU" dirty="0" err="1" smtClean="0"/>
              <a:t>NegP</a:t>
            </a:r>
            <a:r>
              <a:rPr lang="hu-HU" dirty="0" smtClean="0"/>
              <a:t>, </a:t>
            </a:r>
            <a:r>
              <a:rPr lang="hu-HU" dirty="0" err="1" smtClean="0"/>
              <a:t>FocP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 	    </a:t>
            </a:r>
            <a:r>
              <a:rPr lang="hu-HU" b="1" dirty="0" err="1" smtClean="0"/>
              <a:t>TopP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  </a:t>
            </a:r>
            <a:r>
              <a:rPr lang="hu-HU" b="1" dirty="0" err="1" smtClean="0"/>
              <a:t>XP</a:t>
            </a:r>
            <a:r>
              <a:rPr lang="hu-HU" b="1" dirty="0" smtClean="0"/>
              <a:t>	       </a:t>
            </a:r>
            <a:r>
              <a:rPr lang="hu-HU" b="1" dirty="0" err="1" smtClean="0"/>
              <a:t>NegP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         </a:t>
            </a:r>
            <a:r>
              <a:rPr lang="hu-HU" b="1" dirty="0" err="1" smtClean="0"/>
              <a:t>XP</a:t>
            </a:r>
            <a:r>
              <a:rPr lang="hu-HU" b="1" dirty="0" smtClean="0"/>
              <a:t> 	   </a:t>
            </a:r>
            <a:r>
              <a:rPr lang="hu-HU" b="1" dirty="0" err="1" smtClean="0"/>
              <a:t>FocP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		       </a:t>
            </a:r>
            <a:r>
              <a:rPr lang="hu-HU" b="1" dirty="0" err="1" smtClean="0"/>
              <a:t>XP</a:t>
            </a:r>
            <a:r>
              <a:rPr lang="hu-HU" b="1" dirty="0" smtClean="0"/>
              <a:t> 	 </a:t>
            </a:r>
            <a:r>
              <a:rPr lang="hu-HU" b="1" dirty="0" err="1" smtClean="0"/>
              <a:t>NegP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                        </a:t>
            </a:r>
            <a:r>
              <a:rPr lang="hu-HU" b="1" dirty="0" err="1" smtClean="0"/>
              <a:t>XP</a:t>
            </a:r>
            <a:r>
              <a:rPr lang="hu-HU" b="1" dirty="0" smtClean="0"/>
              <a:t>              </a:t>
            </a:r>
            <a:r>
              <a:rPr lang="hu-HU" b="1" dirty="0" err="1" smtClean="0"/>
              <a:t>TP</a:t>
            </a:r>
            <a:endParaRPr lang="hu-HU" b="1" dirty="0"/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899592" y="3212976"/>
            <a:ext cx="72008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H="1">
            <a:off x="1547664" y="3789040"/>
            <a:ext cx="72008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H="1">
            <a:off x="2123728" y="4437112"/>
            <a:ext cx="72008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3059832" y="5085184"/>
            <a:ext cx="72008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1547664" y="3212976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2195736" y="3789040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2843808" y="4437112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3779912" y="5085184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4744"/>
          </a:xfrm>
        </p:spPr>
        <p:txBody>
          <a:bodyPr>
            <a:normAutofit/>
          </a:bodyPr>
          <a:lstStyle/>
          <a:p>
            <a:pPr algn="l"/>
            <a:r>
              <a:rPr lang="hu-HU" sz="3600" b="1" smtClean="0"/>
              <a:t>Adjunction to TP:</a:t>
            </a:r>
            <a:endParaRPr lang="hu-HU" sz="3600" b="1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92488"/>
          </a:xfrm>
        </p:spPr>
        <p:txBody>
          <a:bodyPr/>
          <a:lstStyle/>
          <a:p>
            <a:pPr defTabSz="108000">
              <a:buNone/>
            </a:pPr>
            <a:r>
              <a:rPr lang="hu-HU" dirty="0" smtClean="0"/>
              <a:t>(6)a. [</a:t>
            </a:r>
            <a:r>
              <a:rPr lang="hu-HU" baseline="-25000" dirty="0" err="1" smtClean="0"/>
              <a:t>TopP</a:t>
            </a:r>
            <a:r>
              <a:rPr lang="hu-HU" dirty="0" smtClean="0"/>
              <a:t>	Mari	[</a:t>
            </a:r>
            <a:r>
              <a:rPr lang="hu-HU" baseline="-25000" dirty="0" err="1" smtClean="0"/>
              <a:t>TP</a:t>
            </a:r>
            <a:r>
              <a:rPr lang="hu-HU" b="1" dirty="0" err="1" smtClean="0"/>
              <a:t>minden</a:t>
            </a:r>
            <a:r>
              <a:rPr lang="hu-HU" b="1" dirty="0" smtClean="0"/>
              <a:t> könyvet	</a:t>
            </a:r>
            <a:r>
              <a:rPr lang="hu-HU" dirty="0" smtClean="0"/>
              <a:t>[</a:t>
            </a:r>
            <a:r>
              <a:rPr lang="hu-HU" baseline="-25000" dirty="0" err="1" smtClean="0"/>
              <a:t>TP</a:t>
            </a:r>
            <a:r>
              <a:rPr lang="hu-HU" dirty="0" err="1" smtClean="0"/>
              <a:t>el</a:t>
            </a:r>
            <a:r>
              <a:rPr lang="hu-HU" dirty="0" smtClean="0"/>
              <a:t>	olvasott]]]</a:t>
            </a:r>
          </a:p>
          <a:p>
            <a:pPr defTabSz="108000">
              <a:buNone/>
            </a:pPr>
            <a:r>
              <a:rPr lang="hu-HU" dirty="0" smtClean="0"/>
              <a:t>												Mary 				</a:t>
            </a:r>
            <a:r>
              <a:rPr lang="hu-HU" dirty="0" err="1" smtClean="0"/>
              <a:t>every</a:t>
            </a:r>
            <a:r>
              <a:rPr lang="hu-HU" dirty="0" smtClean="0"/>
              <a:t> 	</a:t>
            </a:r>
            <a:r>
              <a:rPr lang="hu-HU" dirty="0" err="1" smtClean="0"/>
              <a:t>book-</a:t>
            </a:r>
            <a:r>
              <a:rPr lang="hu-HU" cap="small" dirty="0" err="1" smtClean="0"/>
              <a:t>acc</a:t>
            </a:r>
            <a:r>
              <a:rPr lang="hu-HU" cap="small" dirty="0" smtClean="0"/>
              <a:t>					</a:t>
            </a:r>
            <a:r>
              <a:rPr lang="hu-HU" cap="small" dirty="0" err="1" smtClean="0"/>
              <a:t>prt</a:t>
            </a:r>
            <a:r>
              <a:rPr lang="hu-HU" dirty="0" smtClean="0"/>
              <a:t> 	</a:t>
            </a:r>
            <a:r>
              <a:rPr lang="hu-HU" dirty="0" err="1" smtClean="0"/>
              <a:t>read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   					’</a:t>
            </a:r>
            <a:r>
              <a:rPr lang="hu-HU" dirty="0" err="1" smtClean="0"/>
              <a:t>Mary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book</a:t>
            </a:r>
            <a:r>
              <a:rPr lang="hu-HU" dirty="0" smtClean="0"/>
              <a:t>/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.’</a:t>
            </a:r>
          </a:p>
          <a:p>
            <a:pPr defTabSz="108000">
              <a:buNone/>
            </a:pPr>
            <a:endParaRPr lang="hu-HU" dirty="0" smtClean="0"/>
          </a:p>
          <a:p>
            <a:pPr defTabSz="108000">
              <a:buNone/>
            </a:pPr>
            <a:r>
              <a:rPr lang="hu-HU" sz="1000" dirty="0" smtClean="0"/>
              <a:t> </a:t>
            </a:r>
            <a:r>
              <a:rPr lang="hu-HU" dirty="0" smtClean="0"/>
              <a:t>	b. 	[</a:t>
            </a:r>
            <a:r>
              <a:rPr lang="hu-HU" baseline="-25000" dirty="0" err="1" smtClean="0"/>
              <a:t>TopP</a:t>
            </a:r>
            <a:r>
              <a:rPr lang="hu-HU" dirty="0" smtClean="0"/>
              <a:t>	A könyvet	[</a:t>
            </a:r>
            <a:r>
              <a:rPr lang="hu-HU" baseline="-25000" dirty="0" err="1" smtClean="0"/>
              <a:t>TP</a:t>
            </a:r>
            <a:r>
              <a:rPr lang="hu-HU" b="1" dirty="0" err="1" smtClean="0"/>
              <a:t>minden</a:t>
            </a:r>
            <a:r>
              <a:rPr lang="hu-HU" b="1" dirty="0" smtClean="0"/>
              <a:t> lány</a:t>
            </a:r>
            <a:r>
              <a:rPr lang="hu-HU" dirty="0" smtClean="0"/>
              <a:t>	[</a:t>
            </a:r>
            <a:r>
              <a:rPr lang="hu-HU" baseline="-25000" dirty="0" err="1" smtClean="0"/>
              <a:t>TP</a:t>
            </a:r>
            <a:r>
              <a:rPr lang="hu-HU" dirty="0" err="1" smtClean="0"/>
              <a:t>el</a:t>
            </a:r>
            <a:r>
              <a:rPr lang="hu-HU" dirty="0" smtClean="0"/>
              <a:t>	olvasta]]]</a:t>
            </a:r>
          </a:p>
          <a:p>
            <a:pPr defTabSz="108000">
              <a:buNone/>
            </a:pPr>
            <a:r>
              <a:rPr lang="hu-HU" dirty="0" smtClean="0"/>
              <a:t>										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book-</a:t>
            </a:r>
            <a:r>
              <a:rPr lang="hu-HU" cap="small" dirty="0" err="1" smtClean="0"/>
              <a:t>acc</a:t>
            </a:r>
            <a:r>
              <a:rPr lang="hu-HU" dirty="0" smtClean="0"/>
              <a:t> 	</a:t>
            </a:r>
            <a:r>
              <a:rPr lang="hu-HU" dirty="0" err="1" smtClean="0"/>
              <a:t>every</a:t>
            </a:r>
            <a:r>
              <a:rPr lang="hu-HU" dirty="0" smtClean="0"/>
              <a:t>					</a:t>
            </a:r>
            <a:r>
              <a:rPr lang="hu-HU" dirty="0" err="1" smtClean="0"/>
              <a:t>girl</a:t>
            </a:r>
            <a:r>
              <a:rPr lang="hu-HU" dirty="0" smtClean="0"/>
              <a:t> 	 			</a:t>
            </a:r>
            <a:r>
              <a:rPr lang="hu-HU" cap="small" dirty="0" err="1" smtClean="0"/>
              <a:t>prt</a:t>
            </a:r>
            <a:r>
              <a:rPr lang="hu-HU" dirty="0" smtClean="0"/>
              <a:t> 	</a:t>
            </a:r>
            <a:r>
              <a:rPr lang="hu-HU" dirty="0" err="1" smtClean="0"/>
              <a:t>read</a:t>
            </a:r>
            <a:r>
              <a:rPr lang="hu-HU" dirty="0" smtClean="0"/>
              <a:t>	  	’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book</a:t>
            </a:r>
            <a:r>
              <a:rPr lang="hu-HU" dirty="0" smtClean="0"/>
              <a:t>,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girl</a:t>
            </a:r>
            <a:r>
              <a:rPr lang="hu-HU" dirty="0" smtClean="0"/>
              <a:t>/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girls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246043"/>
          </a:xfrm>
        </p:spPr>
        <p:txBody>
          <a:bodyPr>
            <a:normAutofit/>
          </a:bodyPr>
          <a:lstStyle/>
          <a:p>
            <a:pPr defTabSz="108000">
              <a:buNone/>
            </a:pPr>
            <a:r>
              <a:rPr lang="hu-HU" dirty="0" smtClean="0"/>
              <a:t>(7)</a:t>
            </a:r>
            <a:r>
              <a:rPr lang="hu-HU" b="1" dirty="0" smtClean="0"/>
              <a:t> </a:t>
            </a:r>
            <a:r>
              <a:rPr lang="hu-HU" b="1" dirty="0" err="1" smtClean="0"/>
              <a:t>Adjunction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FocP</a:t>
            </a:r>
            <a:r>
              <a:rPr lang="hu-HU" b="1" dirty="0" smtClean="0"/>
              <a:t>:</a:t>
            </a:r>
          </a:p>
          <a:p>
            <a:pPr defTabSz="108000">
              <a:buNone/>
            </a:pPr>
            <a:r>
              <a:rPr lang="hu-HU" dirty="0" smtClean="0"/>
              <a:t>[</a:t>
            </a:r>
            <a:r>
              <a:rPr lang="hu-HU" baseline="-25000" dirty="0" err="1" smtClean="0"/>
              <a:t>FocP</a:t>
            </a:r>
            <a:r>
              <a:rPr lang="hu-HU" b="1" dirty="0" err="1" smtClean="0"/>
              <a:t>Minden</a:t>
            </a:r>
            <a:r>
              <a:rPr lang="hu-HU" b="1" dirty="0" smtClean="0"/>
              <a:t> könyvet	</a:t>
            </a:r>
            <a:r>
              <a:rPr lang="hu-HU" dirty="0" smtClean="0"/>
              <a:t>[</a:t>
            </a:r>
            <a:r>
              <a:rPr lang="hu-HU" baseline="-25000" dirty="0" err="1" smtClean="0"/>
              <a:t>FocP</a:t>
            </a:r>
            <a:r>
              <a:rPr lang="hu-HU" dirty="0" smtClean="0"/>
              <a:t>	</a:t>
            </a:r>
            <a:r>
              <a:rPr lang="hu-HU" b="1" cap="small" dirty="0" smtClean="0"/>
              <a:t>KEVESEN</a:t>
            </a:r>
            <a:r>
              <a:rPr lang="hu-HU" dirty="0" smtClean="0"/>
              <a:t>	olvastak[</a:t>
            </a:r>
            <a:r>
              <a:rPr lang="hu-HU" baseline="-25000" dirty="0" err="1" smtClean="0"/>
              <a:t>TP</a:t>
            </a:r>
            <a:r>
              <a:rPr lang="hu-HU" dirty="0" err="1" smtClean="0"/>
              <a:t>el</a:t>
            </a:r>
            <a:r>
              <a:rPr lang="hu-HU" dirty="0" smtClean="0"/>
              <a:t> </a:t>
            </a:r>
            <a:r>
              <a:rPr lang="hu-HU" i="1" dirty="0" err="1" smtClean="0"/>
              <a:t>t</a:t>
            </a:r>
            <a:r>
              <a:rPr lang="hu-HU" baseline="-25000" dirty="0" err="1" smtClean="0"/>
              <a:t>V</a:t>
            </a:r>
            <a:r>
              <a:rPr lang="hu-HU" dirty="0" smtClean="0"/>
              <a:t>]]</a:t>
            </a:r>
          </a:p>
          <a:p>
            <a:pPr defTabSz="108000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every</a:t>
            </a:r>
            <a:r>
              <a:rPr lang="hu-HU" dirty="0" smtClean="0"/>
              <a:t> 	    </a:t>
            </a:r>
            <a:r>
              <a:rPr lang="hu-HU" dirty="0" err="1" smtClean="0"/>
              <a:t>book-</a:t>
            </a:r>
            <a:r>
              <a:rPr lang="hu-HU" cap="small" dirty="0" err="1" smtClean="0"/>
              <a:t>acc</a:t>
            </a:r>
            <a:r>
              <a:rPr lang="hu-HU" dirty="0" smtClean="0"/>
              <a:t>	</a:t>
            </a:r>
            <a:r>
              <a:rPr lang="hu-HU" cap="small" dirty="0" smtClean="0"/>
              <a:t>	 	 		</a:t>
            </a:r>
            <a:r>
              <a:rPr lang="hu-HU" dirty="0" err="1" smtClean="0"/>
              <a:t>few-pro</a:t>
            </a:r>
            <a:r>
              <a:rPr lang="hu-HU" dirty="0" smtClean="0"/>
              <a:t> 			</a:t>
            </a:r>
            <a:r>
              <a:rPr lang="hu-HU" dirty="0" err="1" smtClean="0"/>
              <a:t>read</a:t>
            </a:r>
            <a:r>
              <a:rPr lang="hu-HU" cap="small" dirty="0" smtClean="0"/>
              <a:t>  			 				</a:t>
            </a:r>
            <a:r>
              <a:rPr lang="hu-HU" cap="small" dirty="0" err="1" smtClean="0"/>
              <a:t>prt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   ‘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book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few</a:t>
            </a:r>
            <a:r>
              <a:rPr lang="hu-HU" dirty="0" smtClean="0"/>
              <a:t> </a:t>
            </a:r>
            <a:r>
              <a:rPr lang="hu-HU" dirty="0" err="1" smtClean="0"/>
              <a:t>persons</a:t>
            </a:r>
            <a:r>
              <a:rPr lang="hu-HU" dirty="0" smtClean="0"/>
              <a:t>.‘ </a:t>
            </a:r>
            <a:r>
              <a:rPr lang="hu-HU" b="1" dirty="0" err="1" smtClean="0"/>
              <a:t>Every</a:t>
            </a:r>
            <a:r>
              <a:rPr lang="hu-HU" b="1" dirty="0" smtClean="0"/>
              <a:t>&gt;</a:t>
            </a:r>
            <a:r>
              <a:rPr lang="hu-HU" b="1" dirty="0" err="1" smtClean="0"/>
              <a:t>FEW</a:t>
            </a:r>
            <a:endParaRPr lang="hu-HU" b="1" dirty="0" smtClean="0"/>
          </a:p>
          <a:p>
            <a:pPr>
              <a:buNone/>
            </a:pPr>
            <a:endParaRPr lang="hu-HU" sz="1000" dirty="0" smtClean="0"/>
          </a:p>
          <a:p>
            <a:pPr defTabSz="108000">
              <a:buNone/>
            </a:pPr>
            <a:endParaRPr lang="hu-HU" sz="1100" dirty="0" smtClean="0"/>
          </a:p>
          <a:p>
            <a:pPr defTabSz="108000">
              <a:buNone/>
            </a:pPr>
            <a:r>
              <a:rPr lang="hu-HU" dirty="0" smtClean="0"/>
              <a:t>(8)</a:t>
            </a:r>
            <a:r>
              <a:rPr lang="hu-HU" b="1" dirty="0" smtClean="0"/>
              <a:t> </a:t>
            </a:r>
            <a:r>
              <a:rPr lang="hu-HU" b="1" dirty="0" err="1" smtClean="0"/>
              <a:t>Adjunction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TP</a:t>
            </a:r>
            <a:r>
              <a:rPr lang="hu-HU" b="1" dirty="0" smtClean="0"/>
              <a:t>:</a:t>
            </a:r>
          </a:p>
          <a:p>
            <a:pPr defTabSz="108000">
              <a:buNone/>
            </a:pPr>
            <a:r>
              <a:rPr lang="hu-HU" dirty="0" smtClean="0"/>
              <a:t>[</a:t>
            </a:r>
            <a:r>
              <a:rPr lang="hu-HU" baseline="-25000" dirty="0" err="1" smtClean="0"/>
              <a:t>FocP</a:t>
            </a:r>
            <a:r>
              <a:rPr lang="hu-HU" b="1" cap="small" dirty="0" err="1" smtClean="0"/>
              <a:t>KEVESEN</a:t>
            </a:r>
            <a:r>
              <a:rPr lang="hu-HU" cap="small" dirty="0" smtClean="0"/>
              <a:t> </a:t>
            </a:r>
            <a:r>
              <a:rPr lang="hu-HU" dirty="0" smtClean="0"/>
              <a:t>olvastak [</a:t>
            </a:r>
            <a:r>
              <a:rPr lang="hu-HU" baseline="-25000" dirty="0" err="1" smtClean="0"/>
              <a:t>TP</a:t>
            </a:r>
            <a:r>
              <a:rPr lang="hu-HU" baseline="-25000" dirty="0" smtClean="0"/>
              <a:t> </a:t>
            </a:r>
            <a:r>
              <a:rPr lang="hu-HU" b="1" dirty="0" smtClean="0"/>
              <a:t>minden könyvet </a:t>
            </a:r>
            <a:r>
              <a:rPr lang="hu-HU" dirty="0" smtClean="0"/>
              <a:t>[</a:t>
            </a:r>
            <a:r>
              <a:rPr lang="hu-HU" baseline="-25000" dirty="0" err="1" smtClean="0"/>
              <a:t>TP</a:t>
            </a:r>
            <a:r>
              <a:rPr lang="hu-HU" baseline="-25000" dirty="0" smtClean="0"/>
              <a:t> </a:t>
            </a:r>
            <a:r>
              <a:rPr lang="hu-HU" dirty="0" smtClean="0"/>
              <a:t>el </a:t>
            </a:r>
            <a:r>
              <a:rPr lang="hu-HU" i="1" dirty="0" err="1" smtClean="0"/>
              <a:t>t</a:t>
            </a:r>
            <a:r>
              <a:rPr lang="hu-HU" baseline="-25000" dirty="0" err="1" smtClean="0"/>
              <a:t>V</a:t>
            </a:r>
            <a:r>
              <a:rPr lang="hu-HU" dirty="0" smtClean="0"/>
              <a:t>]]</a:t>
            </a:r>
          </a:p>
          <a:p>
            <a:pPr defTabSz="108000">
              <a:buNone/>
            </a:pPr>
            <a:r>
              <a:rPr lang="hu-HU" dirty="0" smtClean="0"/>
              <a:t>		 		</a:t>
            </a:r>
            <a:r>
              <a:rPr lang="hu-HU" dirty="0" err="1" smtClean="0"/>
              <a:t>few-pro</a:t>
            </a:r>
            <a:r>
              <a:rPr lang="hu-HU" dirty="0" smtClean="0"/>
              <a:t>	 		</a:t>
            </a:r>
            <a:r>
              <a:rPr lang="hu-HU" dirty="0" err="1" smtClean="0"/>
              <a:t>read</a:t>
            </a:r>
            <a:r>
              <a:rPr lang="hu-HU" dirty="0" smtClean="0"/>
              <a:t>			 									</a:t>
            </a:r>
            <a:r>
              <a:rPr lang="hu-HU" dirty="0" err="1" smtClean="0"/>
              <a:t>every</a:t>
            </a:r>
            <a:r>
              <a:rPr lang="hu-HU" dirty="0" smtClean="0"/>
              <a:t>		 			</a:t>
            </a:r>
            <a:r>
              <a:rPr lang="hu-HU" dirty="0" err="1" smtClean="0"/>
              <a:t>book-</a:t>
            </a:r>
            <a:r>
              <a:rPr lang="hu-HU" cap="small" dirty="0" err="1" smtClean="0"/>
              <a:t>acc</a:t>
            </a:r>
            <a:r>
              <a:rPr lang="hu-HU" dirty="0" smtClean="0"/>
              <a:t>					</a:t>
            </a:r>
            <a:r>
              <a:rPr lang="hu-HU" cap="small" dirty="0" err="1" smtClean="0"/>
              <a:t>prt</a:t>
            </a:r>
            <a:r>
              <a:rPr lang="hu-HU" dirty="0" smtClean="0"/>
              <a:t> </a:t>
            </a:r>
          </a:p>
          <a:p>
            <a:pPr defTabSz="108000"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Few</a:t>
            </a:r>
            <a:r>
              <a:rPr lang="hu-HU" dirty="0" smtClean="0"/>
              <a:t> </a:t>
            </a:r>
            <a:r>
              <a:rPr lang="hu-HU" dirty="0" err="1" smtClean="0"/>
              <a:t>persons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book</a:t>
            </a:r>
            <a:r>
              <a:rPr lang="hu-HU" dirty="0" smtClean="0"/>
              <a:t>.'				</a:t>
            </a:r>
            <a:r>
              <a:rPr lang="hu-HU" b="1" dirty="0" err="1" smtClean="0"/>
              <a:t>FEW</a:t>
            </a:r>
            <a:r>
              <a:rPr lang="hu-HU" b="1" dirty="0" smtClean="0"/>
              <a:t>&gt;</a:t>
            </a:r>
            <a:r>
              <a:rPr lang="hu-HU" b="1" dirty="0" err="1" smtClean="0"/>
              <a:t>every</a:t>
            </a:r>
            <a:endParaRPr lang="hu-H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77329"/>
            <a:ext cx="9144000" cy="5503342"/>
          </a:xfrm>
        </p:spPr>
        <p:txBody>
          <a:bodyPr>
            <a:normAutofit/>
          </a:bodyPr>
          <a:lstStyle/>
          <a:p>
            <a:pPr defTabSz="108000">
              <a:buNone/>
            </a:pPr>
            <a:r>
              <a:rPr lang="hu-HU" dirty="0" smtClean="0"/>
              <a:t>(9)</a:t>
            </a:r>
            <a:r>
              <a:rPr lang="hu-HU" b="1" dirty="0" smtClean="0"/>
              <a:t> </a:t>
            </a:r>
            <a:r>
              <a:rPr lang="hu-HU" b="1" dirty="0" err="1" smtClean="0"/>
              <a:t>Adjunction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NegP</a:t>
            </a:r>
            <a:r>
              <a:rPr lang="hu-HU" b="1" dirty="0" smtClean="0"/>
              <a:t>:</a:t>
            </a:r>
          </a:p>
          <a:p>
            <a:pPr defTabSz="108000">
              <a:buNone/>
            </a:pPr>
            <a:r>
              <a:rPr lang="hu-HU" dirty="0" smtClean="0"/>
              <a:t>[</a:t>
            </a:r>
            <a:r>
              <a:rPr lang="hu-HU" baseline="-25000" dirty="0" err="1" smtClean="0"/>
              <a:t>NegP</a:t>
            </a:r>
            <a:r>
              <a:rPr lang="hu-HU" b="1" dirty="0" err="1" smtClean="0"/>
              <a:t>Senki</a:t>
            </a:r>
            <a:r>
              <a:rPr lang="hu-HU" b="1" dirty="0" smtClean="0"/>
              <a:t> </a:t>
            </a:r>
            <a:r>
              <a:rPr lang="hu-HU" dirty="0" smtClean="0"/>
              <a:t>[</a:t>
            </a:r>
            <a:r>
              <a:rPr lang="hu-HU" baseline="-25000" dirty="0" err="1" smtClean="0"/>
              <a:t>NegP</a:t>
            </a:r>
            <a:r>
              <a:rPr lang="hu-HU" b="1" dirty="0" err="1" smtClean="0"/>
              <a:t>nem</a:t>
            </a:r>
            <a:r>
              <a:rPr lang="hu-HU" dirty="0" smtClean="0"/>
              <a:t> [</a:t>
            </a:r>
            <a:r>
              <a:rPr lang="hu-HU" baseline="-25000" dirty="0" err="1" smtClean="0"/>
              <a:t>FocP</a:t>
            </a:r>
            <a:r>
              <a:rPr lang="hu-HU" cap="small" dirty="0" err="1" smtClean="0"/>
              <a:t>két</a:t>
            </a:r>
            <a:r>
              <a:rPr lang="hu-HU" cap="small" dirty="0" smtClean="0"/>
              <a:t>	könyvet</a:t>
            </a:r>
            <a:r>
              <a:rPr lang="hu-HU" dirty="0" smtClean="0"/>
              <a:t> olvasott[</a:t>
            </a:r>
            <a:r>
              <a:rPr lang="hu-HU" baseline="-25000" dirty="0" err="1" smtClean="0"/>
              <a:t>TP</a:t>
            </a:r>
            <a:r>
              <a:rPr lang="hu-HU" baseline="-25000" dirty="0" smtClean="0"/>
              <a:t> </a:t>
            </a:r>
            <a:r>
              <a:rPr lang="hu-HU" dirty="0" smtClean="0"/>
              <a:t>el ]]]]</a:t>
            </a:r>
          </a:p>
          <a:p>
            <a:pPr defTabSz="10800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everybody</a:t>
            </a:r>
            <a:r>
              <a:rPr lang="hu-HU" dirty="0" smtClean="0"/>
              <a:t>	</a:t>
            </a:r>
            <a:r>
              <a:rPr lang="hu-HU" dirty="0" err="1" smtClean="0"/>
              <a:t>not</a:t>
            </a:r>
            <a:r>
              <a:rPr lang="hu-HU" dirty="0" smtClean="0"/>
              <a:t>								</a:t>
            </a:r>
            <a:r>
              <a:rPr lang="hu-HU" dirty="0" err="1" smtClean="0"/>
              <a:t>two</a:t>
            </a:r>
            <a:r>
              <a:rPr lang="hu-HU" dirty="0" smtClean="0"/>
              <a:t>		</a:t>
            </a:r>
            <a:r>
              <a:rPr lang="hu-HU" dirty="0" err="1" smtClean="0"/>
              <a:t>book-</a:t>
            </a:r>
            <a:r>
              <a:rPr lang="hu-HU" cap="small" dirty="0" err="1" smtClean="0"/>
              <a:t>acc</a:t>
            </a:r>
            <a:r>
              <a:rPr lang="hu-HU" dirty="0" smtClean="0"/>
              <a:t>		</a:t>
            </a:r>
            <a:r>
              <a:rPr lang="hu-HU" dirty="0" err="1" smtClean="0"/>
              <a:t>read</a:t>
            </a:r>
            <a:r>
              <a:rPr lang="hu-HU" dirty="0" smtClean="0"/>
              <a:t>							</a:t>
            </a:r>
            <a:r>
              <a:rPr lang="hu-HU" cap="small" dirty="0" err="1" smtClean="0"/>
              <a:t>prt</a:t>
            </a:r>
            <a:r>
              <a:rPr lang="hu-HU" dirty="0" smtClean="0"/>
              <a:t>	</a:t>
            </a:r>
          </a:p>
          <a:p>
            <a:pPr defTabSz="10800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everybody</a:t>
            </a:r>
            <a:r>
              <a:rPr lang="hu-HU" dirty="0" smtClean="0"/>
              <a:t>,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he </a:t>
            </a:r>
            <a:r>
              <a:rPr lang="hu-HU" dirty="0" err="1" smtClean="0"/>
              <a:t>read</a:t>
            </a:r>
            <a:r>
              <a:rPr lang="hu-HU" dirty="0" smtClean="0"/>
              <a:t>.’</a:t>
            </a:r>
          </a:p>
          <a:p>
            <a:pPr defTabSz="108000">
              <a:buNone/>
            </a:pP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(10)</a:t>
            </a:r>
            <a:r>
              <a:rPr lang="hu-HU" b="1" dirty="0" smtClean="0"/>
              <a:t> </a:t>
            </a:r>
            <a:r>
              <a:rPr lang="hu-HU" b="1" dirty="0" err="1" smtClean="0"/>
              <a:t>Adjunction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FocP</a:t>
            </a:r>
            <a:r>
              <a:rPr lang="hu-HU" b="1" dirty="0" smtClean="0"/>
              <a:t>: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[</a:t>
            </a:r>
            <a:r>
              <a:rPr lang="hu-HU" baseline="-25000" dirty="0" err="1" smtClean="0"/>
              <a:t>NegP</a:t>
            </a:r>
            <a:r>
              <a:rPr lang="hu-HU" b="1" dirty="0" err="1" smtClean="0"/>
              <a:t>Nem</a:t>
            </a:r>
            <a:r>
              <a:rPr lang="hu-HU" dirty="0" smtClean="0"/>
              <a:t>[</a:t>
            </a:r>
            <a:r>
              <a:rPr lang="hu-HU" baseline="-25000" dirty="0" err="1" smtClean="0"/>
              <a:t>FocP</a:t>
            </a:r>
            <a:r>
              <a:rPr lang="hu-HU" b="1" dirty="0" err="1" smtClean="0"/>
              <a:t>mindenki</a:t>
            </a:r>
            <a:r>
              <a:rPr lang="hu-HU" dirty="0" smtClean="0"/>
              <a:t>[</a:t>
            </a:r>
            <a:r>
              <a:rPr lang="hu-HU" baseline="-25000" dirty="0" err="1" smtClean="0"/>
              <a:t>FocP</a:t>
            </a:r>
            <a:r>
              <a:rPr lang="hu-HU" cap="small" dirty="0" err="1" smtClean="0"/>
              <a:t>két</a:t>
            </a:r>
            <a:r>
              <a:rPr lang="hu-HU" cap="small" dirty="0" smtClean="0"/>
              <a:t> könyvet</a:t>
            </a:r>
            <a:r>
              <a:rPr lang="hu-HU" dirty="0" smtClean="0"/>
              <a:t> olvasott[</a:t>
            </a:r>
            <a:r>
              <a:rPr lang="hu-HU" baseline="-25000" dirty="0" err="1" smtClean="0"/>
              <a:t>TP</a:t>
            </a:r>
            <a:r>
              <a:rPr lang="hu-HU" dirty="0" err="1" smtClean="0"/>
              <a:t>el</a:t>
            </a:r>
            <a:r>
              <a:rPr lang="hu-HU" dirty="0" smtClean="0"/>
              <a:t>]]]]</a:t>
            </a:r>
          </a:p>
          <a:p>
            <a:pPr defTabSz="108000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not</a:t>
            </a:r>
            <a:r>
              <a:rPr lang="hu-HU" dirty="0" smtClean="0"/>
              <a:t>									</a:t>
            </a:r>
            <a:r>
              <a:rPr lang="hu-HU" dirty="0" err="1" smtClean="0"/>
              <a:t>everybody</a:t>
            </a:r>
            <a:r>
              <a:rPr lang="hu-HU" dirty="0" smtClean="0"/>
              <a:t>					</a:t>
            </a:r>
            <a:r>
              <a:rPr lang="hu-HU" dirty="0" err="1" smtClean="0"/>
              <a:t>two</a:t>
            </a:r>
            <a:r>
              <a:rPr lang="hu-HU" dirty="0" smtClean="0"/>
              <a:t>		</a:t>
            </a:r>
            <a:r>
              <a:rPr lang="hu-HU" dirty="0" err="1" smtClean="0"/>
              <a:t>book-</a:t>
            </a:r>
            <a:r>
              <a:rPr lang="hu-HU" cap="small" dirty="0" err="1" smtClean="0"/>
              <a:t>acc</a:t>
            </a:r>
            <a:r>
              <a:rPr lang="hu-HU" dirty="0" smtClean="0"/>
              <a:t>		</a:t>
            </a:r>
            <a:r>
              <a:rPr lang="hu-HU" dirty="0" err="1" smtClean="0"/>
              <a:t>read</a:t>
            </a:r>
            <a:r>
              <a:rPr lang="hu-HU" dirty="0" smtClean="0"/>
              <a:t>					</a:t>
            </a:r>
            <a:r>
              <a:rPr lang="hu-HU" cap="small" dirty="0" err="1" smtClean="0"/>
              <a:t>prt</a:t>
            </a:r>
            <a:r>
              <a:rPr lang="hu-HU" dirty="0" smtClean="0"/>
              <a:t>	</a:t>
            </a:r>
          </a:p>
          <a:p>
            <a:pPr defTabSz="108000">
              <a:buNone/>
            </a:pPr>
            <a:r>
              <a:rPr lang="hu-HU" dirty="0" smtClean="0"/>
              <a:t>	’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everybody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r>
              <a:rPr lang="hu-HU" sz="3600" b="1" smtClean="0"/>
              <a:t>Q-raising can be iterated:</a:t>
            </a:r>
            <a:endParaRPr lang="hu-HU" sz="3600" b="1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4824536"/>
          </a:xfrm>
        </p:spPr>
        <p:txBody>
          <a:bodyPr>
            <a:normAutofit lnSpcReduction="10000"/>
          </a:bodyPr>
          <a:lstStyle/>
          <a:p>
            <a:pPr defTabSz="108000">
              <a:buNone/>
            </a:pPr>
            <a:r>
              <a:rPr lang="hu-HU" dirty="0" smtClean="0"/>
              <a:t>(11) 	</a:t>
            </a:r>
          </a:p>
          <a:p>
            <a:pPr defTabSz="108000">
              <a:buNone/>
            </a:pPr>
            <a:r>
              <a:rPr lang="hu-HU" dirty="0" smtClean="0"/>
              <a:t>[</a:t>
            </a:r>
            <a:r>
              <a:rPr lang="hu-HU" baseline="-25000" dirty="0" err="1" smtClean="0"/>
              <a:t>TP</a:t>
            </a:r>
            <a:r>
              <a:rPr lang="hu-HU" dirty="0" smtClean="0"/>
              <a:t> </a:t>
            </a:r>
            <a:r>
              <a:rPr lang="hu-HU" b="1" dirty="0" smtClean="0"/>
              <a:t>Legtöbb 	lány</a:t>
            </a:r>
            <a:r>
              <a:rPr lang="hu-HU" dirty="0" smtClean="0"/>
              <a:t>[</a:t>
            </a:r>
            <a:r>
              <a:rPr lang="hu-HU" baseline="-25000" dirty="0" err="1" smtClean="0"/>
              <a:t>TP</a:t>
            </a:r>
            <a:r>
              <a:rPr lang="hu-HU" dirty="0" smtClean="0"/>
              <a:t> </a:t>
            </a:r>
            <a:r>
              <a:rPr lang="hu-HU" b="1" dirty="0" smtClean="0"/>
              <a:t>több könyvet					is</a:t>
            </a:r>
            <a:r>
              <a:rPr lang="hu-HU" dirty="0" smtClean="0"/>
              <a:t>	[</a:t>
            </a:r>
            <a:r>
              <a:rPr lang="hu-HU" baseline="-25000" dirty="0" err="1" smtClean="0"/>
              <a:t>TP</a:t>
            </a:r>
            <a:r>
              <a:rPr lang="hu-HU" dirty="0" err="1" smtClean="0"/>
              <a:t>el</a:t>
            </a:r>
            <a:r>
              <a:rPr lang="hu-HU" dirty="0" smtClean="0"/>
              <a:t> olvasott]]]</a:t>
            </a:r>
          </a:p>
          <a:p>
            <a:pPr defTabSz="108000">
              <a:buNone/>
            </a:pPr>
            <a:r>
              <a:rPr lang="hu-HU" dirty="0" smtClean="0"/>
              <a:t>			most 					</a:t>
            </a:r>
            <a:r>
              <a:rPr lang="hu-HU" dirty="0" err="1" smtClean="0"/>
              <a:t>girl</a:t>
            </a:r>
            <a:r>
              <a:rPr lang="hu-HU" dirty="0" smtClean="0"/>
              <a:t>					</a:t>
            </a:r>
            <a:r>
              <a:rPr lang="hu-HU" dirty="0" err="1" smtClean="0"/>
              <a:t>several</a:t>
            </a:r>
            <a:r>
              <a:rPr lang="hu-HU" dirty="0" smtClean="0"/>
              <a:t> 	</a:t>
            </a:r>
            <a:r>
              <a:rPr lang="hu-HU" dirty="0" err="1" smtClean="0"/>
              <a:t>book</a:t>
            </a:r>
            <a:r>
              <a:rPr lang="hu-HU" cap="small" dirty="0" err="1" smtClean="0"/>
              <a:t>-acc</a:t>
            </a:r>
            <a:r>
              <a:rPr lang="hu-HU" dirty="0" smtClean="0"/>
              <a:t> 	</a:t>
            </a:r>
            <a:r>
              <a:rPr lang="hu-HU" cap="small" dirty="0" err="1" smtClean="0"/>
              <a:t>dist</a:t>
            </a:r>
            <a:r>
              <a:rPr lang="hu-HU" dirty="0" smtClean="0"/>
              <a:t>	</a:t>
            </a:r>
            <a:r>
              <a:rPr lang="hu-HU" cap="small" dirty="0" err="1" smtClean="0"/>
              <a:t>prt</a:t>
            </a:r>
            <a:r>
              <a:rPr lang="hu-HU" dirty="0" smtClean="0"/>
              <a:t>	</a:t>
            </a:r>
            <a:r>
              <a:rPr lang="hu-HU" dirty="0" err="1" smtClean="0"/>
              <a:t>read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Most</a:t>
            </a:r>
            <a:r>
              <a:rPr lang="hu-HU" dirty="0" smtClean="0"/>
              <a:t> </a:t>
            </a:r>
            <a:r>
              <a:rPr lang="hu-HU" dirty="0" err="1" smtClean="0"/>
              <a:t>girls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such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</a:t>
            </a:r>
            <a:r>
              <a:rPr lang="hu-HU" dirty="0" err="1" smtClean="0"/>
              <a:t>several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.’</a:t>
            </a:r>
          </a:p>
          <a:p>
            <a:pPr defTabSz="108000">
              <a:buNone/>
            </a:pPr>
            <a:endParaRPr lang="hu-HU" sz="1100" dirty="0" smtClean="0"/>
          </a:p>
          <a:p>
            <a:pPr defTabSz="108000">
              <a:buNone/>
            </a:pPr>
            <a:r>
              <a:rPr lang="hu-HU" dirty="0" smtClean="0"/>
              <a:t>(12)</a:t>
            </a:r>
          </a:p>
          <a:p>
            <a:pPr defTabSz="108000">
              <a:buNone/>
            </a:pPr>
            <a:r>
              <a:rPr lang="hu-HU" dirty="0" smtClean="0"/>
              <a:t>[</a:t>
            </a:r>
            <a:r>
              <a:rPr lang="hu-HU" baseline="-25000" dirty="0" err="1" smtClean="0"/>
              <a:t>TP</a:t>
            </a:r>
            <a:r>
              <a:rPr lang="hu-HU" dirty="0" smtClean="0"/>
              <a:t> </a:t>
            </a:r>
            <a:r>
              <a:rPr lang="hu-HU" b="1" dirty="0" smtClean="0"/>
              <a:t>Több 	könyvet 		is</a:t>
            </a:r>
            <a:r>
              <a:rPr lang="hu-HU" dirty="0" smtClean="0"/>
              <a:t>[</a:t>
            </a:r>
            <a:r>
              <a:rPr lang="hu-HU" baseline="-25000" dirty="0" err="1" smtClean="0"/>
              <a:t>TP</a:t>
            </a:r>
            <a:r>
              <a:rPr lang="hu-HU" b="1" dirty="0" err="1" smtClean="0"/>
              <a:t>legtöbb</a:t>
            </a:r>
            <a:r>
              <a:rPr lang="hu-HU" b="1" dirty="0" smtClean="0"/>
              <a:t>	lány</a:t>
            </a:r>
            <a:r>
              <a:rPr lang="hu-HU" dirty="0" smtClean="0"/>
              <a:t>	[</a:t>
            </a:r>
            <a:r>
              <a:rPr lang="hu-HU" baseline="-25000" dirty="0" err="1" smtClean="0"/>
              <a:t>TP</a:t>
            </a:r>
            <a:r>
              <a:rPr lang="hu-HU" dirty="0" smtClean="0"/>
              <a:t> 	el 		olvasott]]]</a:t>
            </a:r>
          </a:p>
          <a:p>
            <a:pPr defTabSz="108000">
              <a:buNone/>
            </a:pPr>
            <a:r>
              <a:rPr lang="hu-HU" dirty="0" smtClean="0"/>
              <a:t> </a:t>
            </a:r>
            <a:r>
              <a:rPr lang="hu-HU" dirty="0" err="1" smtClean="0"/>
              <a:t>several</a:t>
            </a:r>
            <a:r>
              <a:rPr lang="hu-HU" dirty="0" smtClean="0"/>
              <a:t> 	</a:t>
            </a:r>
            <a:r>
              <a:rPr lang="hu-HU" dirty="0" err="1" smtClean="0"/>
              <a:t>book</a:t>
            </a:r>
            <a:r>
              <a:rPr lang="hu-HU" cap="small" dirty="0" err="1" smtClean="0"/>
              <a:t>-acc</a:t>
            </a:r>
            <a:r>
              <a:rPr lang="hu-HU" dirty="0" smtClean="0"/>
              <a:t>		</a:t>
            </a:r>
            <a:r>
              <a:rPr lang="hu-HU" cap="small" dirty="0" err="1" smtClean="0"/>
              <a:t>dist</a:t>
            </a:r>
            <a:r>
              <a:rPr lang="hu-HU" dirty="0" smtClean="0"/>
              <a:t> 	most 				</a:t>
            </a:r>
            <a:r>
              <a:rPr lang="hu-HU" dirty="0" err="1" smtClean="0"/>
              <a:t>girl</a:t>
            </a:r>
            <a:r>
              <a:rPr lang="hu-HU" dirty="0" smtClean="0"/>
              <a:t>								</a:t>
            </a:r>
            <a:r>
              <a:rPr lang="hu-HU" cap="small" dirty="0" err="1" smtClean="0"/>
              <a:t>prt</a:t>
            </a:r>
            <a:r>
              <a:rPr lang="hu-HU" dirty="0" smtClean="0"/>
              <a:t>	</a:t>
            </a:r>
            <a:r>
              <a:rPr lang="hu-HU" dirty="0" err="1" smtClean="0"/>
              <a:t>read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Several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 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such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most </a:t>
            </a:r>
            <a:r>
              <a:rPr lang="hu-HU" dirty="0" err="1" smtClean="0"/>
              <a:t>girls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</a:t>
            </a:r>
            <a:r>
              <a:rPr lang="hu-HU" dirty="0" err="1" smtClean="0"/>
              <a:t>them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87016"/>
          </a:xfrm>
        </p:spPr>
        <p:txBody>
          <a:bodyPr/>
          <a:lstStyle/>
          <a:p>
            <a:r>
              <a:rPr lang="hu-HU" b="1" dirty="0" err="1" smtClean="0"/>
              <a:t>Prediction</a:t>
            </a:r>
            <a:r>
              <a:rPr lang="hu-HU" b="1" dirty="0" smtClean="0"/>
              <a:t>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dirty="0" err="1" smtClean="0"/>
              <a:t>Hungarian</a:t>
            </a:r>
            <a:r>
              <a:rPr lang="hu-HU" b="1" dirty="0" smtClean="0"/>
              <a:t> </a:t>
            </a:r>
            <a:r>
              <a:rPr lang="hu-HU" b="1" dirty="0" err="1" smtClean="0"/>
              <a:t>adult</a:t>
            </a:r>
            <a:r>
              <a:rPr lang="hu-HU" b="1" dirty="0" smtClean="0"/>
              <a:t> </a:t>
            </a:r>
            <a:r>
              <a:rPr lang="hu-HU" b="1" dirty="0" err="1" smtClean="0"/>
              <a:t>imput</a:t>
            </a:r>
            <a:r>
              <a:rPr lang="hu-HU" b="1" dirty="0" smtClean="0"/>
              <a:t> is </a:t>
            </a:r>
            <a:r>
              <a:rPr lang="hu-HU" b="1" dirty="0" err="1" smtClean="0"/>
              <a:t>isomorphic</a:t>
            </a:r>
            <a:r>
              <a:rPr lang="hu-HU" b="1" dirty="0" smtClean="0"/>
              <a:t>,</a:t>
            </a:r>
          </a:p>
          <a:p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dirty="0" err="1" smtClean="0"/>
              <a:t>child</a:t>
            </a:r>
            <a:r>
              <a:rPr lang="hu-HU" b="1" dirty="0" smtClean="0"/>
              <a:t> </a:t>
            </a:r>
            <a:r>
              <a:rPr lang="hu-HU" b="1" dirty="0" err="1" smtClean="0"/>
              <a:t>language</a:t>
            </a:r>
            <a:r>
              <a:rPr lang="hu-HU" b="1" dirty="0" smtClean="0"/>
              <a:t> is </a:t>
            </a:r>
            <a:r>
              <a:rPr lang="hu-HU" b="1" dirty="0" err="1" smtClean="0"/>
              <a:t>even</a:t>
            </a:r>
            <a:r>
              <a:rPr lang="hu-HU" b="1" dirty="0" smtClean="0"/>
              <a:t> more </a:t>
            </a:r>
            <a:r>
              <a:rPr lang="hu-HU" b="1" dirty="0" err="1" smtClean="0"/>
              <a:t>isomorphic</a:t>
            </a:r>
            <a:r>
              <a:rPr lang="hu-HU" b="1" dirty="0" smtClean="0"/>
              <a:t> </a:t>
            </a:r>
            <a:r>
              <a:rPr lang="hu-HU" b="1" dirty="0" err="1" smtClean="0"/>
              <a:t>than</a:t>
            </a:r>
            <a:r>
              <a:rPr lang="hu-HU" b="1" dirty="0" smtClean="0"/>
              <a:t> </a:t>
            </a:r>
            <a:r>
              <a:rPr lang="hu-HU" b="1" dirty="0" err="1" smtClean="0"/>
              <a:t>adult</a:t>
            </a:r>
            <a:r>
              <a:rPr lang="hu-HU" b="1" dirty="0" smtClean="0"/>
              <a:t> </a:t>
            </a:r>
            <a:r>
              <a:rPr lang="hu-HU" b="1" dirty="0" err="1" smtClean="0"/>
              <a:t>language</a:t>
            </a:r>
            <a:r>
              <a:rPr lang="hu-HU" b="1" dirty="0" smtClean="0"/>
              <a:t> (</a:t>
            </a:r>
            <a:r>
              <a:rPr lang="hu-HU" b="1" dirty="0" err="1" smtClean="0"/>
              <a:t>Musolino</a:t>
            </a:r>
            <a:r>
              <a:rPr lang="hu-HU" b="1" dirty="0" smtClean="0"/>
              <a:t> 1998)</a:t>
            </a:r>
          </a:p>
          <a:p>
            <a:pPr>
              <a:buNone/>
            </a:pPr>
            <a:r>
              <a:rPr lang="hu-HU" b="1" dirty="0" smtClean="0"/>
              <a:t>	--&gt;</a:t>
            </a:r>
          </a:p>
          <a:p>
            <a:pPr>
              <a:buNone/>
            </a:pPr>
            <a:r>
              <a:rPr lang="hu-HU" b="1" dirty="0" err="1" smtClean="0"/>
              <a:t>Hungarian</a:t>
            </a:r>
            <a:r>
              <a:rPr lang="hu-HU" b="1" dirty="0" smtClean="0"/>
              <a:t> </a:t>
            </a:r>
            <a:r>
              <a:rPr lang="hu-HU" b="1" dirty="0" err="1" smtClean="0"/>
              <a:t>child</a:t>
            </a:r>
            <a:r>
              <a:rPr lang="hu-HU" b="1" dirty="0" smtClean="0"/>
              <a:t> </a:t>
            </a:r>
            <a:r>
              <a:rPr lang="hu-HU" b="1" dirty="0" err="1" smtClean="0"/>
              <a:t>language</a:t>
            </a:r>
            <a:r>
              <a:rPr lang="hu-HU" b="1" dirty="0" smtClean="0"/>
              <a:t> is </a:t>
            </a:r>
            <a:r>
              <a:rPr lang="hu-HU" b="1" dirty="0" err="1" smtClean="0"/>
              <a:t>fully</a:t>
            </a:r>
            <a:r>
              <a:rPr lang="hu-HU" b="1" dirty="0" smtClean="0"/>
              <a:t> </a:t>
            </a:r>
            <a:r>
              <a:rPr lang="hu-HU" b="1" dirty="0" err="1" smtClean="0"/>
              <a:t>isomorphic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Our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experiments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refute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isomorphism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child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language</a:t>
            </a:r>
            <a:r>
              <a:rPr lang="hu-HU" sz="3600" b="1" dirty="0" smtClean="0"/>
              <a:t>!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b="1" u="sng" dirty="0" err="1" smtClean="0"/>
              <a:t>Experiment</a:t>
            </a:r>
            <a:r>
              <a:rPr lang="hu-HU" b="1" u="sng" dirty="0" smtClean="0"/>
              <a:t> 1</a:t>
            </a:r>
            <a:endParaRPr lang="hu-HU" u="sng" dirty="0" smtClean="0"/>
          </a:p>
          <a:p>
            <a:pPr>
              <a:buNone/>
            </a:pPr>
            <a:r>
              <a:rPr lang="hu-HU" b="1" dirty="0" smtClean="0"/>
              <a:t>Research </a:t>
            </a:r>
            <a:r>
              <a:rPr lang="hu-HU" b="1" dirty="0" err="1" smtClean="0"/>
              <a:t>question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err="1" smtClean="0"/>
              <a:t>Can</a:t>
            </a:r>
            <a:r>
              <a:rPr lang="hu-HU" b="1" dirty="0" smtClean="0"/>
              <a:t> </a:t>
            </a:r>
            <a:r>
              <a:rPr lang="hu-HU" b="1" dirty="0" err="1" smtClean="0"/>
              <a:t>children</a:t>
            </a:r>
            <a:r>
              <a:rPr lang="hu-HU" b="1" dirty="0" smtClean="0"/>
              <a:t> </a:t>
            </a:r>
            <a:r>
              <a:rPr lang="hu-HU" b="1" dirty="0" err="1" smtClean="0"/>
              <a:t>access</a:t>
            </a:r>
            <a:r>
              <a:rPr lang="hu-HU" b="1" dirty="0" smtClean="0"/>
              <a:t> </a:t>
            </a:r>
            <a:r>
              <a:rPr lang="hu-HU" b="1" dirty="0" err="1" smtClean="0"/>
              <a:t>distributive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? </a:t>
            </a:r>
          </a:p>
          <a:p>
            <a:pPr>
              <a:buNone/>
            </a:pPr>
            <a:endParaRPr lang="hu-HU" sz="1000" dirty="0" smtClean="0"/>
          </a:p>
          <a:p>
            <a:pPr defTabSz="179388">
              <a:buNone/>
            </a:pPr>
            <a:r>
              <a:rPr lang="hu-HU" b="1" dirty="0" err="1" smtClean="0"/>
              <a:t>Method</a:t>
            </a:r>
            <a:r>
              <a:rPr lang="hu-HU" b="1" dirty="0" smtClean="0"/>
              <a:t>: </a:t>
            </a:r>
            <a:r>
              <a:rPr lang="hu-HU" b="1" dirty="0" smtClean="0">
                <a:latin typeface="Arial" charset="0"/>
              </a:rPr>
              <a:t>	</a:t>
            </a:r>
            <a:r>
              <a:rPr lang="hu-HU" dirty="0" err="1" smtClean="0"/>
              <a:t>sentence-picture</a:t>
            </a:r>
            <a:r>
              <a:rPr lang="hu-HU" dirty="0" smtClean="0"/>
              <a:t> </a:t>
            </a:r>
            <a:r>
              <a:rPr lang="hu-HU" dirty="0" err="1" smtClean="0"/>
              <a:t>matching</a:t>
            </a:r>
            <a:r>
              <a:rPr lang="hu-HU" dirty="0" smtClean="0"/>
              <a:t>, </a:t>
            </a:r>
            <a:r>
              <a:rPr lang="hu-HU" dirty="0" smtClean="0">
                <a:latin typeface="Arial" charset="0"/>
              </a:rPr>
              <a:t>	</a:t>
            </a:r>
          </a:p>
          <a:p>
            <a:pPr defTabSz="179388">
              <a:buNone/>
            </a:pPr>
            <a:r>
              <a:rPr lang="hu-HU" dirty="0" smtClean="0">
                <a:latin typeface="Arial" charset="0"/>
              </a:rPr>
              <a:t>																								</a:t>
            </a:r>
            <a:r>
              <a:rPr lang="hu-HU" dirty="0" err="1" smtClean="0"/>
              <a:t>truth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</a:t>
            </a:r>
            <a:r>
              <a:rPr lang="hu-HU" dirty="0" err="1" smtClean="0"/>
              <a:t>judgements</a:t>
            </a:r>
            <a:endParaRPr lang="hu-HU" dirty="0" smtClean="0"/>
          </a:p>
          <a:p>
            <a:pPr defTabSz="179388">
              <a:buNone/>
            </a:pPr>
            <a:r>
              <a:rPr lang="hu-HU" b="1" dirty="0" err="1" smtClean="0"/>
              <a:t>Subjects</a:t>
            </a:r>
            <a:r>
              <a:rPr lang="hu-HU" b="1" dirty="0" smtClean="0"/>
              <a:t>: </a:t>
            </a:r>
            <a:r>
              <a:rPr lang="hu-HU" b="1" dirty="0" smtClean="0">
                <a:latin typeface="Arial" charset="0"/>
              </a:rPr>
              <a:t>	</a:t>
            </a:r>
            <a:r>
              <a:rPr lang="hu-HU" dirty="0" smtClean="0"/>
              <a:t>46 </a:t>
            </a:r>
            <a:r>
              <a:rPr lang="hu-HU" dirty="0" err="1" smtClean="0"/>
              <a:t>preschoolers</a:t>
            </a:r>
            <a:r>
              <a:rPr lang="hu-HU" dirty="0" smtClean="0"/>
              <a:t>, </a:t>
            </a:r>
            <a:r>
              <a:rPr lang="hu-HU" dirty="0" err="1" smtClean="0"/>
              <a:t>mean</a:t>
            </a:r>
            <a:r>
              <a:rPr lang="hu-HU" dirty="0" smtClean="0"/>
              <a:t> </a:t>
            </a:r>
            <a:r>
              <a:rPr lang="hu-HU" dirty="0" err="1" smtClean="0"/>
              <a:t>age</a:t>
            </a:r>
            <a:r>
              <a:rPr lang="hu-HU" dirty="0" smtClean="0"/>
              <a:t> 6;5</a:t>
            </a:r>
            <a:endParaRPr lang="hu-HU" dirty="0" smtClean="0">
              <a:latin typeface="Arial" charset="0"/>
            </a:endParaRPr>
          </a:p>
          <a:p>
            <a:pPr defTabSz="179388">
              <a:buNone/>
            </a:pPr>
            <a:endParaRPr lang="hu-HU" sz="1000" dirty="0" smtClean="0">
              <a:latin typeface="Arial" charset="0"/>
            </a:endParaRPr>
          </a:p>
          <a:p>
            <a:pPr defTabSz="179388">
              <a:buNone/>
            </a:pPr>
            <a:r>
              <a:rPr lang="hu-HU" b="1" dirty="0" err="1" smtClean="0"/>
              <a:t>Procedure</a:t>
            </a:r>
            <a:r>
              <a:rPr lang="hu-HU" b="1" dirty="0" smtClean="0"/>
              <a:t>: </a:t>
            </a:r>
            <a:r>
              <a:rPr lang="hu-HU" b="1" dirty="0" smtClean="0">
                <a:latin typeface="Arial" charset="0"/>
              </a:rPr>
              <a:t>	</a:t>
            </a:r>
            <a:r>
              <a:rPr lang="hu-HU" dirty="0" smtClean="0"/>
              <a:t>15 </a:t>
            </a:r>
            <a:r>
              <a:rPr lang="hu-HU" dirty="0" err="1" smtClean="0"/>
              <a:t>sentence</a:t>
            </a:r>
            <a:r>
              <a:rPr lang="hu-HU" dirty="0" smtClean="0"/>
              <a:t> - </a:t>
            </a:r>
            <a:r>
              <a:rPr lang="hu-HU" dirty="0" err="1" smtClean="0"/>
              <a:t>picture</a:t>
            </a:r>
            <a:r>
              <a:rPr lang="hu-HU" dirty="0" smtClean="0"/>
              <a:t> </a:t>
            </a:r>
            <a:r>
              <a:rPr lang="hu-HU" dirty="0" err="1" smtClean="0"/>
              <a:t>pairs</a:t>
            </a:r>
            <a:r>
              <a:rPr lang="hu-HU" dirty="0" smtClean="0"/>
              <a:t> </a:t>
            </a:r>
          </a:p>
          <a:p>
            <a:pPr defTabSz="179388">
              <a:buNone/>
            </a:pPr>
            <a:r>
              <a:rPr lang="hu-HU" dirty="0" smtClean="0">
                <a:latin typeface="Arial" charset="0"/>
              </a:rPr>
              <a:t>											</a:t>
            </a:r>
            <a:r>
              <a:rPr lang="hu-HU" dirty="0" smtClean="0"/>
              <a:t>11 </a:t>
            </a:r>
            <a:r>
              <a:rPr lang="hu-HU" dirty="0" err="1" smtClean="0"/>
              <a:t>fillers</a:t>
            </a:r>
            <a:r>
              <a:rPr lang="hu-HU" dirty="0" smtClean="0"/>
              <a:t>, 4 test </a:t>
            </a:r>
            <a:r>
              <a:rPr lang="hu-HU" dirty="0" err="1" smtClean="0"/>
              <a:t>cases</a:t>
            </a:r>
            <a:endParaRPr lang="hu-H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Four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conditions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C 1:    </a:t>
            </a:r>
            <a:r>
              <a:rPr lang="hu-HU" b="1" dirty="0" err="1" smtClean="0"/>
              <a:t>SOV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	</a:t>
            </a:r>
          </a:p>
          <a:p>
            <a:pPr>
              <a:buNone/>
            </a:pPr>
            <a:r>
              <a:rPr lang="hu-HU" dirty="0" smtClean="0"/>
              <a:t>C 2:    </a:t>
            </a:r>
            <a:r>
              <a:rPr lang="hu-HU" b="1" dirty="0" err="1" smtClean="0"/>
              <a:t>SOV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C 3:    </a:t>
            </a:r>
            <a:r>
              <a:rPr lang="hu-HU" b="1" dirty="0" err="1" smtClean="0"/>
              <a:t>OSV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 	</a:t>
            </a:r>
          </a:p>
          <a:p>
            <a:pPr>
              <a:buNone/>
            </a:pPr>
            <a:r>
              <a:rPr lang="hu-HU" dirty="0" smtClean="0"/>
              <a:t>C 4:    </a:t>
            </a:r>
            <a:r>
              <a:rPr lang="hu-HU" b="1" dirty="0" err="1" smtClean="0"/>
              <a:t>OSV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endParaRPr lang="hu-HU" b="1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OSV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direct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scope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defTabSz="179388">
              <a:buNone/>
            </a:pPr>
            <a:r>
              <a:rPr lang="hu-HU" dirty="0" smtClean="0"/>
              <a:t>(13) </a:t>
            </a:r>
            <a:r>
              <a:rPr lang="hu-HU" b="1" i="1" dirty="0" smtClean="0"/>
              <a:t>Két </a:t>
            </a:r>
            <a:r>
              <a:rPr lang="hu-HU" b="1" i="1" dirty="0" smtClean="0">
                <a:latin typeface="Arial" charset="0"/>
              </a:rPr>
              <a:t> 	</a:t>
            </a:r>
            <a:r>
              <a:rPr lang="hu-HU" b="1" i="1" dirty="0" smtClean="0"/>
              <a:t>tornyot 				is</a:t>
            </a:r>
            <a:r>
              <a:rPr lang="hu-HU" b="1" i="1" dirty="0" smtClean="0">
                <a:latin typeface="Arial" charset="0"/>
              </a:rPr>
              <a:t> 		</a:t>
            </a:r>
            <a:r>
              <a:rPr lang="hu-HU" b="1" i="1" dirty="0" smtClean="0"/>
              <a:t>három 	fiú 					</a:t>
            </a:r>
            <a:r>
              <a:rPr lang="hu-HU" b="1" i="1" dirty="0" smtClean="0">
                <a:latin typeface="Arial" charset="0"/>
              </a:rPr>
              <a:t> 			</a:t>
            </a:r>
            <a:r>
              <a:rPr lang="hu-HU" b="1" i="1" dirty="0" smtClean="0"/>
              <a:t>épít.</a:t>
            </a:r>
          </a:p>
          <a:p>
            <a:pPr defTabSz="179388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two</a:t>
            </a:r>
            <a:r>
              <a:rPr lang="hu-HU" dirty="0" smtClean="0">
                <a:latin typeface="Arial" charset="0"/>
              </a:rPr>
              <a:t>  </a:t>
            </a:r>
            <a:r>
              <a:rPr lang="hu-HU" dirty="0" err="1" smtClean="0"/>
              <a:t>tower-ACC</a:t>
            </a:r>
            <a:r>
              <a:rPr lang="hu-HU" dirty="0" smtClean="0">
                <a:latin typeface="Arial" charset="0"/>
              </a:rPr>
              <a:t> 	</a:t>
            </a:r>
            <a:r>
              <a:rPr lang="hu-HU" cap="small" dirty="0" err="1" smtClean="0"/>
              <a:t>dist</a:t>
            </a:r>
            <a:r>
              <a:rPr lang="hu-HU" dirty="0" smtClean="0"/>
              <a:t>	</a:t>
            </a:r>
            <a:r>
              <a:rPr lang="hu-HU" dirty="0" err="1" smtClean="0"/>
              <a:t>three</a:t>
            </a:r>
            <a:r>
              <a:rPr lang="hu-HU" dirty="0" smtClean="0"/>
              <a:t> 		</a:t>
            </a:r>
            <a:r>
              <a:rPr lang="hu-HU" dirty="0" err="1" smtClean="0"/>
              <a:t>boy-NOM</a:t>
            </a:r>
            <a:r>
              <a:rPr lang="hu-HU" dirty="0" smtClean="0">
                <a:latin typeface="Arial" charset="0"/>
              </a:rPr>
              <a:t>	 </a:t>
            </a:r>
            <a:r>
              <a:rPr lang="hu-HU" dirty="0" err="1" smtClean="0"/>
              <a:t>builds</a:t>
            </a:r>
            <a:endParaRPr lang="hu-HU" dirty="0" smtClean="0"/>
          </a:p>
          <a:p>
            <a:pPr defTabSz="179388">
              <a:buNone/>
            </a:pPr>
            <a:r>
              <a:rPr lang="hu-HU" dirty="0" smtClean="0"/>
              <a:t>	</a:t>
            </a:r>
            <a:r>
              <a:rPr lang="hu-HU" b="1" dirty="0" smtClean="0"/>
              <a:t>’</a:t>
            </a:r>
            <a:r>
              <a:rPr lang="hu-HU" b="1" dirty="0" err="1" smtClean="0"/>
              <a:t>Two</a:t>
            </a:r>
            <a:r>
              <a:rPr lang="hu-HU" b="1" dirty="0" smtClean="0"/>
              <a:t> </a:t>
            </a:r>
            <a:r>
              <a:rPr lang="hu-HU" b="1" dirty="0" err="1" smtClean="0"/>
              <a:t>towers</a:t>
            </a:r>
            <a:r>
              <a:rPr lang="hu-HU" b="1" dirty="0" smtClean="0"/>
              <a:t> (</a:t>
            </a:r>
            <a:r>
              <a:rPr lang="hu-HU" b="1" dirty="0" err="1" smtClean="0"/>
              <a:t>each</a:t>
            </a:r>
            <a:r>
              <a:rPr lang="hu-HU" b="1" dirty="0" smtClean="0"/>
              <a:t>), </a:t>
            </a:r>
            <a:r>
              <a:rPr lang="hu-HU" b="1" dirty="0" err="1" smtClean="0"/>
              <a:t>three</a:t>
            </a:r>
            <a:r>
              <a:rPr lang="hu-HU" b="1" dirty="0" smtClean="0"/>
              <a:t> </a:t>
            </a:r>
            <a:r>
              <a:rPr lang="hu-HU" b="1" dirty="0" err="1" smtClean="0"/>
              <a:t>boys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building.‘</a:t>
            </a:r>
          </a:p>
          <a:p>
            <a:pPr defTabSz="179388">
              <a:buNone/>
            </a:pPr>
            <a:endParaRPr lang="hu-HU" sz="1800" b="1" dirty="0" smtClean="0">
              <a:solidFill>
                <a:srgbClr val="7030A0"/>
              </a:solidFill>
            </a:endParaRPr>
          </a:p>
        </p:txBody>
      </p:sp>
      <p:pic>
        <p:nvPicPr>
          <p:cNvPr id="4" name="Picture 5" descr="torony_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501008"/>
            <a:ext cx="446449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SOV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scope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/>
          <a:lstStyle/>
          <a:p>
            <a:pPr defTabSz="179388">
              <a:buNone/>
            </a:pPr>
            <a:r>
              <a:rPr lang="hu-HU" dirty="0" smtClean="0"/>
              <a:t>(14) </a:t>
            </a:r>
            <a:r>
              <a:rPr lang="hu-HU" b="1" i="1" dirty="0" smtClean="0"/>
              <a:t>Három 	maci 	is 			két 	autóval 	játszik.</a:t>
            </a:r>
          </a:p>
          <a:p>
            <a:pPr defTabSz="179388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three</a:t>
            </a:r>
            <a:r>
              <a:rPr lang="hu-HU" dirty="0" smtClean="0"/>
              <a:t> 	</a:t>
            </a:r>
            <a:r>
              <a:rPr lang="hu-HU" dirty="0" smtClean="0">
                <a:latin typeface="Arial" charset="0"/>
              </a:rPr>
              <a:t>   </a:t>
            </a:r>
            <a:r>
              <a:rPr lang="hu-HU" dirty="0" err="1" smtClean="0"/>
              <a:t>bear</a:t>
            </a:r>
            <a:r>
              <a:rPr lang="hu-HU" dirty="0" smtClean="0"/>
              <a:t> 		</a:t>
            </a:r>
            <a:r>
              <a:rPr lang="hu-HU" cap="small" dirty="0" err="1" smtClean="0"/>
              <a:t>dist</a:t>
            </a:r>
            <a:r>
              <a:rPr lang="hu-HU" dirty="0" smtClean="0"/>
              <a:t>	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car-with</a:t>
            </a:r>
            <a:r>
              <a:rPr lang="hu-HU" dirty="0" smtClean="0"/>
              <a:t> </a:t>
            </a:r>
            <a:r>
              <a:rPr lang="hu-HU" dirty="0" err="1" smtClean="0"/>
              <a:t>plays</a:t>
            </a:r>
            <a:endParaRPr lang="hu-HU" dirty="0" smtClean="0"/>
          </a:p>
          <a:p>
            <a:pPr defTabSz="179388">
              <a:buNone/>
            </a:pPr>
            <a:r>
              <a:rPr lang="hu-HU" b="1" dirty="0" smtClean="0"/>
              <a:t>’</a:t>
            </a:r>
            <a:r>
              <a:rPr lang="hu-HU" b="1" dirty="0" err="1" smtClean="0"/>
              <a:t>Three</a:t>
            </a:r>
            <a:r>
              <a:rPr lang="hu-HU" b="1" dirty="0" smtClean="0"/>
              <a:t> </a:t>
            </a:r>
            <a:r>
              <a:rPr lang="hu-HU" b="1" dirty="0" err="1" smtClean="0"/>
              <a:t>teddy</a:t>
            </a:r>
            <a:r>
              <a:rPr lang="hu-HU" b="1" dirty="0" smtClean="0"/>
              <a:t> </a:t>
            </a:r>
            <a:r>
              <a:rPr lang="hu-HU" b="1" dirty="0" err="1" smtClean="0"/>
              <a:t>bears</a:t>
            </a:r>
            <a:r>
              <a:rPr lang="hu-HU" b="1" dirty="0" smtClean="0"/>
              <a:t> </a:t>
            </a:r>
            <a:r>
              <a:rPr lang="hu-HU" b="1" dirty="0" err="1" smtClean="0"/>
              <a:t>each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playing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>
                <a:latin typeface="Arial" charset="0"/>
              </a:rPr>
              <a:t> </a:t>
            </a:r>
            <a:r>
              <a:rPr lang="hu-HU" b="1" dirty="0" err="1" smtClean="0"/>
              <a:t>two</a:t>
            </a:r>
            <a:r>
              <a:rPr lang="hu-HU" b="1" dirty="0" smtClean="0"/>
              <a:t> </a:t>
            </a:r>
            <a:r>
              <a:rPr lang="hu-HU" b="1" dirty="0" err="1" smtClean="0"/>
              <a:t>cars</a:t>
            </a:r>
            <a:r>
              <a:rPr lang="hu-HU" b="1" dirty="0" smtClean="0"/>
              <a:t>.’ </a:t>
            </a:r>
          </a:p>
          <a:p>
            <a:pPr defTabSz="179388">
              <a:buNone/>
            </a:pPr>
            <a:endParaRPr lang="hu-HU" sz="1800" b="1" dirty="0" smtClean="0">
              <a:solidFill>
                <a:srgbClr val="7030A0"/>
              </a:solidFill>
            </a:endParaRPr>
          </a:p>
          <a:p>
            <a:pPr defTabSz="179388">
              <a:buNone/>
            </a:pPr>
            <a:r>
              <a:rPr lang="hu-HU" b="1" dirty="0" smtClean="0"/>
              <a:t>	</a:t>
            </a:r>
          </a:p>
          <a:p>
            <a:endParaRPr lang="hu-HU" dirty="0"/>
          </a:p>
        </p:txBody>
      </p:sp>
      <p:pic>
        <p:nvPicPr>
          <p:cNvPr id="4" name="Picture 5" descr="auto_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17032"/>
            <a:ext cx="424847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3000" b="1" u="sng" dirty="0" smtClean="0"/>
          </a:p>
          <a:p>
            <a:pPr>
              <a:buNone/>
            </a:pPr>
            <a:r>
              <a:rPr lang="hu-HU" sz="3000" b="1" u="sng" dirty="0" smtClean="0"/>
              <a:t>Research </a:t>
            </a:r>
            <a:r>
              <a:rPr lang="hu-HU" sz="3000" b="1" u="sng" dirty="0" err="1" smtClean="0"/>
              <a:t>question</a:t>
            </a:r>
            <a:r>
              <a:rPr lang="hu-HU" sz="3000" dirty="0" smtClean="0"/>
              <a:t>:</a:t>
            </a:r>
          </a:p>
          <a:p>
            <a:pPr>
              <a:buNone/>
            </a:pPr>
            <a:endParaRPr lang="hu-HU" sz="3000" dirty="0" smtClean="0"/>
          </a:p>
          <a:p>
            <a:pPr>
              <a:buNone/>
            </a:pPr>
            <a:r>
              <a:rPr lang="hu-HU" sz="3000" b="1" dirty="0" smtClean="0"/>
              <a:t>English </a:t>
            </a:r>
            <a:r>
              <a:rPr lang="hu-HU" sz="3000" b="1" dirty="0" err="1" smtClean="0"/>
              <a:t>children’s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scope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interpretation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appears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to</a:t>
            </a:r>
            <a:r>
              <a:rPr lang="hu-HU" sz="3000" b="1" dirty="0" smtClean="0"/>
              <a:t> be more </a:t>
            </a:r>
            <a:r>
              <a:rPr lang="hu-HU" sz="3000" b="1" dirty="0" err="1" smtClean="0"/>
              <a:t>isomorphic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than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Hungarian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children’s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scope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interpretation</a:t>
            </a:r>
            <a:r>
              <a:rPr lang="hu-HU" sz="3000" b="1" dirty="0" smtClean="0"/>
              <a:t>, </a:t>
            </a:r>
            <a:r>
              <a:rPr lang="hu-HU" sz="3000" b="1" dirty="0" err="1" smtClean="0"/>
              <a:t>whereas</a:t>
            </a:r>
            <a:r>
              <a:rPr lang="hu-HU" sz="3000" b="1" dirty="0" smtClean="0"/>
              <a:t> </a:t>
            </a:r>
          </a:p>
          <a:p>
            <a:pPr>
              <a:buNone/>
            </a:pPr>
            <a:r>
              <a:rPr lang="hu-HU" sz="3000" b="1" dirty="0" smtClean="0"/>
              <a:t>English </a:t>
            </a:r>
            <a:r>
              <a:rPr lang="hu-HU" sz="3000" b="1" dirty="0" err="1" smtClean="0"/>
              <a:t>adult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language</a:t>
            </a:r>
            <a:r>
              <a:rPr lang="hu-HU" sz="3000" b="1" dirty="0" smtClean="0"/>
              <a:t> is less </a:t>
            </a:r>
            <a:r>
              <a:rPr lang="hu-HU" sz="3000" b="1" dirty="0" err="1" smtClean="0"/>
              <a:t>isomorphic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than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Hungarian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adult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language</a:t>
            </a:r>
            <a:r>
              <a:rPr lang="hu-HU" sz="3000" b="1" dirty="0" smtClean="0"/>
              <a:t>. </a:t>
            </a:r>
          </a:p>
          <a:p>
            <a:pPr>
              <a:buNone/>
            </a:pPr>
            <a:r>
              <a:rPr lang="hu-HU" sz="3000" b="1" dirty="0" err="1" smtClean="0"/>
              <a:t>Why</a:t>
            </a:r>
            <a:r>
              <a:rPr lang="hu-HU" sz="3000" b="1" dirty="0" smtClean="0"/>
              <a:t>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68152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Results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8456" y="1196752"/>
            <a:ext cx="6707088" cy="2736304"/>
          </a:xfrm>
        </p:spPr>
        <p:txBody>
          <a:bodyPr/>
          <a:lstStyle/>
          <a:p>
            <a:pPr>
              <a:buNone/>
            </a:pPr>
            <a:r>
              <a:rPr lang="hu-HU" smtClean="0"/>
              <a:t>C </a:t>
            </a:r>
            <a:r>
              <a:rPr lang="hu-HU" dirty="0" smtClean="0"/>
              <a:t>1:    </a:t>
            </a:r>
            <a:r>
              <a:rPr lang="hu-HU" b="1" dirty="0" err="1" smtClean="0"/>
              <a:t>SOV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: </a:t>
            </a:r>
            <a:r>
              <a:rPr lang="hu-HU" b="1" smtClean="0"/>
              <a:t>	91%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C 2:    </a:t>
            </a:r>
            <a:r>
              <a:rPr lang="hu-HU" b="1" dirty="0" err="1" smtClean="0"/>
              <a:t>SOV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: 	</a:t>
            </a:r>
            <a:r>
              <a:rPr lang="hu-HU" b="1" dirty="0" smtClean="0">
                <a:solidFill>
                  <a:srgbClr val="FF0000"/>
                </a:solidFill>
              </a:rPr>
              <a:t>63%</a:t>
            </a:r>
          </a:p>
          <a:p>
            <a:pPr>
              <a:buNone/>
            </a:pPr>
            <a:r>
              <a:rPr lang="hu-HU" dirty="0" smtClean="0"/>
              <a:t>C 3:    </a:t>
            </a:r>
            <a:r>
              <a:rPr lang="hu-HU" b="1" dirty="0" err="1" smtClean="0"/>
              <a:t>OSV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: 	67%</a:t>
            </a:r>
          </a:p>
          <a:p>
            <a:pPr>
              <a:buNone/>
            </a:pPr>
            <a:r>
              <a:rPr lang="hu-HU" dirty="0" smtClean="0"/>
              <a:t>C 4:    </a:t>
            </a:r>
            <a:r>
              <a:rPr lang="hu-HU" b="1" dirty="0" err="1" smtClean="0"/>
              <a:t>OSV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: 	</a:t>
            </a:r>
            <a:r>
              <a:rPr lang="hu-HU" b="1" dirty="0" smtClean="0">
                <a:solidFill>
                  <a:srgbClr val="FF0000"/>
                </a:solidFill>
              </a:rPr>
              <a:t>41%</a:t>
            </a:r>
          </a:p>
          <a:p>
            <a:pPr>
              <a:buNone/>
            </a:pPr>
            <a:endParaRPr lang="hu-HU" b="1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2555776" y="4005064"/>
          <a:ext cx="3726160" cy="220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Adult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control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group</a:t>
            </a:r>
            <a:endParaRPr lang="hu-HU" sz="3600" b="1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043608" y="2060848"/>
            <a:ext cx="6707088" cy="273630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C 1:    </a:t>
            </a:r>
            <a:r>
              <a:rPr lang="hu-HU" b="1" dirty="0" err="1" smtClean="0"/>
              <a:t>SOV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: 	80%</a:t>
            </a:r>
          </a:p>
          <a:p>
            <a:pPr>
              <a:buNone/>
            </a:pPr>
            <a:r>
              <a:rPr lang="hu-HU" dirty="0" smtClean="0"/>
              <a:t>C 2:    </a:t>
            </a:r>
            <a:r>
              <a:rPr lang="hu-HU" b="1" dirty="0" err="1" smtClean="0"/>
              <a:t>SOV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: 	</a:t>
            </a:r>
            <a:r>
              <a:rPr lang="hu-HU" b="1" dirty="0" smtClean="0">
                <a:solidFill>
                  <a:srgbClr val="FF0000"/>
                </a:solidFill>
              </a:rPr>
              <a:t>11%</a:t>
            </a:r>
          </a:p>
          <a:p>
            <a:pPr>
              <a:buNone/>
            </a:pPr>
            <a:r>
              <a:rPr lang="hu-HU" dirty="0" smtClean="0"/>
              <a:t>C 3:    </a:t>
            </a:r>
            <a:r>
              <a:rPr lang="hu-HU" b="1" dirty="0" err="1" smtClean="0"/>
              <a:t>OSV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: 	65%</a:t>
            </a:r>
          </a:p>
          <a:p>
            <a:pPr>
              <a:buNone/>
            </a:pPr>
            <a:r>
              <a:rPr lang="hu-HU" dirty="0" smtClean="0"/>
              <a:t>C 4:    </a:t>
            </a:r>
            <a:r>
              <a:rPr lang="hu-HU" b="1" dirty="0" err="1" smtClean="0"/>
              <a:t>OSV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: 	</a:t>
            </a:r>
            <a:r>
              <a:rPr lang="hu-HU" b="1" dirty="0" smtClean="0">
                <a:solidFill>
                  <a:srgbClr val="FF0000"/>
                </a:solidFill>
              </a:rPr>
              <a:t>1%</a:t>
            </a:r>
          </a:p>
          <a:p>
            <a:pPr>
              <a:buNone/>
            </a:pPr>
            <a:endParaRPr lang="hu-HU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Interim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conclusion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err="1" smtClean="0"/>
              <a:t>Children</a:t>
            </a:r>
            <a:r>
              <a:rPr lang="hu-HU" b="1" dirty="0" smtClean="0"/>
              <a:t> show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only</a:t>
            </a:r>
            <a:r>
              <a:rPr lang="hu-HU" b="1" dirty="0" smtClean="0"/>
              <a:t> </a:t>
            </a:r>
            <a:r>
              <a:rPr lang="hu-HU" b="1" dirty="0" err="1" smtClean="0"/>
              <a:t>slight</a:t>
            </a:r>
            <a:r>
              <a:rPr lang="hu-HU" b="1" dirty="0" smtClean="0"/>
              <a:t> </a:t>
            </a:r>
            <a:r>
              <a:rPr lang="hu-HU" b="1" dirty="0" err="1" smtClean="0"/>
              <a:t>bias</a:t>
            </a:r>
            <a:r>
              <a:rPr lang="hu-HU" b="1" dirty="0" smtClean="0"/>
              <a:t> </a:t>
            </a:r>
            <a:r>
              <a:rPr lang="hu-HU" b="1" dirty="0" err="1" smtClean="0"/>
              <a:t>towards</a:t>
            </a:r>
            <a:r>
              <a:rPr lang="hu-HU" b="1" dirty="0" smtClean="0"/>
              <a:t> </a:t>
            </a:r>
            <a:r>
              <a:rPr lang="hu-HU" b="1" dirty="0" err="1" smtClean="0"/>
              <a:t>isomorphism</a:t>
            </a:r>
            <a:r>
              <a:rPr lang="hu-HU" b="1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err="1" smtClean="0"/>
              <a:t>they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less </a:t>
            </a:r>
            <a:r>
              <a:rPr lang="hu-HU" b="1" dirty="0" err="1" smtClean="0"/>
              <a:t>isomorphic</a:t>
            </a:r>
            <a:r>
              <a:rPr lang="hu-HU" b="1" dirty="0" smtClean="0"/>
              <a:t> </a:t>
            </a:r>
            <a:r>
              <a:rPr lang="hu-HU" b="1" dirty="0" err="1" smtClean="0"/>
              <a:t>than</a:t>
            </a:r>
            <a:r>
              <a:rPr lang="hu-HU" b="1" dirty="0" smtClean="0"/>
              <a:t> </a:t>
            </a:r>
            <a:r>
              <a:rPr lang="hu-HU" b="1" dirty="0" err="1" smtClean="0"/>
              <a:t>adults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Experiment</a:t>
            </a:r>
            <a:r>
              <a:rPr lang="hu-HU" sz="3600" b="1" dirty="0" smtClean="0"/>
              <a:t> 2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Research </a:t>
            </a:r>
            <a:r>
              <a:rPr lang="hu-HU" b="1" dirty="0" err="1" smtClean="0"/>
              <a:t>question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err="1" smtClean="0"/>
              <a:t>Do</a:t>
            </a:r>
            <a:r>
              <a:rPr lang="hu-HU" b="1" dirty="0" smtClean="0"/>
              <a:t> </a:t>
            </a:r>
            <a:r>
              <a:rPr lang="hu-HU" b="1" dirty="0" err="1" smtClean="0"/>
              <a:t>children</a:t>
            </a:r>
            <a:r>
              <a:rPr lang="hu-HU" b="1" dirty="0" smtClean="0"/>
              <a:t> </a:t>
            </a:r>
            <a:r>
              <a:rPr lang="hu-HU" b="1" dirty="0" err="1" smtClean="0"/>
              <a:t>prefer</a:t>
            </a:r>
            <a:r>
              <a:rPr lang="hu-HU" b="1" dirty="0" smtClean="0"/>
              <a:t>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or</a:t>
            </a:r>
            <a:r>
              <a:rPr lang="hu-HU" b="1" dirty="0" smtClean="0"/>
              <a:t> 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?</a:t>
            </a:r>
          </a:p>
          <a:p>
            <a:pPr>
              <a:buNone/>
            </a:pPr>
            <a:endParaRPr lang="hu-HU" sz="1200" b="1" dirty="0" smtClean="0"/>
          </a:p>
          <a:p>
            <a:pPr>
              <a:buNone/>
            </a:pPr>
            <a:r>
              <a:rPr lang="hu-HU" b="1" dirty="0" err="1" smtClean="0"/>
              <a:t>Method</a:t>
            </a:r>
            <a:r>
              <a:rPr lang="hu-HU" b="1" dirty="0" smtClean="0"/>
              <a:t>:  	</a:t>
            </a:r>
            <a:r>
              <a:rPr lang="hu-HU" dirty="0" err="1" smtClean="0"/>
              <a:t>forced</a:t>
            </a:r>
            <a:r>
              <a:rPr lang="hu-HU" dirty="0" smtClean="0"/>
              <a:t> </a:t>
            </a:r>
            <a:r>
              <a:rPr lang="hu-HU" dirty="0" err="1" smtClean="0"/>
              <a:t>choice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pictures</a:t>
            </a:r>
            <a:r>
              <a:rPr lang="hu-HU" dirty="0" smtClean="0"/>
              <a:t> </a:t>
            </a:r>
            <a:r>
              <a:rPr lang="hu-HU" dirty="0" err="1" smtClean="0"/>
              <a:t>representing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and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scope</a:t>
            </a:r>
            <a:endParaRPr lang="hu-HU" dirty="0" smtClean="0">
              <a:latin typeface="Arial" charset="0"/>
            </a:endParaRPr>
          </a:p>
          <a:p>
            <a:pPr>
              <a:buNone/>
            </a:pPr>
            <a:endParaRPr lang="hu-HU" sz="1100" dirty="0" smtClean="0">
              <a:latin typeface="Arial" charset="0"/>
            </a:endParaRPr>
          </a:p>
          <a:p>
            <a:pPr>
              <a:buNone/>
            </a:pPr>
            <a:r>
              <a:rPr lang="hu-HU" b="1" dirty="0" err="1" smtClean="0"/>
              <a:t>Participants</a:t>
            </a:r>
            <a:r>
              <a:rPr lang="hu-HU" b="1" dirty="0" smtClean="0"/>
              <a:t>:  </a:t>
            </a:r>
            <a:r>
              <a:rPr lang="hu-HU" dirty="0" smtClean="0"/>
              <a:t>41 </a:t>
            </a:r>
            <a:r>
              <a:rPr lang="hu-HU" dirty="0" err="1" smtClean="0"/>
              <a:t>preschoolers</a:t>
            </a:r>
            <a:r>
              <a:rPr lang="hu-HU" dirty="0" smtClean="0"/>
              <a:t>, </a:t>
            </a:r>
            <a:r>
              <a:rPr lang="hu-HU" dirty="0" err="1" smtClean="0"/>
              <a:t>mean</a:t>
            </a:r>
            <a:r>
              <a:rPr lang="hu-HU" dirty="0" smtClean="0"/>
              <a:t> </a:t>
            </a:r>
            <a:r>
              <a:rPr lang="hu-HU" dirty="0" err="1" smtClean="0"/>
              <a:t>age</a:t>
            </a:r>
            <a:r>
              <a:rPr lang="hu-HU" dirty="0" smtClean="0"/>
              <a:t> 6;6</a:t>
            </a:r>
            <a:endParaRPr lang="hu-HU" dirty="0" smtClean="0">
              <a:latin typeface="Arial" charset="0"/>
            </a:endParaRPr>
          </a:p>
          <a:p>
            <a:pPr>
              <a:buNone/>
            </a:pPr>
            <a:endParaRPr lang="hu-HU" sz="1100" dirty="0" smtClean="0">
              <a:latin typeface="Arial" charset="0"/>
            </a:endParaRPr>
          </a:p>
          <a:p>
            <a:pPr>
              <a:buNone/>
            </a:pPr>
            <a:r>
              <a:rPr lang="hu-HU" b="1" dirty="0" err="1" smtClean="0"/>
              <a:t>Procedure</a:t>
            </a:r>
            <a:r>
              <a:rPr lang="hu-HU" b="1" dirty="0" smtClean="0"/>
              <a:t>: </a:t>
            </a:r>
            <a:r>
              <a:rPr lang="hu-HU" b="1" dirty="0" smtClean="0">
                <a:latin typeface="Arial" charset="0"/>
              </a:rPr>
              <a:t>   </a:t>
            </a:r>
            <a:r>
              <a:rPr lang="hu-HU" dirty="0" smtClean="0"/>
              <a:t>20 </a:t>
            </a:r>
            <a:r>
              <a:rPr lang="hu-HU" dirty="0" err="1" smtClean="0"/>
              <a:t>pairs</a:t>
            </a:r>
            <a:r>
              <a:rPr lang="hu-HU" dirty="0" smtClean="0"/>
              <a:t> of </a:t>
            </a:r>
            <a:r>
              <a:rPr lang="hu-HU" dirty="0" err="1" smtClean="0"/>
              <a:t>pictures</a:t>
            </a:r>
            <a:r>
              <a:rPr lang="hu-HU" dirty="0" smtClean="0"/>
              <a:t> </a:t>
            </a:r>
            <a:r>
              <a:rPr lang="hu-HU" dirty="0" err="1" smtClean="0"/>
              <a:t>associated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doubly</a:t>
            </a:r>
            <a:r>
              <a:rPr lang="hu-HU" dirty="0" smtClean="0"/>
              <a:t> </a:t>
            </a:r>
            <a:r>
              <a:rPr lang="hu-HU" dirty="0" err="1" smtClean="0"/>
              <a:t>quantified</a:t>
            </a:r>
            <a:r>
              <a:rPr lang="hu-HU" dirty="0" smtClean="0"/>
              <a:t> </a:t>
            </a:r>
            <a:r>
              <a:rPr lang="hu-HU" dirty="0" err="1" smtClean="0"/>
              <a:t>sentence</a:t>
            </a:r>
            <a:endParaRPr lang="hu-HU" dirty="0" smtClean="0"/>
          </a:p>
          <a:p>
            <a:pPr>
              <a:buNone/>
            </a:pPr>
            <a:r>
              <a:rPr lang="hu-HU" dirty="0" smtClean="0">
                <a:latin typeface="Arial" charset="0"/>
              </a:rPr>
              <a:t>	</a:t>
            </a:r>
            <a:r>
              <a:rPr lang="hu-HU" dirty="0" smtClean="0"/>
              <a:t>12 </a:t>
            </a:r>
            <a:r>
              <a:rPr lang="hu-HU" dirty="0" err="1" smtClean="0"/>
              <a:t>fillers</a:t>
            </a:r>
            <a:r>
              <a:rPr lang="hu-HU" dirty="0" smtClean="0"/>
              <a:t>,  8 test </a:t>
            </a:r>
            <a:r>
              <a:rPr lang="hu-HU" dirty="0" err="1" smtClean="0"/>
              <a:t>cases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2564904"/>
          </a:xfrm>
        </p:spPr>
        <p:txBody>
          <a:bodyPr>
            <a:normAutofit fontScale="90000"/>
          </a:bodyPr>
          <a:lstStyle/>
          <a:p>
            <a:pPr algn="l" defTabSz="179388"/>
            <a:r>
              <a:rPr lang="hu-HU" sz="3600" dirty="0" err="1" smtClean="0"/>
              <a:t>E.g</a:t>
            </a:r>
            <a:r>
              <a:rPr lang="hu-HU" sz="3600" dirty="0" smtClean="0"/>
              <a:t>.:</a:t>
            </a:r>
            <a:br>
              <a:rPr lang="hu-HU" sz="3600" dirty="0" smtClean="0"/>
            </a:br>
            <a:r>
              <a:rPr lang="hu-HU" sz="3600" dirty="0" smtClean="0"/>
              <a:t>(15) </a:t>
            </a:r>
            <a:r>
              <a:rPr lang="hu-HU" sz="3600" b="1" i="1" dirty="0" smtClean="0"/>
              <a:t>Két 	fiú  	is 				három 	tornyot 	épít</a:t>
            </a:r>
            <a:r>
              <a:rPr lang="hu-HU" sz="3600" i="1" dirty="0" smtClean="0"/>
              <a:t>. </a:t>
            </a:r>
            <a:br>
              <a:rPr lang="hu-HU" sz="3600" i="1" dirty="0" smtClean="0"/>
            </a:br>
            <a:r>
              <a:rPr lang="hu-HU" sz="3600" dirty="0" smtClean="0"/>
              <a:t>				</a:t>
            </a:r>
            <a:r>
              <a:rPr lang="hu-HU" sz="3600" dirty="0" err="1" smtClean="0"/>
              <a:t>two</a:t>
            </a:r>
            <a:r>
              <a:rPr lang="hu-HU" sz="3600" dirty="0" smtClean="0"/>
              <a:t> boy	</a:t>
            </a:r>
            <a:r>
              <a:rPr lang="hu-HU" sz="3600" dirty="0" err="1" smtClean="0"/>
              <a:t>each</a:t>
            </a:r>
            <a:r>
              <a:rPr lang="hu-HU" sz="3600" dirty="0" smtClean="0"/>
              <a:t> 	</a:t>
            </a:r>
            <a:r>
              <a:rPr lang="hu-HU" sz="3600" dirty="0" err="1" smtClean="0"/>
              <a:t>three</a:t>
            </a:r>
            <a:r>
              <a:rPr lang="hu-HU" sz="3600" dirty="0" smtClean="0"/>
              <a:t> 		</a:t>
            </a:r>
            <a:r>
              <a:rPr lang="hu-HU" sz="3600" dirty="0" err="1" smtClean="0"/>
              <a:t>tower</a:t>
            </a:r>
            <a:r>
              <a:rPr lang="hu-HU" sz="3600" dirty="0" smtClean="0"/>
              <a:t> 	 		</a:t>
            </a:r>
            <a:r>
              <a:rPr lang="hu-HU" sz="3600" dirty="0" err="1" smtClean="0"/>
              <a:t>builds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			</a:t>
            </a:r>
            <a:r>
              <a:rPr lang="hu-HU" sz="3600" b="1" dirty="0" smtClean="0"/>
              <a:t>’</a:t>
            </a:r>
            <a:r>
              <a:rPr lang="hu-HU" sz="3600" b="1" dirty="0" err="1" smtClean="0"/>
              <a:t>Two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boys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each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are</a:t>
            </a:r>
            <a:r>
              <a:rPr lang="hu-HU" sz="3600" b="1" dirty="0" smtClean="0"/>
              <a:t> building </a:t>
            </a:r>
            <a:r>
              <a:rPr lang="hu-HU" sz="3600" b="1" dirty="0" err="1" smtClean="0"/>
              <a:t>three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towers</a:t>
            </a:r>
            <a:r>
              <a:rPr lang="hu-HU" sz="3600" b="1" dirty="0" smtClean="0"/>
              <a:t>.’</a:t>
            </a:r>
            <a:endParaRPr lang="hu-HU" dirty="0"/>
          </a:p>
        </p:txBody>
      </p:sp>
      <p:pic>
        <p:nvPicPr>
          <p:cNvPr id="4" name="Picture 6" descr="torony_direk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4032448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" name="Picture 7" descr="torony_inver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12976"/>
            <a:ext cx="3816424" cy="2952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944216"/>
          </a:xfrm>
        </p:spPr>
        <p:txBody>
          <a:bodyPr>
            <a:normAutofit fontScale="90000"/>
          </a:bodyPr>
          <a:lstStyle/>
          <a:p>
            <a:pPr algn="l" defTabSz="179388"/>
            <a:r>
              <a:rPr lang="hu-HU" sz="3200" dirty="0" smtClean="0"/>
              <a:t>(16</a:t>
            </a:r>
            <a:r>
              <a:rPr lang="hu-HU" sz="3200" i="1" dirty="0" smtClean="0"/>
              <a:t>)</a:t>
            </a:r>
            <a:r>
              <a:rPr lang="hu-HU" sz="3200" b="1" i="1" dirty="0" smtClean="0"/>
              <a:t> 	Három</a:t>
            </a:r>
            <a:r>
              <a:rPr lang="hu-HU" sz="3200" b="1" i="1" dirty="0" smtClean="0">
                <a:latin typeface="Arial" charset="0"/>
              </a:rPr>
              <a:t> </a:t>
            </a:r>
            <a:r>
              <a:rPr lang="hu-HU" sz="3200" b="1" i="1" dirty="0" smtClean="0"/>
              <a:t>tornyot 	  			is</a:t>
            </a:r>
            <a:r>
              <a:rPr lang="hu-HU" sz="3200" b="1" i="1" dirty="0" smtClean="0">
                <a:latin typeface="Arial" charset="0"/>
              </a:rPr>
              <a:t> 					</a:t>
            </a:r>
            <a:r>
              <a:rPr lang="hu-HU" sz="3200" b="1" i="1" dirty="0" smtClean="0"/>
              <a:t>két 	fiú 							épít.</a:t>
            </a:r>
            <a:br>
              <a:rPr lang="hu-HU" sz="3200" b="1" i="1" dirty="0" smtClean="0"/>
            </a:br>
            <a:r>
              <a:rPr lang="hu-HU" sz="3200" dirty="0" smtClean="0"/>
              <a:t>		   	</a:t>
            </a:r>
            <a:r>
              <a:rPr lang="hu-HU" sz="3200" dirty="0" err="1" smtClean="0"/>
              <a:t>three</a:t>
            </a:r>
            <a:r>
              <a:rPr lang="hu-HU" sz="3200" dirty="0" smtClean="0"/>
              <a:t>		</a:t>
            </a:r>
            <a:r>
              <a:rPr lang="hu-HU" sz="3200" dirty="0" err="1" smtClean="0"/>
              <a:t>tower-ACC</a:t>
            </a:r>
            <a:r>
              <a:rPr lang="hu-HU" sz="3200" dirty="0" smtClean="0">
                <a:latin typeface="Arial" charset="0"/>
              </a:rPr>
              <a:t>  </a:t>
            </a:r>
            <a:r>
              <a:rPr lang="hu-HU" sz="3200" dirty="0" err="1" smtClean="0">
                <a:latin typeface="Arial" charset="0"/>
              </a:rPr>
              <a:t>each</a:t>
            </a:r>
            <a:r>
              <a:rPr lang="hu-HU" sz="3200" dirty="0" smtClean="0">
                <a:latin typeface="Arial" charset="0"/>
              </a:rPr>
              <a:t>		</a:t>
            </a:r>
            <a:r>
              <a:rPr lang="hu-HU" sz="3200" dirty="0" err="1" smtClean="0"/>
              <a:t>two</a:t>
            </a:r>
            <a:r>
              <a:rPr lang="hu-HU" sz="3200" dirty="0" smtClean="0"/>
              <a:t> </a:t>
            </a:r>
            <a:r>
              <a:rPr lang="hu-HU" sz="3200" dirty="0" err="1" smtClean="0"/>
              <a:t>boy-NOM</a:t>
            </a:r>
            <a:r>
              <a:rPr lang="hu-HU" sz="3200" dirty="0" smtClean="0"/>
              <a:t> 	</a:t>
            </a:r>
            <a:r>
              <a:rPr lang="hu-HU" sz="3200" dirty="0" err="1" smtClean="0"/>
              <a:t>builds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				‘</a:t>
            </a:r>
            <a:r>
              <a:rPr lang="hu-HU" sz="3200" b="1" dirty="0" err="1" smtClean="0"/>
              <a:t>Three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towers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each</a:t>
            </a:r>
            <a:r>
              <a:rPr lang="hu-HU" sz="3200" b="1" dirty="0" smtClean="0"/>
              <a:t>, </a:t>
            </a:r>
            <a:r>
              <a:rPr lang="hu-HU" sz="3200" b="1" dirty="0" err="1" smtClean="0"/>
              <a:t>two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boys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are</a:t>
            </a:r>
            <a:r>
              <a:rPr lang="hu-HU" sz="3200" b="1" dirty="0" smtClean="0">
                <a:latin typeface="Arial" charset="0"/>
              </a:rPr>
              <a:t> </a:t>
            </a:r>
            <a:r>
              <a:rPr lang="hu-HU" sz="3200" b="1" dirty="0" smtClean="0"/>
              <a:t>building.’</a:t>
            </a:r>
            <a:br>
              <a:rPr lang="hu-HU" sz="3200" b="1" dirty="0" smtClean="0"/>
            </a:br>
            <a:endParaRPr lang="hu-HU" sz="3200" dirty="0"/>
          </a:p>
        </p:txBody>
      </p:sp>
      <p:pic>
        <p:nvPicPr>
          <p:cNvPr id="4" name="Picture 7" descr="torony_direk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4032448" cy="2664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" name="Picture 8" descr="torony_inver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84984"/>
            <a:ext cx="3888432" cy="2664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7"/>
          <p:cNvGraphicFramePr>
            <a:graphicFrameLocks noChangeAspect="1"/>
          </p:cNvGraphicFramePr>
          <p:nvPr>
            <p:ph idx="1"/>
          </p:nvPr>
        </p:nvGraphicFramePr>
        <p:xfrm>
          <a:off x="1619672" y="188640"/>
          <a:ext cx="5800725" cy="3286125"/>
        </p:xfrm>
        <a:graphic>
          <a:graphicData uri="http://schemas.openxmlformats.org/presentationml/2006/ole">
            <p:oleObj spid="_x0000_s2050" name="Chart" r:id="rId3" imgW="5800725" imgH="3286125" progId="Excel.Sheet.8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1619672" y="3573016"/>
          <a:ext cx="5819775" cy="3095625"/>
        </p:xfrm>
        <a:graphic>
          <a:graphicData uri="http://schemas.openxmlformats.org/presentationml/2006/ole">
            <p:oleObj spid="_x0000_s2051" name="Chart" r:id="rId4" imgW="5819775" imgH="3095625" progId="Excel.Sheet.8">
              <p:embed/>
            </p:oleObj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7596336" y="1556792"/>
            <a:ext cx="94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children</a:t>
            </a:r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7596336" y="472514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adults</a:t>
            </a:r>
            <a:endParaRPr lang="hu-H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Interim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conclusion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/>
              <a:t>Children</a:t>
            </a:r>
            <a:r>
              <a:rPr lang="hu-HU" b="1" dirty="0" smtClean="0"/>
              <a:t> show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only</a:t>
            </a:r>
            <a:r>
              <a:rPr lang="hu-HU" b="1" dirty="0" smtClean="0"/>
              <a:t> </a:t>
            </a:r>
            <a:r>
              <a:rPr lang="hu-HU" b="1" dirty="0" err="1" smtClean="0"/>
              <a:t>mild</a:t>
            </a:r>
            <a:r>
              <a:rPr lang="hu-HU" b="1" dirty="0" smtClean="0"/>
              <a:t> </a:t>
            </a:r>
            <a:r>
              <a:rPr lang="hu-HU" b="1" dirty="0" err="1" smtClean="0"/>
              <a:t>bias</a:t>
            </a:r>
            <a:r>
              <a:rPr lang="hu-HU" b="1" dirty="0" smtClean="0"/>
              <a:t> </a:t>
            </a:r>
            <a:r>
              <a:rPr lang="hu-HU" b="1" dirty="0" err="1" smtClean="0"/>
              <a:t>towards</a:t>
            </a:r>
            <a:r>
              <a:rPr lang="hu-HU" b="1" dirty="0" smtClean="0"/>
              <a:t> </a:t>
            </a:r>
            <a:r>
              <a:rPr lang="hu-HU" b="1" dirty="0" err="1" smtClean="0"/>
              <a:t>isomorphism</a:t>
            </a:r>
            <a:r>
              <a:rPr lang="hu-HU" b="1" dirty="0" smtClean="0"/>
              <a:t>;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they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much</a:t>
            </a:r>
            <a:r>
              <a:rPr lang="hu-HU" b="1" dirty="0" smtClean="0"/>
              <a:t> less </a:t>
            </a:r>
            <a:r>
              <a:rPr lang="hu-HU" b="1" dirty="0" err="1" smtClean="0"/>
              <a:t>isomorphic</a:t>
            </a:r>
            <a:r>
              <a:rPr lang="hu-HU" b="1" dirty="0" smtClean="0"/>
              <a:t> </a:t>
            </a:r>
            <a:r>
              <a:rPr lang="hu-HU" b="1" dirty="0" err="1" smtClean="0"/>
              <a:t>than</a:t>
            </a:r>
            <a:r>
              <a:rPr lang="hu-HU" b="1" dirty="0" smtClean="0"/>
              <a:t> </a:t>
            </a:r>
            <a:r>
              <a:rPr lang="hu-HU" b="1" dirty="0" err="1" smtClean="0"/>
              <a:t>adults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3200" dirty="0" err="1" smtClean="0"/>
              <a:t>ii</a:t>
            </a:r>
            <a:r>
              <a:rPr lang="hu-HU" sz="3200" dirty="0" smtClean="0"/>
              <a:t>. </a:t>
            </a:r>
            <a:r>
              <a:rPr lang="hu-HU" sz="3200" b="1" dirty="0" err="1" smtClean="0"/>
              <a:t>Gennari</a:t>
            </a:r>
            <a:r>
              <a:rPr lang="hu-HU" sz="3200" b="1" dirty="0" smtClean="0"/>
              <a:t> and MacDonald </a:t>
            </a:r>
            <a:r>
              <a:rPr lang="hu-HU" sz="3200" dirty="0" smtClean="0"/>
              <a:t>(2005/2006)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sensitive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distributional</a:t>
            </a:r>
            <a:r>
              <a:rPr lang="hu-HU" dirty="0" smtClean="0"/>
              <a:t> </a:t>
            </a:r>
            <a:r>
              <a:rPr lang="hu-HU" dirty="0" err="1" smtClean="0"/>
              <a:t>patterns</a:t>
            </a:r>
            <a:r>
              <a:rPr lang="hu-HU" dirty="0" smtClean="0"/>
              <a:t> of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iii</a:t>
            </a:r>
            <a:r>
              <a:rPr lang="hu-HU" dirty="0" smtClean="0"/>
              <a:t>. </a:t>
            </a:r>
            <a:r>
              <a:rPr lang="hu-HU" b="1" dirty="0" err="1" smtClean="0"/>
              <a:t>Gualmini</a:t>
            </a:r>
            <a:r>
              <a:rPr lang="hu-HU" dirty="0" smtClean="0"/>
              <a:t> (2004; 2008): </a:t>
            </a:r>
            <a:r>
              <a:rPr lang="hu-HU" dirty="0" err="1" smtClean="0"/>
              <a:t>irrelevant</a:t>
            </a:r>
            <a:r>
              <a:rPr lang="hu-HU" dirty="0" smtClean="0"/>
              <a:t>:  </a:t>
            </a:r>
          </a:p>
          <a:p>
            <a:pPr>
              <a:buNone/>
            </a:pPr>
            <a:r>
              <a:rPr lang="hu-HU" dirty="0" smtClean="0"/>
              <a:t> 	a </a:t>
            </a:r>
            <a:r>
              <a:rPr lang="hu-HU" dirty="0" err="1" smtClean="0"/>
              <a:t>Question</a:t>
            </a:r>
            <a:r>
              <a:rPr lang="hu-HU" dirty="0" smtClean="0"/>
              <a:t> </a:t>
            </a:r>
            <a:r>
              <a:rPr lang="hu-HU" dirty="0" err="1" smtClean="0"/>
              <a:t>under</a:t>
            </a:r>
            <a:r>
              <a:rPr lang="hu-HU" dirty="0" smtClean="0"/>
              <a:t> </a:t>
            </a:r>
            <a:r>
              <a:rPr lang="hu-HU" dirty="0" err="1" smtClean="0"/>
              <a:t>Discussion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constructed</a:t>
            </a:r>
            <a:r>
              <a:rPr lang="hu-HU" dirty="0" smtClean="0"/>
              <a:t> </a:t>
            </a:r>
            <a:r>
              <a:rPr lang="hu-HU" dirty="0" err="1" smtClean="0"/>
              <a:t>just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easily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scope</a:t>
            </a:r>
            <a:r>
              <a:rPr lang="hu-HU" dirty="0" smtClean="0"/>
              <a:t> </a:t>
            </a:r>
            <a:r>
              <a:rPr lang="hu-HU" dirty="0" err="1" smtClean="0"/>
              <a:t>readings</a:t>
            </a: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28192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potential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explanation</a:t>
            </a:r>
            <a:r>
              <a:rPr lang="hu-HU" sz="3600" b="1" dirty="0" smtClean="0"/>
              <a:t>: </a:t>
            </a:r>
            <a:br>
              <a:rPr lang="hu-HU" sz="3600" b="1" dirty="0" smtClean="0"/>
            </a:b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kindergarten-path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effect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2764904"/>
          </a:xfrm>
        </p:spPr>
        <p:txBody>
          <a:bodyPr/>
          <a:lstStyle/>
          <a:p>
            <a:pPr>
              <a:buNone/>
            </a:pPr>
            <a:r>
              <a:rPr lang="hu-HU" b="1" dirty="0" err="1" smtClean="0"/>
              <a:t>Trueswell</a:t>
            </a:r>
            <a:r>
              <a:rPr lang="hu-HU" b="1" dirty="0" smtClean="0"/>
              <a:t> et </a:t>
            </a:r>
            <a:r>
              <a:rPr lang="hu-HU" b="1" dirty="0" err="1" smtClean="0"/>
              <a:t>al</a:t>
            </a:r>
            <a:r>
              <a:rPr lang="hu-HU" b="1" dirty="0" smtClean="0"/>
              <a:t>. (1999):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preschoolers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reluctant</a:t>
            </a:r>
            <a:r>
              <a:rPr lang="hu-HU" b="1" dirty="0" smtClean="0"/>
              <a:t>, </a:t>
            </a:r>
            <a:r>
              <a:rPr lang="hu-HU" b="1" dirty="0" err="1" smtClean="0"/>
              <a:t>or</a:t>
            </a:r>
            <a:r>
              <a:rPr lang="hu-HU" b="1" dirty="0" smtClean="0"/>
              <a:t> </a:t>
            </a:r>
            <a:r>
              <a:rPr lang="hu-HU" b="1" dirty="0" err="1" smtClean="0"/>
              <a:t>unable</a:t>
            </a:r>
            <a:r>
              <a:rPr lang="hu-HU" b="1" dirty="0" smtClean="0"/>
              <a:t>,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revise</a:t>
            </a:r>
            <a:r>
              <a:rPr lang="hu-HU" b="1" dirty="0" smtClean="0"/>
              <a:t> </a:t>
            </a:r>
            <a:r>
              <a:rPr lang="hu-HU" b="1" dirty="0" err="1" smtClean="0"/>
              <a:t>their</a:t>
            </a:r>
            <a:r>
              <a:rPr lang="hu-HU" b="1" dirty="0" smtClean="0"/>
              <a:t> </a:t>
            </a:r>
            <a:r>
              <a:rPr lang="hu-HU" b="1" dirty="0" err="1" smtClean="0"/>
              <a:t>original</a:t>
            </a:r>
            <a:r>
              <a:rPr lang="hu-HU" b="1" dirty="0" smtClean="0"/>
              <a:t> </a:t>
            </a:r>
            <a:r>
              <a:rPr lang="hu-HU" b="1" dirty="0" err="1" smtClean="0"/>
              <a:t>interpretation</a:t>
            </a:r>
            <a:r>
              <a:rPr lang="hu-HU" b="1" dirty="0" smtClean="0"/>
              <a:t> of an </a:t>
            </a:r>
            <a:r>
              <a:rPr lang="hu-HU" b="1" dirty="0" err="1" smtClean="0"/>
              <a:t>ambiguous</a:t>
            </a:r>
            <a:r>
              <a:rPr lang="hu-HU" b="1" dirty="0" smtClean="0"/>
              <a:t> </a:t>
            </a:r>
            <a:r>
              <a:rPr lang="hu-HU" b="1" dirty="0" err="1" smtClean="0"/>
              <a:t>sentence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296144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What</a:t>
            </a:r>
            <a:r>
              <a:rPr lang="hu-HU" sz="3600" b="1" dirty="0" smtClean="0"/>
              <a:t> is </a:t>
            </a:r>
            <a:r>
              <a:rPr lang="hu-HU" sz="3600" b="1" dirty="0" err="1" smtClean="0"/>
              <a:t>isomorphism</a:t>
            </a:r>
            <a:r>
              <a:rPr lang="hu-HU" sz="3600" b="1" dirty="0" smtClean="0"/>
              <a:t>?</a:t>
            </a:r>
            <a:br>
              <a:rPr lang="hu-HU" sz="3600" b="1" dirty="0" smtClean="0"/>
            </a:br>
            <a:r>
              <a:rPr lang="hu-HU" sz="3600" b="1" dirty="0" err="1" smtClean="0"/>
              <a:t>Preference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direct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scope</a:t>
            </a:r>
            <a:r>
              <a:rPr lang="hu-HU" sz="3600" b="1" dirty="0" smtClean="0"/>
              <a:t>.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605464" cy="51845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/>
              <a:t>(1) </a:t>
            </a:r>
            <a:r>
              <a:rPr lang="hu-HU" b="1" dirty="0" err="1"/>
              <a:t>Every</a:t>
            </a:r>
            <a:r>
              <a:rPr lang="hu-HU" b="1" dirty="0"/>
              <a:t> </a:t>
            </a:r>
            <a:r>
              <a:rPr lang="hu-HU" b="1" dirty="0" err="1"/>
              <a:t>horse</a:t>
            </a:r>
            <a:r>
              <a:rPr lang="hu-HU" b="1" dirty="0"/>
              <a:t> </a:t>
            </a:r>
            <a:r>
              <a:rPr lang="hu-HU" b="1" dirty="0" err="1"/>
              <a:t>didn’t</a:t>
            </a:r>
            <a:r>
              <a:rPr lang="hu-HU" b="1" dirty="0"/>
              <a:t> </a:t>
            </a:r>
            <a:r>
              <a:rPr lang="hu-HU" b="1" dirty="0" err="1"/>
              <a:t>jump</a:t>
            </a:r>
            <a:r>
              <a:rPr lang="hu-HU" b="1" dirty="0"/>
              <a:t> over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fence</a:t>
            </a:r>
            <a:r>
              <a:rPr lang="hu-HU" b="1" dirty="0"/>
              <a:t>.</a:t>
            </a:r>
            <a:r>
              <a:rPr lang="hu-HU" dirty="0"/>
              <a:t>	</a:t>
            </a:r>
          </a:p>
          <a:p>
            <a:pPr marL="514350" indent="-514350">
              <a:buAutoNum type="alphaLcPeriod"/>
            </a:pPr>
            <a:r>
              <a:rPr lang="hu-HU" dirty="0" smtClean="0"/>
              <a:t>’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/>
              <a:t>horse</a:t>
            </a:r>
            <a:r>
              <a:rPr lang="hu-HU" dirty="0"/>
              <a:t> is </a:t>
            </a:r>
            <a:r>
              <a:rPr lang="hu-HU" dirty="0" err="1"/>
              <a:t>such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didn’t</a:t>
            </a:r>
            <a:r>
              <a:rPr lang="hu-HU" dirty="0"/>
              <a:t> </a:t>
            </a:r>
            <a:r>
              <a:rPr lang="hu-HU" dirty="0" err="1"/>
              <a:t>jump</a:t>
            </a:r>
            <a:r>
              <a:rPr lang="hu-HU" dirty="0"/>
              <a:t> over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fence</a:t>
            </a:r>
            <a:r>
              <a:rPr lang="hu-HU" dirty="0" smtClean="0"/>
              <a:t>.’   	</a:t>
            </a:r>
            <a:r>
              <a:rPr lang="hu-HU" b="1" dirty="0" err="1" smtClean="0"/>
              <a:t>every</a:t>
            </a:r>
            <a:r>
              <a:rPr lang="hu-HU" b="1" dirty="0" smtClean="0"/>
              <a:t> &gt; </a:t>
            </a:r>
            <a:r>
              <a:rPr lang="hu-HU" b="1" dirty="0" err="1" smtClean="0"/>
              <a:t>no</a:t>
            </a:r>
            <a:r>
              <a:rPr lang="hu-HU" dirty="0" err="1" smtClean="0"/>
              <a:t>t</a:t>
            </a:r>
            <a:endParaRPr lang="hu-HU" dirty="0"/>
          </a:p>
          <a:p>
            <a:pPr marL="514350" indent="-514350">
              <a:buAutoNum type="alphaLcPeriod"/>
            </a:pPr>
            <a:r>
              <a:rPr lang="hu-HU" dirty="0" smtClean="0"/>
              <a:t>’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/>
              <a:t>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every</a:t>
            </a:r>
            <a:r>
              <a:rPr lang="hu-HU" dirty="0"/>
              <a:t> </a:t>
            </a:r>
            <a:r>
              <a:rPr lang="hu-HU" dirty="0" err="1"/>
              <a:t>horse</a:t>
            </a:r>
            <a:r>
              <a:rPr lang="hu-HU" dirty="0"/>
              <a:t> </a:t>
            </a:r>
            <a:r>
              <a:rPr lang="hu-HU" dirty="0" err="1"/>
              <a:t>jumped</a:t>
            </a:r>
            <a:r>
              <a:rPr lang="hu-HU" dirty="0"/>
              <a:t> over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fence</a:t>
            </a:r>
            <a:r>
              <a:rPr lang="hu-HU" dirty="0" smtClean="0"/>
              <a:t>.’	</a:t>
            </a:r>
            <a:r>
              <a:rPr lang="hu-HU" b="1" dirty="0" err="1" smtClean="0"/>
              <a:t>not</a:t>
            </a:r>
            <a:r>
              <a:rPr lang="hu-HU" b="1" dirty="0" smtClean="0"/>
              <a:t> &gt; </a:t>
            </a:r>
            <a:r>
              <a:rPr lang="hu-HU" b="1" dirty="0" err="1" smtClean="0"/>
              <a:t>every</a:t>
            </a:r>
            <a:endParaRPr lang="hu-HU" b="1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/>
              <a:t>2) Donald </a:t>
            </a:r>
            <a:r>
              <a:rPr lang="hu-HU" b="1" dirty="0" err="1"/>
              <a:t>didn’t</a:t>
            </a:r>
            <a:r>
              <a:rPr lang="hu-HU" b="1" dirty="0"/>
              <a:t> </a:t>
            </a:r>
            <a:r>
              <a:rPr lang="hu-HU" b="1" dirty="0" err="1"/>
              <a:t>find</a:t>
            </a:r>
            <a:r>
              <a:rPr lang="hu-HU" b="1" dirty="0"/>
              <a:t> </a:t>
            </a:r>
            <a:r>
              <a:rPr lang="hu-HU" b="1" dirty="0" err="1"/>
              <a:t>two</a:t>
            </a:r>
            <a:r>
              <a:rPr lang="hu-HU" b="1" dirty="0"/>
              <a:t> </a:t>
            </a:r>
            <a:r>
              <a:rPr lang="hu-HU" b="1" dirty="0" err="1"/>
              <a:t>guys</a:t>
            </a:r>
            <a:r>
              <a:rPr lang="hu-HU" b="1" dirty="0"/>
              <a:t>.</a:t>
            </a:r>
          </a:p>
          <a:p>
            <a:pPr>
              <a:buNone/>
            </a:pPr>
            <a:r>
              <a:rPr lang="hu-HU" dirty="0" smtClean="0"/>
              <a:t>a. ’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Donald </a:t>
            </a:r>
            <a:r>
              <a:rPr lang="hu-HU" dirty="0" err="1" smtClean="0"/>
              <a:t>found</a:t>
            </a:r>
            <a:r>
              <a:rPr lang="hu-HU" dirty="0" smtClean="0"/>
              <a:t> 2 </a:t>
            </a:r>
            <a:r>
              <a:rPr lang="hu-HU" dirty="0" err="1" smtClean="0"/>
              <a:t>guys</a:t>
            </a:r>
            <a:r>
              <a:rPr lang="hu-HU" dirty="0" smtClean="0"/>
              <a:t>.’  	</a:t>
            </a:r>
            <a:r>
              <a:rPr lang="hu-HU" b="1" dirty="0" err="1" smtClean="0"/>
              <a:t>not</a:t>
            </a:r>
            <a:r>
              <a:rPr lang="hu-HU" b="1" dirty="0" smtClean="0"/>
              <a:t>&gt;2</a:t>
            </a:r>
          </a:p>
          <a:p>
            <a:pPr>
              <a:buNone/>
            </a:pPr>
            <a:r>
              <a:rPr lang="hu-HU" dirty="0" smtClean="0"/>
              <a:t>b. </a:t>
            </a:r>
            <a:r>
              <a:rPr lang="hu-HU" dirty="0"/>
              <a:t>’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smtClean="0"/>
              <a:t>2 </a:t>
            </a:r>
            <a:r>
              <a:rPr lang="hu-HU" dirty="0" err="1" smtClean="0"/>
              <a:t>guys</a:t>
            </a:r>
            <a:r>
              <a:rPr lang="hu-HU" dirty="0" smtClean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Donald </a:t>
            </a:r>
            <a:r>
              <a:rPr lang="hu-HU" dirty="0" err="1"/>
              <a:t>didn’t</a:t>
            </a:r>
            <a:r>
              <a:rPr lang="hu-HU" dirty="0"/>
              <a:t> </a:t>
            </a:r>
            <a:r>
              <a:rPr lang="hu-HU" dirty="0" err="1"/>
              <a:t>find</a:t>
            </a:r>
            <a:r>
              <a:rPr lang="hu-HU" dirty="0" smtClean="0"/>
              <a:t>.’ </a:t>
            </a:r>
            <a:r>
              <a:rPr lang="hu-HU" b="1" dirty="0" smtClean="0"/>
              <a:t>2&gt;</a:t>
            </a:r>
            <a:r>
              <a:rPr lang="hu-HU" b="1" dirty="0" err="1" smtClean="0"/>
              <a:t>not</a:t>
            </a:r>
            <a:endParaRPr lang="hu-HU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426170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What</a:t>
            </a:r>
            <a:r>
              <a:rPr lang="hu-HU" sz="3600" b="1" dirty="0" smtClean="0"/>
              <a:t> is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default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reading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case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scopal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ambiguity</a:t>
            </a:r>
            <a:r>
              <a:rPr lang="hu-HU" sz="3600" b="1" dirty="0" smtClean="0"/>
              <a:t>?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17440"/>
            <a:ext cx="8229600" cy="5040560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quantification</a:t>
            </a:r>
            <a:r>
              <a:rPr lang="hu-HU" dirty="0" smtClean="0"/>
              <a:t> and </a:t>
            </a:r>
            <a:r>
              <a:rPr lang="hu-HU" dirty="0" err="1" smtClean="0"/>
              <a:t>negation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isomorphic</a:t>
            </a:r>
            <a:r>
              <a:rPr lang="hu-HU" b="1" dirty="0" smtClean="0"/>
              <a:t> </a:t>
            </a:r>
            <a:r>
              <a:rPr lang="hu-HU" b="1" dirty="0" err="1" smtClean="0"/>
              <a:t>reading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doubly</a:t>
            </a:r>
            <a:r>
              <a:rPr lang="hu-HU" dirty="0" smtClean="0"/>
              <a:t> </a:t>
            </a:r>
            <a:r>
              <a:rPr lang="hu-HU" dirty="0" err="1" smtClean="0"/>
              <a:t>quantified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collective</a:t>
            </a:r>
            <a:r>
              <a:rPr lang="hu-HU" b="1" dirty="0" smtClean="0"/>
              <a:t> </a:t>
            </a:r>
            <a:r>
              <a:rPr lang="hu-HU" b="1" dirty="0" err="1" smtClean="0"/>
              <a:t>reading</a:t>
            </a:r>
            <a:r>
              <a:rPr lang="hu-HU" b="1" dirty="0" smtClean="0"/>
              <a:t>.</a:t>
            </a:r>
            <a:endParaRPr lang="hu-HU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Experiment</a:t>
            </a:r>
            <a:r>
              <a:rPr lang="hu-HU" sz="3600" b="1" dirty="0" smtClean="0"/>
              <a:t> 3: </a:t>
            </a:r>
            <a:r>
              <a:rPr lang="hu-HU" sz="3600" b="1" dirty="0" err="1" smtClean="0"/>
              <a:t>Acting</a:t>
            </a:r>
            <a:r>
              <a:rPr lang="hu-HU" sz="3600" b="1" dirty="0" smtClean="0"/>
              <a:t> out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Research </a:t>
            </a:r>
            <a:r>
              <a:rPr lang="hu-HU" b="1" dirty="0" err="1" smtClean="0"/>
              <a:t>question</a:t>
            </a:r>
            <a:r>
              <a:rPr lang="hu-HU" b="1" dirty="0" smtClean="0"/>
              <a:t>: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interpret</a:t>
            </a:r>
            <a:r>
              <a:rPr lang="hu-HU" dirty="0" smtClean="0"/>
              <a:t> </a:t>
            </a:r>
            <a:r>
              <a:rPr lang="hu-HU" dirty="0" err="1" smtClean="0"/>
              <a:t>doubly</a:t>
            </a:r>
            <a:r>
              <a:rPr lang="hu-HU" dirty="0" smtClean="0"/>
              <a:t> </a:t>
            </a:r>
            <a:r>
              <a:rPr lang="hu-HU" dirty="0" err="1" smtClean="0"/>
              <a:t>quantified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acting-out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b="1" dirty="0" err="1" smtClean="0"/>
              <a:t>Method</a:t>
            </a:r>
            <a:r>
              <a:rPr lang="hu-HU" b="1" dirty="0" smtClean="0"/>
              <a:t>: </a:t>
            </a:r>
            <a:r>
              <a:rPr lang="hu-HU" dirty="0" err="1" smtClean="0"/>
              <a:t>Participants</a:t>
            </a:r>
            <a:r>
              <a:rPr lang="hu-HU" dirty="0" smtClean="0"/>
              <a:t> </a:t>
            </a:r>
            <a:r>
              <a:rPr lang="hu-HU" dirty="0" err="1" smtClean="0"/>
              <a:t>provided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6 </a:t>
            </a:r>
            <a:r>
              <a:rPr lang="hu-HU" dirty="0" err="1" smtClean="0"/>
              <a:t>toy</a:t>
            </a:r>
            <a:r>
              <a:rPr lang="hu-HU" dirty="0" smtClean="0"/>
              <a:t> </a:t>
            </a:r>
            <a:r>
              <a:rPr lang="hu-HU" dirty="0" err="1" smtClean="0"/>
              <a:t>bears</a:t>
            </a:r>
            <a:r>
              <a:rPr lang="hu-HU" dirty="0" smtClean="0"/>
              <a:t>, 6 </a:t>
            </a:r>
            <a:r>
              <a:rPr lang="hu-HU" dirty="0" err="1" smtClean="0"/>
              <a:t>toy</a:t>
            </a:r>
            <a:r>
              <a:rPr lang="hu-HU" dirty="0" smtClean="0"/>
              <a:t> </a:t>
            </a:r>
            <a:r>
              <a:rPr lang="hu-HU" dirty="0" err="1" smtClean="0"/>
              <a:t>boats</a:t>
            </a:r>
            <a:r>
              <a:rPr lang="hu-HU" dirty="0" smtClean="0"/>
              <a:t>, 6 </a:t>
            </a:r>
            <a:r>
              <a:rPr lang="hu-HU" dirty="0" err="1" smtClean="0"/>
              <a:t>cars</a:t>
            </a:r>
            <a:r>
              <a:rPr lang="hu-HU" dirty="0" smtClean="0"/>
              <a:t>, 6 </a:t>
            </a:r>
            <a:r>
              <a:rPr lang="hu-HU" dirty="0" err="1" smtClean="0"/>
              <a:t>candies</a:t>
            </a:r>
            <a:r>
              <a:rPr lang="hu-HU" dirty="0" smtClean="0"/>
              <a:t>, and 2 </a:t>
            </a:r>
            <a:r>
              <a:rPr lang="hu-HU" dirty="0" err="1" smtClean="0"/>
              <a:t>little</a:t>
            </a:r>
            <a:r>
              <a:rPr lang="hu-HU" dirty="0" smtClean="0"/>
              <a:t> </a:t>
            </a:r>
            <a:r>
              <a:rPr lang="hu-HU" dirty="0" err="1" smtClean="0"/>
              <a:t>benches</a:t>
            </a:r>
            <a:r>
              <a:rPr lang="hu-HU" dirty="0" smtClean="0"/>
              <a:t>. </a:t>
            </a:r>
            <a:endParaRPr lang="hu-HU" b="1" dirty="0" smtClean="0"/>
          </a:p>
          <a:p>
            <a:pPr>
              <a:buNone/>
            </a:pPr>
            <a:endParaRPr lang="hu-HU" sz="1000" b="1" dirty="0" smtClean="0"/>
          </a:p>
          <a:p>
            <a:pPr>
              <a:buNone/>
            </a:pPr>
            <a:r>
              <a:rPr lang="hu-HU" b="1" dirty="0" err="1" smtClean="0"/>
              <a:t>Participants</a:t>
            </a:r>
            <a:r>
              <a:rPr lang="hu-HU" b="1" dirty="0" smtClean="0"/>
              <a:t>:</a:t>
            </a:r>
            <a:r>
              <a:rPr lang="hu-HU" dirty="0" smtClean="0"/>
              <a:t> 48 </a:t>
            </a:r>
            <a:r>
              <a:rPr lang="hu-HU" dirty="0" err="1" smtClean="0"/>
              <a:t>preschoolers</a:t>
            </a:r>
            <a:r>
              <a:rPr lang="hu-HU" dirty="0" smtClean="0"/>
              <a:t> (</a:t>
            </a:r>
            <a:r>
              <a:rPr lang="hu-HU" dirty="0" err="1" smtClean="0"/>
              <a:t>mean</a:t>
            </a:r>
            <a:r>
              <a:rPr lang="hu-HU" dirty="0" smtClean="0"/>
              <a:t> </a:t>
            </a:r>
            <a:r>
              <a:rPr lang="hu-HU" dirty="0" err="1" smtClean="0"/>
              <a:t>age</a:t>
            </a:r>
            <a:r>
              <a:rPr lang="hu-HU" dirty="0" smtClean="0"/>
              <a:t> 6;6). </a:t>
            </a:r>
          </a:p>
          <a:p>
            <a:pPr>
              <a:buNone/>
            </a:pPr>
            <a:endParaRPr lang="hu-HU" sz="1100" dirty="0" smtClean="0">
              <a:latin typeface="Arial" charset="0"/>
            </a:endParaRPr>
          </a:p>
          <a:p>
            <a:pPr>
              <a:buNone/>
            </a:pPr>
            <a:r>
              <a:rPr lang="hu-HU" b="1" dirty="0" err="1" smtClean="0"/>
              <a:t>Procedure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dirty="0" err="1" smtClean="0"/>
              <a:t>Acting</a:t>
            </a:r>
            <a:r>
              <a:rPr lang="hu-HU" dirty="0" smtClean="0"/>
              <a:t> out 4 test </a:t>
            </a:r>
            <a:r>
              <a:rPr lang="hu-HU" dirty="0" err="1" smtClean="0"/>
              <a:t>sentences</a:t>
            </a:r>
            <a:r>
              <a:rPr lang="hu-HU" dirty="0" smtClean="0"/>
              <a:t> and 8 </a:t>
            </a:r>
            <a:r>
              <a:rPr lang="hu-HU" dirty="0" err="1" smtClean="0"/>
              <a:t>fillers</a:t>
            </a: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Test </a:t>
            </a:r>
            <a:r>
              <a:rPr lang="hu-HU" sz="3200" b="1" dirty="0" err="1" smtClean="0"/>
              <a:t>sentences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6021288"/>
          </a:xfrm>
        </p:spPr>
        <p:txBody>
          <a:bodyPr>
            <a:normAutofit fontScale="92500" lnSpcReduction="20000"/>
          </a:bodyPr>
          <a:lstStyle/>
          <a:p>
            <a:pPr defTabSz="108000">
              <a:buNone/>
            </a:pPr>
            <a:r>
              <a:rPr lang="hu-HU" dirty="0" smtClean="0"/>
              <a:t>(19)	</a:t>
            </a:r>
            <a:r>
              <a:rPr lang="hu-HU" b="1" dirty="0" smtClean="0"/>
              <a:t>Három 	maci 			is 			két 			hajóval 					játszik</a:t>
            </a:r>
            <a:r>
              <a:rPr lang="hu-HU" dirty="0" smtClean="0"/>
              <a:t>.</a:t>
            </a:r>
          </a:p>
          <a:p>
            <a:pPr defTabSz="108000">
              <a:buNone/>
            </a:pPr>
            <a:r>
              <a:rPr lang="hu-HU" dirty="0" smtClean="0"/>
              <a:t>					</a:t>
            </a:r>
            <a:r>
              <a:rPr lang="hu-HU" dirty="0" err="1" smtClean="0"/>
              <a:t>three</a:t>
            </a:r>
            <a:r>
              <a:rPr lang="hu-HU" dirty="0" smtClean="0"/>
              <a:t> 		</a:t>
            </a:r>
            <a:r>
              <a:rPr lang="hu-HU" dirty="0" err="1" smtClean="0"/>
              <a:t>teddy</a:t>
            </a:r>
            <a:r>
              <a:rPr lang="hu-HU" dirty="0" smtClean="0"/>
              <a:t> 	</a:t>
            </a:r>
            <a:r>
              <a:rPr lang="hu-HU" cap="small" dirty="0" err="1" smtClean="0"/>
              <a:t>dist</a:t>
            </a:r>
            <a:r>
              <a:rPr lang="hu-HU" dirty="0" smtClean="0"/>
              <a:t> 	</a:t>
            </a:r>
            <a:r>
              <a:rPr lang="hu-HU" dirty="0" err="1" smtClean="0"/>
              <a:t>two</a:t>
            </a:r>
            <a:r>
              <a:rPr lang="hu-HU" dirty="0" smtClean="0"/>
              <a:t> 	</a:t>
            </a:r>
            <a:r>
              <a:rPr lang="hu-HU" dirty="0" err="1" smtClean="0"/>
              <a:t>boat-with</a:t>
            </a:r>
            <a:r>
              <a:rPr lang="hu-HU" dirty="0" smtClean="0"/>
              <a:t> 	</a:t>
            </a:r>
            <a:r>
              <a:rPr lang="hu-HU" dirty="0" err="1" smtClean="0"/>
              <a:t>plays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				</a:t>
            </a:r>
            <a:r>
              <a:rPr lang="hu-HU" b="1" dirty="0" smtClean="0"/>
              <a:t>’</a:t>
            </a:r>
            <a:r>
              <a:rPr lang="hu-HU" b="1" dirty="0" err="1" smtClean="0"/>
              <a:t>Three</a:t>
            </a:r>
            <a:r>
              <a:rPr lang="hu-HU" b="1" dirty="0" smtClean="0"/>
              <a:t> </a:t>
            </a:r>
            <a:r>
              <a:rPr lang="hu-HU" b="1" dirty="0" err="1" smtClean="0"/>
              <a:t>bears</a:t>
            </a:r>
            <a:r>
              <a:rPr lang="hu-HU" b="1" dirty="0" smtClean="0"/>
              <a:t> </a:t>
            </a:r>
            <a:r>
              <a:rPr lang="hu-HU" b="1" dirty="0" err="1" smtClean="0"/>
              <a:t>each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playing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two</a:t>
            </a:r>
            <a:r>
              <a:rPr lang="hu-HU" b="1" dirty="0" smtClean="0"/>
              <a:t> </a:t>
            </a:r>
            <a:r>
              <a:rPr lang="hu-HU" b="1" dirty="0" err="1" smtClean="0"/>
              <a:t>boats</a:t>
            </a:r>
            <a:r>
              <a:rPr lang="hu-HU" b="1" dirty="0" smtClean="0"/>
              <a:t>.’</a:t>
            </a:r>
          </a:p>
          <a:p>
            <a:pPr defTabSz="108000">
              <a:buNone/>
            </a:pPr>
            <a:r>
              <a:rPr lang="hu-HU" sz="1300" dirty="0" smtClean="0"/>
              <a:t> </a:t>
            </a:r>
          </a:p>
          <a:p>
            <a:pPr defTabSz="108000">
              <a:buNone/>
            </a:pPr>
            <a:r>
              <a:rPr lang="hu-HU" dirty="0" smtClean="0"/>
              <a:t>(20)	</a:t>
            </a:r>
            <a:r>
              <a:rPr lang="hu-HU" b="1" dirty="0" smtClean="0"/>
              <a:t>Két 	autóval 			is 				három 	maci 		játszik</a:t>
            </a:r>
            <a:r>
              <a:rPr lang="hu-HU" dirty="0" smtClean="0"/>
              <a:t>.</a:t>
            </a:r>
          </a:p>
          <a:p>
            <a:pPr defTabSz="108000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two</a:t>
            </a:r>
            <a:r>
              <a:rPr lang="hu-HU" dirty="0" smtClean="0"/>
              <a:t> 	</a:t>
            </a:r>
            <a:r>
              <a:rPr lang="hu-HU" dirty="0" err="1" smtClean="0"/>
              <a:t>car-with</a:t>
            </a:r>
            <a:r>
              <a:rPr lang="hu-HU" dirty="0" smtClean="0"/>
              <a:t> 	</a:t>
            </a:r>
            <a:r>
              <a:rPr lang="hu-HU" cap="small" dirty="0" err="1" smtClean="0"/>
              <a:t>dist</a:t>
            </a:r>
            <a:r>
              <a:rPr lang="hu-HU" dirty="0" smtClean="0"/>
              <a:t> 	</a:t>
            </a:r>
            <a:r>
              <a:rPr lang="hu-HU" dirty="0" err="1" smtClean="0"/>
              <a:t>three</a:t>
            </a:r>
            <a:r>
              <a:rPr lang="hu-HU" dirty="0" smtClean="0"/>
              <a:t> 			</a:t>
            </a:r>
            <a:r>
              <a:rPr lang="hu-HU" dirty="0" err="1" smtClean="0"/>
              <a:t>bear</a:t>
            </a:r>
            <a:r>
              <a:rPr lang="hu-HU" dirty="0" smtClean="0"/>
              <a:t> 		</a:t>
            </a:r>
            <a:r>
              <a:rPr lang="hu-HU" dirty="0" err="1" smtClean="0"/>
              <a:t>plays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				</a:t>
            </a:r>
            <a:r>
              <a:rPr lang="hu-HU" b="1" dirty="0" smtClean="0"/>
              <a:t>’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two</a:t>
            </a:r>
            <a:r>
              <a:rPr lang="hu-HU" b="1" dirty="0" smtClean="0"/>
              <a:t> </a:t>
            </a:r>
            <a:r>
              <a:rPr lang="hu-HU" b="1" dirty="0" err="1" smtClean="0"/>
              <a:t>cars</a:t>
            </a:r>
            <a:r>
              <a:rPr lang="hu-HU" b="1" dirty="0" smtClean="0"/>
              <a:t> </a:t>
            </a:r>
            <a:r>
              <a:rPr lang="hu-HU" b="1" dirty="0" err="1" smtClean="0"/>
              <a:t>each</a:t>
            </a:r>
            <a:r>
              <a:rPr lang="hu-HU" b="1" dirty="0" smtClean="0"/>
              <a:t>, </a:t>
            </a:r>
            <a:r>
              <a:rPr lang="hu-HU" b="1" dirty="0" err="1" smtClean="0"/>
              <a:t>three</a:t>
            </a:r>
            <a:r>
              <a:rPr lang="hu-HU" b="1" dirty="0" smtClean="0"/>
              <a:t> </a:t>
            </a:r>
            <a:r>
              <a:rPr lang="hu-HU" b="1" dirty="0" err="1" smtClean="0"/>
              <a:t>bears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playing</a:t>
            </a:r>
            <a:r>
              <a:rPr lang="hu-HU" b="1" dirty="0" smtClean="0"/>
              <a:t>.’</a:t>
            </a:r>
          </a:p>
          <a:p>
            <a:pPr defTabSz="108000">
              <a:buNone/>
            </a:pPr>
            <a:r>
              <a:rPr lang="hu-HU" sz="1300" dirty="0" smtClean="0"/>
              <a:t> </a:t>
            </a:r>
          </a:p>
          <a:p>
            <a:pPr defTabSz="108000">
              <a:buNone/>
            </a:pPr>
            <a:r>
              <a:rPr lang="hu-HU" dirty="0" smtClean="0"/>
              <a:t>(21)	</a:t>
            </a:r>
            <a:r>
              <a:rPr lang="hu-HU" b="1" dirty="0" smtClean="0"/>
              <a:t>Három 	maci 			is 		két 	cukorkát 	kapott</a:t>
            </a:r>
            <a:r>
              <a:rPr lang="hu-HU" dirty="0" smtClean="0"/>
              <a:t>.</a:t>
            </a:r>
          </a:p>
          <a:p>
            <a:pPr defTabSz="108000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three</a:t>
            </a:r>
            <a:r>
              <a:rPr lang="hu-HU" dirty="0" smtClean="0"/>
              <a:t> 			</a:t>
            </a:r>
            <a:r>
              <a:rPr lang="hu-HU" dirty="0" err="1" smtClean="0"/>
              <a:t>bear</a:t>
            </a:r>
            <a:r>
              <a:rPr lang="hu-HU" dirty="0" smtClean="0"/>
              <a:t> 	</a:t>
            </a:r>
            <a:r>
              <a:rPr lang="hu-HU" cap="small" dirty="0" err="1" smtClean="0"/>
              <a:t>dist</a:t>
            </a:r>
            <a:r>
              <a:rPr lang="hu-HU" dirty="0" smtClean="0"/>
              <a:t> 	</a:t>
            </a:r>
            <a:r>
              <a:rPr lang="hu-HU" dirty="0" err="1" smtClean="0"/>
              <a:t>two</a:t>
            </a:r>
            <a:r>
              <a:rPr lang="hu-HU" dirty="0" smtClean="0"/>
              <a:t> 	</a:t>
            </a:r>
            <a:r>
              <a:rPr lang="hu-HU" dirty="0" err="1" smtClean="0"/>
              <a:t>candy-</a:t>
            </a:r>
            <a:r>
              <a:rPr lang="hu-HU" cap="small" dirty="0" err="1" smtClean="0"/>
              <a:t>acc</a:t>
            </a:r>
            <a:r>
              <a:rPr lang="hu-HU" cap="small" dirty="0" smtClean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received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				</a:t>
            </a:r>
            <a:r>
              <a:rPr lang="hu-HU" b="1" dirty="0" smtClean="0"/>
              <a:t>’</a:t>
            </a:r>
            <a:r>
              <a:rPr lang="hu-HU" b="1" dirty="0" err="1" smtClean="0"/>
              <a:t>Three</a:t>
            </a:r>
            <a:r>
              <a:rPr lang="hu-HU" b="1" dirty="0" smtClean="0"/>
              <a:t> </a:t>
            </a:r>
            <a:r>
              <a:rPr lang="hu-HU" b="1" dirty="0" err="1" smtClean="0"/>
              <a:t>teddy</a:t>
            </a:r>
            <a:r>
              <a:rPr lang="hu-HU" b="1" dirty="0" smtClean="0"/>
              <a:t> </a:t>
            </a:r>
            <a:r>
              <a:rPr lang="hu-HU" b="1" dirty="0" err="1" smtClean="0"/>
              <a:t>bears</a:t>
            </a:r>
            <a:r>
              <a:rPr lang="hu-HU" b="1" dirty="0" smtClean="0"/>
              <a:t> </a:t>
            </a:r>
            <a:r>
              <a:rPr lang="hu-HU" b="1" dirty="0" err="1" smtClean="0"/>
              <a:t>each</a:t>
            </a:r>
            <a:r>
              <a:rPr lang="hu-HU" b="1" dirty="0" smtClean="0"/>
              <a:t> </a:t>
            </a:r>
            <a:r>
              <a:rPr lang="hu-HU" b="1" dirty="0" err="1" smtClean="0"/>
              <a:t>received</a:t>
            </a:r>
            <a:r>
              <a:rPr lang="hu-HU" b="1" dirty="0" smtClean="0"/>
              <a:t> </a:t>
            </a:r>
            <a:r>
              <a:rPr lang="hu-HU" b="1" dirty="0" err="1" smtClean="0"/>
              <a:t>two</a:t>
            </a:r>
            <a:r>
              <a:rPr lang="hu-HU" b="1" dirty="0" smtClean="0"/>
              <a:t> </a:t>
            </a:r>
            <a:r>
              <a:rPr lang="hu-HU" b="1" dirty="0" err="1" smtClean="0"/>
              <a:t>candies</a:t>
            </a:r>
            <a:r>
              <a:rPr lang="hu-HU" dirty="0" smtClean="0"/>
              <a:t>.’</a:t>
            </a:r>
          </a:p>
          <a:p>
            <a:pPr defTabSz="108000">
              <a:buNone/>
            </a:pPr>
            <a:r>
              <a:rPr lang="hu-HU" sz="1200" dirty="0" smtClean="0"/>
              <a:t> </a:t>
            </a:r>
          </a:p>
          <a:p>
            <a:pPr defTabSz="108000">
              <a:buNone/>
            </a:pPr>
            <a:r>
              <a:rPr lang="hu-HU" dirty="0" smtClean="0"/>
              <a:t>(22)	</a:t>
            </a:r>
            <a:r>
              <a:rPr lang="hu-HU" b="1" dirty="0" smtClean="0"/>
              <a:t>Két padon 						is 				három 	maci 	ül</a:t>
            </a:r>
            <a:r>
              <a:rPr lang="hu-HU" dirty="0" smtClean="0"/>
              <a:t>.</a:t>
            </a:r>
          </a:p>
          <a:p>
            <a:pPr defTabSz="108000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bench-on</a:t>
            </a:r>
            <a:r>
              <a:rPr lang="hu-HU" dirty="0" smtClean="0"/>
              <a:t> 	</a:t>
            </a:r>
            <a:r>
              <a:rPr lang="hu-HU" cap="small" dirty="0" err="1" smtClean="0"/>
              <a:t>dist</a:t>
            </a:r>
            <a:r>
              <a:rPr lang="hu-HU" dirty="0" smtClean="0"/>
              <a:t> 	</a:t>
            </a:r>
            <a:r>
              <a:rPr lang="hu-HU" dirty="0" err="1" smtClean="0"/>
              <a:t>three</a:t>
            </a:r>
            <a:r>
              <a:rPr lang="hu-HU" dirty="0" smtClean="0"/>
              <a:t> 			</a:t>
            </a:r>
            <a:r>
              <a:rPr lang="hu-HU" dirty="0" err="1" smtClean="0"/>
              <a:t>bear</a:t>
            </a:r>
            <a:r>
              <a:rPr lang="hu-HU" dirty="0" smtClean="0"/>
              <a:t> 	</a:t>
            </a:r>
            <a:r>
              <a:rPr lang="hu-HU" dirty="0" err="1" smtClean="0"/>
              <a:t>sits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			</a:t>
            </a:r>
            <a:r>
              <a:rPr lang="hu-HU" b="1" dirty="0" smtClean="0"/>
              <a:t>’</a:t>
            </a:r>
            <a:r>
              <a:rPr lang="hu-HU" b="1" dirty="0" err="1" smtClean="0"/>
              <a:t>On</a:t>
            </a:r>
            <a:r>
              <a:rPr lang="hu-HU" b="1" dirty="0" smtClean="0"/>
              <a:t> </a:t>
            </a:r>
            <a:r>
              <a:rPr lang="hu-HU" b="1" dirty="0" err="1" smtClean="0"/>
              <a:t>two</a:t>
            </a:r>
            <a:r>
              <a:rPr lang="hu-HU" b="1" dirty="0" smtClean="0"/>
              <a:t> </a:t>
            </a:r>
            <a:r>
              <a:rPr lang="hu-HU" b="1" dirty="0" err="1" smtClean="0"/>
              <a:t>benches</a:t>
            </a:r>
            <a:r>
              <a:rPr lang="hu-HU" b="1" dirty="0" smtClean="0"/>
              <a:t> </a:t>
            </a:r>
            <a:r>
              <a:rPr lang="hu-HU" b="1" dirty="0" err="1" smtClean="0"/>
              <a:t>each</a:t>
            </a:r>
            <a:r>
              <a:rPr lang="hu-HU" b="1" dirty="0" smtClean="0"/>
              <a:t>, </a:t>
            </a:r>
            <a:r>
              <a:rPr lang="hu-HU" b="1" dirty="0" err="1" smtClean="0"/>
              <a:t>three</a:t>
            </a:r>
            <a:r>
              <a:rPr lang="hu-HU" b="1" dirty="0" smtClean="0"/>
              <a:t> </a:t>
            </a:r>
            <a:r>
              <a:rPr lang="hu-HU" b="1" dirty="0" err="1" smtClean="0"/>
              <a:t>bears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sitting</a:t>
            </a:r>
            <a:r>
              <a:rPr lang="hu-HU" dirty="0" smtClean="0"/>
              <a:t>.’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Results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112568"/>
          </a:xfrm>
        </p:spPr>
        <p:txBody>
          <a:bodyPr>
            <a:normAutofit fontScale="92500" lnSpcReduction="20000"/>
          </a:bodyPr>
          <a:lstStyle/>
          <a:p>
            <a:pPr defTabSz="108000">
              <a:buNone/>
            </a:pPr>
            <a:r>
              <a:rPr lang="hu-HU" dirty="0" smtClean="0"/>
              <a:t>(</a:t>
            </a:r>
            <a:r>
              <a:rPr lang="hu-HU" dirty="0" err="1" smtClean="0"/>
              <a:t>C1</a:t>
            </a:r>
            <a:r>
              <a:rPr lang="hu-HU" dirty="0" smtClean="0"/>
              <a:t>)		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bears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playing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cars</a:t>
            </a:r>
            <a:r>
              <a:rPr lang="hu-HU" dirty="0" smtClean="0"/>
              <a:t>.</a:t>
            </a:r>
          </a:p>
          <a:p>
            <a:pPr defTabSz="108000">
              <a:buNone/>
            </a:pPr>
            <a:r>
              <a:rPr lang="hu-HU" dirty="0" smtClean="0"/>
              <a:t>					</a:t>
            </a:r>
            <a:r>
              <a:rPr lang="hu-HU" b="1" dirty="0" smtClean="0"/>
              <a:t>S O [</a:t>
            </a:r>
            <a:r>
              <a:rPr lang="hu-HU" b="1" dirty="0" err="1" smtClean="0"/>
              <a:t>V</a:t>
            </a:r>
            <a:r>
              <a:rPr lang="hu-HU" b="1" baseline="-25000" dirty="0" err="1" smtClean="0"/>
              <a:t>coll</a:t>
            </a:r>
            <a:r>
              <a:rPr lang="hu-HU" b="1" baseline="-25000" dirty="0" smtClean="0"/>
              <a:t>/</a:t>
            </a:r>
            <a:r>
              <a:rPr lang="hu-HU" b="1" baseline="-25000" dirty="0" err="1" smtClean="0"/>
              <a:t>dist</a:t>
            </a:r>
            <a:r>
              <a:rPr lang="hu-HU" b="1" dirty="0" smtClean="0"/>
              <a:t>]: </a:t>
            </a:r>
            <a:r>
              <a:rPr lang="hu-HU" b="1" dirty="0" err="1" smtClean="0"/>
              <a:t>Distributive</a:t>
            </a:r>
            <a:r>
              <a:rPr lang="hu-HU" b="1" dirty="0" smtClean="0"/>
              <a:t>:   0% 	</a:t>
            </a:r>
            <a:r>
              <a:rPr lang="hu-HU" b="1" dirty="0" err="1" smtClean="0"/>
              <a:t>Collective</a:t>
            </a:r>
            <a:r>
              <a:rPr lang="hu-HU" b="1" dirty="0" smtClean="0"/>
              <a:t>: 100%</a:t>
            </a:r>
          </a:p>
          <a:p>
            <a:pPr defTabSz="108000">
              <a:buNone/>
            </a:pP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(</a:t>
            </a:r>
            <a:r>
              <a:rPr lang="hu-HU" dirty="0" err="1" smtClean="0"/>
              <a:t>C2</a:t>
            </a:r>
            <a:r>
              <a:rPr lang="hu-HU" dirty="0" smtClean="0"/>
              <a:t>)		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cars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, 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bears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playing</a:t>
            </a:r>
            <a:r>
              <a:rPr lang="hu-HU" dirty="0" smtClean="0"/>
              <a:t>. </a:t>
            </a:r>
          </a:p>
          <a:p>
            <a:pPr defTabSz="108000">
              <a:buNone/>
            </a:pPr>
            <a:r>
              <a:rPr lang="hu-HU" dirty="0" smtClean="0"/>
              <a:t>					</a:t>
            </a:r>
            <a:r>
              <a:rPr lang="hu-HU" b="1" dirty="0" smtClean="0"/>
              <a:t>O S [</a:t>
            </a:r>
            <a:r>
              <a:rPr lang="hu-HU" b="1" dirty="0" err="1" smtClean="0"/>
              <a:t>V</a:t>
            </a:r>
            <a:r>
              <a:rPr lang="hu-HU" b="1" baseline="-25000" dirty="0" err="1" smtClean="0"/>
              <a:t>coll</a:t>
            </a:r>
            <a:r>
              <a:rPr lang="hu-HU" b="1" baseline="-25000" dirty="0" smtClean="0"/>
              <a:t>/</a:t>
            </a:r>
            <a:r>
              <a:rPr lang="hu-HU" b="1" baseline="-25000" dirty="0" err="1" smtClean="0"/>
              <a:t>dist</a:t>
            </a:r>
            <a:r>
              <a:rPr lang="hu-HU" b="1" dirty="0" smtClean="0"/>
              <a:t>]:  </a:t>
            </a:r>
            <a:r>
              <a:rPr lang="hu-HU" dirty="0" smtClean="0"/>
              <a:t>	</a:t>
            </a:r>
            <a:r>
              <a:rPr lang="hu-HU" b="1" dirty="0" err="1" smtClean="0"/>
              <a:t>Distributive</a:t>
            </a:r>
            <a:r>
              <a:rPr lang="hu-HU" dirty="0" smtClean="0"/>
              <a:t>: </a:t>
            </a:r>
            <a:r>
              <a:rPr lang="hu-HU" b="1" dirty="0" smtClean="0"/>
              <a:t>0%</a:t>
            </a:r>
            <a:r>
              <a:rPr lang="hu-HU" dirty="0" smtClean="0"/>
              <a:t>		</a:t>
            </a:r>
            <a:r>
              <a:rPr lang="hu-HU" b="1" dirty="0" err="1" smtClean="0"/>
              <a:t>Collective</a:t>
            </a:r>
            <a:r>
              <a:rPr lang="hu-HU" b="1" dirty="0" smtClean="0"/>
              <a:t>: 100%</a:t>
            </a:r>
          </a:p>
          <a:p>
            <a:pPr defTabSz="108000">
              <a:buNone/>
            </a:pP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(</a:t>
            </a:r>
            <a:r>
              <a:rPr lang="hu-HU" dirty="0" err="1" smtClean="0"/>
              <a:t>C3</a:t>
            </a:r>
            <a:r>
              <a:rPr lang="hu-HU" dirty="0" smtClean="0"/>
              <a:t>) 	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bears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 </a:t>
            </a:r>
            <a:r>
              <a:rPr lang="hu-HU" dirty="0" err="1" smtClean="0"/>
              <a:t>received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candies</a:t>
            </a:r>
            <a:r>
              <a:rPr lang="hu-HU" dirty="0" smtClean="0"/>
              <a:t>.</a:t>
            </a:r>
          </a:p>
          <a:p>
            <a:pPr marL="514350" indent="-514350" defTabSz="108000">
              <a:buNone/>
            </a:pPr>
            <a:r>
              <a:rPr lang="hu-HU" dirty="0" smtClean="0"/>
              <a:t>				</a:t>
            </a:r>
            <a:r>
              <a:rPr lang="hu-HU" b="1" dirty="0" smtClean="0"/>
              <a:t>S O [</a:t>
            </a:r>
            <a:r>
              <a:rPr lang="hu-HU" b="1" dirty="0" err="1" smtClean="0"/>
              <a:t>V</a:t>
            </a:r>
            <a:r>
              <a:rPr lang="hu-HU" b="1" baseline="-25000" dirty="0" err="1" smtClean="0"/>
              <a:t>dist</a:t>
            </a:r>
            <a:r>
              <a:rPr lang="hu-HU" b="1" baseline="-25000" dirty="0" smtClean="0"/>
              <a:t> (coll)</a:t>
            </a:r>
            <a:r>
              <a:rPr lang="hu-HU" b="1" dirty="0" smtClean="0"/>
              <a:t>]:</a:t>
            </a:r>
            <a:r>
              <a:rPr lang="hu-HU" b="1" baseline="-25000" dirty="0" smtClean="0"/>
              <a:t> </a:t>
            </a:r>
            <a:r>
              <a:rPr lang="hu-HU" baseline="-25000" dirty="0" smtClean="0"/>
              <a:t>	</a:t>
            </a:r>
            <a:r>
              <a:rPr lang="hu-HU" b="1" dirty="0" err="1" smtClean="0"/>
              <a:t>Distributive</a:t>
            </a:r>
            <a:r>
              <a:rPr lang="hu-HU" dirty="0" smtClean="0"/>
              <a:t>: </a:t>
            </a:r>
            <a:r>
              <a:rPr lang="hu-HU" b="1" dirty="0" smtClean="0"/>
              <a:t>25%	</a:t>
            </a:r>
            <a:r>
              <a:rPr lang="hu-HU" dirty="0" smtClean="0"/>
              <a:t>	</a:t>
            </a:r>
            <a:r>
              <a:rPr lang="hu-HU" b="1" dirty="0" err="1" smtClean="0"/>
              <a:t>Collective</a:t>
            </a:r>
            <a:r>
              <a:rPr lang="hu-HU" b="1" dirty="0" smtClean="0"/>
              <a:t>: 75%</a:t>
            </a:r>
          </a:p>
          <a:p>
            <a:pPr marL="514350" indent="-514350" defTabSz="108000">
              <a:buNone/>
            </a:pPr>
            <a:endParaRPr lang="hu-HU" dirty="0" smtClean="0"/>
          </a:p>
          <a:p>
            <a:pPr marL="514350" indent="-514350" defTabSz="108000">
              <a:buNone/>
            </a:pPr>
            <a:r>
              <a:rPr lang="hu-HU" dirty="0" smtClean="0"/>
              <a:t>(</a:t>
            </a:r>
            <a:r>
              <a:rPr lang="hu-HU" dirty="0" err="1" smtClean="0"/>
              <a:t>C4</a:t>
            </a:r>
            <a:r>
              <a:rPr lang="hu-HU" dirty="0" smtClean="0"/>
              <a:t>)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benches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, 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bears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sitting</a:t>
            </a:r>
            <a:r>
              <a:rPr lang="hu-HU" dirty="0" smtClean="0"/>
              <a:t>.</a:t>
            </a:r>
          </a:p>
          <a:p>
            <a:pPr defTabSz="108000">
              <a:buNone/>
            </a:pPr>
            <a:r>
              <a:rPr lang="hu-HU" dirty="0" smtClean="0"/>
              <a:t>				 </a:t>
            </a:r>
            <a:r>
              <a:rPr lang="hu-HU" b="1" dirty="0" err="1" smtClean="0"/>
              <a:t>Loc</a:t>
            </a:r>
            <a:r>
              <a:rPr lang="hu-HU" b="1" dirty="0" smtClean="0"/>
              <a:t> S [</a:t>
            </a:r>
            <a:r>
              <a:rPr lang="hu-HU" b="1" dirty="0" err="1" smtClean="0"/>
              <a:t>V</a:t>
            </a:r>
            <a:r>
              <a:rPr lang="hu-HU" b="1" baseline="-25000" dirty="0" err="1" smtClean="0"/>
              <a:t>dist</a:t>
            </a:r>
            <a:r>
              <a:rPr lang="hu-HU" b="1" dirty="0" smtClean="0"/>
              <a:t>]: 	</a:t>
            </a:r>
            <a:r>
              <a:rPr lang="hu-HU" dirty="0" smtClean="0"/>
              <a:t>		</a:t>
            </a:r>
            <a:r>
              <a:rPr lang="hu-HU" b="1" dirty="0" err="1" smtClean="0"/>
              <a:t>Distributive</a:t>
            </a:r>
            <a:r>
              <a:rPr lang="hu-HU" dirty="0" smtClean="0"/>
              <a:t>: </a:t>
            </a:r>
            <a:r>
              <a:rPr lang="hu-HU" b="1" dirty="0" smtClean="0"/>
              <a:t>65%</a:t>
            </a:r>
            <a:r>
              <a:rPr lang="hu-HU" dirty="0" smtClean="0"/>
              <a:t>		</a:t>
            </a:r>
            <a:r>
              <a:rPr lang="hu-HU" b="1" dirty="0" err="1" smtClean="0"/>
              <a:t>Collective</a:t>
            </a:r>
            <a:r>
              <a:rPr lang="hu-HU" b="1" dirty="0" smtClean="0"/>
              <a:t>:  35%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The ratio of </a:t>
            </a:r>
            <a:r>
              <a:rPr lang="hu-HU" sz="3600" b="1" err="1" smtClean="0"/>
              <a:t>Collective</a:t>
            </a:r>
            <a:r>
              <a:rPr lang="hu-HU" sz="3600" b="1" smtClean="0"/>
              <a:t> responses</a:t>
            </a:r>
            <a:endParaRPr lang="hu-HU" sz="3600" b="1" dirty="0"/>
          </a:p>
        </p:txBody>
      </p:sp>
      <p:pic>
        <p:nvPicPr>
          <p:cNvPr id="57345" name="Diagram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691276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Conclusion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err="1" smtClean="0"/>
              <a:t>Default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r>
              <a:rPr lang="hu-HU" dirty="0" smtClean="0"/>
              <a:t> of </a:t>
            </a:r>
            <a:r>
              <a:rPr lang="hu-HU" dirty="0" err="1" smtClean="0"/>
              <a:t>doubly</a:t>
            </a:r>
            <a:r>
              <a:rPr lang="hu-HU" dirty="0" smtClean="0"/>
              <a:t> </a:t>
            </a:r>
            <a:r>
              <a:rPr lang="hu-HU" dirty="0" err="1" smtClean="0"/>
              <a:t>quantified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: 	</a:t>
            </a:r>
            <a:r>
              <a:rPr lang="hu-HU" b="1" dirty="0" err="1" smtClean="0"/>
              <a:t>collective</a:t>
            </a:r>
            <a:endParaRPr lang="hu-HU" b="1" dirty="0" smtClean="0"/>
          </a:p>
          <a:p>
            <a:pPr marL="0" indent="0">
              <a:buNone/>
            </a:pPr>
            <a:r>
              <a:rPr lang="hu-HU" b="1" dirty="0" err="1" smtClean="0"/>
              <a:t>Distributive</a:t>
            </a:r>
            <a:r>
              <a:rPr lang="hu-HU" dirty="0" smtClean="0"/>
              <a:t> </a:t>
            </a:r>
            <a:r>
              <a:rPr lang="hu-HU" dirty="0" err="1" smtClean="0"/>
              <a:t>readings</a:t>
            </a:r>
            <a:r>
              <a:rPr lang="hu-HU" dirty="0" smtClean="0"/>
              <a:t> of </a:t>
            </a:r>
            <a:r>
              <a:rPr lang="hu-HU" dirty="0" err="1" smtClean="0"/>
              <a:t>doubly</a:t>
            </a:r>
            <a:r>
              <a:rPr lang="hu-HU" dirty="0" smtClean="0"/>
              <a:t> </a:t>
            </a:r>
            <a:r>
              <a:rPr lang="hu-HU" dirty="0" err="1" smtClean="0"/>
              <a:t>quantified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smtClean="0"/>
              <a:t> </a:t>
            </a:r>
            <a:r>
              <a:rPr lang="hu-HU" b="1" dirty="0" err="1" smtClean="0"/>
              <a:t>garden-path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Distributive</a:t>
            </a:r>
            <a:r>
              <a:rPr lang="hu-HU" dirty="0" smtClean="0"/>
              <a:t> </a:t>
            </a:r>
            <a:r>
              <a:rPr lang="hu-HU" dirty="0" err="1" smtClean="0"/>
              <a:t>readings</a:t>
            </a:r>
            <a:r>
              <a:rPr lang="hu-HU" dirty="0" smtClean="0"/>
              <a:t> </a:t>
            </a:r>
            <a:r>
              <a:rPr lang="hu-HU" dirty="0" err="1" smtClean="0"/>
              <a:t>dissociated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flow of </a:t>
            </a:r>
            <a:r>
              <a:rPr lang="hu-HU" dirty="0" err="1" smtClean="0"/>
              <a:t>speech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err="1" smtClean="0"/>
              <a:t>scope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quantifiers</a:t>
            </a:r>
            <a:r>
              <a:rPr lang="hu-HU" dirty="0" smtClean="0"/>
              <a:t> </a:t>
            </a:r>
            <a:r>
              <a:rPr lang="hu-HU" dirty="0" err="1" smtClean="0"/>
              <a:t>dissociated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linear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. </a:t>
            </a:r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Evidence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garden-path</a:t>
            </a:r>
            <a:r>
              <a:rPr lang="hu-HU" sz="3600" b="1" dirty="0" smtClean="0"/>
              <a:t> 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(</a:t>
            </a:r>
            <a:r>
              <a:rPr lang="hu-HU" sz="3600" dirty="0" err="1" smtClean="0"/>
              <a:t>cf</a:t>
            </a:r>
            <a:r>
              <a:rPr lang="hu-HU" sz="3600" dirty="0" smtClean="0"/>
              <a:t>. Anderson 2004):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smtClean="0"/>
              <a:t>The </a:t>
            </a:r>
            <a:r>
              <a:rPr lang="hu-HU" b="1" dirty="0" err="1" smtClean="0"/>
              <a:t>computation</a:t>
            </a:r>
            <a:r>
              <a:rPr lang="hu-HU" b="1" dirty="0" smtClean="0"/>
              <a:t> of </a:t>
            </a:r>
            <a:r>
              <a:rPr lang="hu-HU" b="1" dirty="0" err="1" smtClean="0"/>
              <a:t>distributive</a:t>
            </a:r>
            <a:r>
              <a:rPr lang="hu-HU" b="1" dirty="0" smtClean="0"/>
              <a:t> </a:t>
            </a:r>
            <a:r>
              <a:rPr lang="hu-HU" b="1" dirty="0" err="1" smtClean="0"/>
              <a:t>readings</a:t>
            </a:r>
            <a:r>
              <a:rPr lang="hu-HU" b="1" dirty="0" smtClean="0"/>
              <a:t> </a:t>
            </a:r>
            <a:r>
              <a:rPr lang="hu-HU" b="1" dirty="0" err="1" smtClean="0"/>
              <a:t>requires</a:t>
            </a:r>
            <a:r>
              <a:rPr lang="hu-HU" b="1" dirty="0" smtClean="0"/>
              <a:t> </a:t>
            </a:r>
            <a:r>
              <a:rPr lang="hu-HU" b="1" dirty="0" err="1" smtClean="0"/>
              <a:t>significantly</a:t>
            </a:r>
            <a:r>
              <a:rPr lang="hu-HU" b="1" dirty="0" smtClean="0"/>
              <a:t> more </a:t>
            </a:r>
            <a:r>
              <a:rPr lang="hu-HU" b="1" dirty="0" err="1" smtClean="0"/>
              <a:t>time</a:t>
            </a:r>
            <a:r>
              <a:rPr lang="hu-HU" b="1" dirty="0" smtClean="0"/>
              <a:t> </a:t>
            </a:r>
            <a:r>
              <a:rPr lang="hu-HU" b="1" dirty="0" err="1" smtClean="0"/>
              <a:t>than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computation</a:t>
            </a:r>
            <a:r>
              <a:rPr lang="hu-HU" b="1" dirty="0" smtClean="0"/>
              <a:t> of </a:t>
            </a:r>
            <a:r>
              <a:rPr lang="hu-HU" b="1" dirty="0" err="1" smtClean="0"/>
              <a:t>collective</a:t>
            </a:r>
            <a:r>
              <a:rPr lang="hu-HU" b="1" dirty="0" smtClean="0"/>
              <a:t> </a:t>
            </a:r>
            <a:r>
              <a:rPr lang="hu-HU" b="1" dirty="0" err="1" smtClean="0"/>
              <a:t>readings</a:t>
            </a:r>
            <a:r>
              <a:rPr lang="hu-HU" b="1" dirty="0" smtClean="0"/>
              <a:t>.</a:t>
            </a:r>
            <a:endParaRPr lang="hu-HU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hu-HU" sz="3600" b="1" dirty="0" err="1" smtClean="0"/>
              <a:t>Experiment</a:t>
            </a:r>
            <a:r>
              <a:rPr lang="hu-HU" sz="3600" b="1" dirty="0" smtClean="0"/>
              <a:t> 4: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b="1" dirty="0" smtClean="0"/>
              <a:t>Research </a:t>
            </a:r>
            <a:r>
              <a:rPr lang="hu-HU" b="1" dirty="0" err="1" smtClean="0"/>
              <a:t>question</a:t>
            </a:r>
            <a:r>
              <a:rPr lang="hu-HU" dirty="0" smtClean="0"/>
              <a:t>:  </a:t>
            </a:r>
            <a:r>
              <a:rPr lang="hu-HU" b="1" dirty="0" err="1" smtClean="0"/>
              <a:t>reaction</a:t>
            </a:r>
            <a:r>
              <a:rPr lang="hu-HU" b="1" dirty="0" smtClean="0"/>
              <a:t> </a:t>
            </a:r>
            <a:r>
              <a:rPr lang="hu-HU" b="1" dirty="0" err="1" smtClean="0"/>
              <a:t>times</a:t>
            </a:r>
            <a:r>
              <a:rPr lang="hu-HU" b="1" dirty="0" smtClean="0"/>
              <a:t> </a:t>
            </a:r>
            <a:r>
              <a:rPr lang="hu-HU" dirty="0" smtClean="0"/>
              <a:t>of </a:t>
            </a:r>
          </a:p>
          <a:p>
            <a:pPr>
              <a:buNone/>
            </a:pPr>
            <a:r>
              <a:rPr lang="hu-HU" dirty="0" smtClean="0"/>
              <a:t>				</a:t>
            </a:r>
            <a:r>
              <a:rPr lang="hu-HU" b="1" dirty="0" smtClean="0"/>
              <a:t>(i) </a:t>
            </a:r>
            <a:r>
              <a:rPr lang="hu-HU" b="1" dirty="0" err="1" smtClean="0"/>
              <a:t>collective</a:t>
            </a:r>
            <a:r>
              <a:rPr lang="hu-HU" dirty="0" smtClean="0"/>
              <a:t>, </a:t>
            </a:r>
          </a:p>
          <a:p>
            <a:pPr>
              <a:buNone/>
            </a:pPr>
            <a:r>
              <a:rPr lang="hu-HU" dirty="0" smtClean="0"/>
              <a:t>				</a:t>
            </a:r>
            <a:r>
              <a:rPr lang="hu-HU" b="1" dirty="0" smtClean="0"/>
              <a:t>(</a:t>
            </a:r>
            <a:r>
              <a:rPr lang="hu-HU" b="1" dirty="0" err="1" smtClean="0"/>
              <a:t>ii</a:t>
            </a:r>
            <a:r>
              <a:rPr lang="hu-HU" b="1" dirty="0" smtClean="0"/>
              <a:t>)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distributive</a:t>
            </a:r>
            <a:r>
              <a:rPr lang="hu-HU" dirty="0" smtClean="0"/>
              <a:t> and </a:t>
            </a:r>
          </a:p>
          <a:p>
            <a:pPr>
              <a:buNone/>
            </a:pPr>
            <a:r>
              <a:rPr lang="hu-HU" dirty="0" smtClean="0"/>
              <a:t>				(</a:t>
            </a:r>
            <a:r>
              <a:rPr lang="hu-HU" b="1" dirty="0" err="1" smtClean="0"/>
              <a:t>iii</a:t>
            </a:r>
            <a:r>
              <a:rPr lang="hu-HU" b="1" dirty="0" smtClean="0"/>
              <a:t>) 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distributive</a:t>
            </a:r>
            <a:r>
              <a:rPr lang="hu-HU" dirty="0" smtClean="0"/>
              <a:t> </a:t>
            </a:r>
            <a:r>
              <a:rPr lang="hu-HU" dirty="0" err="1" smtClean="0"/>
              <a:t>readings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Method</a:t>
            </a:r>
            <a:r>
              <a:rPr lang="hu-HU" dirty="0" smtClean="0"/>
              <a:t>:  </a:t>
            </a:r>
            <a:r>
              <a:rPr lang="hu-HU" dirty="0" err="1" smtClean="0"/>
              <a:t>measuring</a:t>
            </a:r>
            <a:r>
              <a:rPr lang="hu-HU" dirty="0" smtClean="0"/>
              <a:t> </a:t>
            </a:r>
            <a:r>
              <a:rPr lang="hu-HU" dirty="0" err="1" smtClean="0"/>
              <a:t>reaction</a:t>
            </a:r>
            <a:r>
              <a:rPr lang="hu-HU" dirty="0" smtClean="0"/>
              <a:t> </a:t>
            </a:r>
            <a:r>
              <a:rPr lang="hu-HU" dirty="0" err="1" smtClean="0"/>
              <a:t>times</a:t>
            </a:r>
            <a:r>
              <a:rPr lang="hu-HU" dirty="0" smtClean="0"/>
              <a:t> of </a:t>
            </a:r>
            <a:r>
              <a:rPr lang="hu-HU" dirty="0" err="1" smtClean="0"/>
              <a:t>truth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</a:t>
            </a:r>
            <a:r>
              <a:rPr lang="hu-HU" dirty="0" err="1" smtClean="0"/>
              <a:t>j’s</a:t>
            </a:r>
            <a:r>
              <a:rPr lang="hu-HU" dirty="0" smtClean="0"/>
              <a:t>    </a:t>
            </a:r>
          </a:p>
          <a:p>
            <a:pPr>
              <a:buNone/>
            </a:pPr>
            <a:r>
              <a:rPr lang="hu-HU" b="1" dirty="0" err="1" smtClean="0"/>
              <a:t>Participants</a:t>
            </a:r>
            <a:r>
              <a:rPr lang="hu-HU" dirty="0" smtClean="0"/>
              <a:t>: 24 </a:t>
            </a:r>
            <a:r>
              <a:rPr lang="hu-HU" dirty="0" err="1" smtClean="0"/>
              <a:t>preschoolers</a:t>
            </a:r>
            <a:r>
              <a:rPr lang="hu-HU" dirty="0" smtClean="0"/>
              <a:t> (</a:t>
            </a:r>
            <a:r>
              <a:rPr lang="hu-HU" dirty="0" err="1" smtClean="0"/>
              <a:t>mean</a:t>
            </a:r>
            <a:r>
              <a:rPr lang="hu-HU" dirty="0" smtClean="0"/>
              <a:t> </a:t>
            </a:r>
            <a:r>
              <a:rPr lang="hu-HU" dirty="0" err="1" smtClean="0"/>
              <a:t>age</a:t>
            </a:r>
            <a:r>
              <a:rPr lang="hu-HU" dirty="0" smtClean="0"/>
              <a:t> 5;11) </a:t>
            </a:r>
          </a:p>
          <a:p>
            <a:pPr>
              <a:buNone/>
            </a:pPr>
            <a:r>
              <a:rPr lang="hu-HU" b="1" dirty="0" err="1" smtClean="0"/>
              <a:t>Procedure</a:t>
            </a:r>
            <a:r>
              <a:rPr lang="hu-HU" b="1" dirty="0" smtClean="0"/>
              <a:t>:</a:t>
            </a:r>
            <a:r>
              <a:rPr lang="hu-HU" dirty="0" smtClean="0"/>
              <a:t>  4 </a:t>
            </a:r>
            <a:r>
              <a:rPr lang="hu-HU" dirty="0" err="1" smtClean="0"/>
              <a:t>doubly</a:t>
            </a:r>
            <a:r>
              <a:rPr lang="hu-HU" dirty="0" smtClean="0"/>
              <a:t> </a:t>
            </a:r>
            <a:r>
              <a:rPr lang="hu-HU" dirty="0" err="1" smtClean="0"/>
              <a:t>quantified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presented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3 </a:t>
            </a:r>
            <a:r>
              <a:rPr lang="hu-HU" dirty="0" err="1" smtClean="0"/>
              <a:t>pictures</a:t>
            </a:r>
            <a:r>
              <a:rPr lang="hu-HU" dirty="0" smtClean="0"/>
              <a:t> </a:t>
            </a:r>
            <a:r>
              <a:rPr lang="hu-HU" dirty="0" err="1" smtClean="0"/>
              <a:t>showing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collective</a:t>
            </a:r>
            <a:r>
              <a:rPr lang="hu-HU" dirty="0" smtClean="0"/>
              <a:t>,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distributive</a:t>
            </a:r>
            <a:r>
              <a:rPr lang="hu-HU" dirty="0" smtClean="0"/>
              <a:t>, and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distributive</a:t>
            </a:r>
            <a:r>
              <a:rPr lang="hu-HU" dirty="0" smtClean="0"/>
              <a:t> </a:t>
            </a:r>
            <a:r>
              <a:rPr lang="hu-HU" dirty="0" err="1" smtClean="0"/>
              <a:t>readings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	12 test </a:t>
            </a:r>
            <a:r>
              <a:rPr lang="hu-HU" dirty="0" err="1" smtClean="0"/>
              <a:t>cases</a:t>
            </a:r>
            <a:r>
              <a:rPr lang="hu-HU" dirty="0" smtClean="0"/>
              <a:t>, 12 </a:t>
            </a:r>
            <a:r>
              <a:rPr lang="hu-HU" dirty="0" err="1" smtClean="0"/>
              <a:t>fillers</a:t>
            </a: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Conditions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 smtClean="0"/>
              <a:t>C1</a:t>
            </a:r>
            <a:r>
              <a:rPr lang="hu-HU" dirty="0" smtClean="0"/>
              <a:t>:	</a:t>
            </a:r>
            <a:r>
              <a:rPr lang="hu-HU" b="1" dirty="0" err="1" smtClean="0"/>
              <a:t>SOV</a:t>
            </a:r>
            <a:r>
              <a:rPr lang="hu-HU" b="1" dirty="0" smtClean="0"/>
              <a:t>	2&gt;3</a:t>
            </a:r>
          </a:p>
          <a:p>
            <a:pPr>
              <a:buNone/>
            </a:pPr>
            <a:r>
              <a:rPr lang="hu-HU" dirty="0" err="1" smtClean="0"/>
              <a:t>C2</a:t>
            </a:r>
            <a:r>
              <a:rPr lang="hu-HU" dirty="0" smtClean="0"/>
              <a:t>: 	</a:t>
            </a:r>
            <a:r>
              <a:rPr lang="hu-HU" b="1" dirty="0" err="1" smtClean="0"/>
              <a:t>SOV</a:t>
            </a:r>
            <a:r>
              <a:rPr lang="hu-HU" dirty="0" smtClean="0"/>
              <a:t>	</a:t>
            </a:r>
            <a:r>
              <a:rPr lang="hu-HU" b="1" dirty="0" smtClean="0"/>
              <a:t>3&gt;2</a:t>
            </a:r>
          </a:p>
          <a:p>
            <a:pPr>
              <a:buNone/>
            </a:pPr>
            <a:r>
              <a:rPr lang="hu-HU" dirty="0" err="1" smtClean="0"/>
              <a:t>C3</a:t>
            </a:r>
            <a:r>
              <a:rPr lang="hu-HU" dirty="0" smtClean="0"/>
              <a:t>:	</a:t>
            </a:r>
            <a:r>
              <a:rPr lang="hu-HU" b="1" dirty="0" err="1" smtClean="0"/>
              <a:t>OSV</a:t>
            </a:r>
            <a:r>
              <a:rPr lang="hu-HU" b="1" dirty="0" smtClean="0"/>
              <a:t>	2&gt;3</a:t>
            </a:r>
          </a:p>
          <a:p>
            <a:pPr>
              <a:buNone/>
            </a:pPr>
            <a:r>
              <a:rPr lang="hu-HU" dirty="0" err="1" smtClean="0"/>
              <a:t>C4</a:t>
            </a:r>
            <a:r>
              <a:rPr lang="hu-HU" dirty="0" smtClean="0"/>
              <a:t>: 	</a:t>
            </a:r>
            <a:r>
              <a:rPr lang="hu-HU" b="1" dirty="0" err="1" smtClean="0"/>
              <a:t>OSV</a:t>
            </a:r>
            <a:r>
              <a:rPr lang="hu-HU" b="1" dirty="0" smtClean="0"/>
              <a:t>	3&gt;2</a:t>
            </a:r>
          </a:p>
          <a:p>
            <a:pPr>
              <a:buNone/>
            </a:pPr>
            <a:r>
              <a:rPr lang="hu-HU" dirty="0" err="1" smtClean="0"/>
              <a:t>E.g</a:t>
            </a:r>
            <a:r>
              <a:rPr lang="hu-HU" dirty="0" smtClean="0"/>
              <a:t>.</a:t>
            </a:r>
          </a:p>
          <a:p>
            <a:pPr defTabSz="108000">
              <a:buNone/>
            </a:pPr>
            <a:r>
              <a:rPr lang="hu-HU" dirty="0" smtClean="0"/>
              <a:t>(23) 	</a:t>
            </a:r>
            <a:r>
              <a:rPr lang="hu-HU" b="1" dirty="0" smtClean="0"/>
              <a:t>Két lány is 					három virágot 					locsol.</a:t>
            </a:r>
          </a:p>
          <a:p>
            <a:pPr defTabSz="108000">
              <a:buNone/>
            </a:pPr>
            <a:r>
              <a:rPr lang="hu-HU" dirty="0" smtClean="0"/>
              <a:t>					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girl</a:t>
            </a:r>
            <a:r>
              <a:rPr lang="hu-HU" dirty="0" smtClean="0"/>
              <a:t> 	</a:t>
            </a:r>
            <a:r>
              <a:rPr lang="hu-HU" dirty="0" err="1" smtClean="0"/>
              <a:t>each</a:t>
            </a:r>
            <a:r>
              <a:rPr lang="hu-HU" cap="small" dirty="0" smtClean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three</a:t>
            </a:r>
            <a:r>
              <a:rPr lang="hu-HU" dirty="0" smtClean="0"/>
              <a:t> 		</a:t>
            </a:r>
            <a:r>
              <a:rPr lang="hu-HU" dirty="0" err="1" smtClean="0"/>
              <a:t>flower-</a:t>
            </a:r>
            <a:r>
              <a:rPr lang="hu-HU" cap="small" dirty="0" err="1" smtClean="0"/>
              <a:t>acc</a:t>
            </a:r>
            <a:r>
              <a:rPr lang="hu-HU" dirty="0" smtClean="0"/>
              <a:t> 	</a:t>
            </a:r>
            <a:r>
              <a:rPr lang="hu-HU" dirty="0" err="1" smtClean="0"/>
              <a:t>waters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					‘</a:t>
            </a:r>
            <a:r>
              <a:rPr lang="hu-HU" b="1" dirty="0" err="1" smtClean="0"/>
              <a:t>Two</a:t>
            </a:r>
            <a:r>
              <a:rPr lang="hu-HU" b="1" dirty="0" smtClean="0"/>
              <a:t> </a:t>
            </a:r>
            <a:r>
              <a:rPr lang="hu-HU" b="1" dirty="0" err="1" smtClean="0"/>
              <a:t>girls</a:t>
            </a:r>
            <a:r>
              <a:rPr lang="hu-HU" b="1" dirty="0" smtClean="0"/>
              <a:t> </a:t>
            </a:r>
            <a:r>
              <a:rPr lang="hu-HU" b="1" dirty="0" err="1" smtClean="0"/>
              <a:t>each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watering</a:t>
            </a:r>
            <a:r>
              <a:rPr lang="hu-HU" b="1" dirty="0" smtClean="0"/>
              <a:t> </a:t>
            </a:r>
            <a:r>
              <a:rPr lang="hu-HU" b="1" dirty="0" err="1" smtClean="0"/>
              <a:t>three</a:t>
            </a:r>
            <a:r>
              <a:rPr lang="hu-HU" b="1" dirty="0" smtClean="0"/>
              <a:t> </a:t>
            </a:r>
            <a:r>
              <a:rPr lang="hu-HU" b="1" dirty="0" err="1" smtClean="0"/>
              <a:t>flowers</a:t>
            </a:r>
            <a:r>
              <a:rPr lang="hu-HU" dirty="0" smtClean="0"/>
              <a:t>.’</a:t>
            </a:r>
          </a:p>
          <a:p>
            <a:pPr defTabSz="108000">
              <a:buNone/>
            </a:pPr>
            <a:r>
              <a:rPr lang="hu-HU" dirty="0" smtClean="0"/>
              <a:t>									Picture A: 	2 </a:t>
            </a:r>
            <a:r>
              <a:rPr lang="hu-HU" dirty="0" err="1" smtClean="0"/>
              <a:t>girls</a:t>
            </a:r>
            <a:r>
              <a:rPr lang="hu-HU" dirty="0" smtClean="0"/>
              <a:t>, 3 </a:t>
            </a:r>
            <a:r>
              <a:rPr lang="hu-HU" dirty="0" err="1" smtClean="0"/>
              <a:t>flowers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									Picture B:		2 </a:t>
            </a:r>
            <a:r>
              <a:rPr lang="hu-HU" dirty="0" err="1" smtClean="0"/>
              <a:t>girls</a:t>
            </a:r>
            <a:r>
              <a:rPr lang="hu-HU" dirty="0" smtClean="0"/>
              <a:t>, 6 </a:t>
            </a:r>
            <a:r>
              <a:rPr lang="hu-HU" dirty="0" err="1" smtClean="0"/>
              <a:t>flowers</a:t>
            </a:r>
            <a:endParaRPr lang="hu-HU" dirty="0" smtClean="0"/>
          </a:p>
          <a:p>
            <a:pPr defTabSz="108000">
              <a:buNone/>
            </a:pPr>
            <a:r>
              <a:rPr lang="hu-HU" dirty="0" smtClean="0"/>
              <a:t>									Picture C: 	6 </a:t>
            </a:r>
            <a:r>
              <a:rPr lang="hu-HU" dirty="0" err="1" smtClean="0"/>
              <a:t>girls</a:t>
            </a:r>
            <a:r>
              <a:rPr lang="hu-HU" dirty="0" smtClean="0"/>
              <a:t>, 3 </a:t>
            </a:r>
            <a:r>
              <a:rPr lang="hu-HU" dirty="0" err="1" smtClean="0"/>
              <a:t>flowers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Results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Average</a:t>
            </a:r>
            <a:r>
              <a:rPr lang="hu-HU" dirty="0" smtClean="0"/>
              <a:t> </a:t>
            </a:r>
            <a:r>
              <a:rPr lang="hu-HU" dirty="0" err="1" smtClean="0"/>
              <a:t>reaction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of </a:t>
            </a:r>
            <a:r>
              <a:rPr lang="hu-HU" dirty="0" err="1" smtClean="0"/>
              <a:t>TVJs</a:t>
            </a:r>
            <a:r>
              <a:rPr lang="hu-HU" dirty="0" smtClean="0"/>
              <a:t> of 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b="1" dirty="0" err="1" smtClean="0"/>
              <a:t>collective</a:t>
            </a:r>
            <a:r>
              <a:rPr lang="hu-HU" b="1" dirty="0" smtClean="0"/>
              <a:t> </a:t>
            </a:r>
            <a:r>
              <a:rPr lang="hu-HU" b="1" dirty="0" err="1" smtClean="0"/>
              <a:t>readings</a:t>
            </a:r>
            <a:r>
              <a:rPr lang="hu-HU" b="1" dirty="0" smtClean="0"/>
              <a:t>: 			1065 </a:t>
            </a:r>
            <a:r>
              <a:rPr lang="hu-HU" b="1" dirty="0" err="1" smtClean="0"/>
              <a:t>ms</a:t>
            </a:r>
            <a:endParaRPr lang="hu-HU" b="1" dirty="0" smtClean="0"/>
          </a:p>
          <a:p>
            <a:pPr>
              <a:buNone/>
            </a:pPr>
            <a:r>
              <a:rPr lang="hu-HU" dirty="0" err="1" smtClean="0"/>
              <a:t>Average</a:t>
            </a:r>
            <a:r>
              <a:rPr lang="hu-HU" dirty="0" smtClean="0"/>
              <a:t> </a:t>
            </a:r>
            <a:r>
              <a:rPr lang="hu-HU" dirty="0" err="1" smtClean="0"/>
              <a:t>reaction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of </a:t>
            </a:r>
            <a:r>
              <a:rPr lang="hu-HU" dirty="0" err="1" smtClean="0"/>
              <a:t>TVJs</a:t>
            </a:r>
            <a:r>
              <a:rPr lang="hu-HU" dirty="0" smtClean="0"/>
              <a:t> of 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distributive</a:t>
            </a:r>
            <a:r>
              <a:rPr lang="hu-HU" b="1" dirty="0" smtClean="0"/>
              <a:t> </a:t>
            </a:r>
            <a:r>
              <a:rPr lang="hu-HU" b="1" dirty="0" err="1" smtClean="0"/>
              <a:t>readings</a:t>
            </a:r>
            <a:r>
              <a:rPr lang="hu-HU" b="1" dirty="0" smtClean="0"/>
              <a:t>:	1629 </a:t>
            </a:r>
            <a:r>
              <a:rPr lang="hu-HU" b="1" dirty="0" err="1" smtClean="0"/>
              <a:t>ms</a:t>
            </a:r>
            <a:endParaRPr lang="hu-HU" b="1" dirty="0" smtClean="0"/>
          </a:p>
          <a:p>
            <a:pPr>
              <a:buNone/>
            </a:pPr>
            <a:r>
              <a:rPr lang="hu-HU" dirty="0" err="1" smtClean="0"/>
              <a:t>Average</a:t>
            </a:r>
            <a:r>
              <a:rPr lang="hu-HU" dirty="0" smtClean="0"/>
              <a:t> </a:t>
            </a:r>
            <a:r>
              <a:rPr lang="hu-HU" dirty="0" err="1" smtClean="0"/>
              <a:t>reaction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of </a:t>
            </a:r>
            <a:r>
              <a:rPr lang="hu-HU" dirty="0" err="1" smtClean="0"/>
              <a:t>TVJs</a:t>
            </a:r>
            <a:r>
              <a:rPr lang="hu-HU" dirty="0" smtClean="0"/>
              <a:t> of 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b="1" dirty="0" err="1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distributive</a:t>
            </a:r>
            <a:r>
              <a:rPr lang="hu-HU" b="1" dirty="0" smtClean="0"/>
              <a:t> </a:t>
            </a:r>
            <a:r>
              <a:rPr lang="hu-HU" b="1" dirty="0" err="1" smtClean="0"/>
              <a:t>readings</a:t>
            </a:r>
            <a:r>
              <a:rPr lang="hu-HU" b="1" dirty="0" smtClean="0"/>
              <a:t>:	2149 </a:t>
            </a:r>
            <a:r>
              <a:rPr lang="hu-HU" b="1" dirty="0" err="1" smtClean="0"/>
              <a:t>ms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287016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Musolino</a:t>
            </a:r>
            <a:r>
              <a:rPr lang="hu-HU" sz="3600" b="1" dirty="0" smtClean="0"/>
              <a:t> (1998): </a:t>
            </a:r>
            <a:r>
              <a:rPr lang="hu-HU" sz="3600" b="1" dirty="0" err="1" smtClean="0"/>
              <a:t>children’s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scope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interpretation</a:t>
            </a:r>
            <a:r>
              <a:rPr lang="hu-HU" sz="3600" b="1" dirty="0" smtClean="0"/>
              <a:t> is </a:t>
            </a:r>
            <a:r>
              <a:rPr lang="hu-HU" sz="3600" b="1" dirty="0" err="1" smtClean="0"/>
              <a:t>isomorphic</a:t>
            </a:r>
            <a:r>
              <a:rPr lang="hu-HU" sz="3600" b="1" dirty="0" smtClean="0"/>
              <a:t>.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000" b="1" dirty="0" err="1" smtClean="0"/>
              <a:t>Isomorphism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with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linear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order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or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c-command</a:t>
            </a:r>
            <a:r>
              <a:rPr lang="hu-HU" sz="3000" b="1" dirty="0" smtClean="0"/>
              <a:t>?</a:t>
            </a:r>
          </a:p>
          <a:p>
            <a:pPr>
              <a:buNone/>
            </a:pPr>
            <a:endParaRPr lang="hu-HU" sz="1000" b="1" dirty="0" smtClean="0"/>
          </a:p>
          <a:p>
            <a:pPr>
              <a:buNone/>
            </a:pPr>
            <a:r>
              <a:rPr lang="hu-HU" sz="3000" b="1" dirty="0" err="1" smtClean="0"/>
              <a:t>Lidz</a:t>
            </a:r>
            <a:r>
              <a:rPr lang="hu-HU" sz="3000" b="1" dirty="0" smtClean="0"/>
              <a:t> </a:t>
            </a:r>
            <a:r>
              <a:rPr lang="hu-HU" sz="3000" b="1" dirty="0"/>
              <a:t>&amp; </a:t>
            </a:r>
            <a:r>
              <a:rPr lang="hu-HU" sz="3000" b="1" dirty="0" err="1"/>
              <a:t>Musolino</a:t>
            </a:r>
            <a:r>
              <a:rPr lang="hu-HU" sz="3000" b="1" dirty="0"/>
              <a:t> (2002</a:t>
            </a:r>
            <a:r>
              <a:rPr lang="hu-HU" sz="3000" b="1" dirty="0" smtClean="0"/>
              <a:t>): </a:t>
            </a:r>
            <a:r>
              <a:rPr lang="hu-HU" sz="3000" b="1" dirty="0" err="1" smtClean="0"/>
              <a:t>In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left-branching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Kannada</a:t>
            </a:r>
            <a:r>
              <a:rPr lang="hu-HU" sz="3000" b="1" dirty="0" smtClean="0"/>
              <a:t>, </a:t>
            </a:r>
            <a:r>
              <a:rPr lang="hu-HU" sz="3000" b="1" dirty="0" err="1" smtClean="0"/>
              <a:t>wide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scope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assigned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to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rightmost</a:t>
            </a:r>
            <a:r>
              <a:rPr lang="hu-HU" sz="3000" b="1" dirty="0" smtClean="0"/>
              <a:t> operator        </a:t>
            </a:r>
            <a:r>
              <a:rPr lang="hu-HU" b="1" dirty="0" smtClean="0"/>
              <a:t>			</a:t>
            </a:r>
            <a:endParaRPr lang="hu-HU" b="1" dirty="0" smtClean="0">
              <a:sym typeface="Wingdings" pitchFamily="2" charset="2"/>
            </a:endParaRPr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>					    </a:t>
            </a:r>
            <a:r>
              <a:rPr lang="hu-HU" b="1" dirty="0" err="1" smtClean="0">
                <a:sym typeface="Wingdings" pitchFamily="2" charset="2"/>
              </a:rPr>
              <a:t>Q2</a:t>
            </a:r>
            <a:endParaRPr lang="hu-HU" b="1" dirty="0" smtClean="0">
              <a:sym typeface="Wingdings" pitchFamily="2" charset="2"/>
            </a:endParaRPr>
          </a:p>
          <a:p>
            <a:pPr>
              <a:buNone/>
            </a:pPr>
            <a:r>
              <a:rPr lang="hu-HU" b="1" dirty="0" smtClean="0">
                <a:sym typeface="Wingdings" pitchFamily="2" charset="2"/>
              </a:rPr>
              <a:t>			</a:t>
            </a:r>
          </a:p>
          <a:p>
            <a:pPr>
              <a:buNone/>
            </a:pPr>
            <a:endParaRPr lang="hu-HU" b="1" dirty="0" smtClean="0">
              <a:sym typeface="Wingdings" pitchFamily="2" charset="2"/>
            </a:endParaRPr>
          </a:p>
          <a:p>
            <a:pPr>
              <a:buNone/>
            </a:pPr>
            <a:r>
              <a:rPr lang="hu-HU" sz="3000" b="1" dirty="0" smtClean="0">
                <a:sym typeface="Wingdings" pitchFamily="2" charset="2"/>
              </a:rPr>
              <a:t>  </a:t>
            </a:r>
            <a:r>
              <a:rPr lang="hu-HU" sz="3000" b="1" dirty="0" err="1" smtClean="0">
                <a:sym typeface="Wingdings" pitchFamily="2" charset="2"/>
              </a:rPr>
              <a:t>isomorphism</a:t>
            </a:r>
            <a:r>
              <a:rPr lang="hu-HU" sz="3000" b="1" dirty="0" smtClean="0">
                <a:sym typeface="Wingdings" pitchFamily="2" charset="2"/>
              </a:rPr>
              <a:t> </a:t>
            </a:r>
            <a:r>
              <a:rPr lang="hu-HU" sz="3000" b="1" dirty="0" err="1" smtClean="0">
                <a:sym typeface="Wingdings" pitchFamily="2" charset="2"/>
              </a:rPr>
              <a:t>with</a:t>
            </a:r>
            <a:r>
              <a:rPr lang="hu-HU" sz="3000" b="1" dirty="0" smtClean="0">
                <a:sym typeface="Wingdings" pitchFamily="2" charset="2"/>
              </a:rPr>
              <a:t> </a:t>
            </a:r>
            <a:r>
              <a:rPr lang="hu-HU" sz="3000" b="1" dirty="0" err="1" smtClean="0">
                <a:sym typeface="Wingdings" pitchFamily="2" charset="2"/>
              </a:rPr>
              <a:t>structural</a:t>
            </a:r>
            <a:r>
              <a:rPr lang="hu-HU" sz="3000" b="1" dirty="0" smtClean="0">
                <a:sym typeface="Wingdings" pitchFamily="2" charset="2"/>
              </a:rPr>
              <a:t> </a:t>
            </a:r>
            <a:r>
              <a:rPr lang="hu-HU" sz="3000" b="1" dirty="0" err="1" smtClean="0">
                <a:sym typeface="Wingdings" pitchFamily="2" charset="2"/>
              </a:rPr>
              <a:t>hierarchy</a:t>
            </a:r>
            <a:endParaRPr lang="hu-HU" sz="3000" b="1" dirty="0"/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3995936" y="3429000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4499992" y="3429000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419872" y="4221088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3995936" y="3789040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3491880" y="3789040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2987824" y="4149080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2555776" y="4581128"/>
            <a:ext cx="67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smtClean="0">
                <a:sym typeface="Wingdings" pitchFamily="2" charset="2"/>
              </a:rPr>
              <a:t>Q1</a:t>
            </a:r>
            <a:endParaRPr lang="hu-HU" sz="3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err="1" smtClean="0"/>
              <a:t>High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variability</a:t>
            </a:r>
            <a:r>
              <a:rPr lang="hu-HU" sz="4000" b="1" dirty="0" smtClean="0"/>
              <a:t> of </a:t>
            </a:r>
            <a:r>
              <a:rPr lang="hu-HU" sz="4000" b="1" dirty="0" err="1" smtClean="0"/>
              <a:t>distributive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interpretations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5058" name="Picture 2" descr="reaction time 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6768752" cy="377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Conclusion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interpreting</a:t>
            </a:r>
            <a:r>
              <a:rPr lang="hu-HU" dirty="0" smtClean="0"/>
              <a:t> </a:t>
            </a:r>
            <a:r>
              <a:rPr lang="hu-HU" dirty="0" err="1" smtClean="0"/>
              <a:t>scopally</a:t>
            </a:r>
            <a:r>
              <a:rPr lang="hu-HU" dirty="0" smtClean="0"/>
              <a:t> </a:t>
            </a:r>
            <a:r>
              <a:rPr lang="hu-HU" dirty="0" err="1" smtClean="0"/>
              <a:t>ambiguous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face</a:t>
            </a:r>
            <a:r>
              <a:rPr lang="hu-HU" dirty="0" smtClean="0"/>
              <a:t> a </a:t>
            </a:r>
            <a:r>
              <a:rPr lang="hu-HU" dirty="0" err="1" smtClean="0"/>
              <a:t>garden-path</a:t>
            </a:r>
            <a:r>
              <a:rPr lang="hu-HU" dirty="0" smtClean="0"/>
              <a:t> </a:t>
            </a:r>
            <a:r>
              <a:rPr lang="hu-HU" dirty="0" err="1" smtClean="0"/>
              <a:t>problem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negation</a:t>
            </a:r>
            <a:r>
              <a:rPr lang="hu-HU" dirty="0" smtClean="0"/>
              <a:t>+</a:t>
            </a:r>
            <a:r>
              <a:rPr lang="hu-HU" dirty="0" err="1" smtClean="0"/>
              <a:t>quantification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default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isomorphic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doubly</a:t>
            </a:r>
            <a:r>
              <a:rPr lang="hu-HU" dirty="0" smtClean="0"/>
              <a:t> </a:t>
            </a:r>
            <a:r>
              <a:rPr lang="hu-HU" dirty="0" err="1" smtClean="0"/>
              <a:t>quantified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default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collective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distributive</a:t>
            </a:r>
            <a:r>
              <a:rPr lang="hu-HU" dirty="0" smtClean="0"/>
              <a:t> </a:t>
            </a:r>
            <a:r>
              <a:rPr lang="hu-HU" dirty="0" err="1" smtClean="0"/>
              <a:t>readings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accessed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variable</a:t>
            </a:r>
            <a:r>
              <a:rPr lang="hu-HU" dirty="0" smtClean="0"/>
              <a:t> </a:t>
            </a:r>
            <a:r>
              <a:rPr lang="hu-HU" dirty="0" err="1" smtClean="0"/>
              <a:t>strategies</a:t>
            </a:r>
            <a:r>
              <a:rPr lang="hu-HU" dirty="0" smtClean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3200" b="1" dirty="0" err="1" smtClean="0"/>
              <a:t>References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/>
              <a:t>Anderson, C., 2004. The </a:t>
            </a:r>
            <a:r>
              <a:rPr lang="hu-HU" dirty="0" err="1" smtClean="0"/>
              <a:t>structure</a:t>
            </a:r>
            <a:r>
              <a:rPr lang="hu-HU" dirty="0" smtClean="0"/>
              <a:t> and </a:t>
            </a:r>
            <a:r>
              <a:rPr lang="hu-HU" dirty="0" err="1" smtClean="0"/>
              <a:t>real-time</a:t>
            </a:r>
            <a:r>
              <a:rPr lang="hu-HU" dirty="0" smtClean="0"/>
              <a:t> </a:t>
            </a:r>
            <a:r>
              <a:rPr lang="hu-HU" dirty="0" err="1" smtClean="0"/>
              <a:t>comprehension</a:t>
            </a:r>
            <a:r>
              <a:rPr lang="hu-HU" dirty="0" smtClean="0"/>
              <a:t> of </a:t>
            </a:r>
            <a:r>
              <a:rPr lang="hu-HU" dirty="0" err="1" smtClean="0"/>
              <a:t>quantifier</a:t>
            </a:r>
            <a:r>
              <a:rPr lang="hu-HU" dirty="0" smtClean="0"/>
              <a:t> </a:t>
            </a:r>
            <a:r>
              <a:rPr lang="hu-HU" dirty="0" err="1" smtClean="0"/>
              <a:t>scope</a:t>
            </a:r>
            <a:r>
              <a:rPr lang="hu-HU" dirty="0" smtClean="0"/>
              <a:t> </a:t>
            </a:r>
            <a:r>
              <a:rPr lang="hu-HU" dirty="0" err="1" smtClean="0"/>
              <a:t>ambiguity</a:t>
            </a:r>
            <a:r>
              <a:rPr lang="hu-HU" dirty="0" smtClean="0"/>
              <a:t>.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Dissertation</a:t>
            </a:r>
            <a:r>
              <a:rPr lang="hu-HU" dirty="0" smtClean="0"/>
              <a:t>, </a:t>
            </a:r>
            <a:r>
              <a:rPr lang="hu-HU" dirty="0" err="1" smtClean="0"/>
              <a:t>Northwestern</a:t>
            </a:r>
            <a:r>
              <a:rPr lang="hu-HU" dirty="0" smtClean="0"/>
              <a:t> University.</a:t>
            </a:r>
          </a:p>
          <a:p>
            <a:pPr>
              <a:buNone/>
            </a:pPr>
            <a:r>
              <a:rPr lang="hu-HU" dirty="0" err="1" smtClean="0"/>
              <a:t>Aoun</a:t>
            </a:r>
            <a:r>
              <a:rPr lang="hu-HU" dirty="0" smtClean="0"/>
              <a:t>, J., </a:t>
            </a:r>
            <a:r>
              <a:rPr lang="hu-HU" dirty="0" err="1" smtClean="0"/>
              <a:t>Li</a:t>
            </a:r>
            <a:r>
              <a:rPr lang="hu-HU" dirty="0" smtClean="0"/>
              <a:t>, A. </a:t>
            </a:r>
            <a:r>
              <a:rPr lang="hu-HU" dirty="0" err="1" smtClean="0"/>
              <a:t>Y-H</a:t>
            </a:r>
            <a:r>
              <a:rPr lang="hu-HU" dirty="0" smtClean="0"/>
              <a:t>., 1993. </a:t>
            </a:r>
            <a:r>
              <a:rPr lang="hu-HU" dirty="0" err="1" smtClean="0"/>
              <a:t>Syntax</a:t>
            </a:r>
            <a:r>
              <a:rPr lang="hu-HU" dirty="0" smtClean="0"/>
              <a:t> of </a:t>
            </a:r>
            <a:r>
              <a:rPr lang="hu-HU" dirty="0" err="1" smtClean="0"/>
              <a:t>Scope</a:t>
            </a:r>
            <a:r>
              <a:rPr lang="hu-HU" dirty="0" smtClean="0"/>
              <a:t>. MIT Press, Cambridge, MA. </a:t>
            </a:r>
          </a:p>
          <a:p>
            <a:pPr>
              <a:buNone/>
            </a:pPr>
            <a:r>
              <a:rPr lang="hu-HU" dirty="0" err="1" smtClean="0"/>
              <a:t>Crain</a:t>
            </a:r>
            <a:r>
              <a:rPr lang="hu-HU" dirty="0" smtClean="0"/>
              <a:t>, S., </a:t>
            </a:r>
            <a:r>
              <a:rPr lang="hu-HU" dirty="0" err="1" smtClean="0"/>
              <a:t>Thornton</a:t>
            </a:r>
            <a:r>
              <a:rPr lang="hu-HU" dirty="0" smtClean="0"/>
              <a:t>, R., 1998. </a:t>
            </a:r>
            <a:r>
              <a:rPr lang="hu-HU" dirty="0" err="1" smtClean="0"/>
              <a:t>Investigations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Universal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: A </a:t>
            </a:r>
            <a:r>
              <a:rPr lang="hu-HU" dirty="0" err="1" smtClean="0"/>
              <a:t>Guide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Experiments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Acquisition</a:t>
            </a:r>
            <a:r>
              <a:rPr lang="hu-HU" dirty="0" smtClean="0"/>
              <a:t> of </a:t>
            </a:r>
            <a:r>
              <a:rPr lang="hu-HU" dirty="0" err="1" smtClean="0"/>
              <a:t>Syntax</a:t>
            </a:r>
            <a:r>
              <a:rPr lang="hu-HU" dirty="0" smtClean="0"/>
              <a:t> and </a:t>
            </a:r>
            <a:r>
              <a:rPr lang="hu-HU" dirty="0" err="1" smtClean="0"/>
              <a:t>Semantics</a:t>
            </a:r>
            <a:r>
              <a:rPr lang="hu-HU" dirty="0" smtClean="0"/>
              <a:t>. MIT Press, Cambridge, MA.</a:t>
            </a:r>
          </a:p>
          <a:p>
            <a:pPr>
              <a:buNone/>
            </a:pPr>
            <a:r>
              <a:rPr lang="hu-HU" dirty="0" smtClean="0"/>
              <a:t>É. Kiss, K., 1991. </a:t>
            </a:r>
            <a:r>
              <a:rPr lang="hu-HU" dirty="0" err="1" smtClean="0"/>
              <a:t>Logical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Hungarian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 smtClean="0"/>
              <a:t>Huang</a:t>
            </a:r>
            <a:r>
              <a:rPr lang="hu-HU" dirty="0" smtClean="0"/>
              <a:t>, J., May, R. (</a:t>
            </a:r>
            <a:r>
              <a:rPr lang="hu-HU" dirty="0" err="1" smtClean="0"/>
              <a:t>Eds</a:t>
            </a:r>
            <a:r>
              <a:rPr lang="hu-HU" dirty="0" smtClean="0"/>
              <a:t>.), </a:t>
            </a:r>
            <a:r>
              <a:rPr lang="hu-HU" dirty="0" err="1" smtClean="0"/>
              <a:t>Logical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 and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. </a:t>
            </a:r>
            <a:r>
              <a:rPr lang="hu-HU" dirty="0" err="1" smtClean="0"/>
              <a:t>Reidel</a:t>
            </a:r>
            <a:r>
              <a:rPr lang="hu-HU" dirty="0" smtClean="0"/>
              <a:t>, </a:t>
            </a:r>
            <a:r>
              <a:rPr lang="hu-HU" dirty="0" err="1" smtClean="0"/>
              <a:t>Dordrecht</a:t>
            </a:r>
            <a:r>
              <a:rPr lang="hu-HU" dirty="0" smtClean="0"/>
              <a:t>, pp. 111–148. </a:t>
            </a:r>
          </a:p>
          <a:p>
            <a:pPr>
              <a:buNone/>
            </a:pPr>
            <a:r>
              <a:rPr lang="hu-HU" dirty="0" smtClean="0"/>
              <a:t>É. Kiss, K., 2002. The </a:t>
            </a:r>
            <a:r>
              <a:rPr lang="hu-HU" dirty="0" err="1" smtClean="0"/>
              <a:t>Syntax</a:t>
            </a:r>
            <a:r>
              <a:rPr lang="hu-HU" dirty="0" smtClean="0"/>
              <a:t> of </a:t>
            </a:r>
            <a:r>
              <a:rPr lang="hu-HU" dirty="0" err="1" smtClean="0"/>
              <a:t>Hungarian</a:t>
            </a:r>
            <a:r>
              <a:rPr lang="hu-HU" dirty="0" smtClean="0"/>
              <a:t>. Cambridge University Press, Cambridge. </a:t>
            </a:r>
          </a:p>
          <a:p>
            <a:pPr>
              <a:buNone/>
            </a:pPr>
            <a:r>
              <a:rPr lang="hu-HU" dirty="0" err="1" smtClean="0"/>
              <a:t>Gennari</a:t>
            </a:r>
            <a:r>
              <a:rPr lang="hu-HU" dirty="0" smtClean="0"/>
              <a:t>, S., MacDonald, M. 2005/2006. </a:t>
            </a:r>
            <a:r>
              <a:rPr lang="hu-HU" dirty="0" err="1" smtClean="0"/>
              <a:t>Acquisition</a:t>
            </a:r>
            <a:r>
              <a:rPr lang="hu-HU" dirty="0" smtClean="0"/>
              <a:t> of </a:t>
            </a:r>
            <a:r>
              <a:rPr lang="hu-HU" dirty="0" err="1" smtClean="0"/>
              <a:t>Negation</a:t>
            </a:r>
            <a:r>
              <a:rPr lang="hu-HU" dirty="0" smtClean="0"/>
              <a:t> and </a:t>
            </a:r>
            <a:r>
              <a:rPr lang="hu-HU" dirty="0" err="1" smtClean="0"/>
              <a:t>Quantification</a:t>
            </a:r>
            <a:r>
              <a:rPr lang="hu-HU" dirty="0" smtClean="0"/>
              <a:t>: </a:t>
            </a:r>
            <a:r>
              <a:rPr lang="hu-HU" dirty="0" err="1" smtClean="0"/>
              <a:t>Insights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Adult</a:t>
            </a:r>
            <a:r>
              <a:rPr lang="hu-HU" dirty="0" smtClean="0"/>
              <a:t> </a:t>
            </a:r>
            <a:r>
              <a:rPr lang="hu-HU" dirty="0" err="1" smtClean="0"/>
              <a:t>Production</a:t>
            </a:r>
            <a:r>
              <a:rPr lang="hu-HU" dirty="0" smtClean="0"/>
              <a:t> and </a:t>
            </a:r>
            <a:r>
              <a:rPr lang="hu-HU" dirty="0" err="1" smtClean="0"/>
              <a:t>Comprehension</a:t>
            </a:r>
            <a:r>
              <a:rPr lang="hu-HU" dirty="0" smtClean="0"/>
              <a:t>.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Acquistion</a:t>
            </a:r>
            <a:r>
              <a:rPr lang="hu-HU" dirty="0" smtClean="0"/>
              <a:t> 13(2), 125-168.</a:t>
            </a:r>
          </a:p>
          <a:p>
            <a:pPr>
              <a:buNone/>
            </a:pPr>
            <a:r>
              <a:rPr lang="hu-HU" dirty="0" err="1" smtClean="0"/>
              <a:t>Gualmini</a:t>
            </a:r>
            <a:r>
              <a:rPr lang="hu-HU" dirty="0" smtClean="0"/>
              <a:t>, A., 2008. The </a:t>
            </a:r>
            <a:r>
              <a:rPr lang="hu-HU" dirty="0" err="1" smtClean="0"/>
              <a:t>rise</a:t>
            </a:r>
            <a:r>
              <a:rPr lang="hu-HU" dirty="0" smtClean="0"/>
              <a:t> and </a:t>
            </a:r>
            <a:r>
              <a:rPr lang="hu-HU" dirty="0" err="1" smtClean="0"/>
              <a:t>fall</a:t>
            </a:r>
            <a:r>
              <a:rPr lang="hu-HU" dirty="0" smtClean="0"/>
              <a:t> of </a:t>
            </a:r>
            <a:r>
              <a:rPr lang="hu-HU" dirty="0" err="1" smtClean="0"/>
              <a:t>Isomorphism</a:t>
            </a:r>
            <a:r>
              <a:rPr lang="hu-HU" dirty="0" smtClean="0"/>
              <a:t>. </a:t>
            </a:r>
            <a:r>
              <a:rPr lang="hu-HU" dirty="0" err="1" smtClean="0"/>
              <a:t>Lingua</a:t>
            </a:r>
            <a:r>
              <a:rPr lang="hu-HU" dirty="0" smtClean="0"/>
              <a:t> 118, 1158-1176.</a:t>
            </a:r>
          </a:p>
          <a:p>
            <a:pPr>
              <a:buNone/>
            </a:pPr>
            <a:r>
              <a:rPr lang="hu-HU" dirty="0" err="1" smtClean="0"/>
              <a:t>Lidz</a:t>
            </a:r>
            <a:r>
              <a:rPr lang="hu-HU" dirty="0" smtClean="0"/>
              <a:t>, J., </a:t>
            </a:r>
            <a:r>
              <a:rPr lang="hu-HU" dirty="0" err="1" smtClean="0"/>
              <a:t>Musolino</a:t>
            </a:r>
            <a:r>
              <a:rPr lang="hu-HU" dirty="0" smtClean="0"/>
              <a:t>, J., 2002. </a:t>
            </a:r>
            <a:r>
              <a:rPr lang="hu-HU" dirty="0" err="1" smtClean="0"/>
              <a:t>Children's</a:t>
            </a:r>
            <a:r>
              <a:rPr lang="hu-HU" dirty="0" smtClean="0"/>
              <a:t> </a:t>
            </a:r>
            <a:r>
              <a:rPr lang="hu-HU" dirty="0" err="1" smtClean="0"/>
              <a:t>command</a:t>
            </a:r>
            <a:r>
              <a:rPr lang="hu-HU" dirty="0" smtClean="0"/>
              <a:t> of </a:t>
            </a:r>
            <a:r>
              <a:rPr lang="hu-HU" dirty="0" err="1" smtClean="0"/>
              <a:t>quantification</a:t>
            </a:r>
            <a:r>
              <a:rPr lang="hu-HU" dirty="0" smtClean="0"/>
              <a:t>. </a:t>
            </a:r>
            <a:r>
              <a:rPr lang="hu-HU" dirty="0" err="1" smtClean="0"/>
              <a:t>Cognition</a:t>
            </a:r>
            <a:r>
              <a:rPr lang="hu-HU" dirty="0" smtClean="0"/>
              <a:t> 84(2), 113-154.</a:t>
            </a:r>
          </a:p>
          <a:p>
            <a:pPr>
              <a:buNone/>
            </a:pPr>
            <a:r>
              <a:rPr lang="hu-HU" dirty="0" err="1" smtClean="0"/>
              <a:t>Lidz</a:t>
            </a:r>
            <a:r>
              <a:rPr lang="hu-HU" dirty="0" smtClean="0"/>
              <a:t>, J., </a:t>
            </a:r>
            <a:r>
              <a:rPr lang="hu-HU" dirty="0" err="1" smtClean="0"/>
              <a:t>Musolino</a:t>
            </a:r>
            <a:r>
              <a:rPr lang="hu-HU" dirty="0" smtClean="0"/>
              <a:t>, J., 2005/2006.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Quantificational</a:t>
            </a:r>
            <a:r>
              <a:rPr lang="hu-HU" dirty="0" smtClean="0"/>
              <a:t> Status of </a:t>
            </a:r>
            <a:r>
              <a:rPr lang="hu-HU" dirty="0" err="1" smtClean="0"/>
              <a:t>Indefinites</a:t>
            </a:r>
            <a:r>
              <a:rPr lang="hu-HU" dirty="0" smtClean="0"/>
              <a:t>: The </a:t>
            </a:r>
            <a:r>
              <a:rPr lang="hu-HU" dirty="0" err="1" smtClean="0"/>
              <a:t>View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err="1" smtClean="0"/>
              <a:t>Musolino</a:t>
            </a:r>
            <a:r>
              <a:rPr lang="hu-HU" dirty="0" smtClean="0"/>
              <a:t>, J., 1998. </a:t>
            </a:r>
            <a:r>
              <a:rPr lang="hu-HU" dirty="0" err="1" smtClean="0"/>
              <a:t>Universal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Acquisition</a:t>
            </a:r>
            <a:r>
              <a:rPr lang="hu-HU" dirty="0" smtClean="0"/>
              <a:t> of </a:t>
            </a:r>
            <a:r>
              <a:rPr lang="hu-HU" dirty="0" err="1" smtClean="0"/>
              <a:t>Semantic</a:t>
            </a:r>
            <a:r>
              <a:rPr lang="hu-HU" dirty="0" smtClean="0"/>
              <a:t> </a:t>
            </a:r>
            <a:r>
              <a:rPr lang="hu-HU" dirty="0" err="1" smtClean="0"/>
              <a:t>Knowledge</a:t>
            </a:r>
            <a:r>
              <a:rPr lang="hu-HU" dirty="0" smtClean="0"/>
              <a:t>: An </a:t>
            </a:r>
            <a:r>
              <a:rPr lang="hu-HU" dirty="0" err="1" smtClean="0"/>
              <a:t>Experimental</a:t>
            </a:r>
            <a:r>
              <a:rPr lang="hu-HU" dirty="0" smtClean="0"/>
              <a:t> </a:t>
            </a:r>
            <a:r>
              <a:rPr lang="hu-HU" dirty="0" err="1" smtClean="0"/>
              <a:t>Investigation</a:t>
            </a:r>
            <a:r>
              <a:rPr lang="hu-HU" dirty="0" smtClean="0"/>
              <a:t> of </a:t>
            </a:r>
            <a:r>
              <a:rPr lang="hu-HU" dirty="0" err="1" smtClean="0"/>
              <a:t>Quantifier-negation</a:t>
            </a:r>
            <a:r>
              <a:rPr lang="hu-HU" dirty="0" smtClean="0"/>
              <a:t> </a:t>
            </a:r>
            <a:r>
              <a:rPr lang="hu-HU" dirty="0" err="1" smtClean="0"/>
              <a:t>Interactions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English.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Dissertation</a:t>
            </a:r>
            <a:r>
              <a:rPr lang="hu-HU" dirty="0" smtClean="0"/>
              <a:t>, University of Maryland. </a:t>
            </a:r>
          </a:p>
          <a:p>
            <a:pPr>
              <a:buNone/>
            </a:pPr>
            <a:r>
              <a:rPr lang="hu-HU" dirty="0" err="1" smtClean="0"/>
              <a:t>Musolino</a:t>
            </a:r>
            <a:r>
              <a:rPr lang="hu-HU" dirty="0" smtClean="0"/>
              <a:t>, J., 2011. </a:t>
            </a:r>
            <a:r>
              <a:rPr lang="hu-HU" dirty="0" err="1" smtClean="0"/>
              <a:t>Studying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acquisition</a:t>
            </a:r>
            <a:r>
              <a:rPr lang="hu-HU" dirty="0" smtClean="0"/>
              <a:t> </a:t>
            </a:r>
            <a:r>
              <a:rPr lang="hu-HU" dirty="0" err="1" smtClean="0"/>
              <a:t>through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prism</a:t>
            </a:r>
            <a:r>
              <a:rPr lang="hu-HU" dirty="0" smtClean="0"/>
              <a:t> of </a:t>
            </a:r>
            <a:r>
              <a:rPr lang="hu-HU" dirty="0" err="1" smtClean="0"/>
              <a:t>isomorphism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: de </a:t>
            </a:r>
            <a:r>
              <a:rPr lang="hu-HU" dirty="0" err="1" smtClean="0"/>
              <a:t>Villiers</a:t>
            </a:r>
            <a:r>
              <a:rPr lang="hu-HU" dirty="0" smtClean="0"/>
              <a:t>, J., </a:t>
            </a:r>
            <a:r>
              <a:rPr lang="hu-HU" dirty="0" err="1" smtClean="0"/>
              <a:t>Roeper</a:t>
            </a:r>
            <a:r>
              <a:rPr lang="hu-HU" dirty="0" smtClean="0"/>
              <a:t>, T. (</a:t>
            </a:r>
            <a:r>
              <a:rPr lang="hu-HU" dirty="0" err="1" smtClean="0"/>
              <a:t>Eds</a:t>
            </a:r>
            <a:r>
              <a:rPr lang="hu-HU" dirty="0" smtClean="0"/>
              <a:t>.), </a:t>
            </a:r>
            <a:r>
              <a:rPr lang="hu-HU" dirty="0" err="1" smtClean="0"/>
              <a:t>Handbook</a:t>
            </a:r>
            <a:r>
              <a:rPr lang="hu-HU" dirty="0" smtClean="0"/>
              <a:t> of </a:t>
            </a:r>
            <a:r>
              <a:rPr lang="hu-HU" dirty="0" err="1" smtClean="0"/>
              <a:t>Generative</a:t>
            </a:r>
            <a:r>
              <a:rPr lang="hu-HU" dirty="0" smtClean="0"/>
              <a:t> </a:t>
            </a:r>
            <a:r>
              <a:rPr lang="hu-HU" dirty="0" err="1" smtClean="0"/>
              <a:t>Approaches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Acquisition</a:t>
            </a:r>
            <a:r>
              <a:rPr lang="hu-HU" dirty="0" smtClean="0"/>
              <a:t>. Springer Science &amp; Business Media, New York.</a:t>
            </a:r>
          </a:p>
          <a:p>
            <a:pPr>
              <a:buNone/>
            </a:pPr>
            <a:r>
              <a:rPr lang="hu-HU" dirty="0" err="1" smtClean="0"/>
              <a:t>Trueswell</a:t>
            </a:r>
            <a:r>
              <a:rPr lang="hu-HU" dirty="0" smtClean="0"/>
              <a:t>, J. C., </a:t>
            </a:r>
            <a:r>
              <a:rPr lang="hu-HU" dirty="0" err="1" smtClean="0"/>
              <a:t>Sekerina</a:t>
            </a:r>
            <a:r>
              <a:rPr lang="hu-HU" dirty="0" smtClean="0"/>
              <a:t>, I. A., Hill, N., </a:t>
            </a:r>
            <a:r>
              <a:rPr lang="hu-HU" dirty="0" err="1" smtClean="0"/>
              <a:t>Logrip</a:t>
            </a:r>
            <a:r>
              <a:rPr lang="hu-HU" dirty="0" smtClean="0"/>
              <a:t>, M., 1999. The </a:t>
            </a:r>
            <a:r>
              <a:rPr lang="hu-HU" dirty="0" err="1" smtClean="0"/>
              <a:t>kindergarten</a:t>
            </a:r>
            <a:r>
              <a:rPr lang="hu-HU" dirty="0" smtClean="0"/>
              <a:t> </a:t>
            </a:r>
            <a:r>
              <a:rPr lang="hu-HU" dirty="0" err="1" smtClean="0"/>
              <a:t>path</a:t>
            </a:r>
            <a:r>
              <a:rPr lang="hu-HU" dirty="0" smtClean="0"/>
              <a:t> </a:t>
            </a:r>
            <a:r>
              <a:rPr lang="hu-HU" dirty="0" err="1" smtClean="0"/>
              <a:t>effect</a:t>
            </a:r>
            <a:r>
              <a:rPr lang="hu-HU" dirty="0" smtClean="0"/>
              <a:t>: </a:t>
            </a:r>
            <a:r>
              <a:rPr lang="hu-HU" dirty="0" err="1" smtClean="0"/>
              <a:t>Studying</a:t>
            </a:r>
            <a:r>
              <a:rPr lang="hu-HU" dirty="0" smtClean="0"/>
              <a:t> on-line </a:t>
            </a:r>
            <a:r>
              <a:rPr lang="hu-HU" dirty="0" err="1" smtClean="0"/>
              <a:t>sentence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young</a:t>
            </a:r>
            <a:r>
              <a:rPr lang="hu-HU" dirty="0" smtClean="0"/>
              <a:t> </a:t>
            </a:r>
            <a:r>
              <a:rPr lang="hu-HU" dirty="0" err="1" smtClean="0"/>
              <a:t>children</a:t>
            </a:r>
            <a:r>
              <a:rPr lang="hu-HU" dirty="0" smtClean="0"/>
              <a:t>. </a:t>
            </a:r>
            <a:r>
              <a:rPr lang="hu-HU" dirty="0" err="1" smtClean="0"/>
              <a:t>Cognition</a:t>
            </a:r>
            <a:r>
              <a:rPr lang="hu-HU" dirty="0" smtClean="0"/>
              <a:t> 73, 89-134.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4082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Road</a:t>
            </a:r>
            <a:r>
              <a:rPr lang="hu-HU" sz="3600" b="1" dirty="0" smtClean="0"/>
              <a:t> map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4604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sz="2800" dirty="0" err="1" smtClean="0"/>
              <a:t>Alternative</a:t>
            </a:r>
            <a:r>
              <a:rPr lang="hu-HU" sz="2800" dirty="0" smtClean="0"/>
              <a:t> </a:t>
            </a:r>
            <a:r>
              <a:rPr lang="hu-HU" sz="2800" dirty="0" err="1" smtClean="0"/>
              <a:t>explanations</a:t>
            </a:r>
            <a:r>
              <a:rPr lang="hu-HU" sz="2800" dirty="0" smtClean="0"/>
              <a:t> of </a:t>
            </a:r>
            <a:r>
              <a:rPr lang="hu-HU" sz="2800" dirty="0" err="1" smtClean="0"/>
              <a:t>Observed</a:t>
            </a:r>
            <a:r>
              <a:rPr lang="hu-HU" sz="2800" dirty="0" smtClean="0"/>
              <a:t> </a:t>
            </a:r>
            <a:r>
              <a:rPr lang="hu-HU" sz="2800" dirty="0" err="1" smtClean="0"/>
              <a:t>Isomorphism</a:t>
            </a:r>
            <a:r>
              <a:rPr lang="hu-H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hu-HU" sz="2800" dirty="0" err="1" smtClean="0"/>
              <a:t>Scope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</a:t>
            </a:r>
            <a:r>
              <a:rPr lang="hu-HU" sz="2800" dirty="0" err="1" smtClean="0"/>
              <a:t>Hungarian</a:t>
            </a:r>
            <a:r>
              <a:rPr lang="hu-HU" sz="2800" dirty="0" smtClean="0"/>
              <a:t> </a:t>
            </a:r>
            <a:r>
              <a:rPr lang="hu-HU" sz="2800" dirty="0" err="1" smtClean="0"/>
              <a:t>adult</a:t>
            </a:r>
            <a:r>
              <a:rPr lang="hu-HU" sz="2800" dirty="0" smtClean="0"/>
              <a:t> </a:t>
            </a:r>
            <a:r>
              <a:rPr lang="hu-HU" sz="2800" dirty="0" err="1" smtClean="0"/>
              <a:t>language</a:t>
            </a:r>
            <a:r>
              <a:rPr lang="hu-HU" sz="2800" dirty="0" smtClean="0"/>
              <a:t> is </a:t>
            </a:r>
            <a:r>
              <a:rPr lang="hu-HU" sz="2800" dirty="0" err="1" smtClean="0"/>
              <a:t>isomorphic</a:t>
            </a:r>
            <a:r>
              <a:rPr lang="hu-H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hu-HU" sz="2800" dirty="0" err="1" smtClean="0"/>
              <a:t>Experimental</a:t>
            </a:r>
            <a:r>
              <a:rPr lang="hu-HU" sz="2800" dirty="0" smtClean="0"/>
              <a:t> </a:t>
            </a:r>
            <a:r>
              <a:rPr lang="hu-HU" sz="2800" dirty="0" err="1" smtClean="0"/>
              <a:t>evidence</a:t>
            </a:r>
            <a:r>
              <a:rPr lang="hu-HU" sz="2800" dirty="0" smtClean="0"/>
              <a:t> </a:t>
            </a:r>
            <a:r>
              <a:rPr lang="hu-HU" sz="2800" dirty="0" err="1" smtClean="0"/>
              <a:t>that</a:t>
            </a:r>
            <a:r>
              <a:rPr lang="hu-HU" sz="2800" dirty="0" smtClean="0"/>
              <a:t> </a:t>
            </a:r>
            <a:r>
              <a:rPr lang="hu-HU" sz="2800" dirty="0" err="1" smtClean="0"/>
              <a:t>scope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</a:t>
            </a:r>
            <a:r>
              <a:rPr lang="hu-HU" sz="2800" dirty="0" err="1" smtClean="0"/>
              <a:t>Hungarian</a:t>
            </a:r>
            <a:r>
              <a:rPr lang="hu-HU" sz="2800" dirty="0" smtClean="0"/>
              <a:t> </a:t>
            </a:r>
            <a:r>
              <a:rPr lang="hu-HU" sz="2800" dirty="0" err="1" smtClean="0"/>
              <a:t>child</a:t>
            </a:r>
            <a:r>
              <a:rPr lang="hu-HU" sz="2800" dirty="0" smtClean="0"/>
              <a:t> </a:t>
            </a:r>
            <a:r>
              <a:rPr lang="hu-HU" sz="2800" dirty="0" err="1" smtClean="0"/>
              <a:t>language</a:t>
            </a:r>
            <a:r>
              <a:rPr lang="hu-HU" sz="2800" dirty="0" smtClean="0"/>
              <a:t> is </a:t>
            </a:r>
            <a:r>
              <a:rPr lang="hu-HU" sz="2800" dirty="0" err="1" smtClean="0"/>
              <a:t>not</a:t>
            </a:r>
            <a:r>
              <a:rPr lang="hu-HU" sz="2800" dirty="0" smtClean="0"/>
              <a:t> </a:t>
            </a:r>
            <a:r>
              <a:rPr lang="hu-HU" sz="2800" dirty="0" err="1" smtClean="0"/>
              <a:t>isomorphic</a:t>
            </a:r>
            <a:r>
              <a:rPr lang="hu-H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hu-HU" sz="2800" dirty="0" err="1" smtClean="0"/>
              <a:t>Observed</a:t>
            </a:r>
            <a:r>
              <a:rPr lang="hu-HU" sz="2800" dirty="0" smtClean="0"/>
              <a:t> </a:t>
            </a:r>
            <a:r>
              <a:rPr lang="hu-HU" sz="2800" dirty="0" err="1" smtClean="0"/>
              <a:t>Isomorphism</a:t>
            </a:r>
            <a:r>
              <a:rPr lang="hu-HU" sz="2800" dirty="0" smtClean="0"/>
              <a:t> </a:t>
            </a:r>
            <a:r>
              <a:rPr lang="hu-HU" sz="2800" dirty="0" err="1" smtClean="0"/>
              <a:t>does</a:t>
            </a:r>
            <a:r>
              <a:rPr lang="hu-HU" sz="2800" dirty="0" smtClean="0"/>
              <a:t> </a:t>
            </a:r>
            <a:r>
              <a:rPr lang="hu-HU" sz="2800" dirty="0" err="1" smtClean="0"/>
              <a:t>not</a:t>
            </a:r>
            <a:r>
              <a:rPr lang="hu-HU" sz="2800" dirty="0" smtClean="0"/>
              <a:t> </a:t>
            </a:r>
            <a:r>
              <a:rPr lang="hu-HU" sz="2800" dirty="0" err="1" smtClean="0"/>
              <a:t>extend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doubly</a:t>
            </a:r>
            <a:r>
              <a:rPr lang="hu-HU" sz="2800" dirty="0" smtClean="0"/>
              <a:t> </a:t>
            </a:r>
            <a:r>
              <a:rPr lang="hu-HU" sz="2800" dirty="0" err="1" smtClean="0"/>
              <a:t>quantified</a:t>
            </a:r>
            <a:r>
              <a:rPr lang="hu-HU" sz="2800" dirty="0" smtClean="0"/>
              <a:t> </a:t>
            </a:r>
            <a:r>
              <a:rPr lang="hu-HU" sz="2800" dirty="0" err="1" smtClean="0"/>
              <a:t>sentences</a:t>
            </a:r>
            <a:r>
              <a:rPr lang="hu-HU" sz="2800" dirty="0" smtClean="0"/>
              <a:t> </a:t>
            </a:r>
            <a:r>
              <a:rPr lang="hu-HU" sz="2800" dirty="0" err="1" smtClean="0"/>
              <a:t>across</a:t>
            </a:r>
            <a:r>
              <a:rPr lang="hu-HU" sz="2800" dirty="0" smtClean="0"/>
              <a:t> </a:t>
            </a:r>
            <a:r>
              <a:rPr lang="hu-HU" sz="2800" dirty="0" err="1" smtClean="0"/>
              <a:t>languages</a:t>
            </a:r>
            <a:r>
              <a:rPr lang="hu-H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hu-HU" sz="2800" dirty="0" err="1" smtClean="0"/>
              <a:t>Hypothesis</a:t>
            </a:r>
            <a:r>
              <a:rPr lang="hu-HU" sz="2800" dirty="0" smtClean="0"/>
              <a:t>: </a:t>
            </a:r>
            <a:r>
              <a:rPr lang="hu-HU" sz="2800" dirty="0" err="1" smtClean="0"/>
              <a:t>their</a:t>
            </a:r>
            <a:r>
              <a:rPr lang="hu-HU" sz="2800" dirty="0" smtClean="0"/>
              <a:t> </a:t>
            </a:r>
            <a:r>
              <a:rPr lang="hu-HU" sz="2800" dirty="0" err="1" smtClean="0"/>
              <a:t>default</a:t>
            </a:r>
            <a:r>
              <a:rPr lang="hu-HU" sz="2800" dirty="0" smtClean="0"/>
              <a:t> </a:t>
            </a:r>
            <a:r>
              <a:rPr lang="hu-HU" sz="2800" dirty="0" err="1" smtClean="0"/>
              <a:t>reading</a:t>
            </a:r>
            <a:r>
              <a:rPr lang="hu-HU" sz="2800" dirty="0" smtClean="0"/>
              <a:t> is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collective</a:t>
            </a:r>
            <a:r>
              <a:rPr lang="hu-HU" sz="2800" dirty="0" smtClean="0"/>
              <a:t> </a:t>
            </a:r>
            <a:r>
              <a:rPr lang="hu-HU" sz="2800" dirty="0" err="1" smtClean="0"/>
              <a:t>one</a:t>
            </a:r>
            <a:r>
              <a:rPr lang="hu-HU" sz="2800" dirty="0" smtClean="0"/>
              <a:t>.</a:t>
            </a:r>
          </a:p>
          <a:p>
            <a:pPr marL="514350" indent="-514350">
              <a:buNone/>
            </a:pPr>
            <a:r>
              <a:rPr lang="hu-HU" sz="2800" dirty="0" smtClean="0"/>
              <a:t>	</a:t>
            </a:r>
            <a:r>
              <a:rPr lang="hu-HU" sz="2800" dirty="0" err="1" smtClean="0"/>
              <a:t>Distributive</a:t>
            </a:r>
            <a:r>
              <a:rPr lang="hu-HU" sz="2800" dirty="0" smtClean="0"/>
              <a:t> </a:t>
            </a:r>
            <a:r>
              <a:rPr lang="hu-HU" sz="2800" dirty="0" err="1" smtClean="0"/>
              <a:t>readings</a:t>
            </a:r>
            <a:r>
              <a:rPr lang="hu-HU" sz="2800" dirty="0" smtClean="0"/>
              <a:t> </a:t>
            </a:r>
            <a:r>
              <a:rPr lang="hu-HU" sz="2800" dirty="0" err="1" smtClean="0"/>
              <a:t>involve</a:t>
            </a:r>
            <a:r>
              <a:rPr lang="hu-HU" sz="2800" dirty="0" smtClean="0"/>
              <a:t> </a:t>
            </a:r>
            <a:r>
              <a:rPr lang="hu-HU" sz="2800" dirty="0" err="1" smtClean="0"/>
              <a:t>garden-paths</a:t>
            </a:r>
            <a:r>
              <a:rPr lang="hu-HU" sz="2800" dirty="0" smtClean="0"/>
              <a:t>, </a:t>
            </a:r>
            <a:r>
              <a:rPr lang="hu-HU" sz="2800" dirty="0" err="1" smtClean="0"/>
              <a:t>where</a:t>
            </a:r>
            <a:r>
              <a:rPr lang="hu-HU" sz="2800" dirty="0" smtClean="0"/>
              <a:t> </a:t>
            </a:r>
            <a:r>
              <a:rPr lang="hu-HU" sz="2800" dirty="0" err="1" smtClean="0"/>
              <a:t>interpretation</a:t>
            </a:r>
            <a:r>
              <a:rPr lang="hu-HU" sz="2800" dirty="0" smtClean="0"/>
              <a:t> is </a:t>
            </a:r>
            <a:r>
              <a:rPr lang="hu-HU" sz="2800" dirty="0" err="1" smtClean="0"/>
              <a:t>dissociated</a:t>
            </a:r>
            <a:r>
              <a:rPr lang="hu-HU" sz="2800" dirty="0" smtClean="0"/>
              <a:t> </a:t>
            </a:r>
            <a:r>
              <a:rPr lang="hu-HU" sz="2800" dirty="0" err="1" smtClean="0"/>
              <a:t>from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flow of </a:t>
            </a:r>
            <a:r>
              <a:rPr lang="hu-HU" sz="2800" dirty="0" err="1" smtClean="0"/>
              <a:t>speech</a:t>
            </a:r>
            <a:r>
              <a:rPr lang="hu-HU" sz="2800" dirty="0" smtClean="0"/>
              <a:t>.</a:t>
            </a:r>
          </a:p>
          <a:p>
            <a:pPr marL="514350" indent="-514350">
              <a:buNone/>
            </a:pPr>
            <a:r>
              <a:rPr lang="hu-HU" sz="2800" dirty="0" smtClean="0"/>
              <a:t>6. </a:t>
            </a:r>
            <a:r>
              <a:rPr lang="hu-HU" sz="2800" dirty="0" err="1" smtClean="0"/>
              <a:t>Experimental</a:t>
            </a:r>
            <a:r>
              <a:rPr lang="hu-HU" sz="2800" dirty="0" smtClean="0"/>
              <a:t> </a:t>
            </a:r>
            <a:r>
              <a:rPr lang="hu-HU" sz="2800" dirty="0" err="1" smtClean="0"/>
              <a:t>evidence</a:t>
            </a:r>
            <a:r>
              <a:rPr lang="hu-HU" sz="2800" dirty="0" smtClean="0"/>
              <a:t> of </a:t>
            </a:r>
            <a:r>
              <a:rPr lang="hu-HU" sz="2800" dirty="0" err="1" smtClean="0"/>
              <a:t>garden-paths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Explanations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observed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isomorphism</a:t>
            </a:r>
            <a:r>
              <a:rPr lang="hu-HU" sz="3600" b="1" dirty="0" smtClean="0"/>
              <a:t>:</a:t>
            </a:r>
            <a:br>
              <a:rPr lang="hu-HU" sz="3600" b="1" dirty="0" smtClean="0"/>
            </a:br>
            <a:r>
              <a:rPr lang="hu-HU" sz="3600" b="1" dirty="0" smtClean="0"/>
              <a:t>1. </a:t>
            </a:r>
            <a:r>
              <a:rPr lang="hu-HU" sz="3600" b="1" dirty="0" err="1" smtClean="0"/>
              <a:t>Immature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grammar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999381"/>
            <a:ext cx="85689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000" dirty="0" err="1"/>
              <a:t>Musolino</a:t>
            </a:r>
            <a:r>
              <a:rPr lang="hu-HU" sz="3000" dirty="0"/>
              <a:t> (1998</a:t>
            </a:r>
            <a:r>
              <a:rPr lang="hu-HU" sz="3000" dirty="0" smtClean="0"/>
              <a:t>): </a:t>
            </a:r>
            <a:r>
              <a:rPr lang="hu-HU" sz="3000" dirty="0" err="1"/>
              <a:t>children</a:t>
            </a:r>
            <a:r>
              <a:rPr lang="hu-HU" sz="3000" dirty="0"/>
              <a:t> </a:t>
            </a:r>
            <a:r>
              <a:rPr lang="hu-HU" sz="3000" dirty="0" err="1"/>
              <a:t>cannot</a:t>
            </a:r>
            <a:r>
              <a:rPr lang="hu-HU" sz="3000" dirty="0"/>
              <a:t> </a:t>
            </a:r>
            <a:r>
              <a:rPr lang="hu-HU" sz="3000" dirty="0" err="1"/>
              <a:t>yet</a:t>
            </a:r>
            <a:r>
              <a:rPr lang="hu-HU" sz="3000" dirty="0"/>
              <a:t> </a:t>
            </a:r>
            <a:r>
              <a:rPr lang="hu-HU" sz="3000" dirty="0" err="1"/>
              <a:t>generate</a:t>
            </a:r>
            <a:r>
              <a:rPr lang="hu-HU" sz="3000" dirty="0"/>
              <a:t> </a:t>
            </a:r>
            <a:r>
              <a:rPr lang="hu-HU" sz="3000" dirty="0" err="1"/>
              <a:t>the</a:t>
            </a:r>
            <a:r>
              <a:rPr lang="hu-HU" sz="3000" dirty="0"/>
              <a:t> </a:t>
            </a:r>
            <a:r>
              <a:rPr lang="hu-HU" sz="3000" dirty="0" err="1"/>
              <a:t>complex</a:t>
            </a:r>
            <a:r>
              <a:rPr lang="hu-HU" sz="3000" dirty="0"/>
              <a:t> </a:t>
            </a:r>
            <a:r>
              <a:rPr lang="hu-HU" sz="3000" dirty="0" err="1"/>
              <a:t>structures</a:t>
            </a:r>
            <a:r>
              <a:rPr lang="hu-HU" sz="3000" dirty="0"/>
              <a:t> </a:t>
            </a:r>
            <a:r>
              <a:rPr lang="hu-HU" sz="3000" dirty="0" err="1"/>
              <a:t>that</a:t>
            </a:r>
            <a:r>
              <a:rPr lang="hu-HU" sz="3000" dirty="0"/>
              <a:t> </a:t>
            </a:r>
            <a:r>
              <a:rPr lang="hu-HU" sz="3000" dirty="0" err="1"/>
              <a:t>correspond</a:t>
            </a:r>
            <a:r>
              <a:rPr lang="hu-HU" sz="3000" dirty="0"/>
              <a:t> </a:t>
            </a:r>
            <a:r>
              <a:rPr lang="hu-HU" sz="3000" dirty="0" err="1"/>
              <a:t>to</a:t>
            </a:r>
            <a:r>
              <a:rPr lang="hu-HU" sz="3000" dirty="0"/>
              <a:t> </a:t>
            </a:r>
            <a:r>
              <a:rPr lang="hu-HU" sz="3000" dirty="0" err="1"/>
              <a:t>non-isomorphic</a:t>
            </a:r>
            <a:r>
              <a:rPr lang="hu-HU" sz="3000" dirty="0"/>
              <a:t> </a:t>
            </a:r>
            <a:r>
              <a:rPr lang="hu-HU" sz="3000" dirty="0" err="1"/>
              <a:t>interpretations</a:t>
            </a:r>
            <a:r>
              <a:rPr lang="hu-HU" sz="3000" dirty="0" smtClean="0"/>
              <a:t>.</a:t>
            </a:r>
          </a:p>
          <a:p>
            <a:pPr>
              <a:buNone/>
            </a:pPr>
            <a:endParaRPr lang="hu-HU" sz="3000" dirty="0" smtClean="0"/>
          </a:p>
          <a:p>
            <a:pPr>
              <a:buNone/>
            </a:pPr>
            <a:r>
              <a:rPr lang="hu-HU" sz="3000" b="1" dirty="0" err="1" smtClean="0"/>
              <a:t>Semantic</a:t>
            </a:r>
            <a:r>
              <a:rPr lang="hu-HU" sz="3000" b="1" dirty="0" smtClean="0"/>
              <a:t> </a:t>
            </a:r>
            <a:r>
              <a:rPr lang="hu-HU" sz="3000" b="1" dirty="0" err="1"/>
              <a:t>Subset</a:t>
            </a:r>
            <a:r>
              <a:rPr lang="hu-HU" sz="3000" b="1" dirty="0"/>
              <a:t> </a:t>
            </a:r>
            <a:r>
              <a:rPr lang="hu-HU" sz="3000" b="1" dirty="0" err="1"/>
              <a:t>Principle</a:t>
            </a:r>
            <a:r>
              <a:rPr lang="hu-HU" sz="3000" dirty="0"/>
              <a:t> </a:t>
            </a:r>
            <a:r>
              <a:rPr lang="hu-HU" sz="3000" dirty="0" smtClean="0"/>
              <a:t>(</a:t>
            </a:r>
            <a:r>
              <a:rPr lang="hu-HU" sz="3000" dirty="0" err="1" smtClean="0"/>
              <a:t>Crain</a:t>
            </a:r>
            <a:r>
              <a:rPr lang="hu-HU" sz="3000" dirty="0" smtClean="0"/>
              <a:t> &amp; </a:t>
            </a:r>
            <a:r>
              <a:rPr lang="hu-HU" sz="3000" dirty="0" err="1" smtClean="0"/>
              <a:t>Thornton</a:t>
            </a:r>
            <a:r>
              <a:rPr lang="hu-HU" sz="3000" dirty="0" smtClean="0"/>
              <a:t> 1998) </a:t>
            </a:r>
            <a:r>
              <a:rPr lang="hu-HU" sz="3000" dirty="0" err="1"/>
              <a:t>children</a:t>
            </a:r>
            <a:r>
              <a:rPr lang="hu-HU" sz="3000" dirty="0"/>
              <a:t> </a:t>
            </a:r>
            <a:r>
              <a:rPr lang="hu-HU" sz="3000" dirty="0" err="1"/>
              <a:t>initially</a:t>
            </a:r>
            <a:r>
              <a:rPr lang="hu-HU" sz="3000" dirty="0"/>
              <a:t> </a:t>
            </a:r>
            <a:r>
              <a:rPr lang="hu-HU" sz="3000" dirty="0" err="1"/>
              <a:t>make</a:t>
            </a:r>
            <a:r>
              <a:rPr lang="hu-HU" sz="3000" dirty="0"/>
              <a:t> </a:t>
            </a:r>
            <a:r>
              <a:rPr lang="hu-HU" sz="3000" dirty="0" err="1"/>
              <a:t>the</a:t>
            </a:r>
            <a:r>
              <a:rPr lang="hu-HU" sz="3000" dirty="0"/>
              <a:t> </a:t>
            </a:r>
            <a:r>
              <a:rPr lang="hu-HU" sz="3000" dirty="0" err="1"/>
              <a:t>assumption</a:t>
            </a:r>
            <a:r>
              <a:rPr lang="hu-HU" sz="3000" dirty="0"/>
              <a:t> </a:t>
            </a:r>
            <a:r>
              <a:rPr lang="hu-HU" sz="3000" dirty="0" err="1"/>
              <a:t>that</a:t>
            </a:r>
            <a:r>
              <a:rPr lang="hu-HU" sz="3000" dirty="0"/>
              <a:t> </a:t>
            </a:r>
            <a:r>
              <a:rPr lang="hu-HU" sz="3000" dirty="0" err="1"/>
              <a:t>allows</a:t>
            </a:r>
            <a:r>
              <a:rPr lang="hu-HU" sz="3000" dirty="0"/>
              <a:t> </a:t>
            </a:r>
            <a:r>
              <a:rPr lang="hu-HU" sz="3000" dirty="0" err="1"/>
              <a:t>the</a:t>
            </a:r>
            <a:r>
              <a:rPr lang="hu-HU" sz="3000" dirty="0"/>
              <a:t> </a:t>
            </a:r>
            <a:r>
              <a:rPr lang="hu-HU" sz="3000" dirty="0" err="1"/>
              <a:t>narrower</a:t>
            </a:r>
            <a:r>
              <a:rPr lang="hu-HU" sz="3000" dirty="0"/>
              <a:t> </a:t>
            </a:r>
            <a:r>
              <a:rPr lang="hu-HU" sz="3000" dirty="0" err="1"/>
              <a:t>range</a:t>
            </a:r>
            <a:r>
              <a:rPr lang="hu-HU" sz="3000" dirty="0"/>
              <a:t> of </a:t>
            </a:r>
            <a:r>
              <a:rPr lang="hu-HU" sz="3000" dirty="0" err="1" smtClean="0"/>
              <a:t>options</a:t>
            </a:r>
            <a:r>
              <a:rPr lang="hu-HU" sz="3000" dirty="0" smtClean="0"/>
              <a:t> </a:t>
            </a:r>
            <a:r>
              <a:rPr lang="hu-HU" sz="3000" dirty="0" smtClean="0"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hu-HU" sz="3000" dirty="0">
                <a:sym typeface="Wingdings" pitchFamily="2" charset="2"/>
              </a:rPr>
              <a:t>	</a:t>
            </a:r>
            <a:r>
              <a:rPr lang="hu-HU" sz="3000" b="1" dirty="0" err="1" smtClean="0">
                <a:sym typeface="Wingdings" pitchFamily="2" charset="2"/>
              </a:rPr>
              <a:t>all</a:t>
            </a:r>
            <a:r>
              <a:rPr lang="hu-HU" sz="3000" b="1" dirty="0" smtClean="0">
                <a:sym typeface="Wingdings" pitchFamily="2" charset="2"/>
              </a:rPr>
              <a:t> </a:t>
            </a:r>
            <a:r>
              <a:rPr lang="hu-HU" sz="3000" b="1" dirty="0" err="1" smtClean="0">
                <a:sym typeface="Wingdings" pitchFamily="2" charset="2"/>
              </a:rPr>
              <a:t>quantifiers</a:t>
            </a:r>
            <a:r>
              <a:rPr lang="hu-HU" sz="3000" b="1" dirty="0" smtClean="0">
                <a:sym typeface="Wingdings" pitchFamily="2" charset="2"/>
              </a:rPr>
              <a:t> </a:t>
            </a:r>
            <a:r>
              <a:rPr lang="hu-HU" sz="3000" b="1" dirty="0" err="1" smtClean="0">
                <a:sym typeface="Wingdings" pitchFamily="2" charset="2"/>
              </a:rPr>
              <a:t>are</a:t>
            </a:r>
            <a:r>
              <a:rPr lang="hu-HU" sz="3000" b="1" dirty="0" smtClean="0">
                <a:sym typeface="Wingdings" pitchFamily="2" charset="2"/>
              </a:rPr>
              <a:t> </a:t>
            </a:r>
            <a:r>
              <a:rPr lang="hu-HU" sz="3000" b="1" dirty="0" err="1" smtClean="0">
                <a:sym typeface="Wingdings" pitchFamily="2" charset="2"/>
              </a:rPr>
              <a:t>interpreted</a:t>
            </a:r>
            <a:r>
              <a:rPr lang="hu-HU" sz="3000" b="1" dirty="0" smtClean="0">
                <a:sym typeface="Wingdings" pitchFamily="2" charset="2"/>
              </a:rPr>
              <a:t> </a:t>
            </a:r>
            <a:r>
              <a:rPr lang="hu-HU" sz="3000" b="1" dirty="0" err="1" smtClean="0">
                <a:sym typeface="Wingdings" pitchFamily="2" charset="2"/>
              </a:rPr>
              <a:t>in</a:t>
            </a:r>
            <a:r>
              <a:rPr lang="hu-HU" sz="3000" b="1" dirty="0" smtClean="0">
                <a:sym typeface="Wingdings" pitchFamily="2" charset="2"/>
              </a:rPr>
              <a:t> situ</a:t>
            </a:r>
            <a:endParaRPr lang="hu-HU" sz="3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84176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Explanations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observed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isomorphism</a:t>
            </a:r>
            <a:r>
              <a:rPr lang="hu-HU" sz="3600" b="1" dirty="0" smtClean="0"/>
              <a:t>: </a:t>
            </a:r>
            <a:br>
              <a:rPr lang="hu-HU" sz="3600" b="1" dirty="0" smtClean="0"/>
            </a:br>
            <a:r>
              <a:rPr lang="hu-HU" sz="3600" b="1" dirty="0" smtClean="0"/>
              <a:t>2. A </a:t>
            </a:r>
            <a:r>
              <a:rPr lang="hu-HU" sz="3600" b="1" dirty="0" err="1" smtClean="0"/>
              <a:t>consequence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parsing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difficulties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276873"/>
            <a:ext cx="8435280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mtClean="0"/>
              <a:t>Musolino </a:t>
            </a:r>
            <a:r>
              <a:rPr lang="hu-HU" dirty="0" smtClean="0"/>
              <a:t>&amp; </a:t>
            </a:r>
            <a:r>
              <a:rPr lang="hu-HU" dirty="0" err="1" smtClean="0"/>
              <a:t>Lidz</a:t>
            </a:r>
            <a:r>
              <a:rPr lang="hu-HU" dirty="0" smtClean="0"/>
              <a:t> (2003, 2006), </a:t>
            </a:r>
            <a:r>
              <a:rPr lang="hu-HU" dirty="0" err="1" smtClean="0"/>
              <a:t>Gualmini</a:t>
            </a:r>
            <a:r>
              <a:rPr lang="hu-HU" dirty="0" smtClean="0"/>
              <a:t> (2004):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non-isomorphic</a:t>
            </a:r>
            <a:r>
              <a:rPr lang="hu-HU" dirty="0" smtClean="0"/>
              <a:t> </a:t>
            </a:r>
            <a:r>
              <a:rPr lang="hu-HU" dirty="0" err="1" smtClean="0"/>
              <a:t>readings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supported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context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err="1" smtClean="0"/>
              <a:t>Musolino</a:t>
            </a:r>
            <a:r>
              <a:rPr lang="hu-HU" dirty="0" smtClean="0"/>
              <a:t> &amp; </a:t>
            </a:r>
            <a:r>
              <a:rPr lang="hu-HU" dirty="0" err="1" smtClean="0"/>
              <a:t>Lidz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b="1" smtClean="0"/>
              <a:t>    scopal </a:t>
            </a:r>
            <a:r>
              <a:rPr lang="hu-HU" b="1" dirty="0" err="1" smtClean="0"/>
              <a:t>ambiguity</a:t>
            </a:r>
            <a:r>
              <a:rPr lang="hu-HU" b="1" dirty="0" smtClean="0"/>
              <a:t> = </a:t>
            </a:r>
            <a:r>
              <a:rPr lang="hu-HU" b="1" dirty="0" err="1" smtClean="0"/>
              <a:t>garden-path</a:t>
            </a:r>
            <a:r>
              <a:rPr lang="hu-HU" b="1" dirty="0" smtClean="0"/>
              <a:t> </a:t>
            </a:r>
            <a:r>
              <a:rPr lang="hu-HU" b="1" dirty="0" err="1" smtClean="0"/>
              <a:t>situation</a:t>
            </a:r>
            <a:r>
              <a:rPr lang="hu-HU" b="1" dirty="0" smtClean="0"/>
              <a:t>,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scope</a:t>
            </a:r>
            <a:r>
              <a:rPr lang="hu-HU" dirty="0" smtClean="0"/>
              <a:t> </a:t>
            </a:r>
            <a:r>
              <a:rPr lang="hu-HU" dirty="0" err="1" smtClean="0"/>
              <a:t>requires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revision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initial</a:t>
            </a:r>
            <a:r>
              <a:rPr lang="hu-HU" dirty="0" smtClean="0"/>
              <a:t> </a:t>
            </a:r>
            <a:r>
              <a:rPr lang="hu-HU" dirty="0" err="1" smtClean="0"/>
              <a:t>interpretation</a:t>
            </a:r>
            <a:endParaRPr lang="hu-H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u-HU" sz="3200" b="1" dirty="0" smtClean="0"/>
              <a:t>The </a:t>
            </a:r>
            <a:r>
              <a:rPr lang="hu-HU" sz="3200" b="1" dirty="0" err="1" smtClean="0"/>
              <a:t>default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strategy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interpretation</a:t>
            </a:r>
            <a:r>
              <a:rPr lang="hu-HU" sz="3200" b="1" dirty="0" smtClean="0"/>
              <a:t>: </a:t>
            </a:r>
            <a:br>
              <a:rPr lang="hu-HU" sz="3200" b="1" dirty="0" smtClean="0"/>
            </a:b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assumption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isomorphism</a:t>
            </a:r>
            <a:r>
              <a:rPr lang="hu-HU" sz="3200" b="1" dirty="0" smtClean="0"/>
              <a:t>.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b="1" dirty="0" err="1" smtClean="0"/>
              <a:t>Why</a:t>
            </a:r>
            <a:r>
              <a:rPr lang="hu-HU" b="1" dirty="0" smtClean="0"/>
              <a:t>?</a:t>
            </a:r>
            <a:r>
              <a:rPr lang="hu-HU" dirty="0" smtClean="0"/>
              <a:t> </a:t>
            </a:r>
            <a:r>
              <a:rPr lang="hu-HU" dirty="0" err="1" smtClean="0"/>
              <a:t>Because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- </a:t>
            </a:r>
            <a:r>
              <a:rPr lang="hu-HU" b="1" dirty="0" err="1" smtClean="0"/>
              <a:t>surface</a:t>
            </a:r>
            <a:r>
              <a:rPr lang="hu-HU" b="1" dirty="0" smtClean="0"/>
              <a:t> </a:t>
            </a:r>
            <a:r>
              <a:rPr lang="hu-HU" b="1" dirty="0" err="1" smtClean="0"/>
              <a:t>scope</a:t>
            </a:r>
            <a:r>
              <a:rPr lang="hu-HU" b="1" dirty="0" smtClean="0"/>
              <a:t> is </a:t>
            </a:r>
            <a:r>
              <a:rPr lang="hu-HU" b="1" dirty="0" err="1" smtClean="0"/>
              <a:t>statistically</a:t>
            </a:r>
            <a:r>
              <a:rPr lang="hu-HU" b="1" dirty="0" smtClean="0"/>
              <a:t> most </a:t>
            </a:r>
            <a:r>
              <a:rPr lang="hu-HU" b="1" dirty="0" err="1" smtClean="0"/>
              <a:t>common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dirty="0" smtClean="0"/>
              <a:t>	 (</a:t>
            </a:r>
            <a:r>
              <a:rPr lang="hu-HU" dirty="0" err="1" smtClean="0"/>
              <a:t>cf</a:t>
            </a:r>
            <a:r>
              <a:rPr lang="hu-HU" dirty="0" smtClean="0"/>
              <a:t>. </a:t>
            </a:r>
            <a:r>
              <a:rPr lang="hu-HU" dirty="0" err="1" smtClean="0"/>
              <a:t>Gennari</a:t>
            </a:r>
            <a:r>
              <a:rPr lang="hu-HU" dirty="0" smtClean="0"/>
              <a:t> &amp; MacDonald 2005/2006);</a:t>
            </a:r>
          </a:p>
          <a:p>
            <a:pPr>
              <a:buNone/>
            </a:pPr>
            <a:r>
              <a:rPr lang="hu-HU" dirty="0" smtClean="0"/>
              <a:t> - </a:t>
            </a:r>
            <a:r>
              <a:rPr lang="hu-HU" b="1" dirty="0" err="1" smtClean="0"/>
              <a:t>its</a:t>
            </a:r>
            <a:r>
              <a:rPr lang="hu-HU" b="1" dirty="0" smtClean="0"/>
              <a:t> </a:t>
            </a:r>
            <a:r>
              <a:rPr lang="hu-HU" b="1" dirty="0" err="1" smtClean="0"/>
              <a:t>interpretation</a:t>
            </a:r>
            <a:r>
              <a:rPr lang="hu-HU" b="1" dirty="0" smtClean="0"/>
              <a:t> is </a:t>
            </a:r>
            <a:r>
              <a:rPr lang="hu-HU" b="1" dirty="0" err="1" smtClean="0"/>
              <a:t>least</a:t>
            </a:r>
            <a:r>
              <a:rPr lang="hu-HU" b="1" dirty="0" smtClean="0"/>
              <a:t> </a:t>
            </a:r>
            <a:r>
              <a:rPr lang="hu-HU" b="1" dirty="0" err="1" smtClean="0"/>
              <a:t>costly</a:t>
            </a:r>
            <a:r>
              <a:rPr lang="hu-HU" b="1" dirty="0" smtClean="0"/>
              <a:t> </a:t>
            </a:r>
            <a:r>
              <a:rPr lang="hu-HU" b="1" dirty="0" err="1" smtClean="0"/>
              <a:t>cognitively</a:t>
            </a:r>
            <a:r>
              <a:rPr lang="hu-HU" b="1" dirty="0" smtClean="0"/>
              <a:t> and </a:t>
            </a:r>
            <a:r>
              <a:rPr lang="hu-HU" b="1" dirty="0" err="1" smtClean="0"/>
              <a:t>computationally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41784"/>
            <a:ext cx="9396536" cy="1215008"/>
          </a:xfrm>
        </p:spPr>
        <p:txBody>
          <a:bodyPr>
            <a:normAutofit fontScale="90000"/>
          </a:bodyPr>
          <a:lstStyle/>
          <a:p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b="1" dirty="0" smtClean="0"/>
              <a:t> </a:t>
            </a:r>
            <a:r>
              <a:rPr lang="hu-HU" sz="4000" b="1" dirty="0" err="1" smtClean="0"/>
              <a:t>Explanations</a:t>
            </a:r>
            <a:r>
              <a:rPr lang="hu-HU" sz="4000" b="1" dirty="0" smtClean="0"/>
              <a:t> of </a:t>
            </a:r>
            <a:r>
              <a:rPr lang="hu-HU" sz="4000" b="1" dirty="0" err="1" smtClean="0"/>
              <a:t>observed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isomorphism</a:t>
            </a:r>
            <a:r>
              <a:rPr lang="hu-HU" sz="4000" b="1" dirty="0" smtClean="0"/>
              <a:t>: </a:t>
            </a:r>
            <a:br>
              <a:rPr lang="hu-HU" sz="4000" b="1" dirty="0" smtClean="0"/>
            </a:br>
            <a:r>
              <a:rPr lang="hu-HU" sz="4000" b="1" dirty="0" smtClean="0"/>
              <a:t>3. A </a:t>
            </a:r>
            <a:r>
              <a:rPr lang="hu-HU" sz="4000" b="1" dirty="0" err="1" smtClean="0"/>
              <a:t>pragmatic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epiphenomenon</a:t>
            </a:r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916832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hu-HU" sz="3100" dirty="0" err="1" smtClean="0"/>
              <a:t>Gualmini</a:t>
            </a:r>
            <a:r>
              <a:rPr lang="hu-HU" sz="3100" dirty="0" smtClean="0"/>
              <a:t> (2004; 2008):</a:t>
            </a:r>
          </a:p>
          <a:p>
            <a:pPr>
              <a:buNone/>
            </a:pPr>
            <a:r>
              <a:rPr lang="hu-HU" sz="3100" b="1" dirty="0" err="1" smtClean="0"/>
              <a:t>Question-Answer</a:t>
            </a:r>
            <a:r>
              <a:rPr lang="hu-HU" sz="3100" b="1" dirty="0" smtClean="0"/>
              <a:t> </a:t>
            </a:r>
            <a:r>
              <a:rPr lang="hu-HU" sz="3100" b="1" dirty="0" err="1" smtClean="0"/>
              <a:t>Requirement</a:t>
            </a:r>
            <a:r>
              <a:rPr lang="hu-HU" sz="3100" dirty="0" smtClean="0"/>
              <a:t>:</a:t>
            </a:r>
          </a:p>
          <a:p>
            <a:pPr>
              <a:buNone/>
            </a:pPr>
            <a:r>
              <a:rPr lang="hu-HU" sz="3100" dirty="0" smtClean="0"/>
              <a:t>a </a:t>
            </a:r>
            <a:r>
              <a:rPr lang="hu-HU" sz="3100" dirty="0" err="1" smtClean="0"/>
              <a:t>sentence</a:t>
            </a:r>
            <a:r>
              <a:rPr lang="hu-HU" sz="3100" dirty="0" smtClean="0"/>
              <a:t> must be a ’</a:t>
            </a:r>
            <a:r>
              <a:rPr lang="hu-HU" sz="3100" dirty="0" err="1" smtClean="0"/>
              <a:t>good</a:t>
            </a:r>
            <a:r>
              <a:rPr lang="hu-HU" sz="3100" dirty="0" smtClean="0"/>
              <a:t> </a:t>
            </a:r>
            <a:r>
              <a:rPr lang="hu-HU" sz="3100" dirty="0" err="1" smtClean="0"/>
              <a:t>answer</a:t>
            </a:r>
            <a:r>
              <a:rPr lang="hu-HU" sz="3100" dirty="0" smtClean="0"/>
              <a:t>’ </a:t>
            </a:r>
            <a:r>
              <a:rPr lang="hu-HU" sz="3100" dirty="0" err="1" smtClean="0"/>
              <a:t>to</a:t>
            </a:r>
            <a:r>
              <a:rPr lang="hu-HU" sz="3100" dirty="0" smtClean="0"/>
              <a:t> </a:t>
            </a:r>
            <a:r>
              <a:rPr lang="hu-HU" sz="3100" dirty="0" err="1" smtClean="0"/>
              <a:t>the</a:t>
            </a:r>
            <a:r>
              <a:rPr lang="hu-HU" sz="3100" dirty="0" smtClean="0"/>
              <a:t> </a:t>
            </a:r>
          </a:p>
          <a:p>
            <a:pPr>
              <a:buNone/>
            </a:pPr>
            <a:r>
              <a:rPr lang="hu-HU" sz="3100" dirty="0" err="1" smtClean="0"/>
              <a:t>Question</a:t>
            </a:r>
            <a:r>
              <a:rPr lang="hu-HU" sz="3100" dirty="0" smtClean="0"/>
              <a:t> </a:t>
            </a:r>
            <a:r>
              <a:rPr lang="hu-HU" sz="3100" dirty="0" err="1" smtClean="0"/>
              <a:t>under</a:t>
            </a:r>
            <a:r>
              <a:rPr lang="hu-HU" sz="3100" dirty="0" smtClean="0"/>
              <a:t> </a:t>
            </a:r>
            <a:r>
              <a:rPr lang="hu-HU" sz="3100" dirty="0" err="1" smtClean="0"/>
              <a:t>Discussion</a:t>
            </a:r>
            <a:r>
              <a:rPr lang="hu-HU" sz="3100" dirty="0" smtClean="0"/>
              <a:t>, </a:t>
            </a:r>
            <a:r>
              <a:rPr lang="hu-HU" sz="3100" dirty="0" err="1" smtClean="0"/>
              <a:t>entailing</a:t>
            </a:r>
            <a:r>
              <a:rPr lang="hu-HU" sz="3100" dirty="0" smtClean="0"/>
              <a:t> </a:t>
            </a:r>
            <a:r>
              <a:rPr lang="hu-HU" sz="3100" dirty="0" err="1" smtClean="0"/>
              <a:t>either</a:t>
            </a:r>
            <a:r>
              <a:rPr lang="hu-HU" sz="3100" dirty="0" smtClean="0"/>
              <a:t> </a:t>
            </a:r>
            <a:r>
              <a:rPr lang="hu-HU" sz="3100" dirty="0" err="1" smtClean="0"/>
              <a:t>Yes</a:t>
            </a:r>
            <a:r>
              <a:rPr lang="hu-HU" sz="3100" dirty="0" smtClean="0"/>
              <a:t> </a:t>
            </a:r>
            <a:r>
              <a:rPr lang="hu-HU" sz="3100" dirty="0" err="1" smtClean="0"/>
              <a:t>or</a:t>
            </a:r>
            <a:r>
              <a:rPr lang="hu-HU" sz="3100" dirty="0" smtClean="0"/>
              <a:t> No</a:t>
            </a:r>
          </a:p>
          <a:p>
            <a:pPr>
              <a:buNone/>
            </a:pPr>
            <a:endParaRPr lang="hu-HU" sz="3100" dirty="0" smtClean="0"/>
          </a:p>
          <a:p>
            <a:pPr>
              <a:buNone/>
            </a:pPr>
            <a:r>
              <a:rPr lang="hu-HU" sz="3100" b="1" dirty="0" err="1" smtClean="0"/>
              <a:t>Principle</a:t>
            </a:r>
            <a:r>
              <a:rPr lang="hu-HU" sz="3100" b="1" dirty="0" smtClean="0"/>
              <a:t> of </a:t>
            </a:r>
            <a:r>
              <a:rPr lang="hu-HU" sz="3100" b="1" dirty="0" err="1" smtClean="0"/>
              <a:t>Charity</a:t>
            </a:r>
            <a:r>
              <a:rPr lang="hu-HU" sz="3100" b="1" dirty="0" smtClean="0"/>
              <a:t>:</a:t>
            </a:r>
            <a:r>
              <a:rPr lang="hu-HU" sz="3100" dirty="0" smtClean="0"/>
              <a:t> </a:t>
            </a:r>
            <a:r>
              <a:rPr lang="hu-HU" sz="3100" dirty="0" err="1" smtClean="0"/>
              <a:t>children</a:t>
            </a:r>
            <a:r>
              <a:rPr lang="hu-HU" sz="3100" dirty="0" smtClean="0"/>
              <a:t> </a:t>
            </a:r>
            <a:r>
              <a:rPr lang="hu-HU" sz="3100" dirty="0" err="1" smtClean="0"/>
              <a:t>prefer</a:t>
            </a:r>
            <a:r>
              <a:rPr lang="hu-HU" sz="3100" dirty="0" smtClean="0"/>
              <a:t> </a:t>
            </a:r>
            <a:r>
              <a:rPr lang="hu-HU" sz="3100" dirty="0" err="1" smtClean="0"/>
              <a:t>the</a:t>
            </a:r>
            <a:r>
              <a:rPr lang="hu-HU" sz="3100" dirty="0" smtClean="0"/>
              <a:t> </a:t>
            </a:r>
            <a:r>
              <a:rPr lang="hu-HU" sz="3100" dirty="0" err="1" smtClean="0"/>
              <a:t>interpretation</a:t>
            </a:r>
            <a:r>
              <a:rPr lang="hu-HU" sz="3100" dirty="0" smtClean="0"/>
              <a:t> </a:t>
            </a:r>
            <a:r>
              <a:rPr lang="hu-HU" sz="3100" dirty="0" err="1" smtClean="0"/>
              <a:t>that</a:t>
            </a:r>
            <a:r>
              <a:rPr lang="hu-HU" sz="3100" dirty="0" smtClean="0"/>
              <a:t> </a:t>
            </a:r>
            <a:r>
              <a:rPr lang="hu-HU" sz="3100" dirty="0" err="1" smtClean="0"/>
              <a:t>corresponds</a:t>
            </a:r>
            <a:r>
              <a:rPr lang="hu-HU" sz="3100" dirty="0" smtClean="0"/>
              <a:t> </a:t>
            </a:r>
            <a:r>
              <a:rPr lang="hu-HU" sz="3100" dirty="0" err="1" smtClean="0"/>
              <a:t>to</a:t>
            </a:r>
            <a:r>
              <a:rPr lang="hu-HU" sz="3100" dirty="0" smtClean="0"/>
              <a:t> a </a:t>
            </a:r>
            <a:r>
              <a:rPr lang="hu-HU" sz="3100" dirty="0" err="1" smtClean="0"/>
              <a:t>Yes</a:t>
            </a:r>
            <a:r>
              <a:rPr lang="hu-HU" sz="3100" dirty="0" smtClean="0"/>
              <a:t>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1029</Words>
  <Application>Microsoft Office PowerPoint</Application>
  <PresentationFormat>Diavetítés a képernyőre (4:3 oldalarány)</PresentationFormat>
  <Paragraphs>281</Paragraphs>
  <Slides>42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4" baseType="lpstr">
      <vt:lpstr>Office-téma</vt:lpstr>
      <vt:lpstr>Chart</vt:lpstr>
      <vt:lpstr>When is children’s scope interpretation non-isomorphic, and why?</vt:lpstr>
      <vt:lpstr>2. dia</vt:lpstr>
      <vt:lpstr>What is isomorphism? Preference for direct scope.</vt:lpstr>
      <vt:lpstr>Musolino (1998): children’s scope interpretation is isomorphic. </vt:lpstr>
      <vt:lpstr>Road map</vt:lpstr>
      <vt:lpstr>Explanations of observed isomorphism: 1. Immature grammar</vt:lpstr>
      <vt:lpstr>Explanations of observed isomorphism:  2. A consequence of parsing difficulties</vt:lpstr>
      <vt:lpstr>The default strategy of interpretation:  the assumption of isomorphism.</vt:lpstr>
      <vt:lpstr>  Explanations of observed isomorphism:  3. A pragmatic epiphenomenon </vt:lpstr>
      <vt:lpstr>Scope interpretation in Hungarian doubly quantified sentences</vt:lpstr>
      <vt:lpstr>Adjunction to TP:</vt:lpstr>
      <vt:lpstr>12. dia</vt:lpstr>
      <vt:lpstr>13. dia</vt:lpstr>
      <vt:lpstr>Q-raising can be iterated:</vt:lpstr>
      <vt:lpstr>Prediction:</vt:lpstr>
      <vt:lpstr>Our experiments refute the isomorphism of Hungarian child language!</vt:lpstr>
      <vt:lpstr>Four conditions:</vt:lpstr>
      <vt:lpstr>OSV with direct scope:</vt:lpstr>
      <vt:lpstr>SOV with inverse scope:</vt:lpstr>
      <vt:lpstr>Results:</vt:lpstr>
      <vt:lpstr>Adult control group</vt:lpstr>
      <vt:lpstr>Interim conclusion:</vt:lpstr>
      <vt:lpstr>Experiment 2</vt:lpstr>
      <vt:lpstr>E.g.: (15) Két  fiú   is     három  tornyot  épít.      two boy each  three   tower     builds    ’Two boys each are building three towers.’</vt:lpstr>
      <vt:lpstr>(16)  Három tornyot       is      két  fiú        épít.       three  tower-ACC  each  two boy-NOM  builds     ‘Three towers each, two boys are building.’ </vt:lpstr>
      <vt:lpstr>26. dia</vt:lpstr>
      <vt:lpstr>Interim conclusion</vt:lpstr>
      <vt:lpstr>ii. Gennari and MacDonald (2005/2006)</vt:lpstr>
      <vt:lpstr>A potential explanation:  the kindergarten-path effect</vt:lpstr>
      <vt:lpstr>What is the default reading in the case of scopal ambiguity?</vt:lpstr>
      <vt:lpstr>Experiment 3: Acting out</vt:lpstr>
      <vt:lpstr>Test sentences</vt:lpstr>
      <vt:lpstr>Results:</vt:lpstr>
      <vt:lpstr>The ratio of Collective responses</vt:lpstr>
      <vt:lpstr>Conclusion:</vt:lpstr>
      <vt:lpstr>Evidence for garden-path  (cf. Anderson 2004):</vt:lpstr>
      <vt:lpstr>Experiment 4: </vt:lpstr>
      <vt:lpstr>Conditions:</vt:lpstr>
      <vt:lpstr>Results:</vt:lpstr>
      <vt:lpstr>High variability of distributive interpretations </vt:lpstr>
      <vt:lpstr>Conclusion</vt:lpstr>
      <vt:lpstr>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scope interpretation of doubly quantified sentences and the problem of isomorphism</dc:title>
  <dc:creator>É.Kiss Katalin</dc:creator>
  <cp:lastModifiedBy>BB</cp:lastModifiedBy>
  <cp:revision>155</cp:revision>
  <dcterms:created xsi:type="dcterms:W3CDTF">2014-09-06T08:01:13Z</dcterms:created>
  <dcterms:modified xsi:type="dcterms:W3CDTF">2015-09-21T09:22:21Z</dcterms:modified>
</cp:coreProperties>
</file>