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0" r:id="rId4"/>
    <p:sldId id="260" r:id="rId5"/>
    <p:sldId id="258" r:id="rId6"/>
    <p:sldId id="263" r:id="rId7"/>
    <p:sldId id="264" r:id="rId8"/>
    <p:sldId id="261" r:id="rId9"/>
    <p:sldId id="262" r:id="rId10"/>
    <p:sldId id="265" r:id="rId11"/>
    <p:sldId id="281" r:id="rId12"/>
    <p:sldId id="266" r:id="rId13"/>
    <p:sldId id="301" r:id="rId14"/>
    <p:sldId id="303" r:id="rId15"/>
    <p:sldId id="304" r:id="rId16"/>
    <p:sldId id="305" r:id="rId17"/>
    <p:sldId id="306" r:id="rId18"/>
    <p:sldId id="302" r:id="rId19"/>
    <p:sldId id="278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0" r:id="rId28"/>
    <p:sldId id="292" r:id="rId29"/>
    <p:sldId id="289" r:id="rId30"/>
    <p:sldId id="293" r:id="rId31"/>
    <p:sldId id="297" r:id="rId32"/>
    <p:sldId id="298" r:id="rId33"/>
    <p:sldId id="296" r:id="rId34"/>
    <p:sldId id="300" r:id="rId35"/>
    <p:sldId id="295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8" autoAdjust="0"/>
    <p:restoredTop sz="86444" autoAdjust="0"/>
  </p:normalViewPr>
  <p:slideViewPr>
    <p:cSldViewPr>
      <p:cViewPr varScale="1">
        <p:scale>
          <a:sx n="68" d="100"/>
          <a:sy n="68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C0F1-034C-4192-9C77-998A92673679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6907F-9F5C-4797-8E40-BD4430A7BEA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907F-9F5C-4797-8E40-BD4430A7BEA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907F-9F5C-4797-8E40-BD4430A7BEA2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67CB-30A0-44B1-8279-7EA922058DB7}" type="datetimeFigureOut">
              <a:rPr lang="hu-HU" smtClean="0"/>
              <a:pPr/>
              <a:t>2013.10.02.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C905-2F7F-4B51-A7D8-B5C204ED5F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Hungarian</a:t>
            </a:r>
            <a:r>
              <a:rPr lang="hu-HU" sz="3600" b="1" dirty="0"/>
              <a:t> </a:t>
            </a:r>
            <a:r>
              <a:rPr lang="hu-HU" sz="3600" b="1" dirty="0" err="1"/>
              <a:t>preschoolers</a:t>
            </a:r>
            <a:r>
              <a:rPr lang="hu-HU" sz="3600" b="1" dirty="0"/>
              <a:t>’ </a:t>
            </a:r>
            <a:r>
              <a:rPr lang="hu-HU" sz="3600" b="1" dirty="0" err="1"/>
              <a:t>interpretation</a:t>
            </a:r>
            <a:r>
              <a:rPr lang="hu-HU" sz="3600" b="1" dirty="0"/>
              <a:t> of </a:t>
            </a:r>
            <a:r>
              <a:rPr lang="hu-HU" sz="3600" b="1" dirty="0" err="1"/>
              <a:t>doubly</a:t>
            </a:r>
            <a:r>
              <a:rPr lang="hu-HU" sz="3600" b="1" dirty="0"/>
              <a:t> </a:t>
            </a:r>
            <a:r>
              <a:rPr lang="hu-HU" sz="3600" b="1" dirty="0" err="1"/>
              <a:t>quantified</a:t>
            </a:r>
            <a:r>
              <a:rPr lang="hu-HU" sz="3600" b="1" dirty="0"/>
              <a:t> </a:t>
            </a:r>
            <a:r>
              <a:rPr lang="hu-HU" sz="3600" b="1" dirty="0" err="1"/>
              <a:t>sentences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7776864" cy="1752600"/>
          </a:xfrm>
        </p:spPr>
        <p:txBody>
          <a:bodyPr>
            <a:normAutofit fontScale="85000" lnSpcReduction="10000"/>
          </a:bodyPr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Katalin É. Kiss, Mátyás </a:t>
            </a:r>
            <a:r>
              <a:rPr lang="hu-HU" sz="3600" b="1" dirty="0" err="1" smtClean="0">
                <a:solidFill>
                  <a:schemeClr val="tx1"/>
                </a:solidFill>
              </a:rPr>
              <a:t>Gerőcs</a:t>
            </a:r>
            <a:r>
              <a:rPr lang="hu-HU" sz="3600" b="1" dirty="0" smtClean="0">
                <a:solidFill>
                  <a:schemeClr val="tx1"/>
                </a:solidFill>
              </a:rPr>
              <a:t>, Tamás Zétényi </a:t>
            </a:r>
          </a:p>
          <a:p>
            <a:endParaRPr lang="hu-HU" sz="1500" dirty="0" smtClean="0">
              <a:solidFill>
                <a:schemeClr val="tx1"/>
              </a:solidFill>
            </a:endParaRPr>
          </a:p>
          <a:p>
            <a:r>
              <a:rPr lang="hu-HU" sz="3600" dirty="0" smtClean="0">
                <a:solidFill>
                  <a:schemeClr val="tx1"/>
                </a:solidFill>
              </a:rPr>
              <a:t>Research Institute </a:t>
            </a:r>
            <a:r>
              <a:rPr lang="hu-HU" sz="3600" dirty="0" err="1" smtClean="0">
                <a:solidFill>
                  <a:schemeClr val="tx1"/>
                </a:solidFill>
              </a:rPr>
              <a:t>for</a:t>
            </a:r>
            <a:r>
              <a:rPr lang="hu-HU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</a:rPr>
              <a:t>Linguistics</a:t>
            </a:r>
            <a:r>
              <a:rPr lang="hu-HU" sz="3600" dirty="0" smtClean="0">
                <a:solidFill>
                  <a:schemeClr val="tx1"/>
                </a:solidFill>
              </a:rPr>
              <a:t> of </a:t>
            </a:r>
            <a:r>
              <a:rPr lang="hu-HU" sz="3600" dirty="0" err="1" smtClean="0">
                <a:solidFill>
                  <a:schemeClr val="tx1"/>
                </a:solidFill>
              </a:rPr>
              <a:t>the</a:t>
            </a:r>
            <a:r>
              <a:rPr lang="hu-HU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</a:rPr>
              <a:t>Hungarian</a:t>
            </a:r>
            <a:r>
              <a:rPr lang="hu-HU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</a:rPr>
              <a:t>Academy</a:t>
            </a:r>
            <a:endParaRPr lang="hu-H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hu-HU" sz="3200" dirty="0" smtClean="0"/>
              <a:t>S</a:t>
            </a:r>
            <a:r>
              <a:rPr lang="en-US" sz="3200" dirty="0" smtClean="0"/>
              <a:t>cope </a:t>
            </a:r>
            <a:r>
              <a:rPr lang="en-US" sz="3200" dirty="0"/>
              <a:t>interpretation by </a:t>
            </a:r>
            <a:r>
              <a:rPr lang="en-US" sz="3200" b="1" dirty="0"/>
              <a:t>Hungarian </a:t>
            </a:r>
            <a:r>
              <a:rPr lang="en-US" sz="3200" b="1" dirty="0" smtClean="0"/>
              <a:t>preschoolers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É. Kiss–</a:t>
            </a:r>
            <a:r>
              <a:rPr lang="hu-HU" dirty="0" err="1" smtClean="0"/>
              <a:t>Gerőcs</a:t>
            </a:r>
            <a:r>
              <a:rPr lang="hu-HU" dirty="0" smtClean="0"/>
              <a:t> (2011):  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	Starting </a:t>
            </a:r>
            <a:r>
              <a:rPr lang="hu-HU" dirty="0" err="1" smtClean="0"/>
              <a:t>hypothesis</a:t>
            </a:r>
            <a:r>
              <a:rPr lang="hu-HU" b="1" dirty="0" smtClean="0"/>
              <a:t>:  </a:t>
            </a:r>
            <a:r>
              <a:rPr lang="hu-HU" b="1" dirty="0" err="1" smtClean="0"/>
              <a:t>isomorphism</a:t>
            </a:r>
            <a:r>
              <a:rPr lang="hu-HU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/>
              <a:t>wide</a:t>
            </a:r>
            <a:r>
              <a:rPr lang="hu-HU" b="1" dirty="0" smtClean="0"/>
              <a:t> </a:t>
            </a:r>
            <a:r>
              <a:rPr lang="hu-HU" b="1" dirty="0" err="1" smtClean="0"/>
              <a:t>scope</a:t>
            </a:r>
            <a:r>
              <a:rPr lang="hu-HU" b="1" dirty="0" smtClean="0"/>
              <a:t>  </a:t>
            </a:r>
            <a:r>
              <a:rPr lang="hu-HU" b="1" dirty="0" err="1" smtClean="0"/>
              <a:t>assigned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basis</a:t>
            </a:r>
            <a:r>
              <a:rPr lang="hu-HU" b="1" dirty="0" smtClean="0"/>
              <a:t> of </a:t>
            </a:r>
            <a:r>
              <a:rPr lang="hu-HU" b="1" dirty="0" err="1" smtClean="0"/>
              <a:t>linear</a:t>
            </a:r>
            <a:r>
              <a:rPr lang="hu-HU" b="1" dirty="0" smtClean="0"/>
              <a:t> </a:t>
            </a:r>
            <a:r>
              <a:rPr lang="hu-HU" b="1" dirty="0" err="1" smtClean="0"/>
              <a:t>precedence</a:t>
            </a:r>
            <a:endParaRPr lang="hu-HU" b="1" dirty="0" smtClean="0"/>
          </a:p>
          <a:p>
            <a:pPr marL="0" indent="0">
              <a:spcBef>
                <a:spcPts val="0"/>
              </a:spcBef>
              <a:buNone/>
            </a:pPr>
            <a:endParaRPr lang="hu-H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err="1" smtClean="0"/>
              <a:t>Hypotheses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not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borne</a:t>
            </a:r>
            <a:r>
              <a:rPr lang="hu-HU" sz="3200" b="1" dirty="0" smtClean="0"/>
              <a:t> out; </a:t>
            </a:r>
            <a:r>
              <a:rPr lang="hu-HU" sz="3200" b="1" dirty="0" err="1" smtClean="0"/>
              <a:t>scope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preferences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often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cannot</a:t>
            </a:r>
            <a:r>
              <a:rPr lang="hu-HU" sz="3200" b="1" dirty="0" smtClean="0"/>
              <a:t> be </a:t>
            </a:r>
            <a:r>
              <a:rPr lang="hu-HU" sz="3200" b="1" dirty="0" err="1" smtClean="0"/>
              <a:t>derived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from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linguistic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cues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3300" dirty="0" err="1" smtClean="0"/>
              <a:t>E.g</a:t>
            </a:r>
            <a:r>
              <a:rPr lang="hu-HU" sz="3300" dirty="0" smtClean="0"/>
              <a:t>. </a:t>
            </a:r>
            <a:r>
              <a:rPr lang="hu-HU" sz="3300" dirty="0" err="1" smtClean="0"/>
              <a:t>Truth-value</a:t>
            </a:r>
            <a:r>
              <a:rPr lang="hu-HU" sz="3300" dirty="0" smtClean="0"/>
              <a:t> </a:t>
            </a:r>
            <a:r>
              <a:rPr lang="hu-HU" sz="3300" dirty="0" err="1" smtClean="0"/>
              <a:t>judgement</a:t>
            </a:r>
            <a:r>
              <a:rPr lang="hu-HU" sz="3300" dirty="0" smtClean="0"/>
              <a:t> of </a:t>
            </a:r>
            <a:r>
              <a:rPr lang="hu-HU" sz="3300" dirty="0" err="1" smtClean="0"/>
              <a:t>sentence</a:t>
            </a:r>
            <a:r>
              <a:rPr lang="hu-HU" sz="3300" dirty="0" smtClean="0"/>
              <a:t> - </a:t>
            </a:r>
            <a:r>
              <a:rPr lang="hu-HU" sz="3300" dirty="0" err="1" smtClean="0"/>
              <a:t>picture</a:t>
            </a:r>
            <a:r>
              <a:rPr lang="hu-HU" sz="3300" dirty="0" smtClean="0"/>
              <a:t> </a:t>
            </a:r>
            <a:r>
              <a:rPr lang="hu-HU" sz="3300" dirty="0" err="1" smtClean="0"/>
              <a:t>pairs</a:t>
            </a:r>
            <a:r>
              <a:rPr lang="hu-HU" sz="3300" dirty="0" smtClean="0"/>
              <a:t>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i="1" dirty="0" smtClean="0"/>
              <a:t>(4) </a:t>
            </a:r>
            <a:r>
              <a:rPr lang="hu-HU" b="1" i="1" dirty="0" smtClean="0"/>
              <a:t>Három maci 	         is      két  autóval   játszik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three</a:t>
            </a:r>
            <a:r>
              <a:rPr lang="hu-HU" dirty="0" smtClean="0"/>
              <a:t>    </a:t>
            </a:r>
            <a:r>
              <a:rPr lang="hu-HU" dirty="0" err="1" smtClean="0"/>
              <a:t>teddy-bear</a:t>
            </a:r>
            <a:r>
              <a:rPr lang="hu-HU" dirty="0" smtClean="0"/>
              <a:t> </a:t>
            </a:r>
            <a:r>
              <a:rPr lang="hu-HU" dirty="0" err="1" smtClean="0"/>
              <a:t>DIST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car-with</a:t>
            </a:r>
            <a:r>
              <a:rPr lang="hu-HU" dirty="0" smtClean="0"/>
              <a:t> </a:t>
            </a:r>
            <a:r>
              <a:rPr lang="hu-HU" dirty="0" err="1" smtClean="0"/>
              <a:t>plays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‘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teddy</a:t>
            </a:r>
            <a:r>
              <a:rPr lang="hu-HU" dirty="0" smtClean="0"/>
              <a:t> </a:t>
            </a:r>
            <a:r>
              <a:rPr lang="hu-HU" dirty="0" err="1" smtClean="0"/>
              <a:t>bears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playing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cars</a:t>
            </a:r>
            <a:r>
              <a:rPr lang="hu-HU" dirty="0" smtClean="0"/>
              <a:t>.’</a:t>
            </a:r>
          </a:p>
        </p:txBody>
      </p:sp>
      <p:pic>
        <p:nvPicPr>
          <p:cNvPr id="4" name="Kép 3" descr="tb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92896"/>
            <a:ext cx="3600000" cy="202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Conditions</a:t>
            </a:r>
            <a:r>
              <a:rPr lang="hu-HU" sz="3600" b="1" dirty="0" smtClean="0"/>
              <a:t> and </a:t>
            </a:r>
            <a:r>
              <a:rPr lang="hu-HU" sz="3600" b="1" dirty="0" err="1" smtClean="0"/>
              <a:t>results</a:t>
            </a:r>
            <a:r>
              <a:rPr lang="hu-HU" sz="3600" b="1" dirty="0" smtClean="0"/>
              <a:t> (</a:t>
            </a:r>
            <a:r>
              <a:rPr lang="hu-HU" sz="3600" b="1" dirty="0" err="1" smtClean="0"/>
              <a:t>acceptance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rates</a:t>
            </a:r>
            <a:r>
              <a:rPr lang="hu-HU" sz="3600" b="1" dirty="0" smtClean="0"/>
              <a:t>):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 i</a:t>
            </a:r>
            <a:r>
              <a:rPr lang="hu-HU" b="1" dirty="0"/>
              <a:t>. </a:t>
            </a:r>
            <a:r>
              <a:rPr lang="hu-HU" b="1" dirty="0" smtClean="0"/>
              <a:t> S </a:t>
            </a:r>
            <a:r>
              <a:rPr lang="hu-HU" b="1" dirty="0"/>
              <a:t>&gt; </a:t>
            </a:r>
            <a:r>
              <a:rPr lang="hu-HU" b="1" dirty="0" smtClean="0"/>
              <a:t>O  </a:t>
            </a:r>
            <a:r>
              <a:rPr lang="hu-HU" dirty="0" smtClean="0"/>
              <a:t>(</a:t>
            </a:r>
            <a:r>
              <a:rPr lang="hu-HU" dirty="0" err="1" smtClean="0"/>
              <a:t>subj.-initial</a:t>
            </a:r>
            <a:r>
              <a:rPr lang="hu-HU" dirty="0" smtClean="0"/>
              <a:t>,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):</a:t>
            </a:r>
            <a:r>
              <a:rPr lang="hu-HU" b="1" dirty="0" smtClean="0"/>
              <a:t>    91%</a:t>
            </a: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    		(3 </a:t>
            </a:r>
            <a:r>
              <a:rPr lang="hu-HU" dirty="0" err="1" smtClean="0"/>
              <a:t>bears</a:t>
            </a:r>
            <a:r>
              <a:rPr lang="hu-HU" dirty="0" smtClean="0"/>
              <a:t>, 6 </a:t>
            </a:r>
            <a:r>
              <a:rPr lang="hu-HU" dirty="0" err="1" smtClean="0"/>
              <a:t>cars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b="1" dirty="0" smtClean="0"/>
              <a:t> </a:t>
            </a:r>
            <a:r>
              <a:rPr lang="hu-HU" b="1" dirty="0" err="1" smtClean="0"/>
              <a:t>ii</a:t>
            </a:r>
            <a:r>
              <a:rPr lang="hu-HU" b="1" dirty="0"/>
              <a:t>.  </a:t>
            </a:r>
            <a:r>
              <a:rPr lang="hu-HU" b="1" dirty="0" smtClean="0"/>
              <a:t>S </a:t>
            </a:r>
            <a:r>
              <a:rPr lang="hu-HU" b="1" dirty="0"/>
              <a:t>&lt; </a:t>
            </a:r>
            <a:r>
              <a:rPr lang="hu-HU" b="1" dirty="0" smtClean="0"/>
              <a:t>O</a:t>
            </a:r>
            <a:r>
              <a:rPr lang="hu-HU" dirty="0" smtClean="0"/>
              <a:t> (</a:t>
            </a:r>
            <a:r>
              <a:rPr lang="hu-HU" dirty="0" err="1" smtClean="0"/>
              <a:t>subj.-initial</a:t>
            </a:r>
            <a:r>
              <a:rPr lang="hu-HU" dirty="0" smtClean="0"/>
              <a:t>,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): </a:t>
            </a:r>
            <a:r>
              <a:rPr lang="hu-HU" b="1" dirty="0" smtClean="0">
                <a:solidFill>
                  <a:srgbClr val="FF0000"/>
                </a:solidFill>
              </a:rPr>
              <a:t>63%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		6 </a:t>
            </a:r>
            <a:r>
              <a:rPr lang="hu-HU" dirty="0" err="1" smtClean="0"/>
              <a:t>bears</a:t>
            </a:r>
            <a:r>
              <a:rPr lang="hu-HU" dirty="0" smtClean="0"/>
              <a:t>, 2 </a:t>
            </a:r>
            <a:r>
              <a:rPr lang="hu-HU" dirty="0" err="1" smtClean="0"/>
              <a:t>cars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b="1" dirty="0" err="1" smtClean="0"/>
              <a:t>iii</a:t>
            </a:r>
            <a:r>
              <a:rPr lang="hu-HU" b="1" dirty="0" smtClean="0"/>
              <a:t>.  O &gt; S </a:t>
            </a:r>
            <a:r>
              <a:rPr lang="hu-HU" dirty="0" smtClean="0"/>
              <a:t>(</a:t>
            </a:r>
            <a:r>
              <a:rPr lang="hu-HU" dirty="0" err="1" smtClean="0"/>
              <a:t>obj.-initial</a:t>
            </a:r>
            <a:r>
              <a:rPr lang="hu-HU" dirty="0" smtClean="0"/>
              <a:t>,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):     </a:t>
            </a:r>
            <a:r>
              <a:rPr lang="hu-HU" b="1" dirty="0" smtClean="0"/>
              <a:t>67%</a:t>
            </a:r>
          </a:p>
          <a:p>
            <a:pPr>
              <a:buNone/>
            </a:pPr>
            <a:r>
              <a:rPr lang="hu-HU" dirty="0" smtClean="0"/>
              <a:t>     		(2 </a:t>
            </a:r>
            <a:r>
              <a:rPr lang="hu-HU" dirty="0" err="1" smtClean="0"/>
              <a:t>cars</a:t>
            </a:r>
            <a:r>
              <a:rPr lang="hu-HU" dirty="0" smtClean="0"/>
              <a:t>, 6 </a:t>
            </a:r>
            <a:r>
              <a:rPr lang="hu-HU" dirty="0" err="1" smtClean="0"/>
              <a:t>bears</a:t>
            </a:r>
            <a:r>
              <a:rPr lang="hu-HU" dirty="0" smtClean="0"/>
              <a:t>)</a:t>
            </a:r>
          </a:p>
          <a:p>
            <a:pPr marL="571500" indent="-571500">
              <a:buAutoNum type="romanLcPeriod" startAt="4"/>
            </a:pPr>
            <a:r>
              <a:rPr lang="hu-HU" b="1" dirty="0" smtClean="0"/>
              <a:t>O &lt; S </a:t>
            </a:r>
            <a:r>
              <a:rPr lang="hu-HU" dirty="0" smtClean="0"/>
              <a:t>(</a:t>
            </a:r>
            <a:r>
              <a:rPr lang="hu-HU" dirty="0" err="1" smtClean="0"/>
              <a:t>obj.-initial</a:t>
            </a:r>
            <a:r>
              <a:rPr lang="hu-HU" dirty="0" smtClean="0"/>
              <a:t>,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):   </a:t>
            </a:r>
            <a:r>
              <a:rPr lang="hu-HU" b="1" dirty="0" smtClean="0"/>
              <a:t>41%</a:t>
            </a:r>
          </a:p>
          <a:p>
            <a:pPr marL="571500" indent="-571500">
              <a:buNone/>
            </a:pPr>
            <a:r>
              <a:rPr lang="hu-HU" dirty="0" smtClean="0"/>
              <a:t>    			(6 </a:t>
            </a:r>
            <a:r>
              <a:rPr lang="hu-HU" dirty="0" err="1" smtClean="0"/>
              <a:t>cars</a:t>
            </a:r>
            <a:r>
              <a:rPr lang="hu-HU" dirty="0" smtClean="0"/>
              <a:t>, 3 </a:t>
            </a:r>
            <a:r>
              <a:rPr lang="hu-HU" dirty="0" err="1" smtClean="0"/>
              <a:t>bears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>A </a:t>
            </a:r>
            <a:r>
              <a:rPr lang="hu-HU" sz="3600" dirty="0" err="1" smtClean="0"/>
              <a:t>follow-up</a:t>
            </a:r>
            <a:r>
              <a:rPr lang="hu-HU" sz="3600" dirty="0" smtClean="0"/>
              <a:t> </a:t>
            </a:r>
            <a:r>
              <a:rPr lang="hu-HU" sz="3600" dirty="0" err="1" smtClean="0"/>
              <a:t>experiment</a:t>
            </a:r>
            <a:r>
              <a:rPr lang="hu-HU" sz="3600" dirty="0" smtClean="0"/>
              <a:t> </a:t>
            </a:r>
            <a:r>
              <a:rPr lang="hu-HU" sz="3600" dirty="0" err="1" smtClean="0"/>
              <a:t>checking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role</a:t>
            </a:r>
            <a:r>
              <a:rPr lang="hu-HU" sz="3600" dirty="0" smtClean="0"/>
              <a:t> of </a:t>
            </a:r>
            <a:r>
              <a:rPr lang="hu-HU" sz="3600" dirty="0" err="1" smtClean="0"/>
              <a:t>further</a:t>
            </a:r>
            <a:r>
              <a:rPr lang="hu-HU" sz="3600" dirty="0" smtClean="0"/>
              <a:t> </a:t>
            </a:r>
            <a:r>
              <a:rPr lang="hu-HU" sz="3600" dirty="0" err="1" smtClean="0"/>
              <a:t>linguistic</a:t>
            </a:r>
            <a:r>
              <a:rPr lang="hu-HU" sz="3600" dirty="0" smtClean="0"/>
              <a:t> </a:t>
            </a:r>
            <a:r>
              <a:rPr lang="hu-HU" sz="3600" dirty="0" err="1" smtClean="0"/>
              <a:t>factors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É. Kiss – </a:t>
            </a:r>
            <a:r>
              <a:rPr lang="hu-HU" dirty="0" err="1" smtClean="0"/>
              <a:t>Gerőcs</a:t>
            </a:r>
            <a:r>
              <a:rPr lang="hu-HU" dirty="0" smtClean="0"/>
              <a:t> – Zétényi (2012): 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Hypothesis</a:t>
            </a:r>
            <a:r>
              <a:rPr lang="hu-HU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   </a:t>
            </a:r>
            <a:r>
              <a:rPr lang="hu-HU" b="1" dirty="0" err="1" smtClean="0"/>
              <a:t>wide</a:t>
            </a:r>
            <a:r>
              <a:rPr lang="hu-HU" b="1" dirty="0" smtClean="0"/>
              <a:t> </a:t>
            </a:r>
            <a:r>
              <a:rPr lang="hu-HU" b="1" dirty="0" err="1" smtClean="0"/>
              <a:t>scope</a:t>
            </a:r>
            <a:r>
              <a:rPr lang="hu-HU" b="1" dirty="0" smtClean="0"/>
              <a:t> </a:t>
            </a:r>
            <a:r>
              <a:rPr lang="hu-HU" b="1" dirty="0" err="1" smtClean="0"/>
              <a:t>assigned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   </a:t>
            </a:r>
            <a:r>
              <a:rPr lang="hu-HU" b="1" dirty="0" err="1" smtClean="0"/>
              <a:t>constituent</a:t>
            </a:r>
            <a:r>
              <a:rPr lang="hu-HU" b="1" dirty="0" smtClean="0"/>
              <a:t> </a:t>
            </a:r>
            <a:r>
              <a:rPr lang="hu-HU" b="1" dirty="0" err="1" smtClean="0"/>
              <a:t>that</a:t>
            </a:r>
            <a:r>
              <a:rPr lang="hu-HU" b="1" dirty="0" smtClean="0"/>
              <a:t> has a more </a:t>
            </a:r>
            <a:r>
              <a:rPr lang="hu-HU" b="1" dirty="0" err="1" smtClean="0"/>
              <a:t>prominent</a:t>
            </a:r>
            <a:r>
              <a:rPr lang="hu-HU" b="1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   </a:t>
            </a:r>
            <a:r>
              <a:rPr lang="hu-HU" b="1" dirty="0" err="1" smtClean="0"/>
              <a:t>grammatical</a:t>
            </a:r>
            <a:r>
              <a:rPr lang="hu-HU" b="1" dirty="0" smtClean="0"/>
              <a:t> </a:t>
            </a:r>
            <a:r>
              <a:rPr lang="hu-HU" b="1" dirty="0" err="1" smtClean="0"/>
              <a:t>function</a:t>
            </a:r>
            <a:r>
              <a:rPr lang="hu-HU" b="1" dirty="0" smtClean="0"/>
              <a:t>/</a:t>
            </a:r>
            <a:r>
              <a:rPr lang="hu-HU" b="1" dirty="0" err="1" smtClean="0"/>
              <a:t>theta</a:t>
            </a:r>
            <a:r>
              <a:rPr lang="hu-HU" b="1" dirty="0" smtClean="0"/>
              <a:t> </a:t>
            </a:r>
            <a:r>
              <a:rPr lang="hu-HU" b="1" dirty="0" err="1" smtClean="0"/>
              <a:t>role</a:t>
            </a:r>
            <a:endParaRPr lang="hu-H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err="1" smtClean="0"/>
              <a:t>Forced</a:t>
            </a:r>
            <a:r>
              <a:rPr lang="hu-HU" dirty="0" smtClean="0"/>
              <a:t> </a:t>
            </a:r>
            <a:r>
              <a:rPr lang="hu-HU" dirty="0" err="1" smtClean="0"/>
              <a:t>choice</a:t>
            </a:r>
            <a:r>
              <a:rPr lang="hu-HU" dirty="0" smtClean="0"/>
              <a:t>,  </a:t>
            </a:r>
            <a:r>
              <a:rPr lang="hu-HU" dirty="0" err="1" smtClean="0"/>
              <a:t>acting-out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Hypothesis</a:t>
            </a:r>
            <a:r>
              <a:rPr lang="hu-HU" dirty="0" smtClean="0"/>
              <a:t> again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fully</a:t>
            </a:r>
            <a:r>
              <a:rPr lang="hu-HU" dirty="0" smtClean="0"/>
              <a:t> </a:t>
            </a:r>
            <a:r>
              <a:rPr lang="hu-HU" dirty="0" err="1" smtClean="0"/>
              <a:t>borne</a:t>
            </a:r>
            <a:r>
              <a:rPr lang="hu-HU" dirty="0" smtClean="0"/>
              <a:t> out.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New </a:t>
            </a:r>
            <a:r>
              <a:rPr lang="hu-HU" sz="3200" b="1" dirty="0" err="1" smtClean="0"/>
              <a:t>hypotheses</a:t>
            </a:r>
            <a:r>
              <a:rPr lang="hu-HU" sz="3200" b="1" dirty="0" smtClean="0"/>
              <a:t>: </a:t>
            </a:r>
            <a:r>
              <a:rPr lang="en-US" sz="3200" b="1" dirty="0" smtClean="0"/>
              <a:t>children’s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en-US" sz="3200" b="1" dirty="0" smtClean="0"/>
              <a:t>scope interpretation</a:t>
            </a:r>
            <a:r>
              <a:rPr lang="hu-HU" sz="3200" b="1" dirty="0" smtClean="0"/>
              <a:t> is </a:t>
            </a:r>
            <a:r>
              <a:rPr lang="en-US" sz="3200" b="1" dirty="0" smtClean="0"/>
              <a:t>affect</a:t>
            </a:r>
            <a:r>
              <a:rPr lang="hu-HU" sz="3200" b="1" dirty="0" err="1" smtClean="0"/>
              <a:t>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by</a:t>
            </a:r>
            <a:r>
              <a:rPr lang="hu-HU" sz="3200" b="1" dirty="0" smtClean="0"/>
              <a:t> v</a:t>
            </a:r>
            <a:r>
              <a:rPr lang="en-US" sz="3200" b="1" dirty="0" err="1" smtClean="0"/>
              <a:t>isual</a:t>
            </a:r>
            <a:r>
              <a:rPr lang="en-US" sz="3200" b="1" dirty="0" smtClean="0"/>
              <a:t> cues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Hypothesis</a:t>
            </a:r>
            <a:r>
              <a:rPr lang="hu-HU" dirty="0" smtClean="0"/>
              <a:t> 1: </a:t>
            </a:r>
            <a:r>
              <a:rPr lang="en-US" dirty="0"/>
              <a:t>children assign wide scope to </a:t>
            </a:r>
            <a:r>
              <a:rPr lang="en-US" dirty="0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quantified </a:t>
            </a:r>
            <a:r>
              <a:rPr lang="en-US" dirty="0"/>
              <a:t>expression that has larger, </a:t>
            </a:r>
            <a:r>
              <a:rPr lang="en-US" dirty="0" smtClean="0"/>
              <a:t>more</a:t>
            </a:r>
            <a:r>
              <a:rPr lang="hu-HU" dirty="0" smtClean="0"/>
              <a:t> </a:t>
            </a:r>
            <a:r>
              <a:rPr lang="en-US" dirty="0" smtClean="0"/>
              <a:t>salient </a:t>
            </a:r>
            <a:r>
              <a:rPr lang="en-US" dirty="0" err="1"/>
              <a:t>denotata</a:t>
            </a:r>
            <a:r>
              <a:rPr lang="en-US" dirty="0"/>
              <a:t> in the </a:t>
            </a:r>
            <a:r>
              <a:rPr lang="en-US" dirty="0" smtClean="0"/>
              <a:t>visual</a:t>
            </a:r>
            <a:r>
              <a:rPr lang="hu-HU" dirty="0" smtClean="0"/>
              <a:t> </a:t>
            </a:r>
            <a:r>
              <a:rPr lang="en-US" dirty="0" smtClean="0"/>
              <a:t>representation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err="1" smtClean="0"/>
              <a:t>Hypothesis</a:t>
            </a:r>
            <a:r>
              <a:rPr lang="hu-HU" dirty="0" smtClean="0"/>
              <a:t> 2: </a:t>
            </a:r>
            <a:r>
              <a:rPr lang="en-US" dirty="0" smtClean="0"/>
              <a:t>children </a:t>
            </a:r>
            <a:r>
              <a:rPr lang="en-US" dirty="0"/>
              <a:t>choose the picture that is easier to </a:t>
            </a:r>
            <a:r>
              <a:rPr lang="en-US" dirty="0" smtClean="0"/>
              <a:t>divide</a:t>
            </a:r>
            <a:r>
              <a:rPr lang="hu-HU" dirty="0" smtClean="0"/>
              <a:t> </a:t>
            </a:r>
            <a:r>
              <a:rPr lang="en-US" dirty="0" smtClean="0"/>
              <a:t>into </a:t>
            </a:r>
            <a:r>
              <a:rPr lang="en-US" dirty="0"/>
              <a:t>identical chunks representing identical </a:t>
            </a:r>
            <a:r>
              <a:rPr lang="en-US" dirty="0" err="1" smtClean="0"/>
              <a:t>subevents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                                </a:t>
            </a:r>
            <a:br>
              <a:rPr lang="hu-HU" sz="3600" dirty="0" smtClean="0"/>
            </a:br>
            <a:r>
              <a:rPr lang="hu-HU" sz="3600" dirty="0" smtClean="0"/>
              <a:t>			</a:t>
            </a:r>
            <a:r>
              <a:rPr lang="hu-HU" sz="3600" dirty="0" err="1" smtClean="0"/>
              <a:t>Experiment</a:t>
            </a:r>
            <a:r>
              <a:rPr lang="hu-HU" sz="3600" dirty="0" smtClean="0"/>
              <a:t> 1</a:t>
            </a:r>
            <a:br>
              <a:rPr lang="hu-HU" sz="3600" dirty="0" smtClean="0"/>
            </a:br>
            <a:r>
              <a:rPr lang="hu-HU" sz="3600" b="1" dirty="0" err="1" smtClean="0"/>
              <a:t>Method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err="1" smtClean="0"/>
              <a:t>Subjects</a:t>
            </a:r>
            <a:r>
              <a:rPr lang="hu-HU" b="1" dirty="0" smtClean="0"/>
              <a:t>: </a:t>
            </a:r>
            <a:r>
              <a:rPr lang="en-US" dirty="0" smtClean="0"/>
              <a:t>27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en-US" dirty="0" smtClean="0"/>
              <a:t>, </a:t>
            </a:r>
            <a:r>
              <a:rPr lang="en-US" dirty="0"/>
              <a:t>12 boys </a:t>
            </a:r>
            <a:r>
              <a:rPr lang="hu-HU" dirty="0" smtClean="0"/>
              <a:t>+ </a:t>
            </a:r>
            <a:r>
              <a:rPr lang="en-US" dirty="0" smtClean="0"/>
              <a:t>15 </a:t>
            </a:r>
            <a:r>
              <a:rPr lang="en-US" dirty="0"/>
              <a:t>girls,</a:t>
            </a:r>
          </a:p>
          <a:p>
            <a:pPr>
              <a:buNone/>
            </a:pPr>
            <a:r>
              <a:rPr lang="en-US" dirty="0"/>
              <a:t>mean age </a:t>
            </a:r>
            <a:r>
              <a:rPr lang="en-US" dirty="0" smtClean="0"/>
              <a:t>6,</a:t>
            </a:r>
            <a:r>
              <a:rPr lang="hu-HU" dirty="0" smtClean="0"/>
              <a:t>5 </a:t>
            </a:r>
            <a:r>
              <a:rPr lang="hu-HU" dirty="0" err="1" smtClean="0"/>
              <a:t>years</a:t>
            </a:r>
            <a:r>
              <a:rPr lang="hu-HU" dirty="0" smtClean="0"/>
              <a:t> (</a:t>
            </a:r>
            <a:r>
              <a:rPr lang="hu-HU" dirty="0" err="1" smtClean="0"/>
              <a:t>SD</a:t>
            </a:r>
            <a:r>
              <a:rPr lang="hu-HU" dirty="0" smtClean="0"/>
              <a:t>=4 </a:t>
            </a:r>
            <a:r>
              <a:rPr lang="hu-HU" dirty="0" err="1" smtClean="0"/>
              <a:t>months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sz="1100" dirty="0" smtClean="0"/>
          </a:p>
          <a:p>
            <a:pPr>
              <a:buNone/>
            </a:pPr>
            <a:r>
              <a:rPr lang="hu-HU" b="1" dirty="0" err="1" smtClean="0"/>
              <a:t>Materials</a:t>
            </a:r>
            <a:r>
              <a:rPr lang="hu-HU" b="1" dirty="0" smtClean="0"/>
              <a:t>:</a:t>
            </a:r>
            <a:endParaRPr lang="hu-HU" b="1" dirty="0"/>
          </a:p>
          <a:p>
            <a:pPr>
              <a:buNone/>
            </a:pPr>
            <a:r>
              <a:rPr lang="hu-HU" dirty="0" smtClean="0"/>
              <a:t>S</a:t>
            </a:r>
            <a:r>
              <a:rPr lang="en-US" dirty="0" err="1" smtClean="0"/>
              <a:t>ubjects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hu-HU" dirty="0" err="1" smtClean="0"/>
              <a:t>shown</a:t>
            </a:r>
            <a:r>
              <a:rPr lang="hu-HU" dirty="0" smtClean="0"/>
              <a:t> 8</a:t>
            </a:r>
            <a:r>
              <a:rPr lang="en-US" dirty="0" smtClean="0"/>
              <a:t> </a:t>
            </a:r>
            <a:r>
              <a:rPr lang="hu-HU" dirty="0" smtClean="0"/>
              <a:t>test </a:t>
            </a:r>
            <a:r>
              <a:rPr lang="en-US" dirty="0" smtClean="0"/>
              <a:t>sentences</a:t>
            </a:r>
            <a:r>
              <a:rPr lang="hu-HU" dirty="0" smtClean="0"/>
              <a:t> + 8 </a:t>
            </a:r>
            <a:r>
              <a:rPr lang="hu-HU" dirty="0" err="1" smtClean="0"/>
              <a:t>fillers</a:t>
            </a:r>
            <a:r>
              <a:rPr lang="hu-HU" dirty="0" smtClean="0"/>
              <a:t>, </a:t>
            </a:r>
            <a:r>
              <a:rPr lang="hu-HU" dirty="0" err="1" smtClean="0"/>
              <a:t>each</a:t>
            </a:r>
            <a:r>
              <a:rPr lang="en-US" dirty="0" smtClean="0"/>
              <a:t> accompanied</a:t>
            </a:r>
            <a:r>
              <a:rPr lang="hu-HU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 pair of </a:t>
            </a:r>
            <a:r>
              <a:rPr lang="en-US" dirty="0" smtClean="0"/>
              <a:t>pictures</a:t>
            </a:r>
            <a:r>
              <a:rPr lang="hu-HU" dirty="0" smtClean="0"/>
              <a:t>.</a:t>
            </a:r>
            <a:endParaRPr lang="en-US" dirty="0"/>
          </a:p>
          <a:p>
            <a:pPr>
              <a:buNone/>
            </a:pPr>
            <a:r>
              <a:rPr lang="hu-HU" dirty="0" smtClean="0"/>
              <a:t>T</a:t>
            </a:r>
            <a:r>
              <a:rPr lang="en-US" dirty="0" smtClean="0"/>
              <a:t>hey </a:t>
            </a:r>
            <a:r>
              <a:rPr lang="en-US" dirty="0"/>
              <a:t>had to decide which of the two pictures the </a:t>
            </a:r>
            <a:r>
              <a:rPr lang="en-US" dirty="0" smtClean="0"/>
              <a:t>sentence </a:t>
            </a:r>
            <a:r>
              <a:rPr lang="hu-HU" dirty="0" smtClean="0"/>
              <a:t>is </a:t>
            </a:r>
            <a:r>
              <a:rPr lang="hu-HU" dirty="0" err="1" smtClean="0"/>
              <a:t>about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Conditions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err="1"/>
              <a:t>Condition</a:t>
            </a:r>
            <a:r>
              <a:rPr lang="hu-HU" b="1" dirty="0"/>
              <a:t> i</a:t>
            </a:r>
          </a:p>
          <a:p>
            <a:pPr>
              <a:buNone/>
            </a:pPr>
            <a:r>
              <a:rPr lang="en-US" dirty="0" err="1"/>
              <a:t>SOV</a:t>
            </a:r>
            <a:r>
              <a:rPr lang="en-US" dirty="0"/>
              <a:t> sentence, with the subject set more salient</a:t>
            </a:r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</a:t>
            </a:r>
            <a:endParaRPr lang="hu-HU" b="1" dirty="0"/>
          </a:p>
          <a:p>
            <a:pPr>
              <a:buNone/>
            </a:pPr>
            <a:r>
              <a:rPr lang="en-US" dirty="0" err="1"/>
              <a:t>SOV</a:t>
            </a:r>
            <a:r>
              <a:rPr lang="en-US" dirty="0"/>
              <a:t> sentence, with the object set more salient</a:t>
            </a:r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iii</a:t>
            </a:r>
            <a:endParaRPr lang="hu-HU" b="1" dirty="0"/>
          </a:p>
          <a:p>
            <a:pPr>
              <a:buNone/>
            </a:pPr>
            <a:r>
              <a:rPr lang="en-US" dirty="0" err="1"/>
              <a:t>OSV</a:t>
            </a:r>
            <a:r>
              <a:rPr lang="en-US" dirty="0"/>
              <a:t> sentence, with the object set more salient</a:t>
            </a:r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iv</a:t>
            </a:r>
            <a:endParaRPr lang="hu-HU" b="1" dirty="0"/>
          </a:p>
          <a:p>
            <a:pPr>
              <a:buNone/>
            </a:pPr>
            <a:r>
              <a:rPr lang="en-US" dirty="0" err="1"/>
              <a:t>OSV</a:t>
            </a:r>
            <a:r>
              <a:rPr lang="en-US" dirty="0"/>
              <a:t> sentence, with the subject set more </a:t>
            </a:r>
            <a:r>
              <a:rPr lang="en-US" dirty="0" smtClean="0"/>
              <a:t>salient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/>
              <a:t>E.g</a:t>
            </a:r>
            <a:r>
              <a:rPr lang="hu-HU" sz="3200" dirty="0" smtClean="0"/>
              <a:t>.,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Condition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iii</a:t>
            </a:r>
            <a:r>
              <a:rPr lang="hu-HU" sz="3200" b="1" dirty="0" smtClean="0"/>
              <a:t>:</a:t>
            </a:r>
            <a:br>
              <a:rPr lang="hu-HU" sz="3200" b="1" dirty="0" smtClean="0"/>
            </a:br>
            <a:r>
              <a:rPr lang="hu-HU" sz="3200" b="1" dirty="0" err="1" smtClean="0"/>
              <a:t>OS</a:t>
            </a:r>
            <a:r>
              <a:rPr lang="en-US" sz="3200" b="1" dirty="0" smtClean="0"/>
              <a:t>V sentence, with the </a:t>
            </a:r>
            <a:r>
              <a:rPr lang="hu-HU" sz="3200" b="1" dirty="0" smtClean="0"/>
              <a:t>o</a:t>
            </a:r>
            <a:r>
              <a:rPr lang="en-US" sz="3200" b="1" dirty="0" err="1" smtClean="0"/>
              <a:t>bject</a:t>
            </a:r>
            <a:r>
              <a:rPr lang="en-US" sz="3200" b="1" dirty="0" smtClean="0"/>
              <a:t> set more salient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                     </a:t>
            </a:r>
            <a:r>
              <a:rPr lang="hu-HU" dirty="0" err="1" smtClean="0">
                <a:solidFill>
                  <a:srgbClr val="00B050"/>
                </a:solidFill>
              </a:rPr>
              <a:t>Fig.a</a:t>
            </a:r>
            <a:r>
              <a:rPr lang="hu-HU" dirty="0" smtClean="0">
                <a:solidFill>
                  <a:srgbClr val="00B050"/>
                </a:solidFill>
              </a:rPr>
              <a:t>:                                           </a:t>
            </a:r>
            <a:r>
              <a:rPr lang="hu-HU" dirty="0" err="1" smtClean="0">
                <a:solidFill>
                  <a:srgbClr val="00B050"/>
                </a:solidFill>
              </a:rPr>
              <a:t>Fig.b</a:t>
            </a:r>
            <a:r>
              <a:rPr lang="hu-HU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marL="514350" indent="-514350">
              <a:buNone/>
            </a:pPr>
            <a:endParaRPr lang="hu-HU" b="1" i="1" dirty="0" smtClean="0"/>
          </a:p>
          <a:p>
            <a:pPr marL="514350" indent="-514350">
              <a:buNone/>
            </a:pPr>
            <a:r>
              <a:rPr lang="hu-HU" b="1" i="1" dirty="0" smtClean="0"/>
              <a:t>(5)  </a:t>
            </a:r>
            <a:r>
              <a:rPr lang="hu-HU" b="1" i="1" dirty="0" err="1" smtClean="0"/>
              <a:t>Há</a:t>
            </a:r>
            <a:r>
              <a:rPr lang="nl-NL" b="1" i="1" dirty="0" smtClean="0"/>
              <a:t>rom tornyot </a:t>
            </a:r>
            <a:r>
              <a:rPr lang="hu-HU" b="1" i="1" dirty="0" smtClean="0"/>
              <a:t>    </a:t>
            </a:r>
            <a:r>
              <a:rPr lang="nl-NL" b="1" i="1" dirty="0" smtClean="0"/>
              <a:t>is </a:t>
            </a:r>
            <a:r>
              <a:rPr lang="hu-HU" b="1" i="1" dirty="0" smtClean="0"/>
              <a:t>    </a:t>
            </a:r>
            <a:r>
              <a:rPr lang="hu-HU" b="1" i="1" dirty="0" err="1" smtClean="0"/>
              <a:t>ké</a:t>
            </a:r>
            <a:r>
              <a:rPr lang="nl-NL" b="1" i="1" dirty="0" smtClean="0"/>
              <a:t>t</a:t>
            </a:r>
            <a:r>
              <a:rPr lang="hu-HU" b="1" i="1" dirty="0" smtClean="0"/>
              <a:t>  </a:t>
            </a:r>
            <a:r>
              <a:rPr lang="nl-NL" b="1" i="1" dirty="0" smtClean="0"/>
              <a:t>fi</a:t>
            </a:r>
            <a:r>
              <a:rPr lang="hu-HU" b="1" i="1" dirty="0" smtClean="0"/>
              <a:t>ú</a:t>
            </a:r>
            <a:r>
              <a:rPr lang="nl-NL" b="1" i="1" dirty="0" smtClean="0"/>
              <a:t> </a:t>
            </a:r>
            <a:r>
              <a:rPr lang="hu-HU" b="1" i="1" dirty="0" smtClean="0"/>
              <a:t> é</a:t>
            </a:r>
            <a:r>
              <a:rPr lang="nl-NL" b="1" i="1" dirty="0" smtClean="0"/>
              <a:t>p</a:t>
            </a:r>
            <a:r>
              <a:rPr lang="hu-HU" b="1" i="1" dirty="0" smtClean="0"/>
              <a:t>í</a:t>
            </a:r>
            <a:r>
              <a:rPr lang="nl-NL" b="1" i="1" dirty="0" smtClean="0"/>
              <a:t>t.</a:t>
            </a:r>
            <a:endParaRPr lang="hu-HU" b="1" i="1" dirty="0" smtClean="0"/>
          </a:p>
          <a:p>
            <a:pPr marL="514350" indent="-514350">
              <a:buNone/>
            </a:pPr>
            <a:r>
              <a:rPr lang="hu-HU" sz="3200" dirty="0" smtClean="0"/>
              <a:t>       </a:t>
            </a:r>
            <a:r>
              <a:rPr lang="en-US" dirty="0" smtClean="0"/>
              <a:t>three </a:t>
            </a:r>
            <a:r>
              <a:rPr lang="hu-HU" dirty="0" smtClean="0"/>
              <a:t>  </a:t>
            </a:r>
            <a:r>
              <a:rPr lang="en-US" dirty="0" smtClean="0"/>
              <a:t>tower-</a:t>
            </a:r>
            <a:r>
              <a:rPr lang="hu-HU" cap="small" dirty="0" err="1" smtClean="0"/>
              <a:t>acc</a:t>
            </a:r>
            <a:r>
              <a:rPr lang="en-US" dirty="0" smtClean="0"/>
              <a:t> </a:t>
            </a:r>
            <a:r>
              <a:rPr lang="hu-HU" cap="small" dirty="0" err="1" smtClean="0"/>
              <a:t>dist</a:t>
            </a:r>
            <a:r>
              <a:rPr lang="en-US" dirty="0" smtClean="0"/>
              <a:t> two </a:t>
            </a:r>
            <a:r>
              <a:rPr lang="en-US" sz="3200" dirty="0" smtClean="0"/>
              <a:t>boy builds</a:t>
            </a:r>
          </a:p>
          <a:p>
            <a:pPr>
              <a:buNone/>
            </a:pPr>
            <a:r>
              <a:rPr lang="hu-HU" dirty="0" smtClean="0"/>
              <a:t>       </a:t>
            </a:r>
            <a:r>
              <a:rPr lang="en-US" dirty="0" smtClean="0"/>
              <a:t>‘</a:t>
            </a:r>
            <a:r>
              <a:rPr lang="hu-HU" dirty="0" smtClean="0"/>
              <a:t>T</a:t>
            </a:r>
            <a:r>
              <a:rPr lang="en-US" dirty="0" err="1" smtClean="0"/>
              <a:t>hree</a:t>
            </a:r>
            <a:r>
              <a:rPr lang="en-US" dirty="0" smtClean="0"/>
              <a:t> towers(each)</a:t>
            </a:r>
            <a:r>
              <a:rPr lang="hu-HU" dirty="0" smtClean="0"/>
              <a:t>, t</a:t>
            </a:r>
            <a:r>
              <a:rPr lang="en-US" dirty="0" err="1" smtClean="0"/>
              <a:t>wo</a:t>
            </a:r>
            <a:r>
              <a:rPr lang="en-US" dirty="0" smtClean="0"/>
              <a:t> boys are building.’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torony_direk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600000" cy="2546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fiu_kic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60848"/>
            <a:ext cx="3600000" cy="2549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Condition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iv</a:t>
            </a:r>
            <a:r>
              <a:rPr lang="hu-HU" sz="3200" b="1" dirty="0" smtClean="0"/>
              <a:t>:</a:t>
            </a:r>
            <a:br>
              <a:rPr lang="hu-HU" sz="3200" b="1" dirty="0" smtClean="0"/>
            </a:br>
            <a:r>
              <a:rPr lang="hu-HU" sz="3200" b="1" dirty="0" err="1" smtClean="0"/>
              <a:t>OS</a:t>
            </a:r>
            <a:r>
              <a:rPr lang="en-US" sz="3200" b="1" dirty="0" smtClean="0"/>
              <a:t>V sentence, with the subject set more salient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                  </a:t>
            </a:r>
            <a:r>
              <a:rPr lang="hu-HU" dirty="0" err="1" smtClean="0">
                <a:solidFill>
                  <a:srgbClr val="00B050"/>
                </a:solidFill>
              </a:rPr>
              <a:t>Fig.a</a:t>
            </a:r>
            <a:r>
              <a:rPr lang="hu-HU" dirty="0" smtClean="0">
                <a:solidFill>
                  <a:srgbClr val="00B050"/>
                </a:solidFill>
              </a:rPr>
              <a:t>:                                      </a:t>
            </a:r>
            <a:r>
              <a:rPr lang="hu-HU" dirty="0" err="1" smtClean="0">
                <a:solidFill>
                  <a:srgbClr val="00B050"/>
                </a:solidFill>
              </a:rPr>
              <a:t>Fig.b</a:t>
            </a:r>
            <a:r>
              <a:rPr lang="hu-HU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dirty="0" smtClean="0"/>
              <a:t>(6)  </a:t>
            </a:r>
            <a:r>
              <a:rPr lang="hu-HU" b="1" i="1" dirty="0" smtClean="0"/>
              <a:t>Három tornyot      is    két   fiú   épít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      </a:t>
            </a:r>
            <a:r>
              <a:rPr lang="en-US" dirty="0" smtClean="0"/>
              <a:t>three </a:t>
            </a:r>
            <a:r>
              <a:rPr lang="hu-HU" dirty="0" smtClean="0"/>
              <a:t>   </a:t>
            </a:r>
            <a:r>
              <a:rPr lang="en-US" dirty="0" smtClean="0"/>
              <a:t>tower-</a:t>
            </a:r>
            <a:r>
              <a:rPr lang="en-US" cap="small" dirty="0" smtClean="0"/>
              <a:t>acc</a:t>
            </a:r>
            <a:r>
              <a:rPr lang="en-US" dirty="0" smtClean="0"/>
              <a:t> </a:t>
            </a:r>
            <a:r>
              <a:rPr lang="en-US" cap="small" dirty="0" smtClean="0"/>
              <a:t>dist</a:t>
            </a:r>
            <a:r>
              <a:rPr lang="en-US" dirty="0" smtClean="0"/>
              <a:t> two boy builds</a:t>
            </a:r>
          </a:p>
          <a:p>
            <a:pPr>
              <a:buNone/>
            </a:pPr>
            <a:r>
              <a:rPr lang="hu-HU" dirty="0" smtClean="0"/>
              <a:t>    </a:t>
            </a:r>
            <a:r>
              <a:rPr lang="en-US" dirty="0" smtClean="0"/>
              <a:t>‘Three towers (each) are being built by two</a:t>
            </a:r>
            <a:r>
              <a:rPr lang="hu-HU" dirty="0" smtClean="0"/>
              <a:t> </a:t>
            </a:r>
            <a:r>
              <a:rPr lang="en-US" dirty="0" smtClean="0"/>
              <a:t>boys.’</a:t>
            </a:r>
            <a:endParaRPr lang="hu-HU" dirty="0"/>
          </a:p>
        </p:txBody>
      </p:sp>
      <p:pic>
        <p:nvPicPr>
          <p:cNvPr id="6" name="Kép 5" descr="torony_ki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600000" cy="2549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fiu_na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3600000" cy="2549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Results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conditions</a:t>
            </a:r>
            <a:r>
              <a:rPr lang="hu-HU" b="1" dirty="0" smtClean="0"/>
              <a:t> </a:t>
            </a:r>
            <a:r>
              <a:rPr lang="hu-HU" b="1" dirty="0" err="1" smtClean="0"/>
              <a:t>iii</a:t>
            </a:r>
            <a:r>
              <a:rPr lang="hu-HU" b="1" dirty="0" smtClean="0"/>
              <a:t>, </a:t>
            </a:r>
            <a:r>
              <a:rPr lang="hu-HU" b="1" dirty="0" err="1" smtClean="0"/>
              <a:t>iv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(7)b. </a:t>
            </a:r>
            <a:r>
              <a:rPr lang="hu-HU" b="1" dirty="0" smtClean="0"/>
              <a:t>Három tornyot is két fiú épít.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en-US" dirty="0" smtClean="0"/>
              <a:t>‘Three towers are being built by two boys.’</a:t>
            </a:r>
          </a:p>
          <a:p>
            <a:pPr marL="571500" indent="-571500"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iii</a:t>
            </a:r>
            <a:r>
              <a:rPr lang="hu-HU" b="1" dirty="0" smtClean="0"/>
              <a:t>.</a:t>
            </a:r>
            <a:r>
              <a:rPr lang="hu-HU" dirty="0" smtClean="0"/>
              <a:t> </a:t>
            </a:r>
            <a:r>
              <a:rPr lang="en-US" dirty="0" smtClean="0"/>
              <a:t>big towers, small boys:</a:t>
            </a:r>
          </a:p>
          <a:p>
            <a:pPr marL="571500" indent="-571500">
              <a:buNone/>
            </a:pPr>
            <a:r>
              <a:rPr lang="hu-HU" dirty="0" err="1"/>
              <a:t>d</a:t>
            </a:r>
            <a:r>
              <a:rPr lang="hu-HU" dirty="0" err="1" smtClean="0"/>
              <a:t>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  (</a:t>
            </a:r>
            <a:r>
              <a:rPr lang="en-US" dirty="0" smtClean="0"/>
              <a:t>3 big towers, 6 small boys</a:t>
            </a:r>
            <a:r>
              <a:rPr lang="hu-HU" dirty="0" smtClean="0"/>
              <a:t>)</a:t>
            </a:r>
            <a:r>
              <a:rPr lang="en-US" dirty="0" smtClean="0"/>
              <a:t>: </a:t>
            </a:r>
            <a:r>
              <a:rPr lang="en-US" b="1" dirty="0" smtClean="0"/>
              <a:t>33%</a:t>
            </a:r>
          </a:p>
          <a:p>
            <a:pPr>
              <a:buNone/>
            </a:pPr>
            <a:r>
              <a:rPr lang="hu-HU" dirty="0" err="1"/>
              <a:t>i</a:t>
            </a:r>
            <a:r>
              <a:rPr lang="hu-HU" dirty="0" err="1" smtClean="0"/>
              <a:t>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(</a:t>
            </a:r>
            <a:r>
              <a:rPr lang="en-US" dirty="0" smtClean="0"/>
              <a:t>6 big towers, 2 small boys</a:t>
            </a:r>
            <a:r>
              <a:rPr lang="hu-HU" dirty="0" smtClean="0"/>
              <a:t>)</a:t>
            </a:r>
            <a:r>
              <a:rPr lang="en-US" dirty="0" smtClean="0"/>
              <a:t>: </a:t>
            </a:r>
            <a:r>
              <a:rPr lang="en-US" b="1" dirty="0" smtClean="0"/>
              <a:t>67%</a:t>
            </a:r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en-US" b="1" dirty="0" err="1" smtClean="0"/>
              <a:t>i</a:t>
            </a:r>
            <a:r>
              <a:rPr lang="hu-HU" b="1" dirty="0" smtClean="0"/>
              <a:t>v</a:t>
            </a:r>
            <a:r>
              <a:rPr lang="en-US" b="1" dirty="0" smtClean="0"/>
              <a:t>.</a:t>
            </a:r>
            <a:r>
              <a:rPr lang="en-US" dirty="0" smtClean="0"/>
              <a:t> small towers, big boys:</a:t>
            </a:r>
          </a:p>
          <a:p>
            <a:pPr>
              <a:buNone/>
            </a:pPr>
            <a:r>
              <a:rPr lang="hu-HU" dirty="0" err="1"/>
              <a:t>d</a:t>
            </a:r>
            <a:r>
              <a:rPr lang="hu-HU" dirty="0" err="1" smtClean="0"/>
              <a:t>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  (</a:t>
            </a:r>
            <a:r>
              <a:rPr lang="en-US" dirty="0" smtClean="0"/>
              <a:t>3 small towers, 6 big boys</a:t>
            </a:r>
            <a:r>
              <a:rPr lang="hu-HU" dirty="0" smtClean="0"/>
              <a:t>)</a:t>
            </a:r>
            <a:r>
              <a:rPr lang="en-US" dirty="0" smtClean="0"/>
              <a:t>: </a:t>
            </a:r>
            <a:r>
              <a:rPr lang="en-US" b="1" dirty="0" smtClean="0"/>
              <a:t>30%</a:t>
            </a:r>
          </a:p>
          <a:p>
            <a:pPr>
              <a:buNone/>
            </a:pP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(</a:t>
            </a:r>
            <a:r>
              <a:rPr lang="en-US" dirty="0" smtClean="0"/>
              <a:t>6 small towers, 2 big boys</a:t>
            </a:r>
            <a:r>
              <a:rPr lang="hu-HU" dirty="0" smtClean="0"/>
              <a:t>)</a:t>
            </a:r>
            <a:r>
              <a:rPr lang="en-US" dirty="0" smtClean="0"/>
              <a:t>: </a:t>
            </a:r>
            <a:r>
              <a:rPr lang="en-US" b="1" dirty="0" smtClean="0"/>
              <a:t>70%</a:t>
            </a:r>
            <a:endParaRPr lang="hu-HU" b="1" dirty="0" smtClean="0"/>
          </a:p>
          <a:p>
            <a:pPr>
              <a:buNone/>
            </a:pPr>
            <a:endParaRPr lang="hu-HU" sz="1300" dirty="0" smtClean="0"/>
          </a:p>
          <a:p>
            <a:pPr>
              <a:buNone/>
            </a:pPr>
            <a:r>
              <a:rPr lang="hu-HU" b="1" dirty="0" err="1" smtClean="0"/>
              <a:t>Hypothesis</a:t>
            </a:r>
            <a:r>
              <a:rPr lang="hu-HU" b="1" dirty="0" smtClean="0"/>
              <a:t> </a:t>
            </a:r>
            <a:r>
              <a:rPr lang="hu-HU" b="1" dirty="0" err="1" smtClean="0"/>
              <a:t>not</a:t>
            </a:r>
            <a:r>
              <a:rPr lang="hu-HU" b="1" dirty="0" smtClean="0"/>
              <a:t> </a:t>
            </a:r>
            <a:r>
              <a:rPr lang="hu-HU" b="1" dirty="0" err="1" smtClean="0"/>
              <a:t>borne</a:t>
            </a:r>
            <a:r>
              <a:rPr lang="hu-HU" b="1" dirty="0" smtClean="0"/>
              <a:t> out.</a:t>
            </a:r>
            <a:endParaRPr lang="hu-H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024" y="692696"/>
            <a:ext cx="8784976" cy="1584176"/>
          </a:xfrm>
        </p:spPr>
        <p:txBody>
          <a:bodyPr>
            <a:noAutofit/>
          </a:bodyPr>
          <a:lstStyle/>
          <a:p>
            <a:pPr algn="l"/>
            <a:r>
              <a:rPr lang="hu-HU" sz="3200" b="1" dirty="0" smtClean="0"/>
              <a:t>		        Research </a:t>
            </a:r>
            <a:r>
              <a:rPr lang="hu-HU" sz="3200" b="1" dirty="0" err="1" smtClean="0"/>
              <a:t>question</a:t>
            </a:r>
            <a:r>
              <a:rPr lang="hu-HU" sz="3200" b="1" dirty="0" smtClean="0"/>
              <a:t>: </a:t>
            </a:r>
            <a:br>
              <a:rPr lang="hu-HU" sz="3200" b="1" dirty="0" smtClean="0"/>
            </a:br>
            <a:r>
              <a:rPr lang="hu-HU" sz="3200" b="1" dirty="0" err="1" smtClean="0"/>
              <a:t>how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do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Hungarian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preschoolers</a:t>
            </a:r>
            <a:r>
              <a:rPr lang="hu-HU" sz="3200" b="1" dirty="0" smtClean="0"/>
              <a:t> </a:t>
            </a:r>
            <a:r>
              <a:rPr lang="hu-HU" sz="3200" b="1" dirty="0" err="1"/>
              <a:t>interpret</a:t>
            </a:r>
            <a:r>
              <a:rPr lang="hu-HU" sz="3200" b="1" dirty="0"/>
              <a:t> </a:t>
            </a:r>
            <a:r>
              <a:rPr lang="hu-HU" sz="3200" b="1" dirty="0" err="1" smtClean="0"/>
              <a:t>quanti-fied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sentences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with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two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numerical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quantifiers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e.g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137323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sz="1200" dirty="0" smtClean="0"/>
          </a:p>
          <a:p>
            <a:pPr>
              <a:buNone/>
            </a:pPr>
            <a:r>
              <a:rPr lang="hu-HU" dirty="0" smtClean="0"/>
              <a:t>(1) </a:t>
            </a:r>
            <a:r>
              <a:rPr lang="hu-HU" b="1" i="1" dirty="0" smtClean="0"/>
              <a:t>Két   fiú  is </a:t>
            </a:r>
            <a:r>
              <a:rPr lang="hu-HU" b="1" i="1" dirty="0"/>
              <a:t>	</a:t>
            </a:r>
            <a:r>
              <a:rPr lang="hu-HU" b="1" i="1" dirty="0" smtClean="0"/>
              <a:t> három </a:t>
            </a:r>
            <a:r>
              <a:rPr lang="hu-HU" b="1" i="1" dirty="0"/>
              <a:t>tornyot 	</a:t>
            </a:r>
            <a:r>
              <a:rPr lang="hu-HU" b="1" i="1" dirty="0" smtClean="0"/>
              <a:t>      épít</a:t>
            </a:r>
            <a:r>
              <a:rPr lang="hu-HU" b="1" dirty="0"/>
              <a:t>. 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  </a:t>
            </a:r>
            <a:r>
              <a:rPr lang="hu-HU" dirty="0" err="1" smtClean="0"/>
              <a:t>two</a:t>
            </a:r>
            <a:r>
              <a:rPr lang="hu-HU" dirty="0" smtClean="0"/>
              <a:t> boy </a:t>
            </a:r>
            <a:r>
              <a:rPr lang="hu-HU" dirty="0" err="1" smtClean="0"/>
              <a:t>DIST</a:t>
            </a:r>
            <a:r>
              <a:rPr lang="hu-HU" dirty="0"/>
              <a:t>	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  </a:t>
            </a:r>
            <a:r>
              <a:rPr lang="hu-HU" dirty="0" err="1"/>
              <a:t>tower-ACC</a:t>
            </a:r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err="1" smtClean="0"/>
              <a:t>builds</a:t>
            </a:r>
            <a:endParaRPr lang="hu-HU" dirty="0"/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 ’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/>
              <a:t>boys</a:t>
            </a:r>
            <a:r>
              <a:rPr lang="hu-HU" dirty="0"/>
              <a:t> (</a:t>
            </a:r>
            <a:r>
              <a:rPr lang="hu-HU" dirty="0" err="1"/>
              <a:t>each</a:t>
            </a:r>
            <a:r>
              <a:rPr lang="hu-HU" dirty="0"/>
              <a:t>) </a:t>
            </a:r>
            <a:r>
              <a:rPr lang="hu-HU" dirty="0" err="1"/>
              <a:t>are</a:t>
            </a:r>
            <a:r>
              <a:rPr lang="hu-HU" dirty="0"/>
              <a:t> building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towers</a:t>
            </a:r>
            <a:r>
              <a:rPr lang="hu-HU" dirty="0"/>
              <a:t>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dirty="0" smtClean="0"/>
              <a:t>                        </a:t>
            </a:r>
            <a:r>
              <a:rPr lang="hu-HU" sz="3600" dirty="0" err="1" smtClean="0"/>
              <a:t>Experiment</a:t>
            </a:r>
            <a:r>
              <a:rPr lang="hu-HU" sz="3600" dirty="0" smtClean="0"/>
              <a:t> 2</a:t>
            </a:r>
            <a:br>
              <a:rPr lang="hu-HU" sz="3600" dirty="0" smtClean="0"/>
            </a:br>
            <a:r>
              <a:rPr lang="hu-HU" sz="3600" b="1" dirty="0" err="1" smtClean="0"/>
              <a:t>Method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err="1" smtClean="0"/>
              <a:t>Subjects</a:t>
            </a:r>
            <a:r>
              <a:rPr lang="hu-HU" b="1" dirty="0" smtClean="0"/>
              <a:t>: </a:t>
            </a:r>
            <a:r>
              <a:rPr lang="hu-HU" dirty="0" smtClean="0"/>
              <a:t>38 </a:t>
            </a:r>
            <a:r>
              <a:rPr lang="hu-HU" dirty="0" err="1" smtClean="0"/>
              <a:t>children</a:t>
            </a:r>
            <a:r>
              <a:rPr lang="en-US" dirty="0" smtClean="0"/>
              <a:t>, 1</a:t>
            </a:r>
            <a:r>
              <a:rPr lang="hu-HU" dirty="0" smtClean="0"/>
              <a:t>8</a:t>
            </a:r>
            <a:r>
              <a:rPr lang="en-US" dirty="0" smtClean="0"/>
              <a:t> boys </a:t>
            </a:r>
            <a:r>
              <a:rPr lang="hu-HU" dirty="0" smtClean="0"/>
              <a:t>+ 20</a:t>
            </a:r>
            <a:r>
              <a:rPr lang="en-US" dirty="0" smtClean="0"/>
              <a:t> girls,</a:t>
            </a:r>
          </a:p>
          <a:p>
            <a:pPr>
              <a:buNone/>
            </a:pPr>
            <a:r>
              <a:rPr lang="en-US" dirty="0" smtClean="0"/>
              <a:t>mean age 6,</a:t>
            </a:r>
            <a:r>
              <a:rPr lang="hu-HU" dirty="0" smtClean="0"/>
              <a:t>5 (</a:t>
            </a:r>
            <a:r>
              <a:rPr lang="hu-HU" dirty="0" err="1" smtClean="0"/>
              <a:t>SD</a:t>
            </a:r>
            <a:r>
              <a:rPr lang="hu-HU" dirty="0" smtClean="0"/>
              <a:t>=4 </a:t>
            </a:r>
            <a:r>
              <a:rPr lang="hu-HU" dirty="0" err="1" smtClean="0"/>
              <a:t>months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sz="1100" dirty="0" smtClean="0"/>
          </a:p>
          <a:p>
            <a:pPr>
              <a:buNone/>
            </a:pPr>
            <a:r>
              <a:rPr lang="hu-HU" b="1" dirty="0" err="1" smtClean="0"/>
              <a:t>Materials</a:t>
            </a:r>
            <a:r>
              <a:rPr lang="hu-HU" b="1" dirty="0" smtClean="0"/>
              <a:t>:</a:t>
            </a:r>
          </a:p>
          <a:p>
            <a:pPr>
              <a:buNone/>
            </a:pPr>
            <a:r>
              <a:rPr lang="hu-HU" dirty="0" smtClean="0"/>
              <a:t>S</a:t>
            </a:r>
            <a:r>
              <a:rPr lang="en-US" dirty="0" err="1" smtClean="0"/>
              <a:t>ubjects</a:t>
            </a:r>
            <a:r>
              <a:rPr lang="en-US" dirty="0" smtClean="0"/>
              <a:t> were </a:t>
            </a:r>
            <a:r>
              <a:rPr lang="hu-HU" dirty="0" err="1" smtClean="0"/>
              <a:t>shown</a:t>
            </a:r>
            <a:r>
              <a:rPr lang="hu-HU" dirty="0" smtClean="0"/>
              <a:t> 8</a:t>
            </a:r>
            <a:r>
              <a:rPr lang="en-US" dirty="0" smtClean="0"/>
              <a:t> </a:t>
            </a:r>
            <a:r>
              <a:rPr lang="hu-HU" dirty="0" smtClean="0"/>
              <a:t>test </a:t>
            </a:r>
            <a:r>
              <a:rPr lang="en-US" dirty="0" smtClean="0"/>
              <a:t>sentences</a:t>
            </a:r>
            <a:r>
              <a:rPr lang="hu-HU" dirty="0" smtClean="0"/>
              <a:t> + 7 </a:t>
            </a:r>
            <a:r>
              <a:rPr lang="hu-HU" dirty="0" err="1" smtClean="0"/>
              <a:t>fillers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Test </a:t>
            </a:r>
            <a:r>
              <a:rPr lang="hu-HU" dirty="0" err="1" smtClean="0"/>
              <a:t>sentences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en-US" dirty="0" smtClean="0"/>
              <a:t>accompanied</a:t>
            </a:r>
            <a:r>
              <a:rPr lang="hu-HU" dirty="0" smtClean="0"/>
              <a:t> </a:t>
            </a:r>
            <a:r>
              <a:rPr lang="en-US" dirty="0" smtClean="0"/>
              <a:t>by pair</a:t>
            </a:r>
            <a:r>
              <a:rPr lang="hu-HU" dirty="0" smtClean="0"/>
              <a:t>s</a:t>
            </a:r>
            <a:r>
              <a:rPr lang="en-US" dirty="0" smtClean="0"/>
              <a:t> of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</a:t>
            </a:r>
            <a:r>
              <a:rPr lang="en-US" dirty="0" smtClean="0"/>
              <a:t>pictures</a:t>
            </a:r>
            <a:r>
              <a:rPr lang="hu-HU" dirty="0" smtClean="0"/>
              <a:t>, </a:t>
            </a:r>
            <a:r>
              <a:rPr lang="hu-HU" dirty="0" err="1" smtClean="0"/>
              <a:t>showing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&amp;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scopes</a:t>
            </a:r>
            <a:r>
              <a:rPr lang="hu-HU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hu-HU" dirty="0" smtClean="0"/>
              <a:t>T</a:t>
            </a:r>
            <a:r>
              <a:rPr lang="en-US" dirty="0" smtClean="0"/>
              <a:t>hey had to decide which of the two pictures the sentence </a:t>
            </a:r>
            <a:r>
              <a:rPr lang="hu-HU" dirty="0" smtClean="0"/>
              <a:t>is </a:t>
            </a:r>
            <a:r>
              <a:rPr lang="hu-HU" dirty="0" err="1" smtClean="0"/>
              <a:t>about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member</a:t>
            </a:r>
            <a:r>
              <a:rPr lang="hu-HU" dirty="0" smtClean="0"/>
              <a:t> of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picture</a:t>
            </a:r>
            <a:r>
              <a:rPr lang="hu-HU" dirty="0" smtClean="0"/>
              <a:t> </a:t>
            </a:r>
            <a:r>
              <a:rPr lang="hu-HU" dirty="0" err="1" smtClean="0"/>
              <a:t>pair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b="1" dirty="0" err="1" smtClean="0"/>
              <a:t>chunked</a:t>
            </a:r>
            <a:r>
              <a:rPr lang="hu-HU" b="1" dirty="0" smtClean="0"/>
              <a:t> </a:t>
            </a:r>
            <a:r>
              <a:rPr lang="hu-HU" b="1" dirty="0" err="1" smtClean="0"/>
              <a:t>into</a:t>
            </a:r>
            <a:r>
              <a:rPr lang="hu-HU" b="1" dirty="0" smtClean="0"/>
              <a:t> </a:t>
            </a:r>
            <a:r>
              <a:rPr lang="hu-HU" b="1" dirty="0" err="1" smtClean="0"/>
              <a:t>identical</a:t>
            </a:r>
            <a:r>
              <a:rPr lang="hu-HU" b="1" dirty="0" smtClean="0"/>
              <a:t> </a:t>
            </a:r>
            <a:r>
              <a:rPr lang="hu-HU" b="1" dirty="0" err="1" smtClean="0"/>
              <a:t>subevents</a:t>
            </a:r>
            <a:r>
              <a:rPr lang="hu-HU" dirty="0" smtClean="0"/>
              <a:t> </a:t>
            </a:r>
            <a:r>
              <a:rPr lang="hu-HU" dirty="0" err="1" smtClean="0"/>
              <a:t>separated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spaces</a:t>
            </a:r>
            <a:r>
              <a:rPr lang="hu-HU" dirty="0" smtClean="0"/>
              <a:t>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picture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members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sets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b="1" dirty="0" smtClean="0"/>
              <a:t>mixed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Conditions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i</a:t>
            </a:r>
          </a:p>
          <a:p>
            <a:pPr>
              <a:buNone/>
            </a:pPr>
            <a:r>
              <a:rPr lang="hu-HU" dirty="0" err="1" smtClean="0"/>
              <a:t>SOV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endParaRPr lang="hu-HU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</a:t>
            </a:r>
            <a:endParaRPr lang="hu-HU" b="1" dirty="0" smtClean="0"/>
          </a:p>
          <a:p>
            <a:pPr>
              <a:buNone/>
            </a:pPr>
            <a:r>
              <a:rPr lang="hu-HU" dirty="0" err="1" smtClean="0"/>
              <a:t>SOV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endParaRPr lang="hu-HU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iii</a:t>
            </a:r>
            <a:endParaRPr lang="hu-HU" b="1" dirty="0" smtClean="0"/>
          </a:p>
          <a:p>
            <a:pPr>
              <a:buNone/>
            </a:pPr>
            <a:r>
              <a:rPr lang="hu-HU" dirty="0" err="1" smtClean="0"/>
              <a:t>OSV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endParaRPr lang="hu-HU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iv</a:t>
            </a:r>
            <a:endParaRPr lang="hu-HU" b="1" dirty="0" smtClean="0"/>
          </a:p>
          <a:p>
            <a:pPr>
              <a:buNone/>
            </a:pPr>
            <a:r>
              <a:rPr lang="hu-HU" dirty="0" err="1" smtClean="0"/>
              <a:t>OSV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err="1" smtClean="0"/>
              <a:t>E.g</a:t>
            </a:r>
            <a:r>
              <a:rPr lang="hu-HU" sz="3600" dirty="0" smtClean="0"/>
              <a:t>., </a:t>
            </a:r>
            <a:r>
              <a:rPr lang="hu-HU" sz="3600" b="1" dirty="0" err="1" smtClean="0"/>
              <a:t>Condition</a:t>
            </a:r>
            <a:r>
              <a:rPr lang="hu-HU" sz="3600" b="1" dirty="0" smtClean="0"/>
              <a:t> i:  </a:t>
            </a:r>
            <a:r>
              <a:rPr lang="hu-HU" sz="3600" b="1" dirty="0" err="1" smtClean="0"/>
              <a:t>SOV</a:t>
            </a:r>
            <a:r>
              <a:rPr lang="hu-HU" sz="3600" b="1" dirty="0" smtClean="0"/>
              <a:t>, </a:t>
            </a:r>
            <a:br>
              <a:rPr lang="hu-HU" sz="3600" b="1" dirty="0" smtClean="0"/>
            </a:br>
            <a:r>
              <a:rPr lang="hu-HU" sz="3600" b="1" dirty="0" err="1" smtClean="0"/>
              <a:t>with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direct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scope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representation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chunked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Fig.a</a:t>
            </a:r>
            <a:r>
              <a:rPr lang="hu-HU" sz="2800" dirty="0" smtClean="0">
                <a:solidFill>
                  <a:srgbClr val="00B050"/>
                </a:solidFill>
              </a:rPr>
              <a:t>:                                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Fig.b</a:t>
            </a:r>
            <a:r>
              <a:rPr lang="hu-HU" sz="2800" dirty="0" smtClean="0">
                <a:solidFill>
                  <a:srgbClr val="00B050"/>
                </a:solidFill>
              </a:rPr>
              <a:t>:</a:t>
            </a: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       </a:t>
            </a:r>
            <a:r>
              <a:rPr lang="hu-HU" sz="2800" dirty="0" err="1" smtClean="0">
                <a:solidFill>
                  <a:srgbClr val="00B050"/>
                </a:solidFill>
              </a:rPr>
              <a:t>Fig</a:t>
            </a:r>
            <a:r>
              <a:rPr lang="hu-HU" sz="2800" dirty="0" smtClean="0">
                <a:solidFill>
                  <a:srgbClr val="00B050"/>
                </a:solidFill>
              </a:rPr>
              <a:t>. </a:t>
            </a:r>
            <a:r>
              <a:rPr lang="hu-HU" sz="2800" dirty="0" err="1" smtClean="0">
                <a:solidFill>
                  <a:srgbClr val="00B050"/>
                </a:solidFill>
              </a:rPr>
              <a:t>14a</a:t>
            </a:r>
            <a:r>
              <a:rPr lang="hu-HU" sz="2800" dirty="0" smtClean="0">
                <a:solidFill>
                  <a:srgbClr val="00B050"/>
                </a:solidFill>
              </a:rPr>
              <a:t>                            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pPr>
              <a:buNone/>
            </a:pPr>
            <a:r>
              <a:rPr lang="hu-HU" sz="2800" b="1" i="1" dirty="0" smtClean="0"/>
              <a:t>(7) Három lány is       két  virágot  locsol</a:t>
            </a:r>
            <a:r>
              <a:rPr lang="hu-HU" sz="2800" i="1" dirty="0" smtClean="0"/>
              <a:t>.</a:t>
            </a:r>
          </a:p>
          <a:p>
            <a:pPr>
              <a:buNone/>
            </a:pPr>
            <a:r>
              <a:rPr lang="hu-HU" sz="2800" dirty="0" smtClean="0"/>
              <a:t>      </a:t>
            </a:r>
            <a:r>
              <a:rPr lang="hu-HU" sz="2800" dirty="0" err="1" smtClean="0"/>
              <a:t>three</a:t>
            </a:r>
            <a:r>
              <a:rPr lang="hu-HU" sz="2800" dirty="0" smtClean="0"/>
              <a:t>    </a:t>
            </a:r>
            <a:r>
              <a:rPr lang="hu-HU" sz="2800" dirty="0" err="1" smtClean="0"/>
              <a:t>girl</a:t>
            </a:r>
            <a:r>
              <a:rPr lang="hu-HU" sz="2800" dirty="0" smtClean="0"/>
              <a:t>   </a:t>
            </a:r>
            <a:r>
              <a:rPr lang="hu-HU" sz="2800" dirty="0" err="1" smtClean="0"/>
              <a:t>DIST</a:t>
            </a:r>
            <a:r>
              <a:rPr lang="hu-HU" sz="2800" dirty="0" smtClean="0"/>
              <a:t>  </a:t>
            </a:r>
            <a:r>
              <a:rPr lang="hu-HU" sz="2800" dirty="0" err="1" smtClean="0"/>
              <a:t>two</a:t>
            </a:r>
            <a:r>
              <a:rPr lang="hu-HU" sz="2800" dirty="0" smtClean="0"/>
              <a:t> </a:t>
            </a:r>
            <a:r>
              <a:rPr lang="hu-HU" sz="2800" dirty="0" err="1" smtClean="0"/>
              <a:t>flower</a:t>
            </a:r>
            <a:r>
              <a:rPr lang="hu-HU" sz="2800" dirty="0" smtClean="0"/>
              <a:t>   </a:t>
            </a:r>
            <a:r>
              <a:rPr lang="hu-HU" sz="2800" dirty="0" err="1" smtClean="0"/>
              <a:t>waters</a:t>
            </a: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      ’</a:t>
            </a:r>
            <a:r>
              <a:rPr lang="hu-HU" sz="2800" dirty="0" err="1" smtClean="0"/>
              <a:t>Three</a:t>
            </a:r>
            <a:r>
              <a:rPr lang="hu-HU" sz="2800" dirty="0" smtClean="0"/>
              <a:t> </a:t>
            </a:r>
            <a:r>
              <a:rPr lang="hu-HU" sz="2800" dirty="0" err="1" smtClean="0"/>
              <a:t>girls</a:t>
            </a:r>
            <a:r>
              <a:rPr lang="hu-HU" sz="2800" dirty="0" smtClean="0"/>
              <a:t> (</a:t>
            </a:r>
            <a:r>
              <a:rPr lang="hu-HU" sz="2800" dirty="0" err="1" smtClean="0"/>
              <a:t>each</a:t>
            </a:r>
            <a:r>
              <a:rPr lang="hu-HU" sz="2800" dirty="0" smtClean="0"/>
              <a:t>)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watering</a:t>
            </a:r>
            <a:r>
              <a:rPr lang="hu-HU" sz="2800" dirty="0" smtClean="0"/>
              <a:t> </a:t>
            </a:r>
            <a:r>
              <a:rPr lang="hu-HU" sz="2800" dirty="0" err="1" smtClean="0"/>
              <a:t>two</a:t>
            </a:r>
            <a:r>
              <a:rPr lang="hu-HU" sz="2800" dirty="0" smtClean="0"/>
              <a:t> </a:t>
            </a:r>
            <a:r>
              <a:rPr lang="hu-HU" sz="2800" dirty="0" err="1" smtClean="0"/>
              <a:t>flowers</a:t>
            </a:r>
            <a:r>
              <a:rPr lang="hu-HU" sz="2800" dirty="0" smtClean="0"/>
              <a:t>.’</a:t>
            </a:r>
          </a:p>
        </p:txBody>
      </p:sp>
      <p:pic>
        <p:nvPicPr>
          <p:cNvPr id="4" name="Kép 3" descr="ekiss_fig1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600000" cy="2557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ekiss_fig1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600000" cy="2557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E.g</a:t>
            </a:r>
            <a:r>
              <a:rPr lang="hu-HU" sz="3200" dirty="0" smtClean="0"/>
              <a:t>., </a:t>
            </a:r>
            <a:r>
              <a:rPr lang="hu-HU" sz="3200" b="1" dirty="0" err="1" smtClean="0"/>
              <a:t>Condition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ii</a:t>
            </a:r>
            <a:r>
              <a:rPr lang="hu-HU" sz="3200" b="1" dirty="0" smtClean="0"/>
              <a:t>:  </a:t>
            </a:r>
            <a:r>
              <a:rPr lang="hu-HU" sz="3200" b="1" dirty="0" err="1" smtClean="0"/>
              <a:t>SOV</a:t>
            </a:r>
            <a:r>
              <a:rPr lang="hu-HU" sz="3200" b="1" dirty="0" smtClean="0"/>
              <a:t>, </a:t>
            </a:r>
            <a:br>
              <a:rPr lang="hu-HU" sz="3200" b="1" dirty="0" smtClean="0"/>
            </a:br>
            <a:r>
              <a:rPr lang="hu-HU" sz="3200" b="1" dirty="0" err="1" smtClean="0"/>
              <a:t>with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inverse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scope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representation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chunked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                 </a:t>
            </a:r>
            <a:r>
              <a:rPr lang="hu-HU" dirty="0" err="1" smtClean="0">
                <a:solidFill>
                  <a:srgbClr val="00B050"/>
                </a:solidFill>
              </a:rPr>
              <a:t>Fig.a</a:t>
            </a:r>
            <a:r>
              <a:rPr lang="hu-HU" dirty="0" smtClean="0">
                <a:solidFill>
                  <a:srgbClr val="00B050"/>
                </a:solidFill>
              </a:rPr>
              <a:t>:                                              </a:t>
            </a:r>
            <a:r>
              <a:rPr lang="hu-HU" dirty="0" err="1" smtClean="0">
                <a:solidFill>
                  <a:srgbClr val="00B050"/>
                </a:solidFill>
              </a:rPr>
              <a:t>Fig.b</a:t>
            </a:r>
            <a:r>
              <a:rPr lang="hu-HU" dirty="0" smtClean="0">
                <a:solidFill>
                  <a:srgbClr val="00B050"/>
                </a:solidFill>
              </a:rPr>
              <a:t>: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       </a:t>
            </a:r>
            <a:r>
              <a:rPr lang="hu-HU" dirty="0" err="1" smtClean="0">
                <a:solidFill>
                  <a:srgbClr val="00B050"/>
                </a:solidFill>
              </a:rPr>
              <a:t>Fig</a:t>
            </a:r>
            <a:r>
              <a:rPr lang="hu-HU" dirty="0" smtClean="0">
                <a:solidFill>
                  <a:srgbClr val="00B050"/>
                </a:solidFill>
              </a:rPr>
              <a:t>. </a:t>
            </a:r>
            <a:r>
              <a:rPr lang="hu-HU" dirty="0" err="1" smtClean="0">
                <a:solidFill>
                  <a:srgbClr val="00B050"/>
                </a:solidFill>
              </a:rPr>
              <a:t>18a</a:t>
            </a:r>
            <a:r>
              <a:rPr lang="hu-HU" dirty="0" smtClean="0">
                <a:solidFill>
                  <a:srgbClr val="00B050"/>
                </a:solidFill>
              </a:rPr>
              <a:t>. </a:t>
            </a:r>
            <a:r>
              <a:rPr lang="hu-HU" dirty="0" err="1" smtClean="0">
                <a:solidFill>
                  <a:srgbClr val="00B050"/>
                </a:solidFill>
              </a:rPr>
              <a:t>18b</a:t>
            </a:r>
            <a:endParaRPr lang="hu-HU" dirty="0" smtClean="0">
              <a:solidFill>
                <a:srgbClr val="00B05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b="1" i="1" dirty="0" smtClean="0"/>
          </a:p>
          <a:p>
            <a:pPr>
              <a:buNone/>
            </a:pPr>
            <a:endParaRPr lang="hu-HU" b="1" i="1" dirty="0" smtClean="0"/>
          </a:p>
          <a:p>
            <a:pPr>
              <a:buNone/>
            </a:pPr>
            <a:r>
              <a:rPr lang="hu-HU" b="1" i="1" dirty="0" smtClean="0"/>
              <a:t>(7) Három lány is       két  virágot  locsol</a:t>
            </a:r>
            <a:r>
              <a:rPr lang="hu-HU" i="1" dirty="0" smtClean="0"/>
              <a:t>.</a:t>
            </a:r>
          </a:p>
          <a:p>
            <a:pPr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three</a:t>
            </a:r>
            <a:r>
              <a:rPr lang="hu-HU" dirty="0" smtClean="0"/>
              <a:t>    </a:t>
            </a:r>
            <a:r>
              <a:rPr lang="hu-HU" dirty="0" err="1" smtClean="0"/>
              <a:t>girl</a:t>
            </a:r>
            <a:r>
              <a:rPr lang="hu-HU" dirty="0" smtClean="0"/>
              <a:t>   </a:t>
            </a:r>
            <a:r>
              <a:rPr lang="hu-HU" dirty="0" err="1" smtClean="0"/>
              <a:t>DIST</a:t>
            </a:r>
            <a:r>
              <a:rPr lang="hu-HU" dirty="0" smtClean="0"/>
              <a:t> 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flower</a:t>
            </a:r>
            <a:r>
              <a:rPr lang="hu-HU" dirty="0" smtClean="0"/>
              <a:t>   </a:t>
            </a:r>
            <a:r>
              <a:rPr lang="hu-HU" dirty="0" err="1" smtClean="0"/>
              <a:t>waters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’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girls</a:t>
            </a:r>
            <a:r>
              <a:rPr lang="hu-HU" dirty="0" smtClean="0"/>
              <a:t> (</a:t>
            </a:r>
            <a:r>
              <a:rPr lang="hu-HU" dirty="0" err="1" smtClean="0"/>
              <a:t>each</a:t>
            </a:r>
            <a:r>
              <a:rPr lang="hu-HU" dirty="0" smtClean="0"/>
              <a:t>)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watering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flowers</a:t>
            </a:r>
            <a:r>
              <a:rPr lang="hu-HU" dirty="0" smtClean="0"/>
              <a:t>.’</a:t>
            </a:r>
          </a:p>
        </p:txBody>
      </p:sp>
      <p:pic>
        <p:nvPicPr>
          <p:cNvPr id="4" name="Kép 3" descr="ekiss_fig1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00000" cy="2566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ekiss_fig18b.jpg"/>
          <p:cNvPicPr>
            <a:picLocks noChangeAspect="1"/>
          </p:cNvPicPr>
          <p:nvPr/>
        </p:nvPicPr>
        <p:blipFill>
          <a:blip r:embed="rId3" cstate="print"/>
          <a:srcRect t="2664" b="1446"/>
          <a:stretch>
            <a:fillRect/>
          </a:stretch>
        </p:blipFill>
        <p:spPr>
          <a:xfrm>
            <a:off x="4932040" y="1916832"/>
            <a:ext cx="3549606" cy="2628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 smtClean="0"/>
              <a:t>Results</a:t>
            </a:r>
            <a:r>
              <a:rPr lang="hu-HU" sz="3600" b="1" dirty="0" smtClean="0"/>
              <a:t>: </a:t>
            </a:r>
            <a:r>
              <a:rPr lang="hu-HU" sz="3600" b="1" i="1" dirty="0" err="1" smtClean="0"/>
              <a:t>Preference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for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scope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reading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with</a:t>
            </a:r>
            <a:r>
              <a:rPr lang="hu-HU" sz="3600" b="1" i="1" dirty="0" smtClean="0"/>
              <a:t> a </a:t>
            </a:r>
            <a:r>
              <a:rPr lang="hu-HU" sz="3600" b="1" i="1" dirty="0" err="1" smtClean="0"/>
              <a:t>chunked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visual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representation</a:t>
            </a:r>
            <a:r>
              <a:rPr lang="hu-HU" sz="3600" b="1" i="1" dirty="0" smtClean="0"/>
              <a:t>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i:    </a:t>
            </a:r>
            <a:r>
              <a:rPr lang="hu-HU" dirty="0" err="1" smtClean="0"/>
              <a:t>SOV</a:t>
            </a:r>
            <a:r>
              <a:rPr lang="hu-HU" dirty="0" smtClean="0"/>
              <a:t>,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:     </a:t>
            </a:r>
            <a:r>
              <a:rPr lang="hu-HU" b="1" dirty="0" smtClean="0"/>
              <a:t>66%</a:t>
            </a:r>
            <a:endParaRPr lang="hu-HU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</a:t>
            </a:r>
            <a:r>
              <a:rPr lang="hu-HU" b="1" dirty="0" smtClean="0"/>
              <a:t>: </a:t>
            </a:r>
            <a:r>
              <a:rPr lang="hu-HU" dirty="0" smtClean="0"/>
              <a:t>  </a:t>
            </a:r>
            <a:r>
              <a:rPr lang="hu-HU" dirty="0" err="1" smtClean="0"/>
              <a:t>SOV</a:t>
            </a:r>
            <a:r>
              <a:rPr lang="hu-HU" dirty="0" smtClean="0"/>
              <a:t>,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:  </a:t>
            </a:r>
            <a:r>
              <a:rPr lang="hu-HU" b="1" dirty="0" smtClean="0">
                <a:solidFill>
                  <a:srgbClr val="FF0000"/>
                </a:solidFill>
              </a:rPr>
              <a:t>29%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iii</a:t>
            </a:r>
            <a:r>
              <a:rPr lang="hu-HU" b="1" dirty="0" smtClean="0"/>
              <a:t>: </a:t>
            </a:r>
            <a:r>
              <a:rPr lang="hu-HU" dirty="0" smtClean="0"/>
              <a:t> </a:t>
            </a:r>
            <a:r>
              <a:rPr lang="hu-HU" dirty="0" err="1" smtClean="0"/>
              <a:t>OSV</a:t>
            </a:r>
            <a:r>
              <a:rPr lang="hu-HU" dirty="0" smtClean="0"/>
              <a:t>,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:     </a:t>
            </a:r>
            <a:r>
              <a:rPr lang="hu-HU" b="1" dirty="0" smtClean="0"/>
              <a:t>58%</a:t>
            </a:r>
            <a:endParaRPr lang="hu-HU" dirty="0" smtClean="0"/>
          </a:p>
          <a:p>
            <a:pPr>
              <a:buNone/>
            </a:pPr>
            <a:r>
              <a:rPr lang="hu-HU" b="1" dirty="0" err="1" smtClean="0"/>
              <a:t>Condition</a:t>
            </a:r>
            <a:r>
              <a:rPr lang="hu-HU" b="1" dirty="0" smtClean="0"/>
              <a:t> </a:t>
            </a:r>
            <a:r>
              <a:rPr lang="hu-HU" b="1" dirty="0" err="1" smtClean="0"/>
              <a:t>iv</a:t>
            </a:r>
            <a:r>
              <a:rPr lang="hu-HU" b="1" dirty="0" smtClean="0"/>
              <a:t>:  </a:t>
            </a:r>
            <a:r>
              <a:rPr lang="hu-HU" dirty="0" err="1" smtClean="0"/>
              <a:t>OSV</a:t>
            </a:r>
            <a:r>
              <a:rPr lang="hu-HU" dirty="0" smtClean="0"/>
              <a:t>,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:   </a:t>
            </a:r>
            <a:r>
              <a:rPr lang="hu-HU" b="1" dirty="0" smtClean="0"/>
              <a:t>71%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Hypothesis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confirmed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conditions</a:t>
            </a:r>
            <a:r>
              <a:rPr lang="hu-HU" sz="3200" b="1" dirty="0" smtClean="0"/>
              <a:t> i, </a:t>
            </a:r>
            <a:r>
              <a:rPr lang="hu-HU" sz="3200" b="1" dirty="0" err="1" smtClean="0"/>
              <a:t>iii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iv</a:t>
            </a:r>
            <a:r>
              <a:rPr lang="hu-HU" sz="3200" b="1" dirty="0" smtClean="0"/>
              <a:t>.</a:t>
            </a:r>
            <a:br>
              <a:rPr lang="hu-HU" sz="3200" b="1" dirty="0" smtClean="0"/>
            </a:br>
            <a:r>
              <a:rPr lang="hu-HU" sz="3200" b="1" dirty="0" err="1" smtClean="0"/>
              <a:t>What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about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condition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ii</a:t>
            </a:r>
            <a:r>
              <a:rPr lang="hu-HU" sz="3200" b="1" dirty="0" smtClean="0"/>
              <a:t>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sufficiently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i="1" dirty="0" smtClean="0"/>
              <a:t>(8) Két markoló is  három gödröt ás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excavator</a:t>
            </a:r>
            <a:r>
              <a:rPr lang="hu-HU" dirty="0" smtClean="0"/>
              <a:t>  </a:t>
            </a:r>
            <a:r>
              <a:rPr lang="hu-HU" dirty="0" err="1" smtClean="0"/>
              <a:t>DIST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hole-ACC</a:t>
            </a:r>
            <a:r>
              <a:rPr lang="hu-HU" dirty="0" smtClean="0"/>
              <a:t> </a:t>
            </a:r>
            <a:r>
              <a:rPr lang="hu-HU" dirty="0" err="1" smtClean="0"/>
              <a:t>digs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’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excavators</a:t>
            </a:r>
            <a:r>
              <a:rPr lang="hu-HU" dirty="0" smtClean="0"/>
              <a:t> (</a:t>
            </a:r>
            <a:r>
              <a:rPr lang="hu-HU" dirty="0" err="1" smtClean="0"/>
              <a:t>each</a:t>
            </a:r>
            <a:r>
              <a:rPr lang="hu-HU" dirty="0" smtClean="0"/>
              <a:t>)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digging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holes</a:t>
            </a:r>
            <a:r>
              <a:rPr lang="hu-HU" dirty="0" smtClean="0"/>
              <a:t>.’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 </a:t>
            </a:r>
            <a:r>
              <a:rPr lang="hu-HU" sz="2800" dirty="0" smtClean="0">
                <a:solidFill>
                  <a:srgbClr val="00B050"/>
                </a:solidFill>
              </a:rPr>
              <a:t>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</a:t>
            </a:r>
            <a:r>
              <a:rPr lang="hu-HU" sz="2800" dirty="0" smtClean="0">
                <a:solidFill>
                  <a:srgbClr val="00B050"/>
                </a:solidFill>
              </a:rPr>
              <a:t>. a:                               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</a:t>
            </a:r>
            <a:r>
              <a:rPr lang="hu-HU" sz="2800" dirty="0" smtClean="0">
                <a:solidFill>
                  <a:srgbClr val="00B050"/>
                </a:solidFill>
              </a:rPr>
              <a:t>. b:</a:t>
            </a:r>
          </a:p>
        </p:txBody>
      </p:sp>
      <p:pic>
        <p:nvPicPr>
          <p:cNvPr id="4" name="Kép 3" descr="ekiss_fig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36912"/>
            <a:ext cx="3600000" cy="2683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ekiss_fig1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3600000" cy="2701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i="1" dirty="0" smtClean="0"/>
              <a:t>(8) Két markoló is  három gödröt ás</a:t>
            </a:r>
            <a:r>
              <a:rPr lang="hu-HU" sz="3200" dirty="0" smtClean="0"/>
              <a:t>.</a:t>
            </a:r>
            <a:br>
              <a:rPr lang="hu-HU" sz="3200" dirty="0" smtClean="0"/>
            </a:br>
            <a:r>
              <a:rPr lang="hu-HU" sz="3200" dirty="0" smtClean="0"/>
              <a:t>     </a:t>
            </a:r>
            <a:r>
              <a:rPr lang="hu-HU" sz="3200" dirty="0" err="1" smtClean="0"/>
              <a:t>two</a:t>
            </a:r>
            <a:r>
              <a:rPr lang="hu-HU" sz="3200" dirty="0" smtClean="0"/>
              <a:t> </a:t>
            </a:r>
            <a:r>
              <a:rPr lang="hu-HU" sz="3200" dirty="0" err="1" smtClean="0"/>
              <a:t>excavator</a:t>
            </a:r>
            <a:r>
              <a:rPr lang="hu-HU" sz="3200" dirty="0" smtClean="0"/>
              <a:t>  </a:t>
            </a:r>
            <a:r>
              <a:rPr lang="hu-HU" sz="3200" dirty="0" err="1" smtClean="0"/>
              <a:t>DIST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 </a:t>
            </a:r>
            <a:r>
              <a:rPr lang="hu-HU" sz="3200" dirty="0" err="1" smtClean="0"/>
              <a:t>hole-ACC</a:t>
            </a:r>
            <a:r>
              <a:rPr lang="hu-HU" sz="3200" dirty="0" smtClean="0"/>
              <a:t> </a:t>
            </a:r>
            <a:r>
              <a:rPr lang="hu-HU" sz="3200" dirty="0" err="1" smtClean="0"/>
              <a:t>digs</a:t>
            </a:r>
            <a:endParaRPr lang="hu-HU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u-HU" sz="3200" b="1" i="1" dirty="0" smtClean="0"/>
              <a:t>(9) Két fiú    is      három tornyot épít</a:t>
            </a:r>
            <a:r>
              <a:rPr lang="hu-HU" sz="3200" i="1" dirty="0" smtClean="0"/>
              <a:t>.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      </a:t>
            </a:r>
            <a:r>
              <a:rPr lang="hu-HU" sz="3200" dirty="0" err="1" smtClean="0"/>
              <a:t>two</a:t>
            </a:r>
            <a:r>
              <a:rPr lang="hu-HU" sz="3200" dirty="0" smtClean="0"/>
              <a:t> boy </a:t>
            </a:r>
            <a:r>
              <a:rPr lang="hu-HU" sz="3200" dirty="0" err="1" smtClean="0"/>
              <a:t>DIST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   </a:t>
            </a:r>
            <a:r>
              <a:rPr lang="hu-HU" sz="3200" dirty="0" err="1" smtClean="0"/>
              <a:t>tower</a:t>
            </a:r>
            <a:r>
              <a:rPr lang="hu-HU" sz="3200" dirty="0" smtClean="0"/>
              <a:t>     </a:t>
            </a:r>
            <a:r>
              <a:rPr lang="hu-HU" sz="3200" dirty="0" err="1" smtClean="0"/>
              <a:t>builds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      ’</a:t>
            </a:r>
            <a:r>
              <a:rPr lang="hu-HU" sz="3200" dirty="0" err="1" smtClean="0"/>
              <a:t>Two</a:t>
            </a:r>
            <a:r>
              <a:rPr lang="hu-HU" sz="3200" dirty="0" smtClean="0"/>
              <a:t> </a:t>
            </a:r>
            <a:r>
              <a:rPr lang="hu-HU" sz="3200" dirty="0" err="1" smtClean="0"/>
              <a:t>boys</a:t>
            </a:r>
            <a:r>
              <a:rPr lang="hu-HU" sz="3200" dirty="0" smtClean="0"/>
              <a:t> (</a:t>
            </a:r>
            <a:r>
              <a:rPr lang="hu-HU" sz="3200" dirty="0" err="1" smtClean="0"/>
              <a:t>each</a:t>
            </a:r>
            <a:r>
              <a:rPr lang="hu-HU" sz="3200" dirty="0" smtClean="0"/>
              <a:t>) </a:t>
            </a:r>
            <a:r>
              <a:rPr lang="hu-HU" sz="3200" dirty="0" err="1" smtClean="0"/>
              <a:t>are</a:t>
            </a:r>
            <a:r>
              <a:rPr lang="hu-HU" sz="3200" dirty="0" smtClean="0"/>
              <a:t> building </a:t>
            </a:r>
            <a:r>
              <a:rPr lang="hu-HU" sz="3200" dirty="0" err="1" smtClean="0"/>
              <a:t>three</a:t>
            </a:r>
            <a:r>
              <a:rPr lang="hu-HU" sz="3200" dirty="0" smtClean="0"/>
              <a:t> </a:t>
            </a:r>
            <a:r>
              <a:rPr lang="hu-HU" sz="3200" dirty="0" err="1" smtClean="0"/>
              <a:t>towers</a:t>
            </a:r>
            <a:r>
              <a:rPr lang="hu-HU" sz="3200" dirty="0" smtClean="0"/>
              <a:t>.’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  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Fig.a</a:t>
            </a:r>
            <a:r>
              <a:rPr lang="hu-HU" sz="2800" dirty="0" smtClean="0">
                <a:solidFill>
                  <a:srgbClr val="00B050"/>
                </a:solidFill>
              </a:rPr>
              <a:t>:                                             </a:t>
            </a:r>
            <a:r>
              <a:rPr lang="hu-HU" sz="2800" dirty="0" err="1" smtClean="0">
                <a:solidFill>
                  <a:srgbClr val="00B050"/>
                </a:solidFill>
              </a:rPr>
              <a:t>Fig.b</a:t>
            </a:r>
            <a:r>
              <a:rPr lang="hu-HU" sz="2800" dirty="0" smtClean="0">
                <a:solidFill>
                  <a:srgbClr val="00B050"/>
                </a:solidFill>
              </a:rPr>
              <a:t>:</a:t>
            </a:r>
            <a:endParaRPr lang="hu-HU" sz="2800" dirty="0" smtClean="0"/>
          </a:p>
          <a:p>
            <a:r>
              <a:rPr lang="hu-HU" dirty="0" err="1" smtClean="0"/>
              <a:t>Fig</a:t>
            </a:r>
            <a:r>
              <a:rPr lang="hu-HU" dirty="0" smtClean="0"/>
              <a:t>. </a:t>
            </a:r>
            <a:r>
              <a:rPr lang="hu-HU" dirty="0" err="1" smtClean="0"/>
              <a:t>15a</a:t>
            </a:r>
            <a:r>
              <a:rPr lang="hu-HU" dirty="0" smtClean="0"/>
              <a:t>                                      </a:t>
            </a:r>
            <a:r>
              <a:rPr lang="hu-HU" dirty="0" err="1" smtClean="0"/>
              <a:t>Fig</a:t>
            </a:r>
            <a:r>
              <a:rPr lang="hu-HU" dirty="0" smtClean="0"/>
              <a:t>. </a:t>
            </a:r>
            <a:r>
              <a:rPr lang="hu-HU" dirty="0" err="1" smtClean="0"/>
              <a:t>15b</a:t>
            </a:r>
            <a:endParaRPr lang="hu-HU" dirty="0"/>
          </a:p>
        </p:txBody>
      </p:sp>
      <p:pic>
        <p:nvPicPr>
          <p:cNvPr id="4" name="Kép 3" descr="ekiss_fig1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600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ekiss_fig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3600000" cy="2701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(8), (9): </a:t>
            </a:r>
          </a:p>
          <a:p>
            <a:pPr>
              <a:buNone/>
            </a:pPr>
            <a:r>
              <a:rPr lang="hu-HU" dirty="0" err="1" smtClean="0"/>
              <a:t>wide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assigned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initial</a:t>
            </a:r>
            <a:r>
              <a:rPr lang="hu-HU" dirty="0" smtClean="0"/>
              <a:t>, </a:t>
            </a:r>
            <a:r>
              <a:rPr lang="hu-HU" dirty="0" err="1" smtClean="0"/>
              <a:t>subject</a:t>
            </a:r>
            <a:r>
              <a:rPr lang="hu-HU" dirty="0" smtClean="0"/>
              <a:t> </a:t>
            </a:r>
            <a:r>
              <a:rPr lang="hu-HU" dirty="0" err="1" smtClean="0"/>
              <a:t>quantifier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pictures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chunk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identical</a:t>
            </a:r>
            <a:r>
              <a:rPr lang="hu-HU" dirty="0" smtClean="0"/>
              <a:t> </a:t>
            </a:r>
            <a:r>
              <a:rPr lang="hu-HU" dirty="0" err="1" smtClean="0"/>
              <a:t>subevents</a:t>
            </a:r>
            <a:r>
              <a:rPr lang="hu-HU" dirty="0" smtClean="0"/>
              <a:t>,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prominence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r>
              <a:rPr lang="hu-HU" dirty="0" smtClean="0"/>
              <a:t> </a:t>
            </a:r>
            <a:r>
              <a:rPr lang="hu-HU" dirty="0" err="1" smtClean="0"/>
              <a:t>decide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preferences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u-HU" sz="3200" b="1" dirty="0" smtClean="0"/>
              <a:t> </a:t>
            </a:r>
            <a:r>
              <a:rPr lang="hu-HU" sz="3200" dirty="0" err="1" smtClean="0"/>
              <a:t>Previous</a:t>
            </a:r>
            <a:r>
              <a:rPr lang="hu-HU" sz="3200" dirty="0" smtClean="0"/>
              <a:t> </a:t>
            </a:r>
            <a:r>
              <a:rPr lang="hu-HU" sz="3200" dirty="0" err="1" smtClean="0"/>
              <a:t>experiments</a:t>
            </a:r>
            <a:r>
              <a:rPr lang="hu-HU" sz="3200" dirty="0" smtClean="0"/>
              <a:t> </a:t>
            </a:r>
            <a:r>
              <a:rPr lang="hu-HU" sz="3200" dirty="0" err="1" smtClean="0"/>
              <a:t>involving</a:t>
            </a:r>
            <a:r>
              <a:rPr lang="hu-HU" sz="3200" dirty="0" smtClean="0"/>
              <a:t> </a:t>
            </a:r>
            <a:r>
              <a:rPr lang="hu-HU" sz="3200" dirty="0" err="1" smtClean="0"/>
              <a:t>truth</a:t>
            </a:r>
            <a:r>
              <a:rPr lang="hu-HU" sz="3200" dirty="0" smtClean="0"/>
              <a:t> </a:t>
            </a:r>
            <a:r>
              <a:rPr lang="hu-HU" sz="3200" dirty="0" err="1" smtClean="0"/>
              <a:t>value</a:t>
            </a:r>
            <a:r>
              <a:rPr lang="hu-HU" sz="3200" dirty="0" smtClean="0"/>
              <a:t>  </a:t>
            </a:r>
            <a:br>
              <a:rPr lang="hu-HU" sz="3200" dirty="0" smtClean="0"/>
            </a:br>
            <a:r>
              <a:rPr lang="hu-HU" sz="3200" dirty="0" smtClean="0"/>
              <a:t> </a:t>
            </a:r>
            <a:r>
              <a:rPr lang="hu-HU" sz="3200" dirty="0" err="1" smtClean="0"/>
              <a:t>judgment</a:t>
            </a:r>
            <a:r>
              <a:rPr lang="hu-HU" sz="3200" dirty="0" smtClean="0"/>
              <a:t>, </a:t>
            </a:r>
            <a:r>
              <a:rPr lang="hu-HU" sz="3200" dirty="0" err="1" smtClean="0"/>
              <a:t>forced</a:t>
            </a:r>
            <a:r>
              <a:rPr lang="hu-HU" sz="3200" dirty="0" smtClean="0"/>
              <a:t> </a:t>
            </a:r>
            <a:r>
              <a:rPr lang="hu-HU" sz="3200" dirty="0" err="1" smtClean="0"/>
              <a:t>choice</a:t>
            </a:r>
            <a:r>
              <a:rPr lang="hu-HU" sz="3200" dirty="0" smtClean="0"/>
              <a:t>, and </a:t>
            </a:r>
            <a:r>
              <a:rPr lang="hu-HU" sz="3200" dirty="0" err="1" smtClean="0"/>
              <a:t>acting-out</a:t>
            </a:r>
            <a:r>
              <a:rPr lang="hu-HU" sz="3200" dirty="0" smtClean="0"/>
              <a:t> </a:t>
            </a:r>
            <a:r>
              <a:rPr lang="hu-HU" sz="3200" dirty="0" err="1" smtClean="0"/>
              <a:t>tasks</a:t>
            </a:r>
            <a:r>
              <a:rPr lang="hu-HU" sz="3200" dirty="0" smtClean="0"/>
              <a:t>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    </a:t>
            </a:r>
            <a:r>
              <a:rPr lang="hu-HU" b="1" dirty="0" err="1" smtClean="0"/>
              <a:t>preschoolers</a:t>
            </a:r>
            <a:r>
              <a:rPr lang="hu-HU" b="1" dirty="0" smtClean="0"/>
              <a:t>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distributive</a:t>
            </a:r>
            <a:r>
              <a:rPr lang="hu-HU" b="1" dirty="0" smtClean="0"/>
              <a:t> </a:t>
            </a:r>
            <a:r>
              <a:rPr lang="hu-HU" b="1" dirty="0" err="1" smtClean="0"/>
              <a:t>readings</a:t>
            </a:r>
            <a:r>
              <a:rPr lang="hu-HU" b="1" dirty="0" smtClean="0"/>
              <a:t> of </a:t>
            </a:r>
            <a:r>
              <a:rPr lang="hu-HU" b="1" dirty="0" err="1" smtClean="0"/>
              <a:t>doubly</a:t>
            </a:r>
            <a:r>
              <a:rPr lang="hu-HU" b="1" dirty="0" smtClean="0"/>
              <a:t> </a:t>
            </a:r>
            <a:r>
              <a:rPr lang="hu-HU" b="1" dirty="0" err="1" smtClean="0"/>
              <a:t>quantified</a:t>
            </a:r>
            <a:r>
              <a:rPr lang="hu-HU" b="1" dirty="0" smtClean="0"/>
              <a:t> </a:t>
            </a:r>
            <a:r>
              <a:rPr lang="hu-HU" b="1" dirty="0" err="1" smtClean="0"/>
              <a:t>sentences</a:t>
            </a:r>
            <a:r>
              <a:rPr lang="hu-HU" dirty="0" smtClean="0"/>
              <a:t>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Follow-up</a:t>
            </a:r>
            <a:r>
              <a:rPr lang="hu-HU" dirty="0" smtClean="0"/>
              <a:t> </a:t>
            </a:r>
            <a:r>
              <a:rPr lang="hu-HU" dirty="0" err="1" smtClean="0"/>
              <a:t>question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How</a:t>
            </a:r>
            <a:r>
              <a:rPr lang="hu-HU" b="1" dirty="0" smtClean="0"/>
              <a:t> </a:t>
            </a:r>
            <a:r>
              <a:rPr lang="hu-HU" b="1" dirty="0" err="1" smtClean="0"/>
              <a:t>do</a:t>
            </a:r>
            <a:r>
              <a:rPr lang="hu-HU" b="1" dirty="0" smtClean="0"/>
              <a:t> </a:t>
            </a:r>
            <a:r>
              <a:rPr lang="hu-HU" b="1" dirty="0" err="1" smtClean="0"/>
              <a:t>preschoolers</a:t>
            </a:r>
            <a:r>
              <a:rPr lang="hu-HU" b="1" dirty="0" smtClean="0"/>
              <a:t> </a:t>
            </a:r>
            <a:r>
              <a:rPr lang="hu-HU" b="1" dirty="0" err="1" smtClean="0"/>
              <a:t>determine</a:t>
            </a:r>
            <a:r>
              <a:rPr lang="hu-HU" b="1" dirty="0" smtClean="0"/>
              <a:t> </a:t>
            </a:r>
            <a:r>
              <a:rPr lang="hu-HU" b="1" dirty="0" err="1" smtClean="0"/>
              <a:t>relative</a:t>
            </a:r>
            <a:r>
              <a:rPr lang="hu-HU" b="1" dirty="0" smtClean="0"/>
              <a:t> </a:t>
            </a:r>
            <a:r>
              <a:rPr lang="hu-HU" b="1" dirty="0" err="1" smtClean="0"/>
              <a:t>scope</a:t>
            </a:r>
            <a:r>
              <a:rPr lang="hu-HU" b="1" dirty="0" smtClean="0"/>
              <a:t>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The </a:t>
            </a:r>
            <a:r>
              <a:rPr lang="hu-HU" b="1" dirty="0" err="1" smtClean="0"/>
              <a:t>primary</a:t>
            </a:r>
            <a:r>
              <a:rPr lang="hu-HU" b="1" dirty="0" smtClean="0"/>
              <a:t> </a:t>
            </a:r>
            <a:r>
              <a:rPr lang="hu-HU" b="1" dirty="0" err="1" smtClean="0"/>
              <a:t>factor</a:t>
            </a:r>
            <a:r>
              <a:rPr lang="hu-HU" b="1" dirty="0" smtClean="0"/>
              <a:t> </a:t>
            </a:r>
            <a:r>
              <a:rPr lang="hu-HU" b="1" dirty="0" err="1" smtClean="0"/>
              <a:t>determining</a:t>
            </a:r>
            <a:r>
              <a:rPr lang="hu-HU" b="1" dirty="0" smtClean="0"/>
              <a:t> </a:t>
            </a:r>
            <a:r>
              <a:rPr lang="hu-HU" b="1" dirty="0" err="1" smtClean="0"/>
              <a:t>children’s</a:t>
            </a:r>
            <a:r>
              <a:rPr lang="hu-HU" b="1" dirty="0" smtClean="0"/>
              <a:t> </a:t>
            </a:r>
            <a:r>
              <a:rPr lang="hu-HU" b="1" dirty="0" err="1" smtClean="0"/>
              <a:t>preferred</a:t>
            </a:r>
            <a:r>
              <a:rPr lang="hu-HU" b="1" dirty="0" smtClean="0"/>
              <a:t> </a:t>
            </a:r>
            <a:r>
              <a:rPr lang="hu-HU" b="1" dirty="0" err="1" smtClean="0"/>
              <a:t>scope</a:t>
            </a:r>
            <a:r>
              <a:rPr lang="hu-HU" b="1" dirty="0" smtClean="0"/>
              <a:t> </a:t>
            </a:r>
            <a:r>
              <a:rPr lang="hu-HU" b="1" dirty="0" err="1" smtClean="0"/>
              <a:t>reading</a:t>
            </a:r>
            <a:r>
              <a:rPr lang="hu-HU" b="1" dirty="0" smtClean="0"/>
              <a:t> is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structure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representation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event</a:t>
            </a:r>
            <a:r>
              <a:rPr lang="hu-HU" b="1" dirty="0" smtClean="0"/>
              <a:t>. </a:t>
            </a:r>
          </a:p>
          <a:p>
            <a:pPr>
              <a:buNone/>
            </a:pP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cues</a:t>
            </a:r>
            <a:r>
              <a:rPr lang="hu-HU" b="1" dirty="0" smtClean="0"/>
              <a:t> </a:t>
            </a:r>
            <a:r>
              <a:rPr lang="hu-HU" b="1" dirty="0" smtClean="0"/>
              <a:t>play a </a:t>
            </a:r>
            <a:r>
              <a:rPr lang="hu-HU" b="1" dirty="0" err="1" smtClean="0"/>
              <a:t>secondary</a:t>
            </a:r>
            <a:r>
              <a:rPr lang="hu-HU" b="1" dirty="0" smtClean="0"/>
              <a:t> </a:t>
            </a:r>
            <a:r>
              <a:rPr lang="hu-HU" b="1" dirty="0" err="1" smtClean="0"/>
              <a:t>role</a:t>
            </a:r>
            <a:r>
              <a:rPr lang="hu-HU" dirty="0" smtClean="0"/>
              <a:t>;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majority</a:t>
            </a:r>
            <a:r>
              <a:rPr lang="hu-HU" dirty="0" smtClean="0"/>
              <a:t> of </a:t>
            </a:r>
            <a:r>
              <a:rPr lang="hu-HU" dirty="0" err="1" smtClean="0"/>
              <a:t>subjects</a:t>
            </a:r>
            <a:r>
              <a:rPr lang="hu-HU" dirty="0" smtClean="0"/>
              <a:t> </a:t>
            </a:r>
            <a:r>
              <a:rPr lang="hu-HU" dirty="0" err="1" smtClean="0"/>
              <a:t>assign</a:t>
            </a:r>
            <a:r>
              <a:rPr lang="hu-HU" dirty="0" smtClean="0"/>
              <a:t> </a:t>
            </a:r>
            <a:r>
              <a:rPr lang="hu-HU" dirty="0" err="1" smtClean="0"/>
              <a:t>wide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linguistically</a:t>
            </a:r>
            <a:r>
              <a:rPr lang="hu-HU" dirty="0" smtClean="0"/>
              <a:t> more </a:t>
            </a:r>
            <a:r>
              <a:rPr lang="hu-HU" dirty="0" err="1" smtClean="0"/>
              <a:t>prominent</a:t>
            </a:r>
            <a:r>
              <a:rPr lang="hu-HU" dirty="0" smtClean="0"/>
              <a:t> </a:t>
            </a:r>
            <a:r>
              <a:rPr lang="hu-HU" dirty="0" err="1" smtClean="0"/>
              <a:t>quantifier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representations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segmentable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identical</a:t>
            </a:r>
            <a:r>
              <a:rPr lang="hu-HU" dirty="0" smtClean="0"/>
              <a:t> </a:t>
            </a:r>
            <a:r>
              <a:rPr lang="hu-HU" dirty="0" err="1" smtClean="0"/>
              <a:t>subevents</a:t>
            </a:r>
            <a:r>
              <a:rPr lang="hu-HU" dirty="0" smtClean="0"/>
              <a:t>.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More </a:t>
            </a:r>
            <a:r>
              <a:rPr lang="hu-HU" sz="3600" dirty="0" err="1" smtClean="0"/>
              <a:t>generally</a:t>
            </a:r>
            <a:r>
              <a:rPr lang="hu-HU" sz="3600" dirty="0" smtClean="0"/>
              <a:t>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Whereas</a:t>
            </a:r>
            <a:r>
              <a:rPr lang="hu-HU" dirty="0" smtClean="0"/>
              <a:t> </a:t>
            </a:r>
            <a:r>
              <a:rPr lang="hu-HU" dirty="0" err="1" smtClean="0"/>
              <a:t>adults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doubly</a:t>
            </a:r>
            <a:r>
              <a:rPr lang="hu-HU" dirty="0" smtClean="0"/>
              <a:t> </a:t>
            </a:r>
            <a:r>
              <a:rPr lang="hu-HU" dirty="0" err="1" smtClean="0"/>
              <a:t>quantified</a:t>
            </a:r>
            <a:r>
              <a:rPr lang="hu-HU" dirty="0" smtClean="0"/>
              <a:t> </a:t>
            </a:r>
            <a:r>
              <a:rPr lang="hu-HU" dirty="0" err="1" smtClean="0"/>
              <a:t>sentence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smtClean="0"/>
              <a:t>no </a:t>
            </a:r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mentally</a:t>
            </a:r>
            <a:r>
              <a:rPr lang="hu-HU" dirty="0" smtClean="0"/>
              <a:t> </a:t>
            </a:r>
            <a:r>
              <a:rPr lang="hu-HU" dirty="0" err="1" smtClean="0"/>
              <a:t>reconstructing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presented</a:t>
            </a:r>
            <a:r>
              <a:rPr lang="hu-HU" dirty="0" smtClean="0"/>
              <a:t> </a:t>
            </a:r>
            <a:r>
              <a:rPr lang="hu-HU" dirty="0" err="1" smtClean="0"/>
              <a:t>linguistically</a:t>
            </a:r>
            <a:r>
              <a:rPr lang="hu-HU" dirty="0" smtClean="0"/>
              <a:t>,</a:t>
            </a:r>
            <a:r>
              <a:rPr lang="hu-HU" dirty="0" smtClean="0"/>
              <a:t>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preschoolers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exploit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cues</a:t>
            </a:r>
            <a:r>
              <a:rPr lang="hu-HU" dirty="0" smtClean="0"/>
              <a:t>. </a:t>
            </a:r>
            <a:r>
              <a:rPr lang="hu-HU" dirty="0" smtClean="0">
                <a:sym typeface="Wingdings" pitchFamily="2" charset="2"/>
              </a:rPr>
              <a:t> </a:t>
            </a:r>
            <a:endParaRPr lang="hu-HU" dirty="0" smtClean="0">
              <a:sym typeface="Wingdings" pitchFamily="2" charset="2"/>
            </a:endParaRPr>
          </a:p>
          <a:p>
            <a:pPr>
              <a:buNone/>
            </a:pP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Their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processing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abilities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are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still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immature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 smtClean="0"/>
              <a:t>Eye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tracking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confirms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that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chunked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visual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information</a:t>
            </a:r>
            <a:r>
              <a:rPr lang="hu-HU" sz="3600" b="1" dirty="0" smtClean="0"/>
              <a:t> is </a:t>
            </a:r>
            <a:r>
              <a:rPr lang="hu-HU" sz="3600" b="1" dirty="0" err="1" smtClean="0"/>
              <a:t>easier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to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process</a:t>
            </a:r>
            <a:r>
              <a:rPr lang="hu-HU" sz="3600" b="1" dirty="0" smtClean="0"/>
              <a:t>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Heat</a:t>
            </a:r>
            <a:r>
              <a:rPr lang="hu-HU" dirty="0" smtClean="0"/>
              <a:t> map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eye-movements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observing</a:t>
            </a:r>
            <a:r>
              <a:rPr lang="hu-HU" dirty="0" smtClean="0"/>
              <a:t> mixed </a:t>
            </a:r>
            <a:r>
              <a:rPr lang="hu-HU" dirty="0" err="1" smtClean="0"/>
              <a:t>representations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 </a:t>
            </a:r>
            <a:r>
              <a:rPr lang="hu-HU" dirty="0" err="1" smtClean="0"/>
              <a:t>gazes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subevents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observing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representations</a:t>
            </a:r>
            <a:r>
              <a:rPr lang="hu-HU" dirty="0" smtClean="0"/>
              <a:t>.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Much</a:t>
            </a:r>
            <a:r>
              <a:rPr lang="hu-HU" dirty="0" smtClean="0"/>
              <a:t> more </a:t>
            </a:r>
            <a:r>
              <a:rPr lang="hu-HU" dirty="0" err="1" smtClean="0"/>
              <a:t>time</a:t>
            </a:r>
            <a:r>
              <a:rPr lang="hu-HU" dirty="0" smtClean="0"/>
              <a:t> is </a:t>
            </a:r>
            <a:r>
              <a:rPr lang="hu-HU" dirty="0" err="1" smtClean="0"/>
              <a:t>spent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mixed </a:t>
            </a:r>
            <a:r>
              <a:rPr lang="hu-HU" dirty="0" err="1" smtClean="0"/>
              <a:t>representations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r>
              <a:rPr lang="hu-HU" dirty="0" smtClean="0"/>
              <a:t> </a:t>
            </a:r>
            <a:r>
              <a:rPr lang="hu-HU" dirty="0" err="1" smtClean="0"/>
              <a:t>ones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Chunking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also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helps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infants</a:t>
            </a:r>
            <a:r>
              <a:rPr lang="hu-HU" sz="3200" b="1" dirty="0" smtClean="0"/>
              <a:t> </a:t>
            </a:r>
            <a:br>
              <a:rPr lang="hu-HU" sz="3200" b="1" dirty="0" smtClean="0"/>
            </a:br>
            <a:r>
              <a:rPr lang="hu-HU" sz="3200" b="1" dirty="0" err="1" smtClean="0"/>
              <a:t>to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interpretat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visual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stimuli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Feigenson</a:t>
            </a:r>
            <a:r>
              <a:rPr lang="hu-HU" dirty="0" smtClean="0"/>
              <a:t> &amp; </a:t>
            </a:r>
            <a:r>
              <a:rPr lang="hu-HU" dirty="0" err="1" smtClean="0"/>
              <a:t>Halberda</a:t>
            </a:r>
            <a:r>
              <a:rPr lang="hu-HU" dirty="0" smtClean="0"/>
              <a:t> (2004):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Infants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distinguish</a:t>
            </a:r>
            <a:r>
              <a:rPr lang="hu-HU" dirty="0" smtClean="0"/>
              <a:t> </a:t>
            </a:r>
            <a:r>
              <a:rPr lang="hu-HU" dirty="0" err="1" smtClean="0"/>
              <a:t>sets</a:t>
            </a:r>
            <a:r>
              <a:rPr lang="hu-HU" dirty="0" smtClean="0"/>
              <a:t> of </a:t>
            </a:r>
            <a:r>
              <a:rPr lang="hu-HU" dirty="0" err="1" smtClean="0"/>
              <a:t>individuals</a:t>
            </a:r>
            <a:r>
              <a:rPr lang="hu-HU" dirty="0" smtClean="0"/>
              <a:t> </a:t>
            </a:r>
            <a:r>
              <a:rPr lang="hu-HU" dirty="0" err="1" smtClean="0"/>
              <a:t>larger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3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chunked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err="1" smtClean="0"/>
              <a:t>Chunking</a:t>
            </a:r>
            <a:r>
              <a:rPr lang="hu-HU" sz="3600" b="1" dirty="0" smtClean="0"/>
              <a:t> has </a:t>
            </a:r>
            <a:r>
              <a:rPr lang="hu-HU" sz="3600" b="1" dirty="0" err="1" smtClean="0"/>
              <a:t>also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been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claimed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to</a:t>
            </a:r>
            <a:r>
              <a:rPr lang="hu-HU" sz="3600" b="1" dirty="0" smtClean="0"/>
              <a:t> play a </a:t>
            </a:r>
            <a:r>
              <a:rPr lang="hu-HU" sz="3600" b="1" dirty="0" err="1" smtClean="0"/>
              <a:t>role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interpretation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universal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quantifiers</a:t>
            </a:r>
            <a:r>
              <a:rPr lang="hu-HU" sz="3600" b="1" dirty="0" smtClean="0"/>
              <a:t>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Philip </a:t>
            </a:r>
            <a:r>
              <a:rPr lang="hu-HU" dirty="0" smtClean="0"/>
              <a:t>(1995), </a:t>
            </a:r>
            <a:r>
              <a:rPr lang="hu-HU" dirty="0" err="1" smtClean="0"/>
              <a:t>Brooks</a:t>
            </a:r>
            <a:r>
              <a:rPr lang="hu-HU" dirty="0" smtClean="0"/>
              <a:t> &amp; </a:t>
            </a:r>
            <a:r>
              <a:rPr lang="hu-HU" dirty="0" err="1" smtClean="0"/>
              <a:t>Braine</a:t>
            </a:r>
            <a:r>
              <a:rPr lang="hu-HU" dirty="0" smtClean="0"/>
              <a:t> (1996), </a:t>
            </a:r>
            <a:r>
              <a:rPr lang="hu-HU" dirty="0" err="1" smtClean="0"/>
              <a:t>Braine</a:t>
            </a:r>
            <a:r>
              <a:rPr lang="hu-HU" dirty="0" smtClean="0"/>
              <a:t> &amp; </a:t>
            </a:r>
            <a:r>
              <a:rPr lang="hu-HU" dirty="0" err="1" smtClean="0"/>
              <a:t>Sekerina</a:t>
            </a:r>
            <a:r>
              <a:rPr lang="hu-HU" dirty="0" smtClean="0"/>
              <a:t> (1996), etc.:</a:t>
            </a:r>
          </a:p>
          <a:p>
            <a:pPr>
              <a:buNone/>
            </a:pPr>
            <a:r>
              <a:rPr lang="hu-HU" b="1" dirty="0" err="1" smtClean="0"/>
              <a:t>Universal</a:t>
            </a:r>
            <a:r>
              <a:rPr lang="hu-HU" dirty="0" smtClean="0"/>
              <a:t> </a:t>
            </a:r>
            <a:r>
              <a:rPr lang="hu-HU" b="1" dirty="0" err="1" smtClean="0"/>
              <a:t>quantification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child</a:t>
            </a:r>
            <a:r>
              <a:rPr lang="hu-HU" b="1" dirty="0" smtClean="0"/>
              <a:t> </a:t>
            </a:r>
            <a:r>
              <a:rPr lang="hu-HU" b="1" dirty="0" err="1" smtClean="0"/>
              <a:t>grammar</a:t>
            </a:r>
            <a:r>
              <a:rPr lang="hu-HU" b="1" dirty="0" smtClean="0"/>
              <a:t> is </a:t>
            </a:r>
            <a:r>
              <a:rPr lang="hu-HU" b="1" dirty="0" err="1" smtClean="0"/>
              <a:t>quantification</a:t>
            </a:r>
            <a:r>
              <a:rPr lang="hu-HU" b="1" dirty="0" smtClean="0"/>
              <a:t> over (</a:t>
            </a:r>
            <a:r>
              <a:rPr lang="hu-HU" b="1" dirty="0" err="1" smtClean="0"/>
              <a:t>sub</a:t>
            </a:r>
            <a:r>
              <a:rPr lang="hu-HU" b="1" dirty="0" smtClean="0"/>
              <a:t>)</a:t>
            </a:r>
            <a:r>
              <a:rPr lang="hu-HU" b="1" dirty="0" err="1" smtClean="0"/>
              <a:t>events</a:t>
            </a:r>
            <a:r>
              <a:rPr lang="hu-HU" b="1" dirty="0" smtClean="0"/>
              <a:t> </a:t>
            </a:r>
            <a:r>
              <a:rPr lang="hu-HU" b="1" dirty="0" err="1" smtClean="0"/>
              <a:t>rather</a:t>
            </a:r>
            <a:r>
              <a:rPr lang="hu-HU" b="1" dirty="0" smtClean="0"/>
              <a:t> </a:t>
            </a:r>
            <a:r>
              <a:rPr lang="hu-HU" b="1" dirty="0" err="1" smtClean="0"/>
              <a:t>than</a:t>
            </a:r>
            <a:r>
              <a:rPr lang="hu-HU" b="1" dirty="0" smtClean="0"/>
              <a:t> </a:t>
            </a:r>
            <a:r>
              <a:rPr lang="hu-HU" b="1" dirty="0" err="1" smtClean="0"/>
              <a:t>individuals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 err="1" smtClean="0"/>
              <a:t>Q</a:t>
            </a:r>
            <a:r>
              <a:rPr lang="hu-HU" sz="3600" b="1" dirty="0" err="1" smtClean="0"/>
              <a:t>uantification</a:t>
            </a:r>
            <a:r>
              <a:rPr lang="hu-HU" sz="3600" b="1" dirty="0" smtClean="0"/>
              <a:t> over (</a:t>
            </a:r>
            <a:r>
              <a:rPr lang="hu-HU" sz="3600" b="1" dirty="0" err="1" smtClean="0"/>
              <a:t>sub</a:t>
            </a:r>
            <a:r>
              <a:rPr lang="hu-HU" sz="3600" b="1" dirty="0" smtClean="0"/>
              <a:t>)</a:t>
            </a:r>
            <a:r>
              <a:rPr lang="hu-HU" sz="3600" b="1" dirty="0" err="1" smtClean="0"/>
              <a:t>-events</a:t>
            </a:r>
            <a:r>
              <a:rPr lang="hu-HU" sz="3600" b="1" dirty="0" smtClean="0"/>
              <a:t> is more </a:t>
            </a:r>
            <a:r>
              <a:rPr lang="hu-HU" sz="3600" b="1" dirty="0" err="1" smtClean="0"/>
              <a:t>elementary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than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quantification</a:t>
            </a:r>
            <a:r>
              <a:rPr lang="hu-HU" sz="3600" b="1" dirty="0" smtClean="0"/>
              <a:t> over </a:t>
            </a:r>
            <a:r>
              <a:rPr lang="hu-HU" sz="3600" b="1" dirty="0" err="1" smtClean="0"/>
              <a:t>individuals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smtClean="0"/>
              <a:t>Bach</a:t>
            </a:r>
            <a:r>
              <a:rPr lang="hu-HU" dirty="0" smtClean="0"/>
              <a:t>, Jelinek, </a:t>
            </a:r>
            <a:r>
              <a:rPr lang="hu-HU" dirty="0" err="1" smtClean="0"/>
              <a:t>Kratzer</a:t>
            </a:r>
            <a:r>
              <a:rPr lang="hu-HU" dirty="0" smtClean="0"/>
              <a:t> and </a:t>
            </a:r>
            <a:r>
              <a:rPr lang="hu-HU" dirty="0" err="1" smtClean="0"/>
              <a:t>Partee</a:t>
            </a:r>
            <a:r>
              <a:rPr lang="hu-HU" dirty="0" smtClean="0"/>
              <a:t> (1995):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b="1" dirty="0" err="1" smtClean="0"/>
              <a:t>A-quantification</a:t>
            </a:r>
            <a:r>
              <a:rPr lang="hu-HU" b="1" dirty="0" smtClean="0"/>
              <a:t> is </a:t>
            </a:r>
            <a:r>
              <a:rPr lang="hu-HU" b="1" dirty="0" err="1" smtClean="0"/>
              <a:t>primary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D-quantification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b="1" dirty="0" err="1" smtClean="0"/>
              <a:t>A-quantification</a:t>
            </a:r>
            <a:r>
              <a:rPr lang="hu-HU" b="1" dirty="0" smtClean="0"/>
              <a:t> is </a:t>
            </a:r>
            <a:r>
              <a:rPr lang="hu-HU" b="1" dirty="0" err="1" smtClean="0"/>
              <a:t>universal</a:t>
            </a:r>
            <a:r>
              <a:rPr lang="hu-HU" b="1" dirty="0" smtClean="0"/>
              <a:t>, </a:t>
            </a:r>
            <a:r>
              <a:rPr lang="hu-HU" b="1" dirty="0" err="1" smtClean="0"/>
              <a:t>D-quantification</a:t>
            </a:r>
            <a:r>
              <a:rPr lang="hu-HU" b="1" dirty="0" smtClean="0"/>
              <a:t> is </a:t>
            </a:r>
            <a:r>
              <a:rPr lang="hu-HU" b="1" dirty="0" err="1" smtClean="0"/>
              <a:t>not</a:t>
            </a:r>
            <a:r>
              <a:rPr lang="hu-HU" b="1" dirty="0" smtClean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Mohawk</a:t>
            </a:r>
            <a:r>
              <a:rPr lang="hu-HU" dirty="0" smtClean="0"/>
              <a:t>, </a:t>
            </a:r>
            <a:r>
              <a:rPr lang="hu-HU" dirty="0" err="1" smtClean="0"/>
              <a:t>Navajo</a:t>
            </a:r>
            <a:r>
              <a:rPr lang="hu-HU" dirty="0" smtClean="0"/>
              <a:t>, </a:t>
            </a:r>
            <a:r>
              <a:rPr lang="hu-HU" dirty="0" err="1" smtClean="0"/>
              <a:t>Lakhota</a:t>
            </a:r>
            <a:r>
              <a:rPr lang="hu-HU" dirty="0" smtClean="0"/>
              <a:t>, </a:t>
            </a:r>
            <a:r>
              <a:rPr lang="hu-HU" dirty="0" err="1" smtClean="0"/>
              <a:t>Straits</a:t>
            </a:r>
            <a:r>
              <a:rPr lang="hu-HU" dirty="0" smtClean="0"/>
              <a:t> </a:t>
            </a:r>
            <a:r>
              <a:rPr lang="hu-HU" dirty="0" err="1" smtClean="0"/>
              <a:t>Salish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err="1" smtClean="0"/>
              <a:t>Languages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deficient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Amazonian </a:t>
            </a:r>
            <a:r>
              <a:rPr lang="hu-HU" dirty="0" err="1" smtClean="0"/>
              <a:t>Mundurucú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 </a:t>
            </a:r>
            <a:r>
              <a:rPr lang="hu-HU" dirty="0" err="1" smtClean="0"/>
              <a:t>Australian</a:t>
            </a:r>
            <a:r>
              <a:rPr lang="hu-HU" dirty="0" smtClean="0"/>
              <a:t> </a:t>
            </a:r>
            <a:r>
              <a:rPr lang="hu-HU" dirty="0" err="1" smtClean="0"/>
              <a:t>Warlpiri</a:t>
            </a:r>
            <a:r>
              <a:rPr lang="hu-HU" dirty="0" smtClean="0"/>
              <a:t>, </a:t>
            </a:r>
            <a:r>
              <a:rPr lang="hu-HU" dirty="0" err="1" smtClean="0"/>
              <a:t>Mayali</a:t>
            </a:r>
            <a:r>
              <a:rPr lang="hu-HU" dirty="0" smtClean="0"/>
              <a:t>, </a:t>
            </a:r>
            <a:r>
              <a:rPr lang="hu-HU" dirty="0" err="1" smtClean="0"/>
              <a:t>Gun-djeyhmi</a:t>
            </a:r>
            <a:r>
              <a:rPr lang="hu-HU" dirty="0" smtClean="0"/>
              <a:t>,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A-quantification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 err="1" smtClean="0"/>
              <a:t>What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linguistic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cues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determin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their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scope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choice</a:t>
            </a:r>
            <a:r>
              <a:rPr lang="hu-HU" sz="3200" b="1" dirty="0" smtClean="0"/>
              <a:t>? </a:t>
            </a:r>
            <a:r>
              <a:rPr lang="hu-HU" sz="3200" b="1" dirty="0" err="1" smtClean="0"/>
              <a:t>Do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they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associate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sentence</a:t>
            </a:r>
            <a:r>
              <a:rPr lang="hu-HU" sz="3200" b="1" dirty="0" smtClean="0"/>
              <a:t> (1) </a:t>
            </a:r>
            <a:br>
              <a:rPr lang="hu-HU" sz="3200" b="1" dirty="0" smtClean="0"/>
            </a:br>
            <a:r>
              <a:rPr lang="hu-HU" sz="3200" b="1" dirty="0" err="1" smtClean="0"/>
              <a:t>with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representation</a:t>
            </a:r>
            <a:r>
              <a:rPr lang="hu-HU" sz="3200" b="1" dirty="0" smtClean="0"/>
              <a:t> (a) </a:t>
            </a:r>
            <a:r>
              <a:rPr lang="hu-HU" sz="3200" b="1" dirty="0" err="1" smtClean="0"/>
              <a:t>or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representation</a:t>
            </a:r>
            <a:r>
              <a:rPr lang="hu-HU" sz="3200" b="1" dirty="0" smtClean="0"/>
              <a:t> (b)?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</a:rPr>
              <a:t>		</a:t>
            </a:r>
            <a:r>
              <a:rPr lang="hu-HU" dirty="0" err="1" smtClean="0">
                <a:solidFill>
                  <a:srgbClr val="00B050"/>
                </a:solidFill>
              </a:rPr>
              <a:t>Fig.a</a:t>
            </a:r>
            <a:r>
              <a:rPr lang="hu-HU" dirty="0" smtClean="0">
                <a:solidFill>
                  <a:srgbClr val="00B050"/>
                </a:solidFill>
              </a:rPr>
              <a:t>:      				</a:t>
            </a:r>
            <a:r>
              <a:rPr lang="hu-HU" dirty="0" err="1" smtClean="0">
                <a:solidFill>
                  <a:srgbClr val="00B050"/>
                </a:solidFill>
              </a:rPr>
              <a:t>Fig.b</a:t>
            </a:r>
            <a:r>
              <a:rPr lang="hu-HU" dirty="0" smtClean="0"/>
              <a:t>:</a:t>
            </a: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sz="1200" dirty="0" smtClean="0"/>
          </a:p>
          <a:p>
            <a:pPr>
              <a:buNone/>
            </a:pPr>
            <a:r>
              <a:rPr lang="hu-HU" dirty="0" smtClean="0"/>
              <a:t>(1) </a:t>
            </a:r>
            <a:r>
              <a:rPr lang="hu-HU" b="1" i="1" dirty="0" smtClean="0"/>
              <a:t>Két   fiú    is 	 három tornyot 	     épít</a:t>
            </a:r>
            <a:r>
              <a:rPr lang="hu-HU" b="1" dirty="0" smtClean="0"/>
              <a:t>. </a:t>
            </a:r>
          </a:p>
          <a:p>
            <a:pPr>
              <a:buNone/>
            </a:pPr>
            <a:r>
              <a:rPr lang="hu-HU" dirty="0" smtClean="0"/>
              <a:t>	 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boys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  </a:t>
            </a:r>
            <a:r>
              <a:rPr lang="hu-HU" dirty="0" err="1" smtClean="0"/>
              <a:t>towers-ACC</a:t>
            </a:r>
            <a:r>
              <a:rPr lang="hu-HU" dirty="0" smtClean="0"/>
              <a:t>   </a:t>
            </a:r>
            <a:r>
              <a:rPr lang="hu-HU" dirty="0" err="1" smtClean="0"/>
              <a:t>build</a:t>
            </a:r>
            <a:endParaRPr lang="hu-HU" dirty="0" smtClean="0"/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Kép 3" descr="torony_inverz_un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600000" cy="2701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 descr="torony_direkt_un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408" y="2276872"/>
            <a:ext cx="3600000" cy="2701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Claim</a:t>
            </a:r>
            <a:r>
              <a:rPr lang="hu-HU" sz="3600" b="1" dirty="0" smtClean="0"/>
              <a:t>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	</a:t>
            </a:r>
            <a:r>
              <a:rPr lang="en-US" b="1" dirty="0" smtClean="0"/>
              <a:t>Children</a:t>
            </a:r>
            <a:r>
              <a:rPr lang="hu-HU" b="1" dirty="0" smtClean="0"/>
              <a:t>’s</a:t>
            </a:r>
            <a:r>
              <a:rPr lang="en-US" b="1" dirty="0" smtClean="0"/>
              <a:t> scope interpretation </a:t>
            </a:r>
            <a:r>
              <a:rPr lang="hu-HU" b="1" dirty="0" err="1" smtClean="0"/>
              <a:t>cannot</a:t>
            </a:r>
            <a:r>
              <a:rPr lang="hu-HU" b="1" dirty="0" smtClean="0"/>
              <a:t> be </a:t>
            </a:r>
            <a:r>
              <a:rPr lang="hu-HU" b="1" dirty="0" err="1" smtClean="0"/>
              <a:t>derived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factors</a:t>
            </a:r>
            <a:r>
              <a:rPr lang="hu-HU" b="1" dirty="0" smtClean="0"/>
              <a:t> </a:t>
            </a:r>
            <a:r>
              <a:rPr lang="hu-HU" b="1" dirty="0" err="1" smtClean="0"/>
              <a:t>alone</a:t>
            </a:r>
            <a:r>
              <a:rPr lang="hu-HU" b="1" dirty="0" smtClean="0"/>
              <a:t>,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en-US" b="1" dirty="0" smtClean="0"/>
              <a:t>is </a:t>
            </a:r>
            <a:r>
              <a:rPr lang="hu-HU" b="1" dirty="0" err="1" smtClean="0"/>
              <a:t>affected</a:t>
            </a:r>
            <a:r>
              <a:rPr lang="hu-HU" b="1" dirty="0" smtClean="0"/>
              <a:t> </a:t>
            </a:r>
            <a:r>
              <a:rPr lang="en-US" b="1" dirty="0" smtClean="0"/>
              <a:t>by the structure</a:t>
            </a:r>
            <a:r>
              <a:rPr lang="hu-HU" b="1" dirty="0" smtClean="0"/>
              <a:t> </a:t>
            </a:r>
            <a:r>
              <a:rPr lang="en-US" b="1" dirty="0" smtClean="0"/>
              <a:t>of the visual representation of the event associated with the sentence.</a:t>
            </a:r>
            <a:endParaRPr lang="hu-HU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hu-HU" b="1" dirty="0" smtClean="0"/>
              <a:t>    </a:t>
            </a:r>
            <a:r>
              <a:rPr lang="hu-HU" b="1" dirty="0" err="1" smtClean="0"/>
              <a:t>In</a:t>
            </a:r>
            <a:r>
              <a:rPr lang="hu-HU" b="1" dirty="0" smtClean="0"/>
              <a:t> a </a:t>
            </a:r>
            <a:r>
              <a:rPr lang="hu-HU" b="1" dirty="0" err="1" smtClean="0"/>
              <a:t>forced</a:t>
            </a:r>
            <a:r>
              <a:rPr lang="hu-HU" b="1" dirty="0" smtClean="0"/>
              <a:t> </a:t>
            </a:r>
            <a:r>
              <a:rPr lang="hu-HU" b="1" dirty="0" err="1" smtClean="0"/>
              <a:t>choice</a:t>
            </a:r>
            <a:r>
              <a:rPr lang="hu-HU" b="1" dirty="0" smtClean="0"/>
              <a:t> </a:t>
            </a:r>
            <a:r>
              <a:rPr lang="hu-HU" b="1" dirty="0" err="1" smtClean="0"/>
              <a:t>task</a:t>
            </a:r>
            <a:r>
              <a:rPr lang="hu-HU" b="1" dirty="0" smtClean="0"/>
              <a:t>, t</a:t>
            </a:r>
            <a:r>
              <a:rPr lang="en-US" b="1" dirty="0" smtClean="0"/>
              <a:t>hey </a:t>
            </a:r>
            <a:r>
              <a:rPr lang="hu-HU" b="1" dirty="0" err="1" smtClean="0"/>
              <a:t>choose</a:t>
            </a:r>
            <a:r>
              <a:rPr lang="hu-HU" b="1" dirty="0" smtClean="0"/>
              <a:t> </a:t>
            </a:r>
            <a:r>
              <a:rPr lang="en-US" b="1" dirty="0" smtClean="0"/>
              <a:t>the </a:t>
            </a:r>
            <a:r>
              <a:rPr lang="hu-HU" b="1" dirty="0" err="1" smtClean="0"/>
              <a:t>representation</a:t>
            </a:r>
            <a:r>
              <a:rPr lang="hu-HU" b="1" dirty="0" smtClean="0"/>
              <a:t> </a:t>
            </a:r>
            <a:r>
              <a:rPr lang="en-US" b="1" dirty="0" smtClean="0"/>
              <a:t>that is easier</a:t>
            </a:r>
            <a:r>
              <a:rPr lang="hu-HU" b="1" dirty="0" smtClean="0"/>
              <a:t> </a:t>
            </a:r>
            <a:r>
              <a:rPr lang="en-US" b="1" dirty="0" smtClean="0"/>
              <a:t>to segment into identical </a:t>
            </a:r>
            <a:r>
              <a:rPr lang="en-US" b="1" dirty="0" err="1" smtClean="0"/>
              <a:t>subevents</a:t>
            </a:r>
            <a:r>
              <a:rPr lang="en-US" b="1" dirty="0" smtClean="0"/>
              <a:t>.</a:t>
            </a:r>
            <a:endParaRPr lang="hu-HU" b="1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Background</a:t>
            </a:r>
            <a:r>
              <a:rPr lang="hu-HU" sz="3200" dirty="0" smtClean="0"/>
              <a:t>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Musolino</a:t>
            </a:r>
            <a:r>
              <a:rPr lang="hu-HU" dirty="0" smtClean="0"/>
              <a:t> (1998):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assume</a:t>
            </a:r>
            <a:r>
              <a:rPr lang="hu-HU" dirty="0" smtClean="0"/>
              <a:t> </a:t>
            </a:r>
            <a:r>
              <a:rPr lang="hu-HU" b="1" dirty="0" err="1" smtClean="0"/>
              <a:t>isomorphism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&amp; </a:t>
            </a:r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of </a:t>
            </a:r>
            <a:r>
              <a:rPr lang="hu-HU" dirty="0" err="1" smtClean="0"/>
              <a:t>QPs</a:t>
            </a:r>
            <a:r>
              <a:rPr lang="hu-H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hu-HU" sz="1000" dirty="0" smtClean="0"/>
          </a:p>
          <a:p>
            <a:pPr>
              <a:buNone/>
            </a:pP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endParaRPr lang="hu-HU" dirty="0"/>
          </a:p>
          <a:p>
            <a:pPr>
              <a:buNone/>
            </a:pPr>
            <a:r>
              <a:rPr lang="hu-HU" dirty="0" smtClean="0"/>
              <a:t>i.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b="1" dirty="0" err="1" smtClean="0"/>
              <a:t>cannot</a:t>
            </a:r>
            <a:r>
              <a:rPr lang="hu-HU" b="1" dirty="0" smtClean="0"/>
              <a:t> </a:t>
            </a:r>
            <a:r>
              <a:rPr lang="hu-HU" b="1" dirty="0" err="1" smtClean="0"/>
              <a:t>generate</a:t>
            </a:r>
            <a:r>
              <a:rPr lang="hu-HU" b="1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associated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inverse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(</a:t>
            </a:r>
            <a:r>
              <a:rPr lang="hu-HU" dirty="0" err="1" smtClean="0"/>
              <a:t>Musolino</a:t>
            </a:r>
            <a:r>
              <a:rPr lang="hu-HU" dirty="0" smtClean="0"/>
              <a:t> 2000)</a:t>
            </a:r>
          </a:p>
          <a:p>
            <a:pPr>
              <a:buNone/>
            </a:pPr>
            <a:r>
              <a:rPr lang="hu-HU" dirty="0" err="1" smtClean="0"/>
              <a:t>ii</a:t>
            </a:r>
            <a:r>
              <a:rPr lang="hu-HU" dirty="0" smtClean="0"/>
              <a:t>.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b="1" dirty="0" err="1" smtClean="0"/>
              <a:t>cannot</a:t>
            </a:r>
            <a:r>
              <a:rPr lang="hu-HU" b="1" dirty="0" smtClean="0"/>
              <a:t> </a:t>
            </a:r>
            <a:r>
              <a:rPr lang="hu-HU" b="1" dirty="0" err="1" smtClean="0"/>
              <a:t>process</a:t>
            </a:r>
            <a:r>
              <a:rPr lang="hu-HU" b="1" dirty="0" smtClean="0"/>
              <a:t> </a:t>
            </a:r>
            <a:r>
              <a:rPr lang="hu-HU" dirty="0" err="1" smtClean="0"/>
              <a:t>such</a:t>
            </a:r>
            <a:r>
              <a:rPr lang="hu-HU" dirty="0" smtClean="0"/>
              <a:t> </a:t>
            </a:r>
            <a:r>
              <a:rPr lang="hu-HU" dirty="0" err="1" smtClean="0"/>
              <a:t>sentences</a:t>
            </a:r>
            <a:r>
              <a:rPr lang="hu-HU" dirty="0" smtClean="0"/>
              <a:t>  </a:t>
            </a:r>
            <a:r>
              <a:rPr lang="hu-HU" dirty="0"/>
              <a:t>(</a:t>
            </a:r>
            <a:r>
              <a:rPr lang="hu-HU" dirty="0" err="1"/>
              <a:t>Musolino</a:t>
            </a:r>
            <a:r>
              <a:rPr lang="hu-HU" dirty="0"/>
              <a:t> &amp; </a:t>
            </a:r>
            <a:r>
              <a:rPr lang="hu-HU" dirty="0" err="1"/>
              <a:t>Lidz</a:t>
            </a:r>
            <a:r>
              <a:rPr lang="hu-HU" dirty="0"/>
              <a:t> 2003; </a:t>
            </a:r>
            <a:r>
              <a:rPr lang="hu-HU" dirty="0" err="1"/>
              <a:t>Lidz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2004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err="1" smtClean="0"/>
              <a:t>iii</a:t>
            </a:r>
            <a:r>
              <a:rPr lang="hu-HU" dirty="0" smtClean="0"/>
              <a:t>. </a:t>
            </a:r>
            <a:r>
              <a:rPr lang="en-US" dirty="0" err="1" smtClean="0"/>
              <a:t>Gennari</a:t>
            </a:r>
            <a:r>
              <a:rPr lang="en-US" dirty="0" smtClean="0"/>
              <a:t> </a:t>
            </a:r>
            <a:r>
              <a:rPr lang="hu-HU" dirty="0" smtClean="0"/>
              <a:t>&amp;</a:t>
            </a:r>
            <a:r>
              <a:rPr lang="en-US" dirty="0" smtClean="0"/>
              <a:t>MacDonald (2005/2006)</a:t>
            </a:r>
            <a:r>
              <a:rPr lang="hu-HU" dirty="0" smtClean="0"/>
              <a:t>: </a:t>
            </a:r>
            <a:r>
              <a:rPr lang="en-US" dirty="0" smtClean="0"/>
              <a:t>children’s behavior reflects the distributional patterns of </a:t>
            </a:r>
            <a:r>
              <a:rPr lang="en-US" b="1" dirty="0" smtClean="0"/>
              <a:t>actual language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endParaRPr lang="hu-HU" b="1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Contradictory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results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from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Chinese</a:t>
            </a:r>
            <a:r>
              <a:rPr lang="hu-HU" sz="3200" b="1" dirty="0" smtClean="0"/>
              <a:t>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The </a:t>
            </a:r>
            <a:r>
              <a:rPr lang="hu-HU" b="1" dirty="0" err="1" smtClean="0"/>
              <a:t>scope</a:t>
            </a:r>
            <a:r>
              <a:rPr lang="hu-HU" b="1" dirty="0" smtClean="0"/>
              <a:t> </a:t>
            </a:r>
            <a:r>
              <a:rPr lang="hu-HU" b="1" dirty="0" err="1" smtClean="0"/>
              <a:t>interpretation</a:t>
            </a:r>
            <a:r>
              <a:rPr lang="hu-HU" b="1" dirty="0" smtClean="0"/>
              <a:t> of </a:t>
            </a:r>
            <a:r>
              <a:rPr lang="hu-HU" b="1" dirty="0" err="1" smtClean="0"/>
              <a:t>children</a:t>
            </a:r>
            <a:r>
              <a:rPr lang="hu-HU" b="1" dirty="0" smtClean="0"/>
              <a:t> is less </a:t>
            </a:r>
            <a:r>
              <a:rPr lang="hu-HU" b="1" dirty="0" err="1" smtClean="0"/>
              <a:t>isomorphic</a:t>
            </a:r>
            <a:r>
              <a:rPr lang="hu-HU" b="1" dirty="0" smtClean="0"/>
              <a:t> </a:t>
            </a:r>
            <a:r>
              <a:rPr lang="hu-HU" b="1" dirty="0" err="1" smtClean="0"/>
              <a:t>than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scope</a:t>
            </a:r>
            <a:r>
              <a:rPr lang="hu-HU" b="1" dirty="0" smtClean="0"/>
              <a:t> </a:t>
            </a:r>
            <a:r>
              <a:rPr lang="hu-HU" b="1" dirty="0" err="1" smtClean="0"/>
              <a:t>interpretation</a:t>
            </a:r>
            <a:r>
              <a:rPr lang="hu-HU" b="1" dirty="0" smtClean="0"/>
              <a:t>  of </a:t>
            </a:r>
            <a:r>
              <a:rPr lang="hu-HU" b="1" dirty="0" err="1" smtClean="0"/>
              <a:t>adults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– </a:t>
            </a:r>
            <a:r>
              <a:rPr lang="hu-HU" dirty="0" err="1" smtClean="0"/>
              <a:t>cf</a:t>
            </a:r>
            <a:r>
              <a:rPr lang="hu-HU" dirty="0" smtClean="0"/>
              <a:t>. Thomas </a:t>
            </a:r>
            <a:r>
              <a:rPr lang="hu-HU" dirty="0" err="1" smtClean="0"/>
              <a:t>Hun-tak</a:t>
            </a:r>
            <a:r>
              <a:rPr lang="hu-HU" dirty="0" smtClean="0"/>
              <a:t> Lee (1997),</a:t>
            </a:r>
          </a:p>
          <a:p>
            <a:pPr>
              <a:buNone/>
            </a:pPr>
            <a:r>
              <a:rPr lang="hu-HU" dirty="0" smtClean="0"/>
              <a:t>         </a:t>
            </a:r>
            <a:r>
              <a:rPr lang="hu-HU" dirty="0" err="1" smtClean="0"/>
              <a:t>Zhou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Crain</a:t>
            </a:r>
            <a:r>
              <a:rPr lang="hu-HU" dirty="0"/>
              <a:t> </a:t>
            </a:r>
            <a:r>
              <a:rPr lang="hu-HU" dirty="0" smtClean="0"/>
              <a:t>(2009)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28800"/>
          </a:xfrm>
        </p:spPr>
        <p:txBody>
          <a:bodyPr>
            <a:noAutofit/>
          </a:bodyPr>
          <a:lstStyle/>
          <a:p>
            <a:pPr algn="l"/>
            <a:r>
              <a:rPr lang="hu-HU" sz="2800" b="1" dirty="0" err="1" smtClean="0"/>
              <a:t>Hungarian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adult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grammar</a:t>
            </a:r>
            <a:r>
              <a:rPr lang="hu-HU" sz="2800" b="1" dirty="0" smtClean="0"/>
              <a:t>: overt </a:t>
            </a:r>
            <a:r>
              <a:rPr lang="hu-HU" sz="2800" b="1" dirty="0" err="1" smtClean="0"/>
              <a:t>Quantifier-Raising</a:t>
            </a:r>
            <a:r>
              <a:rPr lang="hu-HU" sz="2800" b="1" dirty="0" smtClean="0"/>
              <a:t>, </a:t>
            </a:r>
            <a:br>
              <a:rPr lang="hu-HU" sz="2800" b="1" dirty="0" smtClean="0"/>
            </a:br>
            <a:r>
              <a:rPr lang="hu-HU" sz="2800" b="1" dirty="0" err="1" smtClean="0"/>
              <a:t>preverbal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QPs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c-command</a:t>
            </a:r>
            <a:r>
              <a:rPr lang="hu-HU" sz="2800" b="1" dirty="0" smtClean="0"/>
              <a:t> and </a:t>
            </a:r>
            <a:r>
              <a:rPr lang="hu-HU" sz="2800" b="1" dirty="0" err="1" smtClean="0"/>
              <a:t>precede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their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scope</a:t>
            </a:r>
            <a:r>
              <a:rPr lang="hu-HU" sz="2800" b="1" dirty="0" smtClean="0"/>
              <a:t>.</a:t>
            </a:r>
            <a:br>
              <a:rPr lang="hu-HU" sz="2800" b="1" dirty="0" smtClean="0"/>
            </a:br>
            <a:r>
              <a:rPr lang="hu-HU" sz="1200" b="1" dirty="0" smtClean="0"/>
              <a:t/>
            </a:r>
            <a:br>
              <a:rPr lang="hu-HU" sz="1200" b="1" dirty="0" smtClean="0"/>
            </a:br>
            <a:r>
              <a:rPr lang="hu-HU" sz="1200" b="1" dirty="0" smtClean="0"/>
              <a:t>		                </a:t>
            </a:r>
            <a:r>
              <a:rPr lang="hu-HU" sz="3200" b="1" dirty="0" err="1" smtClean="0"/>
              <a:t>Subject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wide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scope</a:t>
            </a:r>
            <a:r>
              <a:rPr lang="hu-HU" sz="2800" b="1" dirty="0" smtClean="0"/>
              <a:t>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(2)	        </a:t>
            </a:r>
            <a:r>
              <a:rPr lang="hu-HU" dirty="0" err="1" smtClean="0"/>
              <a:t>FocP</a:t>
            </a:r>
            <a:endParaRPr lang="hu-HU" dirty="0" smtClean="0"/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hu-HU" b="1" i="1" dirty="0" smtClean="0">
                <a:solidFill>
                  <a:srgbClr val="FF0000"/>
                </a:solidFill>
              </a:rPr>
              <a:t>        2 fiú </a:t>
            </a:r>
            <a:r>
              <a:rPr lang="hu-HU" b="1" i="1" dirty="0" err="1" smtClean="0">
                <a:solidFill>
                  <a:srgbClr val="FF0000"/>
                </a:solidFill>
              </a:rPr>
              <a:t>is</a:t>
            </a:r>
            <a:r>
              <a:rPr lang="hu-HU" baseline="-25000" dirty="0" err="1" smtClean="0"/>
              <a:t>j</a:t>
            </a:r>
            <a:r>
              <a:rPr lang="hu-HU" dirty="0" smtClean="0"/>
              <a:t>          </a:t>
            </a:r>
            <a:r>
              <a:rPr lang="hu-HU" dirty="0" err="1" smtClean="0"/>
              <a:t>FocP</a:t>
            </a:r>
            <a:endParaRPr lang="hu-HU" dirty="0" smtClean="0"/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hu-HU" dirty="0" smtClean="0"/>
              <a:t>		       </a:t>
            </a:r>
            <a:r>
              <a:rPr lang="hu-HU" b="1" i="1" dirty="0" smtClean="0">
                <a:solidFill>
                  <a:srgbClr val="FF0000"/>
                </a:solidFill>
              </a:rPr>
              <a:t>3 </a:t>
            </a:r>
            <a:r>
              <a:rPr lang="hu-HU" b="1" i="1" dirty="0" err="1" smtClean="0">
                <a:solidFill>
                  <a:srgbClr val="FF0000"/>
                </a:solidFill>
              </a:rPr>
              <a:t>tornyot</a:t>
            </a:r>
            <a:r>
              <a:rPr lang="hu-HU" baseline="-25000" dirty="0" err="1" smtClean="0"/>
              <a:t>k</a:t>
            </a:r>
            <a:r>
              <a:rPr lang="hu-HU" dirty="0" smtClean="0"/>
              <a:t>           </a:t>
            </a:r>
            <a:r>
              <a:rPr lang="hu-HU" dirty="0" err="1" smtClean="0"/>
              <a:t>Foc</a:t>
            </a:r>
            <a:r>
              <a:rPr lang="hu-HU" dirty="0" smtClean="0"/>
              <a:t>′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hu-HU" dirty="0" smtClean="0"/>
              <a:t>			             </a:t>
            </a:r>
            <a:r>
              <a:rPr lang="hu-HU" dirty="0" err="1" smtClean="0"/>
              <a:t>Foc</a:t>
            </a:r>
            <a:r>
              <a:rPr lang="hu-HU" dirty="0" smtClean="0"/>
              <a:t>	    </a:t>
            </a:r>
            <a:r>
              <a:rPr lang="hu-HU" dirty="0" err="1" smtClean="0"/>
              <a:t>TenseP</a:t>
            </a:r>
            <a:endParaRPr lang="hu-HU" dirty="0"/>
          </a:p>
          <a:p>
            <a:pPr>
              <a:buNone/>
            </a:pPr>
            <a:r>
              <a:rPr lang="hu-HU" dirty="0" smtClean="0"/>
              <a:t>			</a:t>
            </a:r>
            <a:r>
              <a:rPr lang="hu-HU" i="1" dirty="0" smtClean="0"/>
              <a:t>            épít</a:t>
            </a:r>
            <a:r>
              <a:rPr lang="hu-HU" baseline="-25000" dirty="0" smtClean="0"/>
              <a:t>i</a:t>
            </a:r>
            <a:endParaRPr lang="hu-HU" dirty="0"/>
          </a:p>
          <a:p>
            <a:pPr>
              <a:buNone/>
            </a:pPr>
            <a:r>
              <a:rPr lang="hu-HU" dirty="0" smtClean="0"/>
              <a:t>				          </a:t>
            </a:r>
            <a:r>
              <a:rPr lang="hu-HU" dirty="0" err="1" smtClean="0"/>
              <a:t>Tense</a:t>
            </a:r>
            <a:r>
              <a:rPr lang="hu-HU" dirty="0" smtClean="0"/>
              <a:t>	          VP</a:t>
            </a:r>
            <a:endParaRPr lang="hu-HU" dirty="0"/>
          </a:p>
          <a:p>
            <a:pPr>
              <a:buNone/>
            </a:pPr>
            <a:r>
              <a:rPr lang="hu-HU" dirty="0" smtClean="0"/>
              <a:t>				             t</a:t>
            </a:r>
            <a:r>
              <a:rPr lang="hu-HU" baseline="-25000" dirty="0" smtClean="0"/>
              <a:t>i</a:t>
            </a:r>
            <a:endParaRPr lang="hu-HU" baseline="-25000" dirty="0"/>
          </a:p>
          <a:p>
            <a:pPr>
              <a:buNone/>
            </a:pPr>
            <a:r>
              <a:rPr lang="hu-HU" dirty="0" smtClean="0"/>
              <a:t>					          </a:t>
            </a:r>
            <a:r>
              <a:rPr lang="hu-HU" dirty="0" err="1" smtClean="0"/>
              <a:t>NP</a:t>
            </a:r>
            <a:r>
              <a:rPr lang="hu-HU" dirty="0" smtClean="0"/>
              <a:t>	         V′</a:t>
            </a:r>
            <a:endParaRPr lang="hu-HU" dirty="0"/>
          </a:p>
          <a:p>
            <a:pPr>
              <a:buNone/>
            </a:pPr>
            <a:r>
              <a:rPr lang="hu-HU" dirty="0" smtClean="0"/>
              <a:t>					           </a:t>
            </a:r>
            <a:r>
              <a:rPr lang="hu-HU" dirty="0" err="1" smtClean="0"/>
              <a:t>t</a:t>
            </a:r>
            <a:r>
              <a:rPr lang="hu-HU" baseline="-25000" dirty="0" err="1" smtClean="0"/>
              <a:t>j</a:t>
            </a:r>
            <a:endParaRPr lang="hu-HU" baseline="-25000" dirty="0"/>
          </a:p>
          <a:p>
            <a:pPr>
              <a:buNone/>
            </a:pPr>
            <a:r>
              <a:rPr lang="hu-HU" dirty="0" smtClean="0"/>
              <a:t>						           V	        </a:t>
            </a:r>
            <a:r>
              <a:rPr lang="hu-HU" dirty="0" err="1" smtClean="0"/>
              <a:t>NP</a:t>
            </a:r>
            <a:endParaRPr lang="hu-HU" dirty="0"/>
          </a:p>
          <a:p>
            <a:pPr>
              <a:buNone/>
            </a:pPr>
            <a:r>
              <a:rPr lang="hu-HU" dirty="0" smtClean="0"/>
              <a:t>						           t</a:t>
            </a:r>
            <a:r>
              <a:rPr lang="hu-HU" baseline="-25000" dirty="0" smtClean="0"/>
              <a:t>i</a:t>
            </a:r>
            <a:r>
              <a:rPr lang="hu-HU" dirty="0" smtClean="0"/>
              <a:t>	         </a:t>
            </a:r>
            <a:r>
              <a:rPr lang="hu-HU" dirty="0" err="1" smtClean="0"/>
              <a:t>t</a:t>
            </a:r>
            <a:r>
              <a:rPr lang="hu-HU" baseline="-25000" dirty="0" err="1" smtClean="0"/>
              <a:t>k</a:t>
            </a:r>
            <a:endParaRPr lang="hu-HU" baseline="-250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sz="1300" dirty="0"/>
          </a:p>
        </p:txBody>
      </p:sp>
      <p:cxnSp>
        <p:nvCxnSpPr>
          <p:cNvPr id="5" name="Egyenes összekötő 4"/>
          <p:cNvCxnSpPr/>
          <p:nvPr/>
        </p:nvCxnSpPr>
        <p:spPr>
          <a:xfrm flipH="1">
            <a:off x="1619672" y="198884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411760" y="198884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491880" y="2564904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283968" y="314096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148064" y="371703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940152" y="450912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6804248" y="522920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2699792" y="2564904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3491880" y="314096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>
            <a:off x="4355976" y="371703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H="1">
            <a:off x="5148064" y="450912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6012160" y="522920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054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dirty="0" smtClean="0"/>
              <a:t>(3)	       </a:t>
            </a:r>
            <a:r>
              <a:rPr lang="hu-HU" dirty="0" err="1" smtClean="0"/>
              <a:t>FocP</a:t>
            </a:r>
            <a:endParaRPr lang="hu-HU" dirty="0" smtClean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hu-HU" b="1" i="1" dirty="0" smtClean="0">
                <a:solidFill>
                  <a:srgbClr val="FF0000"/>
                </a:solidFill>
              </a:rPr>
              <a:t>  3 tornyot </a:t>
            </a:r>
            <a:r>
              <a:rPr lang="hu-HU" b="1" i="1" dirty="0" err="1" smtClean="0">
                <a:solidFill>
                  <a:srgbClr val="FF0000"/>
                </a:solidFill>
              </a:rPr>
              <a:t>is</a:t>
            </a:r>
            <a:r>
              <a:rPr lang="hu-HU" baseline="-25000" dirty="0" err="1" smtClean="0"/>
              <a:t>k</a:t>
            </a:r>
            <a:r>
              <a:rPr lang="hu-HU" dirty="0" smtClean="0"/>
              <a:t>       </a:t>
            </a:r>
            <a:r>
              <a:rPr lang="hu-HU" dirty="0" err="1" smtClean="0"/>
              <a:t>FocP</a:t>
            </a:r>
            <a:endParaRPr lang="hu-HU" dirty="0" smtClean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hu-HU" dirty="0" smtClean="0"/>
              <a:t>		       </a:t>
            </a:r>
            <a:r>
              <a:rPr lang="hu-HU" b="1" i="1" dirty="0" smtClean="0">
                <a:solidFill>
                  <a:srgbClr val="FF0000"/>
                </a:solidFill>
              </a:rPr>
              <a:t>2 fiú</a:t>
            </a:r>
            <a:r>
              <a:rPr lang="hu-HU" baseline="-25000" dirty="0" smtClean="0"/>
              <a:t>i</a:t>
            </a:r>
            <a:r>
              <a:rPr lang="hu-HU" dirty="0" smtClean="0"/>
              <a:t>                 </a:t>
            </a:r>
            <a:r>
              <a:rPr lang="hu-HU" dirty="0" err="1" smtClean="0"/>
              <a:t>Foc</a:t>
            </a:r>
            <a:r>
              <a:rPr lang="hu-HU" dirty="0" smtClean="0"/>
              <a:t>′</a:t>
            </a:r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hu-HU" dirty="0" smtClean="0"/>
              <a:t>			            </a:t>
            </a:r>
            <a:r>
              <a:rPr lang="hu-HU" dirty="0" err="1" smtClean="0"/>
              <a:t>Foc</a:t>
            </a:r>
            <a:r>
              <a:rPr lang="hu-HU" dirty="0" smtClean="0"/>
              <a:t>	       </a:t>
            </a:r>
            <a:r>
              <a:rPr lang="hu-HU" dirty="0" err="1" smtClean="0"/>
              <a:t>TenseP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	</a:t>
            </a:r>
            <a:r>
              <a:rPr lang="hu-HU" i="1" dirty="0" smtClean="0"/>
              <a:t>           épít</a:t>
            </a:r>
            <a:r>
              <a:rPr lang="hu-HU" baseline="-25000" dirty="0" smtClean="0"/>
              <a:t>i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		          </a:t>
            </a:r>
            <a:r>
              <a:rPr lang="hu-HU" dirty="0" err="1" smtClean="0"/>
              <a:t>Tense</a:t>
            </a:r>
            <a:r>
              <a:rPr lang="hu-HU" dirty="0" smtClean="0"/>
              <a:t>	           VP</a:t>
            </a:r>
          </a:p>
          <a:p>
            <a:pPr>
              <a:buNone/>
            </a:pPr>
            <a:r>
              <a:rPr lang="hu-HU" dirty="0" smtClean="0"/>
              <a:t>				             t</a:t>
            </a:r>
            <a:r>
              <a:rPr lang="hu-HU" baseline="-25000" dirty="0" smtClean="0"/>
              <a:t>i</a:t>
            </a:r>
          </a:p>
          <a:p>
            <a:pPr>
              <a:buNone/>
            </a:pPr>
            <a:r>
              <a:rPr lang="hu-HU" dirty="0" smtClean="0"/>
              <a:t>					           </a:t>
            </a:r>
            <a:r>
              <a:rPr lang="hu-HU" dirty="0" err="1" smtClean="0"/>
              <a:t>NP</a:t>
            </a:r>
            <a:r>
              <a:rPr lang="hu-HU" dirty="0" smtClean="0"/>
              <a:t>	           V′</a:t>
            </a:r>
          </a:p>
          <a:p>
            <a:pPr>
              <a:buNone/>
            </a:pPr>
            <a:r>
              <a:rPr lang="hu-HU" dirty="0" smtClean="0"/>
              <a:t>					           </a:t>
            </a:r>
            <a:r>
              <a:rPr lang="hu-HU" dirty="0" err="1" smtClean="0"/>
              <a:t>t</a:t>
            </a:r>
            <a:r>
              <a:rPr lang="hu-HU" baseline="-25000" dirty="0" err="1" smtClean="0"/>
              <a:t>j</a:t>
            </a:r>
            <a:endParaRPr lang="hu-HU" baseline="-25000" dirty="0" smtClean="0"/>
          </a:p>
          <a:p>
            <a:pPr>
              <a:buNone/>
            </a:pPr>
            <a:r>
              <a:rPr lang="hu-HU" dirty="0" smtClean="0"/>
              <a:t>						           V	        </a:t>
            </a:r>
            <a:r>
              <a:rPr lang="hu-HU" dirty="0" err="1" smtClean="0"/>
              <a:t>NP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				            t</a:t>
            </a:r>
            <a:r>
              <a:rPr lang="hu-HU" baseline="-25000" dirty="0" smtClean="0"/>
              <a:t>i</a:t>
            </a:r>
            <a:r>
              <a:rPr lang="hu-HU" dirty="0" smtClean="0"/>
              <a:t>	         </a:t>
            </a:r>
            <a:r>
              <a:rPr lang="hu-HU" dirty="0" err="1" smtClean="0"/>
              <a:t>t</a:t>
            </a:r>
            <a:r>
              <a:rPr lang="hu-HU" baseline="-25000" dirty="0" err="1" smtClean="0"/>
              <a:t>k</a:t>
            </a:r>
            <a:endParaRPr lang="hu-HU" baseline="-25000" dirty="0" smtClean="0"/>
          </a:p>
          <a:p>
            <a:pPr>
              <a:buNone/>
            </a:pP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flipH="1">
            <a:off x="1403648" y="1700808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2267744" y="170080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2339752" y="2276872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3491880" y="2852936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4355976" y="3429000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5364088" y="4293096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6084168" y="5157192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203848" y="227687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55976" y="2852936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156176" y="4293096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220072" y="342900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948264" y="515719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4122"/>
          </a:xfrm>
        </p:spPr>
        <p:txBody>
          <a:bodyPr>
            <a:noAutofit/>
          </a:bodyPr>
          <a:lstStyle/>
          <a:p>
            <a:r>
              <a:rPr lang="hu-HU" sz="3200" b="1" dirty="0" err="1" smtClean="0"/>
              <a:t>Object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wide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scope</a:t>
            </a:r>
            <a:r>
              <a:rPr lang="hu-HU" sz="3200" b="1" dirty="0" smtClean="0"/>
              <a:t>:</a:t>
            </a:r>
            <a:endParaRPr lang="hu-H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1316</Words>
  <Application>Microsoft Office PowerPoint</Application>
  <PresentationFormat>Diavetítés a képernyőre (4:3 oldalarány)</PresentationFormat>
  <Paragraphs>268</Paragraphs>
  <Slides>35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Office-téma</vt:lpstr>
      <vt:lpstr>Hungarian preschoolers’ interpretation of doubly quantified sentences</vt:lpstr>
      <vt:lpstr>          Research question:  how do Hungarian preschoolers interpret quanti-fied sentences with two numerical quantifiers, e.g.</vt:lpstr>
      <vt:lpstr> Previous experiments involving truth value    judgment, forced choice, and acting-out tasks:</vt:lpstr>
      <vt:lpstr>What linguistic cues determin their scope choice? Do they associate sentence (1)  with representation (a) or representation (b)?</vt:lpstr>
      <vt:lpstr>Claim:</vt:lpstr>
      <vt:lpstr>Background:</vt:lpstr>
      <vt:lpstr>Contradictory results from Chinese:</vt:lpstr>
      <vt:lpstr>Hungarian adult grammar: overt Quantifier-Raising,  preverbal QPs c-command and precede their scope.                    Subject wide scope:</vt:lpstr>
      <vt:lpstr>Object wide scope:</vt:lpstr>
      <vt:lpstr>Scope interpretation by Hungarian preschoolers </vt:lpstr>
      <vt:lpstr>Hypotheses not borne out; scope preferences often cannot be derived from linguistic cues </vt:lpstr>
      <vt:lpstr>Conditions and results (acceptance rates):</vt:lpstr>
      <vt:lpstr>A follow-up experiment checking the role of further linguistic factors</vt:lpstr>
      <vt:lpstr>New hypotheses: children’s  scope interpretation is affected by visual cues</vt:lpstr>
      <vt:lpstr>                                    Experiment 1 Method </vt:lpstr>
      <vt:lpstr>Conditions</vt:lpstr>
      <vt:lpstr>E.g., Condition iii: OSV sentence, with the object set more salient </vt:lpstr>
      <vt:lpstr>Condition iv: OSV sentence, with the subject set more salient</vt:lpstr>
      <vt:lpstr>Results in conditions iii, iv</vt:lpstr>
      <vt:lpstr>                        Experiment 2 Method</vt:lpstr>
      <vt:lpstr>21. dia</vt:lpstr>
      <vt:lpstr>Conditions:</vt:lpstr>
      <vt:lpstr>E.g., Condition i:  SOV,  with the direct scope representation chunked</vt:lpstr>
      <vt:lpstr>E.g., Condition ii:  SOV,  with the inverse scope representation chunked</vt:lpstr>
      <vt:lpstr>Results: Preference for scope reading with a chunked visual representation:</vt:lpstr>
      <vt:lpstr>Hypothesis confirmed in conditions i, iii, iv. What about condition ii?</vt:lpstr>
      <vt:lpstr>(8) Két markoló is  három gödröt ás.      two excavator  DIST three hole-ACC digs</vt:lpstr>
      <vt:lpstr>(9) Két fiú    is      három tornyot épít.       two boy DIST three   tower     builds       ’Two boys (each) are building three towers.’</vt:lpstr>
      <vt:lpstr>29. dia</vt:lpstr>
      <vt:lpstr>Conclusion:</vt:lpstr>
      <vt:lpstr>More generally:</vt:lpstr>
      <vt:lpstr>Eye tracking confirms that chunked visual information is easier to process:</vt:lpstr>
      <vt:lpstr>Chunking also helps infants  to interpretat visual stimuli</vt:lpstr>
      <vt:lpstr>Chunking has also been claimed to play a role in the interpretation of universal quantifiers:</vt:lpstr>
      <vt:lpstr>Quantification over (sub)-events is more elementary than quantification over individuals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preschoolers’ interpretation of doubly quantified sentences</dc:title>
  <dc:creator>É.Kiss Katalin</dc:creator>
  <cp:lastModifiedBy>É.Kiss Katalin</cp:lastModifiedBy>
  <cp:revision>113</cp:revision>
  <dcterms:created xsi:type="dcterms:W3CDTF">2013-09-14T08:58:14Z</dcterms:created>
  <dcterms:modified xsi:type="dcterms:W3CDTF">2013-10-02T11:14:10Z</dcterms:modified>
</cp:coreProperties>
</file>