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2014.09.07.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2014.09.07.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2014.09.07.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2014.09.07.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2014.09.07.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2014.09.07.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2014.09.07.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2014.09.07.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2014.09.07.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2014.09.07.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2014.09.07.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42737-308C-44D0-A5D0-2EAB7100F3D8}" type="datetimeFigureOut">
              <a:rPr lang="hu-HU" smtClean="0"/>
              <a:pPr/>
              <a:t>2014.09.07.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err="1"/>
              <a:t>Children’s</a:t>
            </a:r>
            <a:r>
              <a:rPr lang="hu-HU" b="1" dirty="0"/>
              <a:t> </a:t>
            </a:r>
            <a:r>
              <a:rPr lang="hu-HU" b="1" dirty="0" err="1"/>
              <a:t>scope</a:t>
            </a:r>
            <a:r>
              <a:rPr lang="hu-HU" b="1" dirty="0"/>
              <a:t> </a:t>
            </a:r>
            <a:r>
              <a:rPr lang="hu-HU" b="1" dirty="0" err="1"/>
              <a:t>interpretation</a:t>
            </a:r>
            <a:r>
              <a:rPr lang="hu-HU" b="1" dirty="0"/>
              <a:t> of </a:t>
            </a:r>
            <a:r>
              <a:rPr lang="hu-HU" b="1" dirty="0" err="1"/>
              <a:t>doubly</a:t>
            </a:r>
            <a:r>
              <a:rPr lang="hu-HU" b="1" dirty="0"/>
              <a:t> </a:t>
            </a:r>
            <a:r>
              <a:rPr lang="hu-HU" b="1" dirty="0" err="1"/>
              <a:t>quantified</a:t>
            </a:r>
            <a:r>
              <a:rPr lang="hu-HU" b="1" dirty="0"/>
              <a:t> </a:t>
            </a:r>
            <a:r>
              <a:rPr lang="hu-HU" b="1" dirty="0" err="1"/>
              <a:t>sentences</a:t>
            </a:r>
            <a:r>
              <a:rPr lang="hu-HU" b="1" dirty="0"/>
              <a:t> and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problem</a:t>
            </a:r>
            <a:r>
              <a:rPr lang="hu-HU" b="1" dirty="0"/>
              <a:t> of </a:t>
            </a:r>
            <a:r>
              <a:rPr lang="hu-HU" b="1" dirty="0" err="1"/>
              <a:t>isomorphism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i="1" dirty="0">
                <a:solidFill>
                  <a:schemeClr val="tx1"/>
                </a:solidFill>
              </a:rPr>
              <a:t>Katalin É. Kiss &amp; Tamás </a:t>
            </a:r>
            <a:r>
              <a:rPr lang="hu-HU" i="1" dirty="0" smtClean="0">
                <a:solidFill>
                  <a:schemeClr val="tx1"/>
                </a:solidFill>
              </a:rPr>
              <a:t>Zétényi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(</a:t>
            </a:r>
            <a:r>
              <a:rPr lang="hu-HU" dirty="0" err="1" smtClean="0">
                <a:solidFill>
                  <a:schemeClr val="tx1"/>
                </a:solidFill>
              </a:rPr>
              <a:t>ekiss</a:t>
            </a:r>
            <a:r>
              <a:rPr lang="hu-HU" dirty="0" smtClean="0">
                <a:solidFill>
                  <a:schemeClr val="tx1"/>
                </a:solidFill>
              </a:rPr>
              <a:t>@</a:t>
            </a:r>
            <a:r>
              <a:rPr lang="hu-HU" dirty="0" err="1" smtClean="0">
                <a:solidFill>
                  <a:schemeClr val="tx1"/>
                </a:solidFill>
              </a:rPr>
              <a:t>nytud.hu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i="1" dirty="0">
                <a:solidFill>
                  <a:schemeClr val="tx1"/>
                </a:solidFill>
              </a:rPr>
              <a:t>Research Institute </a:t>
            </a:r>
            <a:r>
              <a:rPr lang="hu-HU" i="1" dirty="0" err="1">
                <a:solidFill>
                  <a:schemeClr val="tx1"/>
                </a:solidFill>
              </a:rPr>
              <a:t>for</a:t>
            </a:r>
            <a:r>
              <a:rPr lang="hu-HU" i="1" dirty="0">
                <a:solidFill>
                  <a:schemeClr val="tx1"/>
                </a:solidFill>
              </a:rPr>
              <a:t> </a:t>
            </a:r>
            <a:r>
              <a:rPr lang="hu-HU" i="1" dirty="0" err="1">
                <a:solidFill>
                  <a:schemeClr val="tx1"/>
                </a:solidFill>
              </a:rPr>
              <a:t>Linguistics</a:t>
            </a:r>
            <a:r>
              <a:rPr lang="hu-HU" i="1" dirty="0">
                <a:solidFill>
                  <a:schemeClr val="tx1"/>
                </a:solidFill>
              </a:rPr>
              <a:t> of </a:t>
            </a:r>
            <a:r>
              <a:rPr lang="hu-HU" i="1" dirty="0" err="1">
                <a:solidFill>
                  <a:schemeClr val="tx1"/>
                </a:solidFill>
              </a:rPr>
              <a:t>the</a:t>
            </a:r>
            <a:r>
              <a:rPr lang="hu-HU" i="1" dirty="0">
                <a:solidFill>
                  <a:schemeClr val="tx1"/>
                </a:solidFill>
              </a:rPr>
              <a:t> </a:t>
            </a:r>
            <a:r>
              <a:rPr lang="hu-HU" i="1" dirty="0" err="1">
                <a:solidFill>
                  <a:schemeClr val="tx1"/>
                </a:solidFill>
              </a:rPr>
              <a:t>Hungarian</a:t>
            </a:r>
            <a:r>
              <a:rPr lang="hu-HU" i="1" dirty="0">
                <a:solidFill>
                  <a:schemeClr val="tx1"/>
                </a:solidFill>
              </a:rPr>
              <a:t> </a:t>
            </a:r>
            <a:r>
              <a:rPr lang="hu-HU" i="1" dirty="0" err="1">
                <a:solidFill>
                  <a:schemeClr val="tx1"/>
                </a:solidFill>
              </a:rPr>
              <a:t>Academy</a:t>
            </a:r>
            <a:r>
              <a:rPr lang="hu-HU" i="1" dirty="0">
                <a:solidFill>
                  <a:schemeClr val="tx1"/>
                </a:solidFill>
              </a:rPr>
              <a:t> of </a:t>
            </a:r>
            <a:r>
              <a:rPr lang="hu-HU" i="1" dirty="0" err="1">
                <a:solidFill>
                  <a:schemeClr val="tx1"/>
                </a:solidFill>
              </a:rPr>
              <a:t>sciences</a:t>
            </a:r>
            <a:endParaRPr lang="hu-HU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/>
              <a:t>The </a:t>
            </a:r>
            <a:r>
              <a:rPr lang="hu-HU" sz="4000" b="1" dirty="0" err="1" smtClean="0"/>
              <a:t>problem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685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b="1" dirty="0"/>
              <a:t>(1) </a:t>
            </a:r>
            <a:r>
              <a:rPr lang="hu-HU" b="1" dirty="0" err="1"/>
              <a:t>Every</a:t>
            </a:r>
            <a:r>
              <a:rPr lang="hu-HU" b="1" dirty="0"/>
              <a:t> </a:t>
            </a:r>
            <a:r>
              <a:rPr lang="hu-HU" b="1" dirty="0" err="1"/>
              <a:t>horse</a:t>
            </a:r>
            <a:r>
              <a:rPr lang="hu-HU" b="1" dirty="0"/>
              <a:t> </a:t>
            </a:r>
            <a:r>
              <a:rPr lang="hu-HU" b="1" dirty="0" err="1"/>
              <a:t>didn’t</a:t>
            </a:r>
            <a:r>
              <a:rPr lang="hu-HU" b="1" dirty="0"/>
              <a:t> </a:t>
            </a:r>
            <a:r>
              <a:rPr lang="hu-HU" b="1" dirty="0" err="1"/>
              <a:t>jump</a:t>
            </a:r>
            <a:r>
              <a:rPr lang="hu-HU" b="1" dirty="0"/>
              <a:t> over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fence</a:t>
            </a:r>
            <a:r>
              <a:rPr lang="hu-HU" b="1" dirty="0"/>
              <a:t>.</a:t>
            </a:r>
            <a:r>
              <a:rPr lang="hu-HU" dirty="0"/>
              <a:t>	</a:t>
            </a:r>
          </a:p>
          <a:p>
            <a:pPr marL="514350" indent="-514350">
              <a:buAutoNum type="alphaLcPeriod"/>
            </a:pPr>
            <a:r>
              <a:rPr lang="hu-HU" dirty="0" smtClean="0"/>
              <a:t>’</a:t>
            </a:r>
            <a:r>
              <a:rPr lang="hu-HU" dirty="0" err="1" smtClean="0"/>
              <a:t>Every</a:t>
            </a:r>
            <a:r>
              <a:rPr lang="hu-HU" dirty="0" smtClean="0"/>
              <a:t> </a:t>
            </a:r>
            <a:r>
              <a:rPr lang="hu-HU" dirty="0" err="1"/>
              <a:t>horse</a:t>
            </a:r>
            <a:r>
              <a:rPr lang="hu-HU" dirty="0"/>
              <a:t> is </a:t>
            </a:r>
            <a:r>
              <a:rPr lang="hu-HU" dirty="0" err="1"/>
              <a:t>such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didn’t</a:t>
            </a:r>
            <a:r>
              <a:rPr lang="hu-HU" dirty="0"/>
              <a:t> </a:t>
            </a:r>
            <a:r>
              <a:rPr lang="hu-HU" dirty="0" err="1"/>
              <a:t>jump</a:t>
            </a:r>
            <a:r>
              <a:rPr lang="hu-HU" dirty="0"/>
              <a:t> over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fence</a:t>
            </a:r>
            <a:r>
              <a:rPr lang="hu-HU" dirty="0" smtClean="0"/>
              <a:t>.’   	</a:t>
            </a:r>
            <a:r>
              <a:rPr lang="hu-HU" b="1" dirty="0" err="1" smtClean="0"/>
              <a:t>every</a:t>
            </a:r>
            <a:r>
              <a:rPr lang="hu-HU" b="1" dirty="0" smtClean="0"/>
              <a:t> &gt; </a:t>
            </a:r>
            <a:r>
              <a:rPr lang="hu-HU" b="1" dirty="0" err="1" smtClean="0"/>
              <a:t>no</a:t>
            </a:r>
            <a:r>
              <a:rPr lang="hu-HU" dirty="0" err="1" smtClean="0"/>
              <a:t>t</a:t>
            </a:r>
            <a:endParaRPr lang="hu-HU" dirty="0"/>
          </a:p>
          <a:p>
            <a:pPr marL="514350" indent="-514350">
              <a:buAutoNum type="alphaLcPeriod"/>
            </a:pPr>
            <a:r>
              <a:rPr lang="hu-HU" dirty="0" smtClean="0"/>
              <a:t>’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/>
              <a:t>is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every</a:t>
            </a:r>
            <a:r>
              <a:rPr lang="hu-HU" dirty="0"/>
              <a:t> </a:t>
            </a:r>
            <a:r>
              <a:rPr lang="hu-HU" dirty="0" err="1"/>
              <a:t>horse</a:t>
            </a:r>
            <a:r>
              <a:rPr lang="hu-HU" dirty="0"/>
              <a:t> </a:t>
            </a:r>
            <a:r>
              <a:rPr lang="hu-HU" dirty="0" err="1"/>
              <a:t>jumped</a:t>
            </a:r>
            <a:r>
              <a:rPr lang="hu-HU" dirty="0"/>
              <a:t> over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fence</a:t>
            </a:r>
            <a:r>
              <a:rPr lang="hu-HU" dirty="0" smtClean="0"/>
              <a:t>.’	</a:t>
            </a:r>
            <a:r>
              <a:rPr lang="hu-HU" b="1" dirty="0" err="1" smtClean="0"/>
              <a:t>not</a:t>
            </a:r>
            <a:r>
              <a:rPr lang="hu-HU" b="1" dirty="0" smtClean="0"/>
              <a:t> &gt; </a:t>
            </a:r>
            <a:r>
              <a:rPr lang="hu-HU" b="1" dirty="0" err="1" smtClean="0"/>
              <a:t>every</a:t>
            </a:r>
            <a:endParaRPr lang="hu-HU" b="1" dirty="0" smtClean="0"/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b="1" dirty="0" smtClean="0"/>
              <a:t>(</a:t>
            </a:r>
            <a:r>
              <a:rPr lang="hu-HU" b="1" dirty="0"/>
              <a:t>2) Donald </a:t>
            </a:r>
            <a:r>
              <a:rPr lang="hu-HU" b="1" dirty="0" err="1"/>
              <a:t>didn’t</a:t>
            </a:r>
            <a:r>
              <a:rPr lang="hu-HU" b="1" dirty="0"/>
              <a:t> </a:t>
            </a:r>
            <a:r>
              <a:rPr lang="hu-HU" b="1" dirty="0" err="1"/>
              <a:t>find</a:t>
            </a:r>
            <a:r>
              <a:rPr lang="hu-HU" b="1" dirty="0"/>
              <a:t> </a:t>
            </a:r>
            <a:r>
              <a:rPr lang="hu-HU" b="1" dirty="0" err="1"/>
              <a:t>two</a:t>
            </a:r>
            <a:r>
              <a:rPr lang="hu-HU" b="1" dirty="0"/>
              <a:t> </a:t>
            </a:r>
            <a:r>
              <a:rPr lang="hu-HU" b="1" dirty="0" err="1"/>
              <a:t>guys</a:t>
            </a:r>
            <a:r>
              <a:rPr lang="hu-HU" b="1" dirty="0"/>
              <a:t>.</a:t>
            </a:r>
          </a:p>
          <a:p>
            <a:pPr>
              <a:buNone/>
            </a:pPr>
            <a:r>
              <a:rPr lang="hu-HU" dirty="0" smtClean="0"/>
              <a:t>a</a:t>
            </a:r>
            <a:r>
              <a:rPr lang="hu-HU" dirty="0"/>
              <a:t>. ’</a:t>
            </a:r>
            <a:r>
              <a:rPr lang="hu-HU" dirty="0" err="1"/>
              <a:t>There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smtClean="0"/>
              <a:t>2 </a:t>
            </a:r>
            <a:r>
              <a:rPr lang="hu-HU" dirty="0" err="1" smtClean="0"/>
              <a:t>guys</a:t>
            </a:r>
            <a:r>
              <a:rPr lang="hu-HU" dirty="0" smtClean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Donald </a:t>
            </a:r>
            <a:r>
              <a:rPr lang="hu-HU" dirty="0" err="1"/>
              <a:t>didn’t</a:t>
            </a:r>
            <a:r>
              <a:rPr lang="hu-HU" dirty="0"/>
              <a:t> </a:t>
            </a:r>
            <a:r>
              <a:rPr lang="hu-HU" dirty="0" err="1"/>
              <a:t>find</a:t>
            </a:r>
            <a:r>
              <a:rPr lang="hu-HU" dirty="0" smtClean="0"/>
              <a:t>.’ </a:t>
            </a:r>
            <a:r>
              <a:rPr lang="hu-HU" b="1" dirty="0" smtClean="0"/>
              <a:t>2&gt;</a:t>
            </a:r>
            <a:r>
              <a:rPr lang="hu-HU" b="1" dirty="0" err="1" smtClean="0"/>
              <a:t>not</a:t>
            </a:r>
            <a:endParaRPr lang="hu-HU" b="1" dirty="0"/>
          </a:p>
          <a:p>
            <a:pPr>
              <a:buNone/>
            </a:pPr>
            <a:r>
              <a:rPr lang="hu-HU" dirty="0" smtClean="0"/>
              <a:t>b</a:t>
            </a:r>
            <a:r>
              <a:rPr lang="hu-HU" dirty="0"/>
              <a:t>. ’</a:t>
            </a:r>
            <a:r>
              <a:rPr lang="hu-HU" dirty="0" err="1"/>
              <a:t>It</a:t>
            </a:r>
            <a:r>
              <a:rPr lang="hu-HU" dirty="0"/>
              <a:t> is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Donald </a:t>
            </a:r>
            <a:r>
              <a:rPr lang="hu-HU" dirty="0" err="1"/>
              <a:t>found</a:t>
            </a:r>
            <a:r>
              <a:rPr lang="hu-HU" dirty="0"/>
              <a:t> </a:t>
            </a:r>
            <a:r>
              <a:rPr lang="hu-HU" dirty="0" smtClean="0"/>
              <a:t>2 </a:t>
            </a:r>
            <a:r>
              <a:rPr lang="hu-HU" dirty="0" err="1" smtClean="0"/>
              <a:t>guys</a:t>
            </a:r>
            <a:r>
              <a:rPr lang="hu-HU" dirty="0"/>
              <a:t>.’ </a:t>
            </a:r>
            <a:r>
              <a:rPr lang="hu-HU" dirty="0" smtClean="0"/>
              <a:t> 	</a:t>
            </a:r>
            <a:r>
              <a:rPr lang="hu-HU" b="1" dirty="0" err="1" smtClean="0"/>
              <a:t>not</a:t>
            </a:r>
            <a:r>
              <a:rPr lang="hu-HU" b="1" dirty="0" smtClean="0"/>
              <a:t>&gt;2</a:t>
            </a:r>
            <a:endParaRPr lang="hu-H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3600" b="1" dirty="0" err="1" smtClean="0"/>
              <a:t>Musolino</a:t>
            </a:r>
            <a:r>
              <a:rPr lang="hu-HU" sz="3600" b="1" dirty="0" smtClean="0"/>
              <a:t> (1998): </a:t>
            </a:r>
            <a:r>
              <a:rPr lang="hu-HU" sz="3600" b="1" dirty="0" err="1" smtClean="0"/>
              <a:t>children’s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scope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interpretation</a:t>
            </a:r>
            <a:r>
              <a:rPr lang="hu-HU" sz="3600" b="1" dirty="0" smtClean="0"/>
              <a:t> is </a:t>
            </a:r>
            <a:r>
              <a:rPr lang="hu-HU" sz="3600" b="1" dirty="0" err="1" smtClean="0"/>
              <a:t>isomorphic</a:t>
            </a:r>
            <a:r>
              <a:rPr lang="hu-HU" sz="3600" b="1" dirty="0" smtClean="0"/>
              <a:t>. </a:t>
            </a:r>
            <a:r>
              <a:rPr lang="hu-HU" sz="3600" b="1" dirty="0" err="1" smtClean="0"/>
              <a:t>Why</a:t>
            </a:r>
            <a:r>
              <a:rPr lang="hu-HU" sz="3600" b="1" dirty="0" smtClean="0"/>
              <a:t>?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err="1" smtClean="0"/>
              <a:t>Isomorphism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linear</a:t>
            </a:r>
            <a:r>
              <a:rPr lang="hu-HU" b="1" dirty="0" smtClean="0"/>
              <a:t> </a:t>
            </a:r>
            <a:r>
              <a:rPr lang="hu-HU" b="1" dirty="0" err="1" smtClean="0"/>
              <a:t>order</a:t>
            </a:r>
            <a:r>
              <a:rPr lang="hu-HU" b="1" dirty="0" smtClean="0"/>
              <a:t> </a:t>
            </a:r>
            <a:r>
              <a:rPr lang="hu-HU" b="1" dirty="0" err="1" smtClean="0"/>
              <a:t>or</a:t>
            </a:r>
            <a:r>
              <a:rPr lang="hu-HU" b="1" dirty="0" smtClean="0"/>
              <a:t> </a:t>
            </a:r>
            <a:r>
              <a:rPr lang="hu-HU" b="1" dirty="0" err="1" smtClean="0"/>
              <a:t>c-command</a:t>
            </a:r>
            <a:r>
              <a:rPr lang="hu-HU" b="1" dirty="0" smtClean="0"/>
              <a:t>?</a:t>
            </a:r>
          </a:p>
          <a:p>
            <a:pPr>
              <a:buNone/>
            </a:pPr>
            <a:endParaRPr lang="hu-HU" sz="1200" b="1" dirty="0" smtClean="0"/>
          </a:p>
          <a:p>
            <a:pPr>
              <a:buNone/>
            </a:pPr>
            <a:r>
              <a:rPr lang="hu-HU" b="1" dirty="0" err="1" smtClean="0"/>
              <a:t>Lidz</a:t>
            </a:r>
            <a:r>
              <a:rPr lang="hu-HU" b="1" dirty="0" smtClean="0"/>
              <a:t> </a:t>
            </a:r>
            <a:r>
              <a:rPr lang="hu-HU" b="1" dirty="0"/>
              <a:t>&amp; </a:t>
            </a:r>
            <a:r>
              <a:rPr lang="hu-HU" b="1" dirty="0" err="1"/>
              <a:t>Musolino</a:t>
            </a:r>
            <a:r>
              <a:rPr lang="hu-HU" b="1" dirty="0"/>
              <a:t> (2002</a:t>
            </a:r>
            <a:r>
              <a:rPr lang="hu-HU" b="1" dirty="0" smtClean="0"/>
              <a:t>): </a:t>
            </a: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left-branching</a:t>
            </a:r>
            <a:r>
              <a:rPr lang="hu-HU" b="1" dirty="0" smtClean="0"/>
              <a:t> </a:t>
            </a:r>
            <a:r>
              <a:rPr lang="hu-HU" b="1" dirty="0" err="1" smtClean="0"/>
              <a:t>Kannada</a:t>
            </a:r>
            <a:r>
              <a:rPr lang="hu-HU" b="1" dirty="0" smtClean="0"/>
              <a:t>, </a:t>
            </a:r>
            <a:r>
              <a:rPr lang="hu-HU" b="1" dirty="0" err="1" smtClean="0"/>
              <a:t>wide</a:t>
            </a:r>
            <a:r>
              <a:rPr lang="hu-HU" b="1" dirty="0" smtClean="0"/>
              <a:t> </a:t>
            </a:r>
            <a:r>
              <a:rPr lang="hu-HU" b="1" dirty="0" err="1" smtClean="0"/>
              <a:t>scope</a:t>
            </a:r>
            <a:r>
              <a:rPr lang="hu-HU" b="1" dirty="0" smtClean="0"/>
              <a:t> </a:t>
            </a:r>
            <a:r>
              <a:rPr lang="hu-HU" b="1" dirty="0" err="1" smtClean="0"/>
              <a:t>assigned</a:t>
            </a:r>
            <a:r>
              <a:rPr lang="hu-HU" b="1" dirty="0" smtClean="0"/>
              <a:t> </a:t>
            </a:r>
            <a:r>
              <a:rPr lang="hu-HU" b="1" dirty="0" err="1" smtClean="0"/>
              <a:t>to</a:t>
            </a:r>
            <a:r>
              <a:rPr lang="hu-HU" b="1" dirty="0" smtClean="0"/>
              <a:t> </a:t>
            </a:r>
            <a:r>
              <a:rPr lang="hu-HU" b="1" dirty="0" err="1" smtClean="0"/>
              <a:t>rightmost</a:t>
            </a:r>
            <a:r>
              <a:rPr lang="hu-HU" b="1" dirty="0" smtClean="0"/>
              <a:t> operator </a:t>
            </a:r>
            <a:r>
              <a:rPr lang="hu-HU" b="1" dirty="0" smtClean="0">
                <a:sym typeface="Wingdings" pitchFamily="2" charset="2"/>
              </a:rPr>
              <a:t></a:t>
            </a:r>
          </a:p>
          <a:p>
            <a:pPr>
              <a:buNone/>
            </a:pPr>
            <a:r>
              <a:rPr lang="hu-HU" b="1" dirty="0" err="1" smtClean="0">
                <a:sym typeface="Wingdings" pitchFamily="2" charset="2"/>
              </a:rPr>
              <a:t>isomorphism</a:t>
            </a:r>
            <a:r>
              <a:rPr lang="hu-HU" b="1" dirty="0" smtClean="0">
                <a:sym typeface="Wingdings" pitchFamily="2" charset="2"/>
              </a:rPr>
              <a:t> </a:t>
            </a:r>
            <a:r>
              <a:rPr lang="hu-HU" b="1" dirty="0" err="1" smtClean="0">
                <a:sym typeface="Wingdings" pitchFamily="2" charset="2"/>
              </a:rPr>
              <a:t>with</a:t>
            </a:r>
            <a:r>
              <a:rPr lang="hu-HU" b="1" dirty="0" smtClean="0">
                <a:sym typeface="Wingdings" pitchFamily="2" charset="2"/>
              </a:rPr>
              <a:t> </a:t>
            </a:r>
            <a:r>
              <a:rPr lang="hu-HU" b="1" dirty="0" err="1" smtClean="0">
                <a:sym typeface="Wingdings" pitchFamily="2" charset="2"/>
              </a:rPr>
              <a:t>structural</a:t>
            </a:r>
            <a:r>
              <a:rPr lang="hu-HU" b="1" dirty="0" smtClean="0">
                <a:sym typeface="Wingdings" pitchFamily="2" charset="2"/>
              </a:rPr>
              <a:t> </a:t>
            </a:r>
            <a:r>
              <a:rPr lang="hu-HU" b="1" dirty="0" err="1" smtClean="0">
                <a:sym typeface="Wingdings" pitchFamily="2" charset="2"/>
              </a:rPr>
              <a:t>hierarchy</a:t>
            </a:r>
            <a:endParaRPr lang="hu-H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Explanations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observed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isomorphism</a:t>
            </a:r>
            <a:r>
              <a:rPr lang="hu-HU" sz="3600" b="1" dirty="0" smtClean="0"/>
              <a:t>:</a:t>
            </a:r>
            <a:br>
              <a:rPr lang="hu-HU" sz="3600" b="1" dirty="0" smtClean="0"/>
            </a:br>
            <a:r>
              <a:rPr lang="hu-HU" sz="3600" b="1" dirty="0" smtClean="0"/>
              <a:t>1. </a:t>
            </a:r>
            <a:r>
              <a:rPr lang="hu-HU" sz="3600" b="1" i="1" dirty="0" smtClean="0"/>
              <a:t>A </a:t>
            </a:r>
            <a:r>
              <a:rPr lang="hu-HU" sz="3600" b="1" i="1" dirty="0" err="1"/>
              <a:t>grammatical</a:t>
            </a:r>
            <a:r>
              <a:rPr lang="hu-HU" sz="3600" b="1" i="1" dirty="0"/>
              <a:t> </a:t>
            </a:r>
            <a:r>
              <a:rPr lang="hu-HU" sz="3600" b="1" i="1" dirty="0" err="1"/>
              <a:t>epiphenomenon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>
              <a:buNone/>
            </a:pPr>
            <a:r>
              <a:rPr lang="hu-HU" dirty="0" err="1"/>
              <a:t>Musolino</a:t>
            </a:r>
            <a:r>
              <a:rPr lang="hu-HU" dirty="0"/>
              <a:t> (1998</a:t>
            </a:r>
            <a:r>
              <a:rPr lang="hu-HU" dirty="0" smtClean="0"/>
              <a:t>): </a:t>
            </a:r>
            <a:r>
              <a:rPr lang="hu-HU" dirty="0" err="1"/>
              <a:t>children</a:t>
            </a:r>
            <a:r>
              <a:rPr lang="hu-HU" dirty="0"/>
              <a:t> </a:t>
            </a:r>
            <a:r>
              <a:rPr lang="hu-HU" dirty="0" err="1"/>
              <a:t>cannot</a:t>
            </a:r>
            <a:r>
              <a:rPr lang="hu-HU" dirty="0"/>
              <a:t> </a:t>
            </a:r>
            <a:r>
              <a:rPr lang="hu-HU" dirty="0" err="1"/>
              <a:t>yet</a:t>
            </a:r>
            <a:r>
              <a:rPr lang="hu-HU" dirty="0"/>
              <a:t> </a:t>
            </a:r>
            <a:r>
              <a:rPr lang="hu-HU" dirty="0" err="1"/>
              <a:t>generate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complex</a:t>
            </a:r>
            <a:r>
              <a:rPr lang="hu-HU" dirty="0"/>
              <a:t> </a:t>
            </a:r>
            <a:r>
              <a:rPr lang="hu-HU" dirty="0" err="1"/>
              <a:t>structures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correspond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non-isomorphic</a:t>
            </a:r>
            <a:r>
              <a:rPr lang="hu-HU" dirty="0"/>
              <a:t> </a:t>
            </a:r>
            <a:r>
              <a:rPr lang="hu-HU" dirty="0" err="1"/>
              <a:t>interpretations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err="1" smtClean="0"/>
              <a:t>Semantic</a:t>
            </a:r>
            <a:r>
              <a:rPr lang="hu-HU" b="1" dirty="0" smtClean="0"/>
              <a:t> </a:t>
            </a:r>
            <a:r>
              <a:rPr lang="hu-HU" b="1" dirty="0" err="1"/>
              <a:t>Subset</a:t>
            </a:r>
            <a:r>
              <a:rPr lang="hu-HU" b="1" dirty="0"/>
              <a:t> </a:t>
            </a:r>
            <a:r>
              <a:rPr lang="hu-HU" b="1" dirty="0" err="1"/>
              <a:t>Principle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Crain&amp;Thornton</a:t>
            </a:r>
            <a:r>
              <a:rPr lang="hu-HU" dirty="0" smtClean="0"/>
              <a:t> 1998) </a:t>
            </a:r>
            <a:r>
              <a:rPr lang="hu-HU" dirty="0" err="1"/>
              <a:t>children</a:t>
            </a:r>
            <a:r>
              <a:rPr lang="hu-HU" dirty="0"/>
              <a:t> </a:t>
            </a:r>
            <a:r>
              <a:rPr lang="hu-HU" dirty="0" err="1"/>
              <a:t>initially</a:t>
            </a:r>
            <a:r>
              <a:rPr lang="hu-HU" dirty="0"/>
              <a:t> </a:t>
            </a:r>
            <a:r>
              <a:rPr lang="hu-HU" dirty="0" err="1"/>
              <a:t>make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assumption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allows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narrower</a:t>
            </a:r>
            <a:r>
              <a:rPr lang="hu-HU" dirty="0"/>
              <a:t> </a:t>
            </a:r>
            <a:r>
              <a:rPr lang="hu-HU" dirty="0" err="1"/>
              <a:t>range</a:t>
            </a:r>
            <a:r>
              <a:rPr lang="hu-HU" dirty="0"/>
              <a:t> of </a:t>
            </a:r>
            <a:r>
              <a:rPr lang="hu-HU" dirty="0" err="1" smtClean="0"/>
              <a:t>options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 </a:t>
            </a:r>
          </a:p>
          <a:p>
            <a:pPr>
              <a:buNone/>
            </a:pPr>
            <a:r>
              <a:rPr lang="hu-HU" dirty="0">
                <a:sym typeface="Wingdings" pitchFamily="2" charset="2"/>
              </a:rPr>
              <a:t>	</a:t>
            </a:r>
            <a:r>
              <a:rPr lang="hu-HU" b="1" dirty="0" err="1" smtClean="0">
                <a:sym typeface="Wingdings" pitchFamily="2" charset="2"/>
              </a:rPr>
              <a:t>all</a:t>
            </a:r>
            <a:r>
              <a:rPr lang="hu-HU" b="1" dirty="0" smtClean="0">
                <a:sym typeface="Wingdings" pitchFamily="2" charset="2"/>
              </a:rPr>
              <a:t> </a:t>
            </a:r>
            <a:r>
              <a:rPr lang="hu-HU" b="1" dirty="0" err="1" smtClean="0">
                <a:sym typeface="Wingdings" pitchFamily="2" charset="2"/>
              </a:rPr>
              <a:t>quantifiers</a:t>
            </a:r>
            <a:r>
              <a:rPr lang="hu-HU" b="1" dirty="0" smtClean="0">
                <a:sym typeface="Wingdings" pitchFamily="2" charset="2"/>
              </a:rPr>
              <a:t> </a:t>
            </a:r>
            <a:r>
              <a:rPr lang="hu-HU" b="1" dirty="0" err="1" smtClean="0">
                <a:sym typeface="Wingdings" pitchFamily="2" charset="2"/>
              </a:rPr>
              <a:t>are</a:t>
            </a:r>
            <a:r>
              <a:rPr lang="hu-HU" b="1" dirty="0" smtClean="0">
                <a:sym typeface="Wingdings" pitchFamily="2" charset="2"/>
              </a:rPr>
              <a:t> </a:t>
            </a:r>
            <a:r>
              <a:rPr lang="hu-HU" b="1" dirty="0" err="1" smtClean="0">
                <a:sym typeface="Wingdings" pitchFamily="2" charset="2"/>
              </a:rPr>
              <a:t>interpreted</a:t>
            </a:r>
            <a:r>
              <a:rPr lang="hu-HU" b="1" dirty="0" smtClean="0">
                <a:sym typeface="Wingdings" pitchFamily="2" charset="2"/>
              </a:rPr>
              <a:t> </a:t>
            </a:r>
            <a:r>
              <a:rPr lang="hu-HU" b="1" dirty="0" err="1" smtClean="0">
                <a:sym typeface="Wingdings" pitchFamily="2" charset="2"/>
              </a:rPr>
              <a:t>in</a:t>
            </a:r>
            <a:r>
              <a:rPr lang="hu-HU" b="1" dirty="0" smtClean="0">
                <a:sym typeface="Wingdings" pitchFamily="2" charset="2"/>
              </a:rPr>
              <a:t> situ</a:t>
            </a:r>
            <a:endParaRPr lang="hu-H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hu-HU" sz="3200" b="1" dirty="0" err="1" smtClean="0"/>
              <a:t>Explanations</a:t>
            </a:r>
            <a:r>
              <a:rPr lang="hu-HU" sz="3200" b="1" dirty="0" smtClean="0"/>
              <a:t> of </a:t>
            </a:r>
            <a:r>
              <a:rPr lang="hu-HU" sz="3200" b="1" dirty="0" err="1" smtClean="0"/>
              <a:t>observed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isomorphism</a:t>
            </a:r>
            <a:r>
              <a:rPr lang="hu-HU" sz="3200" b="1" dirty="0" smtClean="0"/>
              <a:t>: </a:t>
            </a:r>
            <a:r>
              <a:rPr lang="hu-HU" sz="3200" b="1" i="1" dirty="0" err="1" smtClean="0"/>
              <a:t>2.Isomorphism</a:t>
            </a:r>
            <a:r>
              <a:rPr lang="hu-HU" sz="3200" b="1" i="1" dirty="0" smtClean="0"/>
              <a:t> </a:t>
            </a:r>
            <a:r>
              <a:rPr lang="hu-HU" sz="3200" b="1" i="1" dirty="0" err="1" smtClean="0"/>
              <a:t>as</a:t>
            </a:r>
            <a:r>
              <a:rPr lang="hu-HU" sz="3200" b="1" i="1" dirty="0" smtClean="0"/>
              <a:t> </a:t>
            </a:r>
            <a:r>
              <a:rPr lang="hu-HU" sz="3200" b="1" i="1" dirty="0" err="1" smtClean="0"/>
              <a:t>consequence</a:t>
            </a:r>
            <a:r>
              <a:rPr lang="hu-HU" sz="3200" b="1" i="1" dirty="0" smtClean="0"/>
              <a:t> of </a:t>
            </a:r>
            <a:r>
              <a:rPr lang="hu-HU" sz="3200" b="1" i="1" dirty="0" err="1" smtClean="0"/>
              <a:t>parsing</a:t>
            </a:r>
            <a:r>
              <a:rPr lang="hu-HU" sz="3200" b="1" i="1" dirty="0" smtClean="0"/>
              <a:t> </a:t>
            </a:r>
            <a:r>
              <a:rPr lang="hu-HU" sz="3200" b="1" i="1" dirty="0" err="1" smtClean="0"/>
              <a:t>difficulties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1100" dirty="0" smtClean="0"/>
          </a:p>
          <a:p>
            <a:pPr>
              <a:buNone/>
            </a:pPr>
            <a:r>
              <a:rPr lang="hu-HU" dirty="0" err="1" smtClean="0"/>
              <a:t>Musolino</a:t>
            </a:r>
            <a:r>
              <a:rPr lang="hu-HU" dirty="0" smtClean="0"/>
              <a:t> </a:t>
            </a:r>
            <a:r>
              <a:rPr lang="hu-HU" dirty="0" smtClean="0"/>
              <a:t>&amp; </a:t>
            </a:r>
            <a:r>
              <a:rPr lang="hu-HU" dirty="0" err="1" smtClean="0"/>
              <a:t>Lidz</a:t>
            </a:r>
            <a:r>
              <a:rPr lang="hu-HU" dirty="0" smtClean="0"/>
              <a:t> (</a:t>
            </a:r>
            <a:r>
              <a:rPr lang="hu-HU" dirty="0" smtClean="0"/>
              <a:t>2003, 2006), </a:t>
            </a:r>
            <a:r>
              <a:rPr lang="hu-HU" dirty="0" err="1" smtClean="0"/>
              <a:t>Gualmini</a:t>
            </a:r>
            <a:r>
              <a:rPr lang="hu-HU" dirty="0" smtClean="0"/>
              <a:t> (2004</a:t>
            </a:r>
            <a:r>
              <a:rPr lang="hu-HU" dirty="0" smtClean="0"/>
              <a:t>): </a:t>
            </a:r>
            <a:r>
              <a:rPr lang="hu-HU" dirty="0" err="1" smtClean="0"/>
              <a:t>children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 </a:t>
            </a:r>
            <a:r>
              <a:rPr lang="hu-HU" dirty="0" err="1" smtClean="0"/>
              <a:t>non-isomorphic</a:t>
            </a:r>
            <a:r>
              <a:rPr lang="hu-HU" dirty="0" smtClean="0"/>
              <a:t> </a:t>
            </a:r>
            <a:r>
              <a:rPr lang="hu-HU" dirty="0" err="1" smtClean="0"/>
              <a:t>readings</a:t>
            </a:r>
            <a:r>
              <a:rPr lang="hu-HU" dirty="0" smtClean="0"/>
              <a:t>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supported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context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dirty="0" err="1" smtClean="0"/>
              <a:t>Musolino</a:t>
            </a:r>
            <a:r>
              <a:rPr lang="hu-HU" dirty="0" smtClean="0"/>
              <a:t> &amp; </a:t>
            </a:r>
            <a:r>
              <a:rPr lang="hu-HU" dirty="0" err="1" smtClean="0"/>
              <a:t>Lidz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b="1" dirty="0" err="1" smtClean="0"/>
              <a:t>scopal</a:t>
            </a:r>
            <a:r>
              <a:rPr lang="hu-HU" b="1" dirty="0" smtClean="0"/>
              <a:t> </a:t>
            </a:r>
            <a:r>
              <a:rPr lang="hu-HU" b="1" dirty="0" err="1" smtClean="0"/>
              <a:t>ambiguity</a:t>
            </a:r>
            <a:r>
              <a:rPr lang="hu-HU" b="1" dirty="0" smtClean="0"/>
              <a:t> = </a:t>
            </a:r>
            <a:r>
              <a:rPr lang="hu-HU" b="1" dirty="0" err="1" smtClean="0"/>
              <a:t>garden</a:t>
            </a:r>
            <a:r>
              <a:rPr lang="hu-HU" b="1" dirty="0" err="1" smtClean="0"/>
              <a:t>-</a:t>
            </a:r>
            <a:r>
              <a:rPr lang="hu-HU" b="1" dirty="0" err="1" smtClean="0"/>
              <a:t>path</a:t>
            </a:r>
            <a:r>
              <a:rPr lang="hu-HU" b="1" dirty="0" smtClean="0"/>
              <a:t> </a:t>
            </a:r>
            <a:r>
              <a:rPr lang="hu-HU" b="1" dirty="0" err="1" smtClean="0"/>
              <a:t>situation</a:t>
            </a:r>
            <a:r>
              <a:rPr lang="hu-HU" b="1" dirty="0" smtClean="0"/>
              <a:t>,</a:t>
            </a:r>
          </a:p>
          <a:p>
            <a:pPr>
              <a:buNone/>
            </a:pPr>
            <a:r>
              <a:rPr lang="hu-HU" dirty="0" err="1" smtClean="0"/>
              <a:t>requiring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revision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initial</a:t>
            </a:r>
            <a:r>
              <a:rPr lang="hu-HU" dirty="0" smtClean="0"/>
              <a:t> </a:t>
            </a:r>
            <a:r>
              <a:rPr lang="hu-HU" dirty="0" err="1" smtClean="0"/>
              <a:t>interpretation</a:t>
            </a:r>
            <a:endParaRPr lang="hu-H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default</a:t>
            </a:r>
            <a:r>
              <a:rPr lang="hu-HU" dirty="0" smtClean="0"/>
              <a:t> </a:t>
            </a:r>
            <a:r>
              <a:rPr lang="hu-HU" dirty="0" err="1" smtClean="0"/>
              <a:t>strategy</a:t>
            </a:r>
            <a:r>
              <a:rPr lang="hu-HU" dirty="0" smtClean="0"/>
              <a:t> of </a:t>
            </a:r>
            <a:r>
              <a:rPr lang="hu-HU" dirty="0" err="1" smtClean="0"/>
              <a:t>interpretation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assumption</a:t>
            </a:r>
            <a:r>
              <a:rPr lang="hu-HU" dirty="0" smtClean="0"/>
              <a:t> of </a:t>
            </a:r>
            <a:r>
              <a:rPr lang="hu-HU" smtClean="0"/>
              <a:t>isomorphism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default</a:t>
            </a:r>
            <a:r>
              <a:rPr lang="hu-HU" dirty="0" smtClean="0"/>
              <a:t> </a:t>
            </a:r>
            <a:r>
              <a:rPr lang="hu-HU" dirty="0" err="1" smtClean="0"/>
              <a:t>strategy</a:t>
            </a:r>
            <a:r>
              <a:rPr lang="hu-HU" dirty="0" smtClean="0"/>
              <a:t> of </a:t>
            </a:r>
            <a:r>
              <a:rPr lang="hu-HU" dirty="0" err="1" smtClean="0"/>
              <a:t>interpretation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assumption</a:t>
            </a:r>
            <a:r>
              <a:rPr lang="hu-HU" dirty="0" smtClean="0"/>
              <a:t> of </a:t>
            </a:r>
            <a:r>
              <a:rPr lang="hu-HU" dirty="0" err="1" smtClean="0"/>
              <a:t>isomorphism</a:t>
            </a:r>
            <a:r>
              <a:rPr lang="hu-HU" dirty="0" smtClean="0"/>
              <a:t>; </a:t>
            </a:r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dirty="0" err="1" smtClean="0"/>
              <a:t>surface</a:t>
            </a:r>
            <a:r>
              <a:rPr lang="hu-HU" dirty="0" smtClean="0"/>
              <a:t> </a:t>
            </a:r>
            <a:r>
              <a:rPr lang="hu-HU" dirty="0" err="1" smtClean="0"/>
              <a:t>scope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is </a:t>
            </a:r>
            <a:r>
              <a:rPr lang="hu-HU" dirty="0" err="1" smtClean="0"/>
              <a:t>statistically</a:t>
            </a:r>
            <a:r>
              <a:rPr lang="hu-HU" dirty="0" smtClean="0"/>
              <a:t> most </a:t>
            </a:r>
            <a:r>
              <a:rPr lang="hu-HU" dirty="0" err="1" smtClean="0"/>
              <a:t>common</a:t>
            </a:r>
            <a:r>
              <a:rPr lang="hu-HU" dirty="0" smtClean="0"/>
              <a:t> (</a:t>
            </a:r>
            <a:r>
              <a:rPr lang="hu-HU" dirty="0" err="1" smtClean="0"/>
              <a:t>cf</a:t>
            </a:r>
            <a:r>
              <a:rPr lang="hu-HU" dirty="0" smtClean="0"/>
              <a:t>. </a:t>
            </a:r>
            <a:r>
              <a:rPr lang="hu-HU" dirty="0" err="1" smtClean="0"/>
              <a:t>Gennari</a:t>
            </a:r>
            <a:r>
              <a:rPr lang="hu-HU" dirty="0" smtClean="0"/>
              <a:t> &amp; MacDonald 2005/2006),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interpretation</a:t>
            </a:r>
            <a:r>
              <a:rPr lang="hu-HU" dirty="0" smtClean="0"/>
              <a:t> of </a:t>
            </a:r>
            <a:r>
              <a:rPr lang="hu-HU" dirty="0" err="1" smtClean="0"/>
              <a:t>which</a:t>
            </a:r>
            <a:r>
              <a:rPr lang="hu-HU" dirty="0" smtClean="0"/>
              <a:t> is </a:t>
            </a:r>
            <a:r>
              <a:rPr lang="hu-HU" dirty="0" err="1" smtClean="0"/>
              <a:t>least</a:t>
            </a:r>
            <a:r>
              <a:rPr lang="hu-HU" dirty="0" smtClean="0"/>
              <a:t> </a:t>
            </a:r>
            <a:r>
              <a:rPr lang="hu-HU" dirty="0" err="1" smtClean="0"/>
              <a:t>costly</a:t>
            </a:r>
            <a:r>
              <a:rPr lang="hu-HU" dirty="0" smtClean="0"/>
              <a:t> </a:t>
            </a:r>
            <a:r>
              <a:rPr lang="hu-HU" dirty="0" err="1" smtClean="0"/>
              <a:t>cognitively</a:t>
            </a:r>
            <a:r>
              <a:rPr lang="hu-HU" dirty="0" smtClean="0"/>
              <a:t> and </a:t>
            </a:r>
            <a:r>
              <a:rPr lang="hu-HU" dirty="0" err="1" smtClean="0"/>
              <a:t>computationally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230</Words>
  <Application>Microsoft Office PowerPoint</Application>
  <PresentationFormat>Diavetítés a képernyőre (4:3 oldalarány)</PresentationFormat>
  <Paragraphs>32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Children’s scope interpretation of doubly quantified sentences and the problem of isomorphism </vt:lpstr>
      <vt:lpstr>The problem</vt:lpstr>
      <vt:lpstr>Musolino (1998): children’s scope interpretation is isomorphic. Why?</vt:lpstr>
      <vt:lpstr>Explanations of observed isomorphism: 1. A grammatical epiphenomenon</vt:lpstr>
      <vt:lpstr>Explanations of observed isomorphism: 2.Isomorphism as consequence of parsing difficulties</vt:lpstr>
      <vt:lpstr>the default strategy of interpretation is the assumption of isomorphism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scope interpretation of doubly quantified sentences and the problem of isomorphism</dc:title>
  <dc:creator>É.Kiss Katalin</dc:creator>
  <cp:lastModifiedBy>É.Kiss Katalin</cp:lastModifiedBy>
  <cp:revision>2</cp:revision>
  <dcterms:created xsi:type="dcterms:W3CDTF">2014-09-06T08:01:13Z</dcterms:created>
  <dcterms:modified xsi:type="dcterms:W3CDTF">2014-09-07T18:49:57Z</dcterms:modified>
</cp:coreProperties>
</file>