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98AFF-7FBF-4C55-BB3F-F038AA77F5D0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960BB-8F3A-4E73-B3AE-EEF9B2FE6AD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960BB-8F3A-4E73-B3AE-EEF9B2FE6AD1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D999-92AF-4837-8412-106147054563}" type="datetimeFigureOut">
              <a:rPr lang="hu-HU" smtClean="0"/>
              <a:pPr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4F7C-7BB5-470A-9959-699E51518EA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Kellenek-e kísérletek a nyelvészetben?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É. Kiss Katalin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NyTI</a:t>
            </a:r>
            <a:r>
              <a:rPr lang="hu-HU" dirty="0" smtClean="0">
                <a:solidFill>
                  <a:schemeClr val="tx1"/>
                </a:solidFill>
              </a:rPr>
              <a:t> 2014. február 25.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Adat</a:t>
            </a:r>
            <a:r>
              <a:rPr lang="hu-HU" sz="3600" dirty="0" smtClean="0">
                <a:sym typeface="Wingdings" pitchFamily="2" charset="2"/>
              </a:rPr>
              <a:t>hipotézis vagy hipotézisadat?</a:t>
            </a:r>
            <a:br>
              <a:rPr lang="hu-HU" sz="3600" dirty="0" smtClean="0">
                <a:sym typeface="Wingdings" pitchFamily="2" charset="2"/>
              </a:rPr>
            </a:br>
            <a:r>
              <a:rPr lang="hu-HU" sz="3600" dirty="0" smtClean="0">
                <a:sym typeface="Wingdings" pitchFamily="2" charset="2"/>
              </a:rPr>
              <a:t>Pl. két kvantoros mondatok disztributív olvasata: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(7) </a:t>
            </a:r>
            <a:r>
              <a:rPr lang="hu-HU" b="1" dirty="0" smtClean="0"/>
              <a:t>Két fiú is három lufit tart.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    	egyenes hatókör, 		fordított hatókör,</a:t>
            </a:r>
          </a:p>
          <a:p>
            <a:pPr>
              <a:buNone/>
            </a:pPr>
            <a:r>
              <a:rPr lang="hu-HU" dirty="0" smtClean="0"/>
              <a:t>		tagolt kép, 			tagolatlan kép,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	2 </a:t>
            </a:r>
            <a:r>
              <a:rPr lang="hu-HU" dirty="0" err="1" smtClean="0"/>
              <a:t>alesemény</a:t>
            </a:r>
            <a:r>
              <a:rPr lang="hu-HU" dirty="0" smtClean="0"/>
              <a:t>                	3 </a:t>
            </a:r>
            <a:r>
              <a:rPr lang="hu-HU" dirty="0" err="1" smtClean="0"/>
              <a:t>alesemény</a:t>
            </a:r>
            <a:endParaRPr lang="hu-HU" dirty="0" smtClean="0"/>
          </a:p>
        </p:txBody>
      </p:sp>
      <p:pic>
        <p:nvPicPr>
          <p:cNvPr id="4" name="Kép 3" descr="C5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2204864"/>
            <a:ext cx="6552728" cy="216024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" name="Egyenes összekötő 5"/>
          <p:cNvCxnSpPr>
            <a:stCxn id="4" idx="0"/>
            <a:endCxn id="4" idx="2"/>
          </p:cNvCxnSpPr>
          <p:nvPr/>
        </p:nvCxnSpPr>
        <p:spPr>
          <a:xfrm>
            <a:off x="4175956" y="2204864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direkt olvasatok elfogadottsága: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7560840" cy="4680520"/>
          </a:xfrm>
        </p:spPr>
        <p:txBody>
          <a:bodyPr/>
          <a:lstStyle/>
          <a:p>
            <a:pPr>
              <a:buNone/>
            </a:pPr>
            <a:endParaRPr lang="hu-HU" dirty="0"/>
          </a:p>
        </p:txBody>
      </p:sp>
      <p:pic>
        <p:nvPicPr>
          <p:cNvPr id="4" name="Kép 3" descr="directvalasz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6408712" cy="3377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C5-C6</a:t>
            </a:r>
            <a:r>
              <a:rPr lang="hu-HU" dirty="0" smtClean="0"/>
              <a:t>: az óvodások teljesítményében a 7 éves fiúk okozzák a kiugrást.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Értelmezhetetlen, felhasználhatatlan adat</a:t>
            </a:r>
            <a:r>
              <a:rPr lang="hu-HU" dirty="0"/>
              <a:t>: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 lányok és fiúk grammatikája nem lehet más.</a:t>
            </a:r>
          </a:p>
          <a:p>
            <a:pPr>
              <a:buNone/>
            </a:pPr>
            <a:r>
              <a:rPr lang="hu-HU" dirty="0" smtClean="0"/>
              <a:t>A lányokat gondolják nyelvileg fejlettebbnek.</a:t>
            </a:r>
          </a:p>
          <a:p>
            <a:pPr>
              <a:buNone/>
            </a:pPr>
            <a:endParaRPr lang="hu-HU" sz="1000" dirty="0"/>
          </a:p>
          <a:p>
            <a:pPr>
              <a:buNone/>
            </a:pPr>
            <a:r>
              <a:rPr lang="hu-HU" b="1" dirty="0"/>
              <a:t>Esetleg: </a:t>
            </a:r>
            <a:r>
              <a:rPr lang="hu-HU" b="1" dirty="0" smtClean="0"/>
              <a:t>ötletet </a:t>
            </a:r>
            <a:r>
              <a:rPr lang="hu-HU" b="1" dirty="0"/>
              <a:t>ad egy további hipotézishez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hu-HU" dirty="0" smtClean="0"/>
              <a:t>Bizonyos grammatika-elemek fejlődése nem lineáris.</a:t>
            </a:r>
          </a:p>
          <a:p>
            <a:pPr>
              <a:buNone/>
            </a:pPr>
            <a:r>
              <a:rPr lang="hu-HU" dirty="0"/>
              <a:t>I</a:t>
            </a:r>
            <a:r>
              <a:rPr lang="hu-HU" dirty="0" smtClean="0"/>
              <a:t>dőleges visszaesés a lányoknál és a fiúknál eltérő életkorban?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Ami a felnőtt magyar mondattant illeti, továbbra is jobban bízom a saját ítéleteimben, mint a kísérleti alanyokéban.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gyereknyelv leírásához szükség </a:t>
            </a:r>
            <a:r>
              <a:rPr lang="hu-HU" smtClean="0"/>
              <a:t>van nyelvészek </a:t>
            </a:r>
            <a:r>
              <a:rPr lang="hu-HU" dirty="0" smtClean="0"/>
              <a:t>és pszichológusok együttműködésével megtervezett és lebonyolított kísérletekre.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hu-HU" sz="3600" dirty="0"/>
              <a:t>A </a:t>
            </a:r>
            <a:r>
              <a:rPr lang="hu-HU" sz="3600" dirty="0" smtClean="0"/>
              <a:t>mondat </a:t>
            </a:r>
            <a:r>
              <a:rPr lang="hu-HU" sz="3600" b="1" u="sng" dirty="0"/>
              <a:t>jelentésének </a:t>
            </a:r>
            <a:r>
              <a:rPr lang="hu-HU" sz="3600" dirty="0" smtClean="0"/>
              <a:t>megállapításához </a:t>
            </a:r>
            <a:r>
              <a:rPr lang="hu-HU" sz="3600" dirty="0"/>
              <a:t>nem </a:t>
            </a:r>
            <a:r>
              <a:rPr lang="hu-HU" sz="3600" dirty="0" smtClean="0"/>
              <a:t>kell kísérlet; az </a:t>
            </a:r>
            <a:r>
              <a:rPr lang="hu-HU" sz="3600" dirty="0" err="1" smtClean="0"/>
              <a:t>introspekció</a:t>
            </a:r>
            <a:r>
              <a:rPr lang="hu-HU" sz="3600" dirty="0" smtClean="0"/>
              <a:t> megfelelőbb.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3500" dirty="0" smtClean="0"/>
              <a:t>Félrevezető </a:t>
            </a:r>
            <a:r>
              <a:rPr lang="hu-HU" sz="3500" dirty="0"/>
              <a:t>eredmények:</a:t>
            </a:r>
          </a:p>
          <a:p>
            <a:pPr marL="571500" indent="-571500">
              <a:buNone/>
            </a:pPr>
            <a:r>
              <a:rPr lang="hu-HU" sz="3500" dirty="0" smtClean="0"/>
              <a:t>	</a:t>
            </a:r>
            <a:r>
              <a:rPr lang="hu-HU" sz="3500" b="1" dirty="0" smtClean="0"/>
              <a:t>Értékelje </a:t>
            </a:r>
            <a:r>
              <a:rPr lang="hu-HU" sz="3500" b="1" dirty="0"/>
              <a:t>1-5-ig terjedő </a:t>
            </a:r>
            <a:r>
              <a:rPr lang="hu-HU" sz="3500" b="1" dirty="0" smtClean="0"/>
              <a:t>skálán </a:t>
            </a:r>
            <a:r>
              <a:rPr lang="hu-HU" sz="3500" dirty="0" smtClean="0"/>
              <a:t>(</a:t>
            </a:r>
            <a:r>
              <a:rPr lang="hu-HU" sz="3500" dirty="0" err="1" smtClean="0"/>
              <a:t>1a</a:t>
            </a:r>
            <a:r>
              <a:rPr lang="hu-HU" sz="3500" dirty="0" smtClean="0"/>
              <a:t>)</a:t>
            </a:r>
            <a:r>
              <a:rPr lang="hu-HU" sz="3500" dirty="0" err="1" smtClean="0"/>
              <a:t>-t</a:t>
            </a:r>
            <a:r>
              <a:rPr lang="hu-HU" sz="3500" dirty="0" smtClean="0"/>
              <a:t> mint (</a:t>
            </a:r>
            <a:r>
              <a:rPr lang="hu-HU" sz="3500" dirty="0" err="1" smtClean="0"/>
              <a:t>1b</a:t>
            </a:r>
            <a:r>
              <a:rPr lang="hu-HU" sz="3500" dirty="0" smtClean="0"/>
              <a:t>) nyelvi reprezentációját:</a:t>
            </a:r>
          </a:p>
          <a:p>
            <a:pPr marL="571500" indent="-571500">
              <a:buNone/>
            </a:pPr>
            <a:r>
              <a:rPr lang="hu-HU" b="1" dirty="0" smtClean="0"/>
              <a:t>(1)a.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  <a:r>
              <a:rPr lang="hu-HU" sz="3500" b="1" dirty="0" smtClean="0">
                <a:solidFill>
                  <a:srgbClr val="00B050"/>
                </a:solidFill>
              </a:rPr>
              <a:t>Három maci is két autóval játszik</a:t>
            </a:r>
            <a:r>
              <a:rPr lang="hu-HU" b="1" dirty="0" smtClean="0">
                <a:solidFill>
                  <a:srgbClr val="00B050"/>
                </a:solidFill>
              </a:rPr>
              <a:t>. </a:t>
            </a:r>
          </a:p>
          <a:p>
            <a:pPr marL="571500" indent="-571500">
              <a:buAutoNum type="romanLcParenBoth"/>
            </a:pPr>
            <a:endParaRPr lang="hu-HU" dirty="0"/>
          </a:p>
          <a:p>
            <a:pPr marL="571500" indent="-571500">
              <a:buNone/>
            </a:pPr>
            <a:r>
              <a:rPr lang="hu-HU" dirty="0" smtClean="0"/>
              <a:t>(1)b.</a:t>
            </a:r>
          </a:p>
          <a:p>
            <a:pPr marL="571500" indent="-571500">
              <a:buAutoNum type="romanLcParenBoth"/>
            </a:pPr>
            <a:endParaRPr lang="hu-HU" dirty="0" smtClean="0"/>
          </a:p>
          <a:p>
            <a:pPr marL="571500" indent="-571500">
              <a:buAutoNum type="romanLcParenBoth"/>
            </a:pPr>
            <a:endParaRPr lang="hu-HU" dirty="0" smtClean="0"/>
          </a:p>
          <a:p>
            <a:pPr marL="571500" indent="-571500">
              <a:buAutoNum type="romanLcParenBoth"/>
            </a:pPr>
            <a:endParaRPr lang="hu-HU" dirty="0" smtClean="0"/>
          </a:p>
          <a:p>
            <a:pPr marL="571500" indent="-571500">
              <a:buAutoNum type="romanLcParenBoth"/>
            </a:pPr>
            <a:endParaRPr lang="hu-HU" dirty="0"/>
          </a:p>
          <a:p>
            <a:pPr marL="571500" indent="-571500">
              <a:buAutoNum type="romanLcParenBoth"/>
            </a:pPr>
            <a:endParaRPr lang="hu-HU" dirty="0"/>
          </a:p>
          <a:p>
            <a:pPr>
              <a:buNone/>
            </a:pPr>
            <a:r>
              <a:rPr lang="hu-HU" dirty="0" smtClean="0"/>
              <a:t>Értékelés</a:t>
            </a:r>
            <a:r>
              <a:rPr lang="hu-HU" dirty="0"/>
              <a:t>: </a:t>
            </a:r>
            <a:r>
              <a:rPr lang="hu-HU" dirty="0" smtClean="0"/>
              <a:t>		</a:t>
            </a:r>
            <a:r>
              <a:rPr lang="hu-HU" b="1" dirty="0" smtClean="0"/>
              <a:t>átlag</a:t>
            </a:r>
            <a:r>
              <a:rPr lang="hu-HU" b="1" dirty="0"/>
              <a:t>: </a:t>
            </a:r>
            <a:r>
              <a:rPr lang="hu-HU" b="1" dirty="0" smtClean="0"/>
              <a:t>4,07 			 </a:t>
            </a:r>
            <a:r>
              <a:rPr lang="hu-HU" b="1" dirty="0"/>
              <a:t>Zaj???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  <p:pic>
        <p:nvPicPr>
          <p:cNvPr id="6" name="Picture 2" descr="auto_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01008"/>
            <a:ext cx="4335145" cy="244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Igaz-e a képről a mondat?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(2)a</a:t>
            </a:r>
            <a:r>
              <a:rPr lang="hu-HU" b="1" dirty="0">
                <a:solidFill>
                  <a:srgbClr val="00B050"/>
                </a:solidFill>
              </a:rPr>
              <a:t>. </a:t>
            </a:r>
            <a:r>
              <a:rPr lang="hu-HU" sz="3800" b="1" dirty="0" smtClean="0">
                <a:solidFill>
                  <a:srgbClr val="00B050"/>
                </a:solidFill>
              </a:rPr>
              <a:t>Két </a:t>
            </a:r>
            <a:r>
              <a:rPr lang="hu-HU" sz="3800" b="1" dirty="0">
                <a:solidFill>
                  <a:srgbClr val="00B050"/>
                </a:solidFill>
              </a:rPr>
              <a:t>maci is </a:t>
            </a:r>
            <a:r>
              <a:rPr lang="hu-HU" sz="3800" b="1" dirty="0" smtClean="0">
                <a:solidFill>
                  <a:srgbClr val="00B050"/>
                </a:solidFill>
              </a:rPr>
              <a:t>három autóval </a:t>
            </a:r>
            <a:r>
              <a:rPr lang="hu-HU" sz="3800" b="1" dirty="0">
                <a:solidFill>
                  <a:srgbClr val="00B050"/>
                </a:solidFill>
              </a:rPr>
              <a:t>játszik</a:t>
            </a:r>
            <a:r>
              <a:rPr lang="hu-HU" sz="3800" b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(2)b.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b="1" dirty="0" smtClean="0"/>
              <a:t>		</a:t>
            </a:r>
            <a:r>
              <a:rPr lang="hu-HU" sz="4600" b="1" dirty="0" smtClean="0"/>
              <a:t>	</a:t>
            </a:r>
            <a:r>
              <a:rPr lang="hu-HU" sz="4500" b="1" dirty="0" smtClean="0"/>
              <a:t>15- 20% : igaz</a:t>
            </a:r>
            <a:r>
              <a:rPr lang="hu-HU" sz="4500" dirty="0" smtClean="0"/>
              <a:t>.  Miért? </a:t>
            </a:r>
          </a:p>
          <a:p>
            <a:pPr>
              <a:buNone/>
            </a:pPr>
            <a:r>
              <a:rPr lang="hu-HU" sz="4000" dirty="0" smtClean="0"/>
              <a:t>Az </a:t>
            </a:r>
            <a:r>
              <a:rPr lang="hu-HU" sz="4000" i="1" dirty="0" smtClean="0"/>
              <a:t>is</a:t>
            </a:r>
            <a:r>
              <a:rPr lang="hu-HU" sz="4000" dirty="0" smtClean="0"/>
              <a:t> lehet additív partikula: ’</a:t>
            </a:r>
            <a:r>
              <a:rPr lang="hu-HU" sz="4000" dirty="0" err="1" smtClean="0"/>
              <a:t>Valakik</a:t>
            </a:r>
            <a:r>
              <a:rPr lang="hu-HU" sz="4000" dirty="0" smtClean="0"/>
              <a:t> 3 autóval játszanak. Két maci is három autóval játszik.’</a:t>
            </a:r>
          </a:p>
          <a:p>
            <a:pPr>
              <a:buNone/>
            </a:pPr>
            <a:r>
              <a:rPr lang="hu-HU" sz="4500" b="1" dirty="0" err="1" smtClean="0"/>
              <a:t>Principle</a:t>
            </a:r>
            <a:r>
              <a:rPr lang="hu-HU" sz="4500" b="1" dirty="0" smtClean="0"/>
              <a:t> of </a:t>
            </a:r>
            <a:r>
              <a:rPr lang="hu-HU" sz="4500" b="1" dirty="0" err="1" smtClean="0"/>
              <a:t>Charity</a:t>
            </a:r>
            <a:r>
              <a:rPr lang="hu-HU" sz="4500" b="1" dirty="0" smtClean="0"/>
              <a:t>? </a:t>
            </a:r>
            <a:r>
              <a:rPr lang="hu-HU" sz="4500" b="1" dirty="0" err="1" smtClean="0"/>
              <a:t>Koerció</a:t>
            </a:r>
            <a:r>
              <a:rPr lang="hu-HU" sz="4500" b="1" dirty="0" smtClean="0"/>
              <a:t>?</a:t>
            </a:r>
          </a:p>
        </p:txBody>
      </p:sp>
      <p:pic>
        <p:nvPicPr>
          <p:cNvPr id="2050" name="Picture 2" descr="6000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4752528" cy="267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Szabolcsi: az </a:t>
            </a:r>
            <a:r>
              <a:rPr lang="hu-HU" i="1" dirty="0" smtClean="0"/>
              <a:t>is</a:t>
            </a:r>
            <a:r>
              <a:rPr lang="hu-HU" dirty="0" smtClean="0"/>
              <a:t> disztributív partikula: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(3)a. </a:t>
            </a:r>
            <a:r>
              <a:rPr lang="hu-HU" b="1" i="1" dirty="0" smtClean="0"/>
              <a:t>Két fiú is </a:t>
            </a:r>
            <a:r>
              <a:rPr lang="hu-HU" dirty="0" smtClean="0"/>
              <a:t>felemelte a zongorát.</a:t>
            </a:r>
          </a:p>
          <a:p>
            <a:pPr>
              <a:buNone/>
            </a:pPr>
            <a:r>
              <a:rPr lang="hu-HU" dirty="0" smtClean="0"/>
              <a:t>     b. </a:t>
            </a:r>
            <a:r>
              <a:rPr lang="hu-HU" b="1" i="1" dirty="0" smtClean="0"/>
              <a:t>Két fiú </a:t>
            </a:r>
            <a:r>
              <a:rPr lang="hu-HU" dirty="0" smtClean="0"/>
              <a:t>felemelte a zongorát.</a:t>
            </a:r>
          </a:p>
          <a:p>
            <a:pPr>
              <a:buNone/>
            </a:pPr>
            <a:r>
              <a:rPr lang="hu-HU" dirty="0" smtClean="0"/>
              <a:t>     c. </a:t>
            </a:r>
            <a:r>
              <a:rPr lang="hu-HU" b="1" i="1" dirty="0" smtClean="0"/>
              <a:t>Két fiú</a:t>
            </a:r>
            <a:r>
              <a:rPr lang="hu-HU" i="1" dirty="0" smtClean="0"/>
              <a:t> </a:t>
            </a:r>
            <a:r>
              <a:rPr lang="hu-HU" dirty="0" smtClean="0"/>
              <a:t>emelte fel a zongorát.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/>
              <a:t>Principle</a:t>
            </a:r>
            <a:r>
              <a:rPr lang="hu-HU" sz="3600" b="1" dirty="0"/>
              <a:t> of </a:t>
            </a:r>
            <a:r>
              <a:rPr lang="hu-HU" sz="3600" b="1" dirty="0" err="1"/>
              <a:t>Charity</a:t>
            </a:r>
            <a:r>
              <a:rPr lang="hu-HU" sz="3600" b="1" dirty="0"/>
              <a:t>? </a:t>
            </a:r>
            <a:r>
              <a:rPr lang="hu-HU" sz="3600" b="1" dirty="0" err="1" smtClean="0"/>
              <a:t>Koerció</a:t>
            </a:r>
            <a:r>
              <a:rPr lang="hu-HU" sz="3600" b="1" dirty="0"/>
              <a:t>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(1)a. </a:t>
            </a:r>
            <a:r>
              <a:rPr lang="hu-HU" b="1" dirty="0" smtClean="0">
                <a:solidFill>
                  <a:srgbClr val="00B050"/>
                </a:solidFill>
              </a:rPr>
              <a:t>Három </a:t>
            </a:r>
            <a:r>
              <a:rPr lang="hu-HU" b="1" dirty="0">
                <a:solidFill>
                  <a:srgbClr val="00B050"/>
                </a:solidFill>
              </a:rPr>
              <a:t>maci is </a:t>
            </a:r>
            <a:r>
              <a:rPr lang="hu-HU" b="1" dirty="0" smtClean="0">
                <a:solidFill>
                  <a:srgbClr val="00B050"/>
                </a:solidFill>
              </a:rPr>
              <a:t>két autóval </a:t>
            </a:r>
            <a:r>
              <a:rPr lang="hu-HU" b="1" dirty="0">
                <a:solidFill>
                  <a:srgbClr val="00B050"/>
                </a:solidFill>
              </a:rPr>
              <a:t>játszik</a:t>
            </a:r>
            <a:r>
              <a:rPr lang="hu-HU" b="1" dirty="0" smtClean="0">
                <a:solidFill>
                  <a:srgbClr val="00B050"/>
                </a:solidFill>
              </a:rPr>
              <a:t>.</a:t>
            </a:r>
          </a:p>
          <a:p>
            <a:endParaRPr lang="hu-HU" dirty="0"/>
          </a:p>
          <a:p>
            <a:pPr>
              <a:buNone/>
            </a:pPr>
            <a:r>
              <a:rPr lang="hu-HU" dirty="0" smtClean="0"/>
              <a:t>(1)c.</a:t>
            </a:r>
            <a:endParaRPr lang="hu-HU" dirty="0"/>
          </a:p>
          <a:p>
            <a:endParaRPr lang="hu-HU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dirty="0" smtClean="0"/>
              <a:t>10- </a:t>
            </a:r>
            <a:r>
              <a:rPr lang="hu-HU" b="1" dirty="0"/>
              <a:t>20% </a:t>
            </a:r>
            <a:r>
              <a:rPr lang="hu-HU" dirty="0"/>
              <a:t>elfogadja. Miért? </a:t>
            </a:r>
            <a:r>
              <a:rPr lang="hu-HU" b="1" dirty="0" err="1"/>
              <a:t>Koerció</a:t>
            </a:r>
            <a:r>
              <a:rPr lang="hu-HU" b="1" dirty="0"/>
              <a:t>?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i="1" dirty="0"/>
              <a:t>két maci is</a:t>
            </a:r>
            <a:r>
              <a:rPr lang="hu-HU" dirty="0"/>
              <a:t> </a:t>
            </a:r>
            <a:r>
              <a:rPr lang="hu-HU" dirty="0" smtClean="0"/>
              <a:t>kontrasztív </a:t>
            </a:r>
            <a:r>
              <a:rPr lang="hu-HU" dirty="0"/>
              <a:t>topik?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3075" name="Picture 3" descr="6000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3" y="2100558"/>
            <a:ext cx="4659839" cy="262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Kellenek-e kísérletek a mondatok </a:t>
            </a:r>
            <a:r>
              <a:rPr lang="hu-HU" sz="4000" b="1" u="sng" dirty="0" err="1"/>
              <a:t>grammatikalitásának</a:t>
            </a:r>
            <a:r>
              <a:rPr lang="hu-HU" sz="4000" dirty="0"/>
              <a:t> megállapításához</a:t>
            </a:r>
            <a:r>
              <a:rPr lang="hu-HU" sz="4000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Csak kivételesen. </a:t>
            </a:r>
            <a:endParaRPr lang="hu-HU" dirty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/>
              <a:t>i) </a:t>
            </a:r>
            <a:r>
              <a:rPr lang="hu-HU" b="1" dirty="0" smtClean="0"/>
              <a:t>Ha </a:t>
            </a:r>
            <a:r>
              <a:rPr lang="hu-HU" b="1" dirty="0"/>
              <a:t>a tények </a:t>
            </a:r>
            <a:r>
              <a:rPr lang="hu-HU" b="1" dirty="0" smtClean="0"/>
              <a:t>ellentmondanak az elméletnek:</a:t>
            </a:r>
            <a:endParaRPr lang="hu-HU" b="1" dirty="0"/>
          </a:p>
          <a:p>
            <a:pPr>
              <a:buNone/>
            </a:pPr>
            <a:r>
              <a:rPr lang="hu-HU" dirty="0" smtClean="0"/>
              <a:t>(3) </a:t>
            </a:r>
            <a:r>
              <a:rPr lang="hu-HU" b="1" dirty="0">
                <a:solidFill>
                  <a:srgbClr val="00B050"/>
                </a:solidFill>
              </a:rPr>
              <a:t>János</a:t>
            </a:r>
            <a:r>
              <a:rPr lang="hu-HU" b="1" baseline="-25000" dirty="0">
                <a:solidFill>
                  <a:srgbClr val="00B050"/>
                </a:solidFill>
              </a:rPr>
              <a:t>i</a:t>
            </a:r>
            <a:r>
              <a:rPr lang="hu-HU" b="1" dirty="0">
                <a:solidFill>
                  <a:srgbClr val="00B050"/>
                </a:solidFill>
              </a:rPr>
              <a:t> anyja szereti </a:t>
            </a:r>
            <a:r>
              <a:rPr lang="hu-HU" b="1" dirty="0" err="1">
                <a:solidFill>
                  <a:srgbClr val="00B050"/>
                </a:solidFill>
              </a:rPr>
              <a:t>őt</a:t>
            </a:r>
            <a:r>
              <a:rPr lang="hu-HU" b="1" baseline="-25000" dirty="0" err="1">
                <a:solidFill>
                  <a:srgbClr val="00B050"/>
                </a:solidFill>
              </a:rPr>
              <a:t>k</a:t>
            </a:r>
            <a:r>
              <a:rPr lang="hu-HU" b="1" baseline="-25000" dirty="0">
                <a:solidFill>
                  <a:srgbClr val="00B050"/>
                </a:solidFill>
              </a:rPr>
              <a:t>/?i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                     VP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  <a:r>
              <a:rPr lang="hu-HU" dirty="0" err="1" smtClean="0"/>
              <a:t>NP</a:t>
            </a:r>
            <a:r>
              <a:rPr lang="hu-HU" baseline="-25000" dirty="0" err="1" smtClean="0"/>
              <a:t>1</a:t>
            </a:r>
            <a:r>
              <a:rPr lang="hu-HU" dirty="0" smtClean="0"/>
              <a:t>                         V’</a:t>
            </a:r>
          </a:p>
          <a:p>
            <a:pPr>
              <a:buNone/>
            </a:pPr>
            <a:r>
              <a:rPr lang="hu-HU" dirty="0" smtClean="0"/>
              <a:t>   </a:t>
            </a:r>
            <a:r>
              <a:rPr lang="hu-HU" dirty="0" err="1" smtClean="0"/>
              <a:t>NP</a:t>
            </a:r>
            <a:r>
              <a:rPr lang="hu-HU" baseline="-25000" dirty="0" err="1" smtClean="0"/>
              <a:t>2</a:t>
            </a:r>
            <a:r>
              <a:rPr lang="hu-HU" dirty="0" smtClean="0"/>
              <a:t>       N</a:t>
            </a:r>
          </a:p>
          <a:p>
            <a:pPr>
              <a:buNone/>
            </a:pPr>
            <a:r>
              <a:rPr lang="hu-HU" dirty="0" smtClean="0"/>
              <a:t>János</a:t>
            </a:r>
            <a:r>
              <a:rPr lang="hu-HU" b="1" baseline="-25000" dirty="0" smtClean="0">
                <a:solidFill>
                  <a:srgbClr val="00B050"/>
                </a:solidFill>
              </a:rPr>
              <a:t>i</a:t>
            </a:r>
            <a:r>
              <a:rPr lang="hu-HU" dirty="0" smtClean="0"/>
              <a:t>    anyja           V             </a:t>
            </a:r>
            <a:r>
              <a:rPr lang="hu-HU" dirty="0" err="1" smtClean="0"/>
              <a:t>NP</a:t>
            </a:r>
            <a:r>
              <a:rPr lang="hu-HU" baseline="-25000" dirty="0" err="1" smtClean="0"/>
              <a:t>3</a:t>
            </a:r>
            <a:endParaRPr lang="hu-HU" baseline="-25000" dirty="0" smtClean="0"/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szereti        </a:t>
            </a:r>
            <a:r>
              <a:rPr lang="hu-HU" dirty="0" err="1" smtClean="0"/>
              <a:t>őt</a:t>
            </a:r>
            <a:r>
              <a:rPr lang="hu-HU" b="1" baseline="-25000" dirty="0" err="1" smtClean="0">
                <a:solidFill>
                  <a:srgbClr val="00B050"/>
                </a:solidFill>
              </a:rPr>
              <a:t>i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 flipH="1">
            <a:off x="1907704" y="3573016"/>
            <a:ext cx="122413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3131840" y="3573016"/>
            <a:ext cx="115212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3923928" y="4149080"/>
            <a:ext cx="5760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4499992" y="4149080"/>
            <a:ext cx="72008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1115616" y="4149080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1691680" y="414908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(</a:t>
            </a:r>
            <a:r>
              <a:rPr lang="hu-HU" dirty="0" err="1"/>
              <a:t>ii</a:t>
            </a:r>
            <a:r>
              <a:rPr lang="hu-HU" dirty="0"/>
              <a:t>) </a:t>
            </a:r>
            <a:r>
              <a:rPr lang="hu-HU" dirty="0" smtClean="0"/>
              <a:t>Ha </a:t>
            </a:r>
            <a:r>
              <a:rPr lang="hu-HU" dirty="0"/>
              <a:t>változatok vannak, és tudni akarjuk, </a:t>
            </a:r>
            <a:r>
              <a:rPr lang="hu-HU" b="1" dirty="0"/>
              <a:t>melyik domináns</a:t>
            </a:r>
            <a:r>
              <a:rPr lang="hu-HU" dirty="0"/>
              <a:t>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Mi történik eltérő jegyű kifejezések mellérendelésekor?</a:t>
            </a:r>
          </a:p>
          <a:p>
            <a:pPr>
              <a:buNone/>
            </a:pPr>
            <a:r>
              <a:rPr lang="hu-HU" dirty="0" smtClean="0"/>
              <a:t>Egyeztetés az </a:t>
            </a:r>
            <a:r>
              <a:rPr lang="hu-HU" b="1" dirty="0" smtClean="0"/>
              <a:t>első</a:t>
            </a:r>
            <a:r>
              <a:rPr lang="hu-HU" dirty="0" smtClean="0"/>
              <a:t> vagy a </a:t>
            </a:r>
            <a:r>
              <a:rPr lang="hu-HU" b="1" dirty="0" smtClean="0"/>
              <a:t>legközelebbi</a:t>
            </a:r>
            <a:r>
              <a:rPr lang="hu-HU" dirty="0" smtClean="0"/>
              <a:t> mellérendelt kifejezéssel?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</a:t>
            </a:r>
            <a:r>
              <a:rPr lang="hu-HU" b="1" dirty="0" smtClean="0"/>
              <a:t>4)a. A professzort és egy diákot </a:t>
            </a:r>
            <a:r>
              <a:rPr lang="hu-HU" b="1" u="sng" dirty="0" smtClean="0"/>
              <a:t>kibékítettük</a:t>
            </a:r>
            <a:r>
              <a:rPr lang="hu-HU" b="1" dirty="0" smtClean="0"/>
              <a:t> egymással. </a:t>
            </a:r>
            <a:endParaRPr lang="hu-HU" b="1" dirty="0"/>
          </a:p>
          <a:p>
            <a:pPr>
              <a:buNone/>
            </a:pPr>
            <a:r>
              <a:rPr lang="hu-HU" b="1" dirty="0" smtClean="0"/>
              <a:t>     b. A professzort és egy diákot </a:t>
            </a:r>
            <a:r>
              <a:rPr lang="hu-HU" b="1" u="sng" dirty="0" smtClean="0"/>
              <a:t>kibékítettünk</a:t>
            </a:r>
            <a:r>
              <a:rPr lang="hu-HU" b="1" dirty="0" smtClean="0"/>
              <a:t> egymással.</a:t>
            </a:r>
            <a:endParaRPr lang="hu-H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(</a:t>
            </a:r>
            <a:r>
              <a:rPr lang="hu-HU" dirty="0" err="1"/>
              <a:t>iii</a:t>
            </a:r>
            <a:r>
              <a:rPr lang="hu-HU" dirty="0"/>
              <a:t>) </a:t>
            </a:r>
            <a:r>
              <a:rPr lang="hu-HU" dirty="0" smtClean="0"/>
              <a:t>Ha </a:t>
            </a:r>
            <a:r>
              <a:rPr lang="hu-HU" dirty="0"/>
              <a:t>ismerni akarjuk </a:t>
            </a:r>
            <a:r>
              <a:rPr lang="hu-HU" b="1" dirty="0"/>
              <a:t>a változatok </a:t>
            </a:r>
            <a:r>
              <a:rPr lang="hu-HU" b="1" dirty="0" smtClean="0"/>
              <a:t>disztribúcióját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(5)a. </a:t>
            </a:r>
            <a:r>
              <a:rPr lang="hu-HU" b="1" dirty="0"/>
              <a:t>A </a:t>
            </a:r>
            <a:r>
              <a:rPr lang="hu-HU" b="1" dirty="0" smtClean="0"/>
              <a:t>japán </a:t>
            </a:r>
            <a:r>
              <a:rPr lang="hu-HU" b="1" dirty="0" err="1" smtClean="0"/>
              <a:t>mérnököknek</a:t>
            </a:r>
            <a:r>
              <a:rPr lang="hu-HU" b="1" baseline="-25000" dirty="0" err="1" smtClean="0"/>
              <a:t>i</a:t>
            </a:r>
            <a:r>
              <a:rPr lang="hu-HU" b="1" dirty="0" smtClean="0"/>
              <a:t> </a:t>
            </a:r>
            <a:r>
              <a:rPr lang="hu-HU" dirty="0" smtClean="0"/>
              <a:t>[</a:t>
            </a:r>
            <a:r>
              <a:rPr lang="hu-HU" i="1" dirty="0" err="1" smtClean="0"/>
              <a:t>pro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b="1" dirty="0" smtClean="0"/>
              <a:t>jó hírük</a:t>
            </a:r>
            <a:r>
              <a:rPr lang="hu-HU" dirty="0" smtClean="0"/>
              <a:t>] </a:t>
            </a:r>
            <a:r>
              <a:rPr lang="hu-HU" b="1" dirty="0"/>
              <a:t>van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b. </a:t>
            </a:r>
            <a:r>
              <a:rPr lang="hu-HU" b="1" dirty="0" smtClean="0"/>
              <a:t>A japán </a:t>
            </a:r>
            <a:r>
              <a:rPr lang="hu-HU" b="1" dirty="0" err="1" smtClean="0"/>
              <a:t>mérnököknek</a:t>
            </a:r>
            <a:r>
              <a:rPr lang="hu-HU" baseline="-25000" dirty="0" err="1" smtClean="0"/>
              <a:t>i</a:t>
            </a:r>
            <a:r>
              <a:rPr lang="hu-HU" dirty="0" smtClean="0"/>
              <a:t> [</a:t>
            </a:r>
            <a:r>
              <a:rPr lang="hu-HU" i="1" dirty="0" smtClean="0"/>
              <a:t>t</a:t>
            </a:r>
            <a:r>
              <a:rPr lang="hu-HU" baseline="-25000" dirty="0" smtClean="0"/>
              <a:t>i</a:t>
            </a:r>
            <a:r>
              <a:rPr lang="hu-HU" dirty="0" smtClean="0"/>
              <a:t> </a:t>
            </a:r>
            <a:r>
              <a:rPr lang="hu-HU" b="1" dirty="0" smtClean="0"/>
              <a:t>jó híre</a:t>
            </a:r>
            <a:r>
              <a:rPr lang="hu-HU" dirty="0" smtClean="0"/>
              <a:t>]</a:t>
            </a:r>
            <a:r>
              <a:rPr lang="hu-HU" b="1" dirty="0" smtClean="0"/>
              <a:t> van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(6)a. </a:t>
            </a:r>
            <a:r>
              <a:rPr lang="hu-HU" b="1" dirty="0" smtClean="0"/>
              <a:t>A japán </a:t>
            </a:r>
            <a:r>
              <a:rPr lang="hu-HU" b="1" dirty="0" err="1" smtClean="0"/>
              <a:t>autóknak</a:t>
            </a:r>
            <a:r>
              <a:rPr lang="hu-HU" baseline="-25000" dirty="0" err="1" smtClean="0"/>
              <a:t>i</a:t>
            </a:r>
            <a:r>
              <a:rPr lang="hu-HU" dirty="0" smtClean="0"/>
              <a:t> [</a:t>
            </a:r>
            <a:r>
              <a:rPr lang="hu-HU" i="1" dirty="0" err="1" smtClean="0"/>
              <a:t>pro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b="1" dirty="0" smtClean="0"/>
              <a:t>jó hírük</a:t>
            </a:r>
            <a:r>
              <a:rPr lang="hu-HU" dirty="0" smtClean="0"/>
              <a:t>] </a:t>
            </a:r>
            <a:r>
              <a:rPr lang="hu-HU" b="1" dirty="0" smtClean="0"/>
              <a:t>van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    b. </a:t>
            </a:r>
            <a:r>
              <a:rPr lang="hu-HU" b="1" dirty="0" smtClean="0"/>
              <a:t>A japán </a:t>
            </a:r>
            <a:r>
              <a:rPr lang="hu-HU" b="1" dirty="0" err="1" smtClean="0"/>
              <a:t>autóknak</a:t>
            </a:r>
            <a:r>
              <a:rPr lang="hu-HU" baseline="-25000" dirty="0" err="1" smtClean="0"/>
              <a:t>i</a:t>
            </a:r>
            <a:r>
              <a:rPr lang="hu-HU" dirty="0" smtClean="0"/>
              <a:t> [</a:t>
            </a:r>
            <a:r>
              <a:rPr lang="hu-HU" i="1" dirty="0" smtClean="0"/>
              <a:t>t</a:t>
            </a:r>
            <a:r>
              <a:rPr lang="hu-HU" baseline="-25000" dirty="0" smtClean="0"/>
              <a:t>i</a:t>
            </a:r>
            <a:r>
              <a:rPr lang="hu-HU" dirty="0" smtClean="0"/>
              <a:t> </a:t>
            </a:r>
            <a:r>
              <a:rPr lang="hu-HU" b="1" dirty="0" smtClean="0"/>
              <a:t>jó híre</a:t>
            </a:r>
            <a:r>
              <a:rPr lang="hu-HU" dirty="0" smtClean="0"/>
              <a:t>] </a:t>
            </a:r>
            <a:r>
              <a:rPr lang="hu-HU" b="1" dirty="0"/>
              <a:t>van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Kellenek-e kísérletek a gyermeknyelv-kutatásban</a:t>
            </a:r>
            <a:r>
              <a:rPr lang="hu-HU" dirty="0" smtClean="0"/>
              <a:t>? IGEN.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Másképp nem tudunk a gyerekek grammatikájához hozzáférni.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Nyelvészek: az adatok </a:t>
            </a:r>
            <a:r>
              <a:rPr lang="hu-HU" dirty="0"/>
              <a:t>csak akkor </a:t>
            </a:r>
            <a:r>
              <a:rPr lang="hu-HU" dirty="0" smtClean="0"/>
              <a:t>értelmezhetők, </a:t>
            </a:r>
            <a:r>
              <a:rPr lang="hu-HU" dirty="0"/>
              <a:t>ha hipotézist támasztanak </a:t>
            </a:r>
            <a:r>
              <a:rPr lang="hu-HU" dirty="0" smtClean="0"/>
              <a:t>alá vagy cáfolnak.</a:t>
            </a:r>
            <a:endParaRPr lang="hu-HU" dirty="0"/>
          </a:p>
          <a:p>
            <a:endParaRPr lang="hu-HU" sz="1000" dirty="0" smtClean="0"/>
          </a:p>
          <a:p>
            <a:pPr>
              <a:buNone/>
            </a:pPr>
            <a:r>
              <a:rPr lang="hu-HU" dirty="0" smtClean="0"/>
              <a:t>Pszichológusok: Az adatokból is állíthatunk fel hipotéziseket. A hipotézisünk keretében nem értelmezhető adatokat is közölni kell!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447</Words>
  <Application>Microsoft Office PowerPoint</Application>
  <PresentationFormat>Diavetítés a képernyőre (4:3 oldalarány)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Kellenek-e kísérletek a nyelvészetben?</vt:lpstr>
      <vt:lpstr>A mondat jelentésének megállapításához nem kell kísérlet; az introspekció megfelelőbb.</vt:lpstr>
      <vt:lpstr>Igaz-e a képről a mondat?</vt:lpstr>
      <vt:lpstr>Szabolcsi: az is disztributív partikula:</vt:lpstr>
      <vt:lpstr>Principle of Charity? Koerció?</vt:lpstr>
      <vt:lpstr>Kellenek-e kísérletek a mondatok grammatikalitásának megállapításához?</vt:lpstr>
      <vt:lpstr>(ii) Ha változatok vannak, és tudni akarjuk, melyik domináns:</vt:lpstr>
      <vt:lpstr>(iii) Ha ismerni akarjuk a változatok disztribúcióját:</vt:lpstr>
      <vt:lpstr>Kellenek-e kísérletek a gyermeknyelv-kutatásban? IGEN.</vt:lpstr>
      <vt:lpstr>Adathipotézis vagy hipotézisadat? Pl. két kvantoros mondatok disztributív olvasata:</vt:lpstr>
      <vt:lpstr>A direkt olvasatok elfogadottsága:</vt:lpstr>
      <vt:lpstr>C5-C6: az óvodások teljesítményében a 7 éves fiúk okozzák a kiugrást.</vt:lpstr>
      <vt:lpstr>Konklúzió?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Kellenek-e kísérletek a nyelvészetben?</dc:title>
  <dc:creator>É.Kiss Katalin</dc:creator>
  <cp:lastModifiedBy>É.Kiss Katalin</cp:lastModifiedBy>
  <cp:revision>25</cp:revision>
  <dcterms:created xsi:type="dcterms:W3CDTF">2014-02-22T08:15:45Z</dcterms:created>
  <dcterms:modified xsi:type="dcterms:W3CDTF">2014-02-24T21:35:17Z</dcterms:modified>
</cp:coreProperties>
</file>