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300" r:id="rId21"/>
    <p:sldId id="281" r:id="rId22"/>
    <p:sldId id="301" r:id="rId23"/>
    <p:sldId id="283" r:id="rId24"/>
    <p:sldId id="290" r:id="rId25"/>
    <p:sldId id="291" r:id="rId26"/>
    <p:sldId id="284" r:id="rId27"/>
    <p:sldId id="288" r:id="rId28"/>
    <p:sldId id="292" r:id="rId29"/>
    <p:sldId id="293" r:id="rId30"/>
    <p:sldId id="294" r:id="rId31"/>
    <p:sldId id="295" r:id="rId32"/>
    <p:sldId id="285" r:id="rId33"/>
    <p:sldId id="296" r:id="rId34"/>
    <p:sldId id="302" r:id="rId35"/>
    <p:sldId id="297" r:id="rId36"/>
    <p:sldId id="289" r:id="rId37"/>
    <p:sldId id="286" r:id="rId38"/>
    <p:sldId id="298" r:id="rId39"/>
    <p:sldId id="287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4" autoAdjust="0"/>
    <p:restoredTop sz="94660"/>
  </p:normalViewPr>
  <p:slideViewPr>
    <p:cSldViewPr>
      <p:cViewPr varScale="1">
        <p:scale>
          <a:sx n="69" d="100"/>
          <a:sy n="69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okumentumok\papagep\mamakiserlet\qs_kepek\data_results\bubepe_perc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okumentumok\papagep\mamakiserlet\qs_kepek\data_results\child_agese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/>
              <a:t>Spreading answers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'%results'!$A$57</c:f>
              <c:strCache>
                <c:ptCount val="1"/>
                <c:pt idx="0">
                  <c:v>drawing_scene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0"/>
                  <c:y val="9.2753606252907253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Val val="1"/>
          </c:dLbls>
          <c:cat>
            <c:strRef>
              <c:f>'%results'!$B$56:$C$56</c:f>
              <c:strCache>
                <c:ptCount val="2"/>
                <c:pt idx="0">
                  <c:v>children</c:v>
                </c:pt>
                <c:pt idx="1">
                  <c:v>adults</c:v>
                </c:pt>
              </c:strCache>
            </c:strRef>
          </c:cat>
          <c:val>
            <c:numRef>
              <c:f>'%results'!$B$57:$C$57</c:f>
              <c:numCache>
                <c:formatCode>0%</c:formatCode>
                <c:ptCount val="2"/>
                <c:pt idx="0">
                  <c:v>0.25</c:v>
                </c:pt>
                <c:pt idx="1">
                  <c:v>3.0000000000000016E-2</c:v>
                </c:pt>
              </c:numCache>
            </c:numRef>
          </c:val>
        </c:ser>
        <c:ser>
          <c:idx val="1"/>
          <c:order val="1"/>
          <c:tx>
            <c:strRef>
              <c:f>'%results'!$A$58</c:f>
              <c:strCache>
                <c:ptCount val="1"/>
                <c:pt idx="0">
                  <c:v>photo_scene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Val val="1"/>
          </c:dLbls>
          <c:cat>
            <c:strRef>
              <c:f>'%results'!$B$56:$C$56</c:f>
              <c:strCache>
                <c:ptCount val="2"/>
                <c:pt idx="0">
                  <c:v>children</c:v>
                </c:pt>
                <c:pt idx="1">
                  <c:v>adults</c:v>
                </c:pt>
              </c:strCache>
            </c:strRef>
          </c:cat>
          <c:val>
            <c:numRef>
              <c:f>'%results'!$B$58:$C$58</c:f>
              <c:numCache>
                <c:formatCode>0%</c:formatCode>
                <c:ptCount val="2"/>
                <c:pt idx="0">
                  <c:v>0.12000000000000002</c:v>
                </c:pt>
                <c:pt idx="1">
                  <c:v>3.0000000000000016E-2</c:v>
                </c:pt>
              </c:numCache>
            </c:numRef>
          </c:val>
        </c:ser>
        <c:gapWidth val="70"/>
        <c:overlap val="-9"/>
        <c:axId val="145173504"/>
        <c:axId val="145179392"/>
      </c:barChart>
      <c:catAx>
        <c:axId val="145173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145179392"/>
        <c:crosses val="autoZero"/>
        <c:auto val="1"/>
        <c:lblAlgn val="ctr"/>
        <c:lblOffset val="100"/>
      </c:catAx>
      <c:valAx>
        <c:axId val="145179392"/>
        <c:scaling>
          <c:orientation val="minMax"/>
          <c:max val="0.4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145173504"/>
        <c:crosses val="autoZero"/>
        <c:crossBetween val="between"/>
        <c:majorUnit val="0.1"/>
      </c:valAx>
    </c:plotArea>
    <c:legend>
      <c:legendPos val="b"/>
      <c:layout/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hu-HU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85446009389665E-2"/>
          <c:y val="0.16094420600858386"/>
          <c:w val="0.58215962441314661"/>
          <c:h val="0.66309012875536477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rgbClr val="FF6600"/>
            </a:solidFill>
            <a:ln w="876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3366FF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6.5455690108506635E-3"/>
                  <c:y val="-0.3320540295167114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100%</a:t>
                    </a:r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0.15163118564383934"/>
                  <c:y val="-0.18186044300162563"/>
                </c:manualLayout>
              </c:layout>
              <c:showPercent val="1"/>
            </c:dLbl>
            <c:spPr>
              <a:noFill/>
              <a:ln w="17528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hu-HU"/>
              </a:p>
            </c:txPr>
            <c:showPercent val="1"/>
          </c:dLbls>
          <c:cat>
            <c:strRef>
              <c:f>Munka1!$A$2:$A$3</c:f>
              <c:strCache>
                <c:ptCount val="2"/>
                <c:pt idx="0">
                  <c:v> 'at least n' interpretation</c:v>
                </c:pt>
                <c:pt idx="1">
                  <c:v> 'exactly n' interpretation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</c:pie3DChart>
      <c:spPr>
        <a:noFill/>
        <a:ln w="17528">
          <a:noFill/>
        </a:ln>
      </c:spPr>
    </c:plotArea>
    <c:legend>
      <c:legendPos val="r"/>
      <c:layout>
        <c:manualLayout>
          <c:xMode val="edge"/>
          <c:yMode val="edge"/>
          <c:x val="0.56159533861317101"/>
          <c:y val="0.12725565214976114"/>
          <c:w val="0.40748994159379132"/>
          <c:h val="0.67758999000111131"/>
        </c:manualLayout>
      </c:layout>
      <c:sp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ln w="2191">
          <a:solidFill>
            <a:srgbClr val="FFFFCC"/>
          </a:solidFill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Arial" pitchFamily="34" charset="0"/>
              <a:ea typeface="Constantia"/>
              <a:cs typeface="Arial" pitchFamily="34" charset="0"/>
            </a:defRPr>
          </a:pPr>
          <a:endParaRPr lang="hu-H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41"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85446009389665E-2"/>
          <c:y val="0.16094420600858375"/>
          <c:w val="0.58215962441314584"/>
          <c:h val="0.66309012875536477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rgbClr val="FF6600"/>
            </a:solidFill>
            <a:ln w="876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3366FF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33CCCC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0000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1874143613672494E-2"/>
                  <c:y val="0.10351680002012356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11%</a:t>
                    </a:r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0.12763639573600741"/>
                  <c:y val="1.4901357476287961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5310092860052588"/>
                  <c:y val="-0.26505362087650625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72%</a:t>
                    </a:r>
                  </a:p>
                </c:rich>
              </c:tx>
              <c:showPercent val="1"/>
            </c:dLbl>
            <c:spPr>
              <a:noFill/>
              <a:ln w="17528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hu-HU"/>
              </a:p>
            </c:txPr>
            <c:showPercent val="1"/>
            <c:showLeaderLines val="1"/>
          </c:dLbls>
          <c:cat>
            <c:strRef>
              <c:f>Munka1!$A$2:$A$4</c:f>
              <c:strCache>
                <c:ptCount val="3"/>
                <c:pt idx="0">
                  <c:v>Took a balloon consistently</c:v>
                </c:pt>
                <c:pt idx="1">
                  <c:v>Took a balloon once</c:v>
                </c:pt>
                <c:pt idx="2">
                  <c:v>Did not take a balloon</c:v>
                </c:pt>
              </c:strCache>
            </c:strRef>
          </c:cat>
          <c:val>
            <c:numRef>
              <c:f>Munka1!$B$2:$B$4</c:f>
              <c:numCache>
                <c:formatCode>0%</c:formatCode>
                <c:ptCount val="3"/>
                <c:pt idx="0">
                  <c:v>0.11000000000000001</c:v>
                </c:pt>
                <c:pt idx="1">
                  <c:v>0.17</c:v>
                </c:pt>
                <c:pt idx="2">
                  <c:v>0.72000000000000064</c:v>
                </c:pt>
              </c:numCache>
            </c:numRef>
          </c:val>
        </c:ser>
      </c:pie3DChart>
      <c:spPr>
        <a:noFill/>
        <a:ln w="17528">
          <a:noFill/>
        </a:ln>
      </c:spPr>
    </c:plotArea>
    <c:legend>
      <c:legendPos val="r"/>
      <c:layout>
        <c:manualLayout>
          <c:xMode val="edge"/>
          <c:yMode val="edge"/>
          <c:x val="0.6141202564794398"/>
          <c:y val="0.15198599526677342"/>
          <c:w val="0.38522108654593934"/>
          <c:h val="0.57510512014672566"/>
        </c:manualLayout>
      </c:layout>
      <c:sp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ln w="2191">
          <a:solidFill>
            <a:srgbClr val="FFFFCC"/>
          </a:solidFill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+mn-lt"/>
              <a:ea typeface="Constantia"/>
              <a:cs typeface="Constantia"/>
            </a:defRPr>
          </a:pPr>
          <a:endParaRPr lang="hu-H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41"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85446009389665E-2"/>
          <c:y val="0.16094420600858375"/>
          <c:w val="0.58215962441314584"/>
          <c:h val="0.66309012875536477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rgbClr val="FF6600"/>
            </a:solidFill>
            <a:ln w="876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3366FF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1939888967232518"/>
                  <c:y val="-0.14425751187721156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1355037834080042"/>
                  <c:y val="5.675169802225372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35%</a:t>
                    </a:r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0.15163118564383934"/>
                  <c:y val="-0.18186044300162552"/>
                </c:manualLayout>
              </c:layout>
              <c:showPercent val="1"/>
            </c:dLbl>
            <c:spPr>
              <a:noFill/>
              <a:ln w="17528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hu-HU"/>
              </a:p>
            </c:txPr>
            <c:showPercent val="1"/>
          </c:dLbls>
          <c:cat>
            <c:strRef>
              <c:f>Munka1!$A$2:$A$3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0.65440000000000065</c:v>
                </c:pt>
                <c:pt idx="1">
                  <c:v>0.34560000000000002</c:v>
                </c:pt>
              </c:numCache>
            </c:numRef>
          </c:val>
        </c:ser>
      </c:pie3DChart>
      <c:spPr>
        <a:noFill/>
        <a:ln w="17528">
          <a:noFill/>
        </a:ln>
      </c:spPr>
    </c:plotArea>
    <c:legend>
      <c:legendPos val="r"/>
      <c:layout>
        <c:manualLayout>
          <c:xMode val="edge"/>
          <c:yMode val="edge"/>
          <c:x val="0.71917292941166544"/>
          <c:y val="0.20662199396153116"/>
          <c:w val="0.16176279099215976"/>
          <c:h val="0.49240229715178574"/>
        </c:manualLayout>
      </c:layout>
      <c:sp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ln w="2191">
          <a:solidFill>
            <a:srgbClr val="FFFFCC"/>
          </a:solidFill>
          <a:prstDash val="solid"/>
        </a:ln>
      </c:spPr>
      <c:txPr>
        <a:bodyPr/>
        <a:lstStyle/>
        <a:p>
          <a:pPr>
            <a:defRPr sz="2400" b="1" i="0" u="none" strike="noStrike" baseline="0">
              <a:solidFill>
                <a:schemeClr val="tx1"/>
              </a:solidFill>
              <a:latin typeface="+mn-lt"/>
              <a:ea typeface="Constantia"/>
              <a:cs typeface="Constantia"/>
            </a:defRPr>
          </a:pPr>
          <a:endParaRPr lang="hu-H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41"/>
      </a:pPr>
      <a:endParaRPr lang="hu-H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85446009389665E-2"/>
          <c:y val="0.16094420600858375"/>
          <c:w val="0.58215962441314584"/>
          <c:h val="0.66309012875536477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rgbClr val="FF6600"/>
            </a:solidFill>
            <a:ln w="876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3366FF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3782808854571721"/>
                  <c:y val="-0.32677108774960351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10684384741564663"/>
                  <c:y val="9.9116259809516133E-2"/>
                </c:manualLayout>
              </c:layout>
              <c:spPr>
                <a:noFill/>
                <a:ln w="17528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+mn-lt"/>
                      <a:cs typeface="Times New Roman" pitchFamily="18" charset="0"/>
                    </a:defRPr>
                  </a:pPr>
                  <a:endParaRPr lang="hu-H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0.15163118564383934"/>
                  <c:y val="-0.18186044300162563"/>
                </c:manualLayout>
              </c:layout>
              <c:showPercent val="1"/>
            </c:dLbl>
            <c:spPr>
              <a:noFill/>
              <a:ln w="17528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hu-HU"/>
              </a:p>
            </c:txPr>
            <c:showPercent val="1"/>
          </c:dLbls>
          <c:cat>
            <c:strRef>
              <c:f>Munka1!$A$2:$A$3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0.85000000000000064</c:v>
                </c:pt>
                <c:pt idx="1">
                  <c:v>0.15000000000000022</c:v>
                </c:pt>
              </c:numCache>
            </c:numRef>
          </c:val>
        </c:ser>
      </c:pie3DChart>
      <c:spPr>
        <a:noFill/>
        <a:ln w="17528">
          <a:noFill/>
        </a:ln>
      </c:spPr>
    </c:plotArea>
    <c:legend>
      <c:legendPos val="r"/>
      <c:layout>
        <c:manualLayout>
          <c:xMode val="edge"/>
          <c:yMode val="edge"/>
          <c:x val="0.71917292941166522"/>
          <c:y val="0.20662199396153116"/>
          <c:w val="0.16176279099215976"/>
          <c:h val="0.49240229715178591"/>
        </c:manualLayout>
      </c:layout>
      <c:sp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ln w="2191">
          <a:solidFill>
            <a:srgbClr val="FFFFCC"/>
          </a:solidFill>
          <a:prstDash val="solid"/>
        </a:ln>
      </c:spPr>
      <c:txPr>
        <a:bodyPr/>
        <a:lstStyle/>
        <a:p>
          <a:pPr>
            <a:defRPr sz="2400" b="1" i="0" u="none" strike="noStrike" baseline="0">
              <a:solidFill>
                <a:schemeClr val="tx1"/>
              </a:solidFill>
              <a:latin typeface="+mn-lt"/>
              <a:ea typeface="Constantia"/>
              <a:cs typeface="Constantia"/>
            </a:defRPr>
          </a:pPr>
          <a:endParaRPr lang="hu-H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41"/>
      </a:pPr>
      <a:endParaRPr lang="hu-H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Munka1!$K$48</c:f>
              <c:strCache>
                <c:ptCount val="1"/>
                <c:pt idx="0">
                  <c:v>rejection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5555555555555558E-3"/>
                  <c:y val="1.3888888888888904E-2"/>
                </c:manualLayout>
              </c:layout>
              <c:showVal val="1"/>
            </c:dLbl>
            <c:showVal val="1"/>
          </c:dLbls>
          <c:cat>
            <c:strRef>
              <c:f>Munka1!$L$47:$M$47</c:f>
              <c:strCache>
                <c:ptCount val="2"/>
                <c:pt idx="0">
                  <c:v>adults</c:v>
                </c:pt>
                <c:pt idx="1">
                  <c:v>children</c:v>
                </c:pt>
              </c:strCache>
            </c:strRef>
          </c:cat>
          <c:val>
            <c:numRef>
              <c:f>Munka1!$L$48:$M$48</c:f>
              <c:numCache>
                <c:formatCode>0%</c:formatCode>
                <c:ptCount val="2"/>
                <c:pt idx="0">
                  <c:v>0.53</c:v>
                </c:pt>
                <c:pt idx="1">
                  <c:v>0.32000000000000023</c:v>
                </c:pt>
              </c:numCache>
            </c:numRef>
          </c:val>
        </c:ser>
        <c:axId val="145307904"/>
        <c:axId val="145321984"/>
      </c:barChart>
      <c:catAx>
        <c:axId val="145307904"/>
        <c:scaling>
          <c:orientation val="minMax"/>
        </c:scaling>
        <c:axPos val="b"/>
        <c:tickLblPos val="nextTo"/>
        <c:crossAx val="145321984"/>
        <c:crosses val="autoZero"/>
        <c:auto val="1"/>
        <c:lblAlgn val="ctr"/>
        <c:lblOffset val="100"/>
      </c:catAx>
      <c:valAx>
        <c:axId val="145321984"/>
        <c:scaling>
          <c:orientation val="minMax"/>
          <c:max val="0.60000000000000064"/>
        </c:scaling>
        <c:axPos val="l"/>
        <c:majorGridlines/>
        <c:numFmt formatCode="0%" sourceLinked="1"/>
        <c:tickLblPos val="nextTo"/>
        <c:crossAx val="145307904"/>
        <c:crosses val="autoZero"/>
        <c:crossBetween val="between"/>
        <c:majorUnit val="0.2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27EB0-78D5-4C45-B123-33BEADBB9AA3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908F1-3AAB-43DE-80A4-B8B2FE0E12A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908F1-3AAB-43DE-80A4-B8B2FE0E12A1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908F1-3AAB-43DE-80A4-B8B2FE0E12A1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photo: 22 answers out of </a:t>
            </a:r>
            <a:r>
              <a:rPr lang="hu-HU" baseline="0" smtClean="0"/>
              <a:t> 184  was spreading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smtClean="0"/>
              <a:t>drawings: 46 answers  out of 184  was spreading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smtClean="0"/>
              <a:t>the difference is  significant at p&gt;0,001  (</a:t>
            </a:r>
            <a:r>
              <a:rPr lang="hu-H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hu-HU" sz="1200" kern="1200" baseline="-25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</a:t>
            </a:r>
            <a:r>
              <a:rPr lang="hu-H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=3,49  </a:t>
            </a:r>
            <a:r>
              <a:rPr lang="hu-HU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df=183</a:t>
            </a:r>
            <a:r>
              <a:rPr lang="hu-H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p&gt;0,001)  by </a:t>
            </a:r>
            <a:r>
              <a:rPr lang="hu-HU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 student t-test</a:t>
            </a:r>
          </a:p>
          <a:p>
            <a:endParaRPr lang="hu-HU" baseline="0" smtClean="0"/>
          </a:p>
          <a:p>
            <a:r>
              <a:rPr lang="hu-HU" baseline="0" smtClean="0"/>
              <a:t>adults: 5 and 6 out of 96  non significat  - of course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D08D4-8364-4B5F-8F4F-585F40F99D19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908F1-3AAB-43DE-80A4-B8B2FE0E12A1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908F1-3AAB-43DE-80A4-B8B2FE0E12A1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F33A6-811F-42BF-B877-DF973E81B844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„</a:t>
            </a:r>
            <a:r>
              <a:rPr lang="hu-HU" b="1" dirty="0" err="1"/>
              <a:t>Ostention</a:t>
            </a:r>
            <a:r>
              <a:rPr lang="hu-HU" b="1" dirty="0"/>
              <a:t> </a:t>
            </a:r>
            <a:r>
              <a:rPr lang="hu-HU" b="1" dirty="0" err="1"/>
              <a:t>effect</a:t>
            </a:r>
            <a:r>
              <a:rPr lang="hu-HU" b="1" dirty="0"/>
              <a:t>”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language</a:t>
            </a:r>
            <a:r>
              <a:rPr lang="hu-HU" b="1" dirty="0"/>
              <a:t> </a:t>
            </a:r>
            <a:r>
              <a:rPr lang="hu-HU" b="1" dirty="0" err="1"/>
              <a:t>acquisition</a:t>
            </a:r>
            <a:r>
              <a:rPr lang="hu-HU" b="1" dirty="0"/>
              <a:t> </a:t>
            </a:r>
            <a:r>
              <a:rPr lang="hu-HU" b="1" dirty="0" err="1"/>
              <a:t>experiments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5516" y="2708920"/>
            <a:ext cx="8712968" cy="2425824"/>
          </a:xfrm>
        </p:spPr>
        <p:txBody>
          <a:bodyPr>
            <a:normAutofit/>
          </a:bodyPr>
          <a:lstStyle/>
          <a:p>
            <a:r>
              <a:rPr lang="hu-HU" sz="3000" b="1" dirty="0" smtClean="0">
                <a:solidFill>
                  <a:schemeClr val="tx1"/>
                </a:solidFill>
              </a:rPr>
              <a:t>Katalin É. Kiss, Mátyás </a:t>
            </a:r>
            <a:r>
              <a:rPr lang="hu-HU" sz="3000" b="1" dirty="0" err="1" smtClean="0">
                <a:solidFill>
                  <a:schemeClr val="tx1"/>
                </a:solidFill>
              </a:rPr>
              <a:t>Gerőcs</a:t>
            </a:r>
            <a:r>
              <a:rPr lang="hu-HU" sz="3000" b="1" dirty="0" smtClean="0">
                <a:solidFill>
                  <a:schemeClr val="tx1"/>
                </a:solidFill>
              </a:rPr>
              <a:t>, Lilla Pintér, Tamás Zétényi</a:t>
            </a:r>
          </a:p>
          <a:p>
            <a:endParaRPr lang="hu-HU" sz="1100" dirty="0" smtClean="0">
              <a:solidFill>
                <a:schemeClr val="tx1"/>
              </a:solidFill>
            </a:endParaRPr>
          </a:p>
          <a:p>
            <a:r>
              <a:rPr lang="hu-HU" sz="2400" i="1" dirty="0" smtClean="0">
                <a:solidFill>
                  <a:schemeClr val="tx1"/>
                </a:solidFill>
              </a:rPr>
              <a:t>Research Institute </a:t>
            </a:r>
            <a:r>
              <a:rPr lang="hu-HU" sz="2400" i="1" dirty="0" err="1" smtClean="0">
                <a:solidFill>
                  <a:schemeClr val="tx1"/>
                </a:solidFill>
              </a:rPr>
              <a:t>for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Linguistics</a:t>
            </a:r>
            <a:r>
              <a:rPr lang="hu-HU" sz="2400" i="1" dirty="0" smtClean="0">
                <a:solidFill>
                  <a:schemeClr val="tx1"/>
                </a:solidFill>
              </a:rPr>
              <a:t> of </a:t>
            </a:r>
            <a:r>
              <a:rPr lang="hu-HU" sz="2400" i="1" dirty="0" err="1" smtClean="0">
                <a:solidFill>
                  <a:schemeClr val="tx1"/>
                </a:solidFill>
              </a:rPr>
              <a:t>the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Hungarian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Academy</a:t>
            </a:r>
            <a:r>
              <a:rPr lang="hu-HU" sz="2400" i="1" dirty="0" smtClean="0">
                <a:solidFill>
                  <a:schemeClr val="tx1"/>
                </a:solidFill>
              </a:rPr>
              <a:t> of </a:t>
            </a:r>
            <a:r>
              <a:rPr lang="hu-HU" sz="2400" i="1" dirty="0" err="1" smtClean="0">
                <a:solidFill>
                  <a:schemeClr val="tx1"/>
                </a:solidFill>
              </a:rPr>
              <a:t>Sciences</a:t>
            </a:r>
            <a:endParaRPr lang="hu-HU" sz="2400" i="1" dirty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7544" y="6093296"/>
            <a:ext cx="8172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smtClean="0">
                <a:latin typeface="Arial" pitchFamily="34" charset="0"/>
                <a:cs typeface="Arial" pitchFamily="34" charset="0"/>
              </a:rPr>
              <a:t>This research was supported by grant 108951 of OTKA, the National Science Research Foundation</a:t>
            </a:r>
            <a:endParaRPr lang="hu-HU" sz="1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hu-HU" sz="4000" b="1" dirty="0" err="1" smtClean="0"/>
              <a:t>In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fact</a:t>
            </a:r>
            <a:r>
              <a:rPr lang="hu-HU" sz="4000" b="1" dirty="0" smtClean="0"/>
              <a:t>, </a:t>
            </a:r>
            <a:r>
              <a:rPr lang="hu-HU" sz="4000" b="1" dirty="0" err="1" smtClean="0"/>
              <a:t>QS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occurs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with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weak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quantifiers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8356" y="1844824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hu-HU" smtClean="0"/>
              <a:t>We </a:t>
            </a:r>
            <a:r>
              <a:rPr lang="hu-HU" dirty="0" err="1" smtClean="0"/>
              <a:t>found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4 </a:t>
            </a:r>
            <a:r>
              <a:rPr lang="hu-HU" dirty="0"/>
              <a:t>out of 32 </a:t>
            </a:r>
            <a:r>
              <a:rPr lang="hu-HU" dirty="0" err="1"/>
              <a:t>children</a:t>
            </a:r>
            <a:r>
              <a:rPr lang="hu-HU" dirty="0"/>
              <a:t> (12,5</a:t>
            </a:r>
            <a:r>
              <a:rPr lang="hu-HU"/>
              <a:t>%) </a:t>
            </a:r>
            <a:endParaRPr lang="hu-HU" smtClean="0"/>
          </a:p>
          <a:p>
            <a:pPr>
              <a:buNone/>
            </a:pPr>
            <a:r>
              <a:rPr lang="hu-HU" smtClean="0"/>
              <a:t>show </a:t>
            </a:r>
            <a:r>
              <a:rPr lang="hu-HU" dirty="0" err="1"/>
              <a:t>systematic</a:t>
            </a:r>
            <a:r>
              <a:rPr lang="hu-HU" dirty="0"/>
              <a:t> </a:t>
            </a:r>
            <a:r>
              <a:rPr lang="hu-HU" dirty="0" err="1"/>
              <a:t>QS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numerical</a:t>
            </a:r>
            <a:r>
              <a:rPr lang="hu-HU" dirty="0"/>
              <a:t> </a:t>
            </a:r>
            <a:r>
              <a:rPr lang="hu-HU" dirty="0" err="1" smtClean="0"/>
              <a:t>quantifiers</a:t>
            </a:r>
            <a:r>
              <a:rPr lang="hu-HU" dirty="0" smtClean="0"/>
              <a:t>. </a:t>
            </a:r>
            <a:r>
              <a:rPr lang="hu-HU" dirty="0" err="1" smtClean="0"/>
              <a:t>E.g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Picture </a:t>
            </a:r>
            <a:r>
              <a:rPr lang="hu-HU" dirty="0" err="1" smtClean="0"/>
              <a:t>showing</a:t>
            </a:r>
            <a:r>
              <a:rPr lang="hu-HU" dirty="0" smtClean="0"/>
              <a:t> 3 </a:t>
            </a:r>
            <a:r>
              <a:rPr lang="hu-HU" dirty="0" err="1" smtClean="0"/>
              <a:t>girls</a:t>
            </a:r>
            <a:r>
              <a:rPr lang="hu-HU" dirty="0" smtClean="0"/>
              <a:t> </a:t>
            </a:r>
            <a:r>
              <a:rPr lang="hu-HU" dirty="0" err="1" smtClean="0"/>
              <a:t>riding</a:t>
            </a:r>
            <a:r>
              <a:rPr lang="hu-HU" dirty="0" smtClean="0"/>
              <a:t> </a:t>
            </a:r>
            <a:r>
              <a:rPr lang="hu-HU" dirty="0" err="1" smtClean="0"/>
              <a:t>bicycles</a:t>
            </a:r>
            <a:r>
              <a:rPr lang="hu-HU" dirty="0" smtClean="0"/>
              <a:t>, and an extra </a:t>
            </a:r>
            <a:r>
              <a:rPr lang="hu-HU" dirty="0" err="1" smtClean="0"/>
              <a:t>bicycle</a:t>
            </a:r>
            <a:r>
              <a:rPr lang="hu-HU" dirty="0" smtClean="0"/>
              <a:t>:</a:t>
            </a:r>
            <a:endParaRPr lang="hu-HU" dirty="0"/>
          </a:p>
          <a:p>
            <a:pPr>
              <a:buNone/>
            </a:pPr>
            <a:r>
              <a:rPr lang="hu-HU" dirty="0"/>
              <a:t>	</a:t>
            </a:r>
            <a:r>
              <a:rPr lang="hu-HU" b="1" dirty="0" err="1" smtClean="0">
                <a:solidFill>
                  <a:srgbClr val="006600"/>
                </a:solidFill>
              </a:rPr>
              <a:t>Are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three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girls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riding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bicycle</a:t>
            </a:r>
            <a:r>
              <a:rPr lang="hu-HU" b="1" dirty="0" smtClean="0">
                <a:solidFill>
                  <a:srgbClr val="006600"/>
                </a:solidFill>
              </a:rPr>
              <a:t>?</a:t>
            </a:r>
            <a:endParaRPr lang="hu-HU" b="1" dirty="0">
              <a:solidFill>
                <a:srgbClr val="006600"/>
              </a:solidFill>
            </a:endParaRPr>
          </a:p>
          <a:p>
            <a:pPr>
              <a:buNone/>
            </a:pPr>
            <a:r>
              <a:rPr lang="hu-HU" b="1" dirty="0">
                <a:solidFill>
                  <a:srgbClr val="006600"/>
                </a:solidFill>
              </a:rPr>
              <a:t>	</a:t>
            </a:r>
            <a:r>
              <a:rPr lang="hu-HU" b="1" dirty="0" smtClean="0">
                <a:solidFill>
                  <a:srgbClr val="006600"/>
                </a:solidFill>
              </a:rPr>
              <a:t>No, </a:t>
            </a:r>
            <a:r>
              <a:rPr lang="hu-HU" b="1" dirty="0" err="1" smtClean="0">
                <a:solidFill>
                  <a:srgbClr val="006600"/>
                </a:solidFill>
              </a:rPr>
              <a:t>four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  <a:endParaRPr lang="hu-HU" b="1" dirty="0">
              <a:solidFill>
                <a:srgbClr val="006600"/>
              </a:solidFill>
            </a:endParaRPr>
          </a:p>
          <a:p>
            <a:pPr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11" r="667" b="12865"/>
          <a:stretch>
            <a:fillRect/>
          </a:stretch>
        </p:blipFill>
        <p:spPr bwMode="auto">
          <a:xfrm>
            <a:off x="6300192" y="4797152"/>
            <a:ext cx="2411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err="1" smtClean="0"/>
              <a:t>Linguistic</a:t>
            </a:r>
            <a:r>
              <a:rPr lang="hu-HU" b="1" dirty="0" smtClean="0"/>
              <a:t> </a:t>
            </a:r>
            <a:r>
              <a:rPr lang="hu-HU" b="1" dirty="0" err="1" smtClean="0"/>
              <a:t>explanation</a:t>
            </a:r>
            <a:r>
              <a:rPr lang="hu-HU" b="1" dirty="0" smtClean="0"/>
              <a:t> 3: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	</a:t>
            </a:r>
            <a:r>
              <a:rPr lang="hu-HU" sz="4000" b="1" dirty="0" err="1" smtClean="0"/>
              <a:t>Relevance</a:t>
            </a:r>
            <a:r>
              <a:rPr lang="hu-HU" sz="4000" b="1" dirty="0" smtClean="0"/>
              <a:t> Account </a:t>
            </a:r>
            <a:r>
              <a:rPr lang="hu-HU" sz="3600" dirty="0" smtClean="0"/>
              <a:t>(Philip 2011):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8356" y="2348880"/>
            <a:ext cx="8507288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mtClean="0"/>
              <a:t>Universal </a:t>
            </a:r>
            <a:r>
              <a:rPr lang="hu-HU" dirty="0" err="1" smtClean="0"/>
              <a:t>quantification</a:t>
            </a:r>
            <a:r>
              <a:rPr lang="hu-HU" dirty="0" smtClean="0"/>
              <a:t> </a:t>
            </a:r>
            <a:r>
              <a:rPr lang="hu-HU" dirty="0" err="1" smtClean="0"/>
              <a:t>triggers</a:t>
            </a:r>
            <a:r>
              <a:rPr lang="hu-HU" dirty="0" smtClean="0"/>
              <a:t> </a:t>
            </a:r>
            <a:r>
              <a:rPr lang="hu-HU" dirty="0" err="1" smtClean="0"/>
              <a:t>exhaustive</a:t>
            </a:r>
            <a:r>
              <a:rPr lang="hu-HU" dirty="0" smtClean="0"/>
              <a:t> </a:t>
            </a:r>
            <a:r>
              <a:rPr lang="hu-HU" dirty="0" err="1"/>
              <a:t>enumeration</a:t>
            </a:r>
            <a:r>
              <a:rPr lang="hu-HU" dirty="0"/>
              <a:t> </a:t>
            </a:r>
            <a:r>
              <a:rPr lang="hu-HU" dirty="0" err="1" smtClean="0"/>
              <a:t>verification</a:t>
            </a:r>
            <a:r>
              <a:rPr lang="hu-HU" dirty="0" smtClean="0"/>
              <a:t>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activates</a:t>
            </a:r>
            <a:r>
              <a:rPr lang="hu-HU" dirty="0"/>
              <a:t> </a:t>
            </a:r>
            <a:r>
              <a:rPr lang="hu-HU" dirty="0" err="1"/>
              <a:t>symmetrical</a:t>
            </a:r>
            <a:r>
              <a:rPr lang="hu-HU" dirty="0"/>
              <a:t> </a:t>
            </a:r>
            <a:r>
              <a:rPr lang="hu-HU" dirty="0" err="1"/>
              <a:t>pattern</a:t>
            </a:r>
            <a:r>
              <a:rPr lang="hu-HU" dirty="0"/>
              <a:t> </a:t>
            </a:r>
            <a:r>
              <a:rPr lang="hu-HU" err="1"/>
              <a:t>recognition</a:t>
            </a:r>
            <a:r>
              <a:rPr lang="hu-HU" smtClean="0"/>
              <a:t>.</a:t>
            </a:r>
          </a:p>
          <a:p>
            <a:pPr>
              <a:buNone/>
            </a:pPr>
            <a:r>
              <a:rPr lang="hu-HU" smtClean="0"/>
              <a:t>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The </a:t>
            </a:r>
            <a:r>
              <a:rPr lang="hu-HU" dirty="0" err="1"/>
              <a:t>missing</a:t>
            </a:r>
            <a:r>
              <a:rPr lang="hu-HU" dirty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/>
              <a:t>spoiling</a:t>
            </a:r>
            <a:r>
              <a:rPr lang="hu-HU" dirty="0"/>
              <a:t> </a:t>
            </a:r>
            <a:r>
              <a:rPr lang="hu-HU" dirty="0" err="1"/>
              <a:t>symmetry</a:t>
            </a:r>
            <a:r>
              <a:rPr lang="hu-HU" dirty="0"/>
              <a:t> is </a:t>
            </a:r>
            <a:r>
              <a:rPr lang="hu-HU" dirty="0" err="1"/>
              <a:t>salient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child</a:t>
            </a:r>
            <a:r>
              <a:rPr lang="hu-HU" dirty="0"/>
              <a:t>,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imagines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existent</a:t>
            </a:r>
            <a:r>
              <a:rPr lang="hu-HU" dirty="0"/>
              <a:t>.</a:t>
            </a:r>
          </a:p>
          <a:p>
            <a:pPr>
              <a:buNone/>
            </a:pPr>
            <a:endParaRPr lang="hu-HU" sz="3600" b="1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8" y="188640"/>
            <a:ext cx="8964488" cy="1714202"/>
          </a:xfrm>
        </p:spPr>
        <p:txBody>
          <a:bodyPr>
            <a:noAutofit/>
          </a:bodyPr>
          <a:lstStyle/>
          <a:p>
            <a:r>
              <a:rPr lang="hu-HU" sz="4000" b="1" dirty="0" smtClean="0"/>
              <a:t>A </a:t>
            </a:r>
            <a:r>
              <a:rPr lang="hu-HU" sz="4000" b="1" dirty="0" err="1" smtClean="0"/>
              <a:t>fact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not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explained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by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any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theory</a:t>
            </a:r>
            <a:r>
              <a:rPr lang="hu-HU" sz="4000" b="1" dirty="0" smtClean="0"/>
              <a:t>:</a:t>
            </a:r>
            <a:br>
              <a:rPr lang="hu-HU" sz="4000" b="1" dirty="0" smtClean="0"/>
            </a:br>
            <a:r>
              <a:rPr lang="hu-HU" sz="3600" dirty="0" smtClean="0"/>
              <a:t>The </a:t>
            </a:r>
            <a:r>
              <a:rPr lang="hu-HU" sz="3600" dirty="0" err="1"/>
              <a:t>frequency</a:t>
            </a:r>
            <a:r>
              <a:rPr lang="hu-HU" sz="3600" dirty="0"/>
              <a:t> of </a:t>
            </a:r>
            <a:r>
              <a:rPr lang="hu-HU" sz="3600" dirty="0" err="1"/>
              <a:t>QS</a:t>
            </a:r>
            <a:r>
              <a:rPr lang="hu-HU" sz="3600" dirty="0"/>
              <a:t> </a:t>
            </a:r>
            <a:r>
              <a:rPr lang="hu-HU" sz="3600" dirty="0" err="1"/>
              <a:t>can</a:t>
            </a:r>
            <a:r>
              <a:rPr lang="hu-HU" sz="3600" dirty="0"/>
              <a:t> be </a:t>
            </a:r>
            <a:r>
              <a:rPr lang="hu-HU" sz="3600" dirty="0" err="1"/>
              <a:t>changed</a:t>
            </a:r>
            <a:r>
              <a:rPr lang="hu-HU" sz="3600" dirty="0"/>
              <a:t> </a:t>
            </a:r>
            <a:r>
              <a:rPr lang="hu-HU" sz="3600" dirty="0" err="1"/>
              <a:t>by</a:t>
            </a:r>
            <a:r>
              <a:rPr lang="hu-HU" sz="3600" dirty="0"/>
              <a:t> </a:t>
            </a:r>
            <a:r>
              <a:rPr lang="hu-HU" sz="3600" dirty="0" err="1"/>
              <a:t>manipulating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pragmatic</a:t>
            </a:r>
            <a:r>
              <a:rPr lang="hu-HU" sz="3600" dirty="0"/>
              <a:t> </a:t>
            </a:r>
            <a:r>
              <a:rPr lang="hu-HU" sz="3600" dirty="0" err="1" smtClean="0"/>
              <a:t>conditions</a:t>
            </a:r>
            <a:r>
              <a:rPr lang="hu-HU" sz="3600" dirty="0" smtClean="0"/>
              <a:t>: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719461"/>
            <a:ext cx="8784976" cy="33738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smtClean="0"/>
              <a:t>Richer </a:t>
            </a:r>
            <a:r>
              <a:rPr lang="hu-HU" b="1" dirty="0" err="1" smtClean="0"/>
              <a:t>visual</a:t>
            </a:r>
            <a:r>
              <a:rPr lang="hu-HU" b="1" dirty="0" smtClean="0"/>
              <a:t> </a:t>
            </a:r>
            <a:r>
              <a:rPr lang="hu-HU" b="1" dirty="0" err="1" smtClean="0"/>
              <a:t>or</a:t>
            </a:r>
            <a:r>
              <a:rPr lang="hu-HU" b="1" dirty="0" smtClean="0"/>
              <a:t> </a:t>
            </a:r>
            <a:r>
              <a:rPr lang="hu-HU" b="1" dirty="0" err="1" smtClean="0"/>
              <a:t>linguistic</a:t>
            </a:r>
            <a:r>
              <a:rPr lang="hu-HU" b="1" dirty="0" smtClean="0"/>
              <a:t> </a:t>
            </a:r>
            <a:r>
              <a:rPr lang="hu-HU" b="1" dirty="0" err="1" smtClean="0"/>
              <a:t>context</a:t>
            </a:r>
            <a:r>
              <a:rPr lang="hu-HU" b="1" dirty="0" smtClean="0"/>
              <a:t> </a:t>
            </a:r>
          </a:p>
          <a:p>
            <a:pPr>
              <a:buNone/>
            </a:pPr>
            <a:r>
              <a:rPr lang="hu-HU" b="1" dirty="0" smtClean="0"/>
              <a:t>		</a:t>
            </a:r>
            <a:r>
              <a:rPr lang="hu-HU" dirty="0" smtClean="0"/>
              <a:t>(</a:t>
            </a:r>
            <a:r>
              <a:rPr lang="hu-HU" dirty="0" err="1" smtClean="0"/>
              <a:t>e.g</a:t>
            </a:r>
            <a:r>
              <a:rPr lang="hu-HU" dirty="0" smtClean="0"/>
              <a:t>., more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extra </a:t>
            </a:r>
            <a:r>
              <a:rPr lang="hu-HU" dirty="0" err="1" smtClean="0"/>
              <a:t>object</a:t>
            </a:r>
            <a:r>
              <a:rPr lang="hu-HU" dirty="0" smtClean="0"/>
              <a:t>) </a:t>
            </a:r>
          </a:p>
          <a:p>
            <a:pPr>
              <a:buNone/>
            </a:pPr>
            <a:r>
              <a:rPr lang="hu-HU" dirty="0" err="1" smtClean="0"/>
              <a:t>or</a:t>
            </a:r>
            <a:r>
              <a:rPr lang="hu-HU" dirty="0" smtClean="0"/>
              <a:t> a</a:t>
            </a:r>
            <a:r>
              <a:rPr lang="hu-HU" b="1" dirty="0" smtClean="0"/>
              <a:t> </a:t>
            </a:r>
            <a:r>
              <a:rPr lang="hu-HU" b="1" dirty="0" err="1" smtClean="0"/>
              <a:t>backgrounded</a:t>
            </a:r>
            <a:r>
              <a:rPr lang="hu-HU" b="1" dirty="0" smtClean="0"/>
              <a:t> extra </a:t>
            </a:r>
            <a:r>
              <a:rPr lang="hu-HU" b="1" err="1" smtClean="0"/>
              <a:t>object</a:t>
            </a:r>
            <a:r>
              <a:rPr lang="hu-HU" b="1" smtClean="0"/>
              <a:t> may </a:t>
            </a:r>
            <a:r>
              <a:rPr lang="hu-HU" b="1" dirty="0" err="1" smtClean="0"/>
              <a:t>reduce</a:t>
            </a:r>
            <a:r>
              <a:rPr lang="hu-HU" b="1" dirty="0" smtClean="0"/>
              <a:t> </a:t>
            </a:r>
            <a:r>
              <a:rPr lang="hu-HU" b="1" dirty="0" err="1" smtClean="0"/>
              <a:t>QS</a:t>
            </a:r>
            <a:r>
              <a:rPr lang="hu-HU" b="1" dirty="0" smtClean="0"/>
              <a:t>.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dirty="0" smtClean="0"/>
              <a:t>Both </a:t>
            </a:r>
            <a:r>
              <a:rPr lang="hu-HU" b="1" dirty="0" err="1" smtClean="0"/>
              <a:t>increasing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extra </a:t>
            </a:r>
            <a:r>
              <a:rPr lang="hu-HU" dirty="0" err="1" smtClean="0"/>
              <a:t>objects</a:t>
            </a:r>
            <a:r>
              <a:rPr lang="hu-HU" dirty="0" smtClean="0"/>
              <a:t>,</a:t>
            </a:r>
          </a:p>
          <a:p>
            <a:pPr>
              <a:buNone/>
            </a:pPr>
            <a:r>
              <a:rPr lang="hu-HU" dirty="0" smtClean="0"/>
              <a:t>and  </a:t>
            </a:r>
            <a:r>
              <a:rPr lang="hu-HU" b="1" dirty="0" err="1" smtClean="0"/>
              <a:t>decreasing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size</a:t>
            </a:r>
            <a:r>
              <a:rPr lang="hu-HU" dirty="0" smtClean="0"/>
              <a:t> of extra </a:t>
            </a:r>
            <a:r>
              <a:rPr lang="hu-HU" dirty="0" err="1" smtClean="0"/>
              <a:t>objects</a:t>
            </a:r>
            <a:r>
              <a:rPr lang="hu-HU" dirty="0" smtClean="0"/>
              <a:t>?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Hypothesis</a:t>
            </a:r>
            <a:r>
              <a:rPr lang="hu-HU" sz="4000" dirty="0" smtClean="0"/>
              <a:t>: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/>
              <a:t>give</a:t>
            </a:r>
            <a:r>
              <a:rPr lang="hu-HU" dirty="0"/>
              <a:t> </a:t>
            </a:r>
            <a:r>
              <a:rPr lang="hu-HU" dirty="0" err="1"/>
              <a:t>non-adult-like</a:t>
            </a:r>
            <a:r>
              <a:rPr lang="hu-HU" dirty="0"/>
              <a:t> </a:t>
            </a:r>
            <a:r>
              <a:rPr lang="hu-HU" dirty="0" err="1"/>
              <a:t>answers</a:t>
            </a:r>
            <a:r>
              <a:rPr lang="hu-HU" dirty="0"/>
              <a:t> </a:t>
            </a:r>
            <a:r>
              <a:rPr lang="hu-HU" dirty="0" err="1"/>
              <a:t>because</a:t>
            </a:r>
            <a:r>
              <a:rPr lang="hu-HU" u="sng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consider</a:t>
            </a:r>
            <a:r>
              <a:rPr lang="hu-HU" dirty="0"/>
              <a:t> </a:t>
            </a:r>
            <a:r>
              <a:rPr lang="hu-HU" b="1" dirty="0" err="1"/>
              <a:t>all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elements</a:t>
            </a:r>
            <a:r>
              <a:rPr lang="hu-HU" b="1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visual</a:t>
            </a:r>
            <a:r>
              <a:rPr lang="hu-HU" dirty="0"/>
              <a:t> </a:t>
            </a:r>
            <a:r>
              <a:rPr lang="hu-HU" dirty="0" err="1"/>
              <a:t>stimulus</a:t>
            </a:r>
            <a:r>
              <a:rPr lang="hu-HU" dirty="0"/>
              <a:t> </a:t>
            </a:r>
            <a:r>
              <a:rPr lang="hu-HU" b="1" dirty="0" err="1"/>
              <a:t>relevant</a:t>
            </a:r>
            <a:r>
              <a:rPr lang="hu-HU" dirty="0"/>
              <a:t>. 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/>
              <a:t>assume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/>
              <a:t>icons</a:t>
            </a:r>
            <a:r>
              <a:rPr lang="hu-HU" dirty="0"/>
              <a:t> </a:t>
            </a:r>
            <a:r>
              <a:rPr lang="hu-HU" dirty="0" err="1"/>
              <a:t>represented</a:t>
            </a:r>
            <a:r>
              <a:rPr lang="hu-HU" dirty="0"/>
              <a:t> </a:t>
            </a:r>
            <a:r>
              <a:rPr lang="hu-HU" dirty="0" smtClean="0"/>
              <a:t>      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pictures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/>
              <a:t>be </a:t>
            </a:r>
            <a:r>
              <a:rPr lang="hu-HU" dirty="0" err="1"/>
              <a:t>accounted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; </a:t>
            </a:r>
            <a:r>
              <a:rPr lang="hu-HU" dirty="0" smtClean="0"/>
              <a:t>          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b="1" dirty="0" err="1"/>
              <a:t>totality</a:t>
            </a:r>
            <a:r>
              <a:rPr lang="hu-HU" dirty="0"/>
              <a:t> </a:t>
            </a:r>
            <a:r>
              <a:rPr lang="hu-HU" dirty="0" err="1"/>
              <a:t>constitutes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domain</a:t>
            </a:r>
            <a:r>
              <a:rPr lang="hu-HU" dirty="0"/>
              <a:t> of </a:t>
            </a:r>
            <a:r>
              <a:rPr lang="hu-HU" dirty="0" err="1"/>
              <a:t>quantification</a:t>
            </a:r>
            <a:r>
              <a:rPr lang="hu-HU" dirty="0" smtClean="0"/>
              <a:t>. 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24136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Why</a:t>
            </a:r>
            <a:r>
              <a:rPr lang="hu-HU" sz="4000" b="1" dirty="0" smtClean="0"/>
              <a:t>? </a:t>
            </a:r>
            <a:r>
              <a:rPr lang="hu-HU" sz="4000" b="1" dirty="0" err="1" smtClean="0"/>
              <a:t>Because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they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interpret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the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stimuli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as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ostensive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signals</a:t>
            </a:r>
            <a:r>
              <a:rPr lang="hu-HU" sz="4000" b="1" dirty="0" smtClean="0"/>
              <a:t>.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184576"/>
          </a:xfrm>
        </p:spPr>
        <p:txBody>
          <a:bodyPr/>
          <a:lstStyle/>
          <a:p>
            <a:pPr>
              <a:buNone/>
            </a:pPr>
            <a:r>
              <a:rPr lang="hu-HU" sz="1200" dirty="0" smtClean="0"/>
              <a:t>	</a:t>
            </a:r>
            <a:endParaRPr lang="hu-HU" sz="1200" dirty="0" smtClean="0"/>
          </a:p>
          <a:p>
            <a:pPr>
              <a:buNone/>
            </a:pPr>
            <a:r>
              <a:rPr lang="hu-HU" sz="1200" dirty="0" smtClean="0"/>
              <a:t>	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predisposed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show </a:t>
            </a:r>
            <a:r>
              <a:rPr lang="hu-HU" dirty="0" err="1" smtClean="0"/>
              <a:t>preferential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ostensive</a:t>
            </a:r>
            <a:r>
              <a:rPr lang="hu-HU" dirty="0" smtClean="0"/>
              <a:t> </a:t>
            </a:r>
            <a:r>
              <a:rPr lang="hu-HU" dirty="0" err="1" smtClean="0"/>
              <a:t>communication</a:t>
            </a:r>
            <a:r>
              <a:rPr lang="hu-HU" dirty="0" smtClean="0"/>
              <a:t>.</a:t>
            </a: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 </a:t>
            </a:r>
            <a:endParaRPr lang="hu-HU" sz="1800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encode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content</a:t>
            </a:r>
            <a:r>
              <a:rPr lang="hu-HU" dirty="0" smtClean="0"/>
              <a:t> of </a:t>
            </a:r>
            <a:r>
              <a:rPr lang="hu-HU" dirty="0" err="1" smtClean="0"/>
              <a:t>ostensive</a:t>
            </a:r>
            <a:r>
              <a:rPr lang="hu-HU" dirty="0" smtClean="0"/>
              <a:t> </a:t>
            </a:r>
            <a:r>
              <a:rPr lang="hu-HU" dirty="0" err="1" smtClean="0"/>
              <a:t>communication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representing</a:t>
            </a:r>
            <a:r>
              <a:rPr lang="hu-HU" dirty="0" smtClean="0"/>
              <a:t> </a:t>
            </a:r>
            <a:r>
              <a:rPr lang="hu-HU" dirty="0" err="1" smtClean="0"/>
              <a:t>relevant</a:t>
            </a:r>
            <a:r>
              <a:rPr lang="hu-HU" dirty="0" smtClean="0"/>
              <a:t> </a:t>
            </a:r>
            <a:r>
              <a:rPr lang="hu-HU" dirty="0" err="1" smtClean="0"/>
              <a:t>episodic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generalizable</a:t>
            </a:r>
            <a:r>
              <a:rPr lang="hu-HU" dirty="0" smtClean="0"/>
              <a:t> </a:t>
            </a:r>
            <a:r>
              <a:rPr lang="hu-HU" dirty="0" err="1" smtClean="0"/>
              <a:t>knowledge</a:t>
            </a:r>
            <a:r>
              <a:rPr lang="hu-HU" dirty="0" smtClean="0"/>
              <a:t>. (</a:t>
            </a:r>
            <a:r>
              <a:rPr lang="hu-HU" dirty="0" err="1" smtClean="0"/>
              <a:t>Csibra</a:t>
            </a:r>
            <a:r>
              <a:rPr lang="hu-HU" dirty="0" smtClean="0"/>
              <a:t> &amp; Gergely 2009, etc.) </a:t>
            </a:r>
          </a:p>
          <a:p>
            <a:pPr>
              <a:buNone/>
            </a:pPr>
            <a:r>
              <a:rPr lang="hu-HU" sz="2000" dirty="0" smtClean="0"/>
              <a:t>	</a:t>
            </a:r>
          </a:p>
          <a:p>
            <a:pPr>
              <a:buNone/>
            </a:pPr>
            <a:r>
              <a:rPr lang="hu-HU" dirty="0" smtClean="0"/>
              <a:t>	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Claim</a:t>
            </a:r>
            <a:r>
              <a:rPr lang="hu-HU" sz="4000" b="1" dirty="0" smtClean="0"/>
              <a:t>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visual</a:t>
            </a:r>
            <a:r>
              <a:rPr lang="hu-HU" dirty="0"/>
              <a:t> </a:t>
            </a:r>
            <a:r>
              <a:rPr lang="hu-HU" dirty="0" err="1"/>
              <a:t>stimulus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a </a:t>
            </a:r>
            <a:r>
              <a:rPr lang="hu-HU" dirty="0" err="1"/>
              <a:t>sentence-picture</a:t>
            </a:r>
            <a:r>
              <a:rPr lang="hu-HU" dirty="0"/>
              <a:t> </a:t>
            </a:r>
            <a:r>
              <a:rPr lang="hu-HU" dirty="0" err="1"/>
              <a:t>matching</a:t>
            </a:r>
            <a:r>
              <a:rPr lang="hu-HU" dirty="0"/>
              <a:t> </a:t>
            </a:r>
            <a:r>
              <a:rPr lang="hu-HU" dirty="0" err="1"/>
              <a:t>task</a:t>
            </a:r>
            <a:r>
              <a:rPr lang="hu-HU" dirty="0"/>
              <a:t> is </a:t>
            </a:r>
            <a:r>
              <a:rPr lang="hu-HU" b="1" dirty="0"/>
              <a:t>a </a:t>
            </a:r>
            <a:r>
              <a:rPr lang="hu-HU" b="1" dirty="0" err="1"/>
              <a:t>minimal</a:t>
            </a:r>
            <a:r>
              <a:rPr lang="hu-HU" b="1" dirty="0"/>
              <a:t> </a:t>
            </a:r>
            <a:r>
              <a:rPr lang="hu-HU" b="1" dirty="0" err="1"/>
              <a:t>model</a:t>
            </a:r>
            <a:r>
              <a:rPr lang="hu-HU" b="1" dirty="0"/>
              <a:t> </a:t>
            </a:r>
            <a:r>
              <a:rPr lang="hu-HU" b="1" dirty="0" err="1"/>
              <a:t>abstracting</a:t>
            </a:r>
            <a:r>
              <a:rPr lang="hu-HU" b="1" dirty="0"/>
              <a:t> </a:t>
            </a:r>
            <a:r>
              <a:rPr lang="hu-HU" b="1" dirty="0" err="1"/>
              <a:t>away</a:t>
            </a:r>
            <a:r>
              <a:rPr lang="hu-HU" b="1" dirty="0"/>
              <a:t> </a:t>
            </a:r>
            <a:r>
              <a:rPr lang="hu-HU" b="1" dirty="0" err="1"/>
              <a:t>from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details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situation</a:t>
            </a:r>
            <a:r>
              <a:rPr lang="hu-HU" dirty="0" smtClean="0"/>
              <a:t>, </a:t>
            </a:r>
            <a:r>
              <a:rPr lang="hu-HU" dirty="0" err="1"/>
              <a:t>children</a:t>
            </a:r>
            <a:r>
              <a:rPr lang="hu-HU" dirty="0"/>
              <a:t> </a:t>
            </a:r>
            <a:r>
              <a:rPr lang="hu-HU" dirty="0" err="1"/>
              <a:t>regard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elements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stimulus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b="1" dirty="0" err="1"/>
              <a:t>ostensive</a:t>
            </a:r>
            <a:r>
              <a:rPr lang="hu-HU" b="1" dirty="0"/>
              <a:t> </a:t>
            </a:r>
            <a:r>
              <a:rPr lang="hu-HU" b="1" dirty="0" err="1" smtClean="0"/>
              <a:t>clues</a:t>
            </a:r>
            <a:r>
              <a:rPr lang="hu-HU" b="1" dirty="0" smtClean="0"/>
              <a:t> </a:t>
            </a:r>
            <a:r>
              <a:rPr lang="hu-HU" b="1" dirty="0" err="1"/>
              <a:t>representing</a:t>
            </a:r>
            <a:r>
              <a:rPr lang="hu-HU" b="1" dirty="0"/>
              <a:t> </a:t>
            </a:r>
            <a:r>
              <a:rPr lang="hu-HU" b="1" dirty="0" err="1"/>
              <a:t>all</a:t>
            </a:r>
            <a:r>
              <a:rPr lang="hu-HU" b="1" dirty="0"/>
              <a:t> and </a:t>
            </a:r>
            <a:r>
              <a:rPr lang="hu-HU" b="1" dirty="0" err="1"/>
              <a:t>only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relevant</a:t>
            </a:r>
            <a:r>
              <a:rPr lang="hu-HU" b="1" dirty="0"/>
              <a:t> </a:t>
            </a:r>
            <a:r>
              <a:rPr lang="hu-HU" b="1" dirty="0" err="1"/>
              <a:t>elements</a:t>
            </a:r>
            <a:r>
              <a:rPr lang="hu-HU" b="1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matched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sentence</a:t>
            </a:r>
            <a:r>
              <a:rPr lang="hu-HU" dirty="0" smtClean="0"/>
              <a:t>.</a:t>
            </a:r>
            <a:endParaRPr lang="hu-HU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Experimental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evidence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i="1" dirty="0" err="1" smtClean="0"/>
              <a:t>Objectives</a:t>
            </a:r>
            <a:r>
              <a:rPr lang="hu-HU" i="1" dirty="0" smtClean="0"/>
              <a:t>:  </a:t>
            </a:r>
            <a:r>
              <a:rPr lang="hu-HU" dirty="0" err="1" smtClean="0"/>
              <a:t>To</a:t>
            </a:r>
            <a:r>
              <a:rPr lang="hu-HU" dirty="0" smtClean="0"/>
              <a:t> show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endParaRPr lang="hu-HU" i="1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visual</a:t>
            </a:r>
            <a:r>
              <a:rPr lang="hu-HU" dirty="0" smtClean="0"/>
              <a:t> </a:t>
            </a:r>
            <a:r>
              <a:rPr lang="hu-HU" dirty="0" err="1" smtClean="0"/>
              <a:t>stimuli</a:t>
            </a:r>
            <a:r>
              <a:rPr lang="hu-HU" dirty="0" smtClean="0"/>
              <a:t>  </a:t>
            </a:r>
            <a:r>
              <a:rPr lang="hu-HU" dirty="0" err="1" smtClean="0"/>
              <a:t>containing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a </a:t>
            </a:r>
            <a:r>
              <a:rPr lang="hu-HU" dirty="0" err="1" smtClean="0"/>
              <a:t>few</a:t>
            </a:r>
            <a:r>
              <a:rPr lang="hu-HU" dirty="0" smtClean="0"/>
              <a:t> </a:t>
            </a:r>
            <a:r>
              <a:rPr lang="hu-HU" dirty="0" err="1" smtClean="0"/>
              <a:t>icon-like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replaced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photos</a:t>
            </a:r>
            <a:r>
              <a:rPr lang="hu-HU" dirty="0" smtClean="0"/>
              <a:t> </a:t>
            </a:r>
            <a:r>
              <a:rPr lang="hu-HU" dirty="0" err="1" smtClean="0"/>
              <a:t>rich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accidental</a:t>
            </a:r>
            <a:r>
              <a:rPr lang="hu-HU" dirty="0" smtClean="0"/>
              <a:t> </a:t>
            </a:r>
            <a:r>
              <a:rPr lang="hu-HU" dirty="0" err="1" smtClean="0"/>
              <a:t>details</a:t>
            </a:r>
            <a:r>
              <a:rPr lang="hu-HU" dirty="0" smtClean="0"/>
              <a:t>,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misunderstood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ostensive</a:t>
            </a:r>
            <a:r>
              <a:rPr lang="hu-HU" dirty="0" smtClean="0"/>
              <a:t> </a:t>
            </a:r>
            <a:r>
              <a:rPr lang="hu-HU" dirty="0" err="1" smtClean="0"/>
              <a:t>signals</a:t>
            </a:r>
            <a:r>
              <a:rPr lang="hu-HU" dirty="0" smtClean="0"/>
              <a:t>, and </a:t>
            </a:r>
            <a:r>
              <a:rPr lang="hu-HU" dirty="0" err="1" smtClean="0"/>
              <a:t>QS</a:t>
            </a:r>
            <a:r>
              <a:rPr lang="hu-HU" dirty="0" smtClean="0"/>
              <a:t> is </a:t>
            </a:r>
            <a:r>
              <a:rPr lang="hu-HU" dirty="0" err="1" smtClean="0"/>
              <a:t>radically</a:t>
            </a:r>
            <a:r>
              <a:rPr lang="hu-HU" dirty="0" smtClean="0"/>
              <a:t> </a:t>
            </a:r>
            <a:r>
              <a:rPr lang="hu-HU" dirty="0" err="1" smtClean="0"/>
              <a:t>reduced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i="1" dirty="0" err="1" smtClean="0"/>
              <a:t>Subjects</a:t>
            </a:r>
            <a:r>
              <a:rPr lang="hu-HU" i="1" smtClean="0"/>
              <a:t>:</a:t>
            </a:r>
            <a:r>
              <a:rPr lang="hu-HU" smtClean="0"/>
              <a:t> 46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smtClean="0"/>
              <a:t>3 kindergartens</a:t>
            </a:r>
            <a:endParaRPr lang="hu-HU" dirty="0" smtClean="0"/>
          </a:p>
          <a:p>
            <a:pPr>
              <a:buNone/>
            </a:pPr>
            <a:r>
              <a:rPr lang="hu-HU" i="1" err="1" smtClean="0"/>
              <a:t>Mean</a:t>
            </a:r>
            <a:r>
              <a:rPr lang="hu-HU" i="1" smtClean="0"/>
              <a:t> age:  </a:t>
            </a:r>
            <a:r>
              <a:rPr lang="hu-HU" smtClean="0"/>
              <a:t>5;5 </a:t>
            </a:r>
            <a:r>
              <a:rPr lang="hu-HU" dirty="0" err="1" smtClean="0"/>
              <a:t>years</a:t>
            </a:r>
            <a:endParaRPr lang="hu-HU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r>
              <a:rPr lang="hu-HU" i="1" dirty="0" err="1" smtClean="0"/>
              <a:t>Adult</a:t>
            </a:r>
            <a:r>
              <a:rPr lang="hu-HU" i="1" dirty="0" smtClean="0"/>
              <a:t> </a:t>
            </a:r>
            <a:r>
              <a:rPr lang="hu-HU" i="1" dirty="0" err="1" smtClean="0"/>
              <a:t>control</a:t>
            </a:r>
            <a:r>
              <a:rPr lang="hu-HU" i="1" dirty="0" smtClean="0"/>
              <a:t>: </a:t>
            </a:r>
            <a:r>
              <a:rPr lang="hu-HU" dirty="0" smtClean="0"/>
              <a:t>24 </a:t>
            </a:r>
            <a:r>
              <a:rPr lang="hu-HU" dirty="0" err="1" smtClean="0"/>
              <a:t>university</a:t>
            </a:r>
            <a:r>
              <a:rPr lang="hu-HU" dirty="0" smtClean="0"/>
              <a:t> </a:t>
            </a:r>
            <a:r>
              <a:rPr lang="hu-HU" dirty="0" err="1" smtClean="0"/>
              <a:t>students</a:t>
            </a:r>
            <a:r>
              <a:rPr lang="hu-HU" dirty="0" smtClean="0"/>
              <a:t>, </a:t>
            </a:r>
          </a:p>
          <a:p>
            <a:pPr>
              <a:buNone/>
            </a:pPr>
            <a:r>
              <a:rPr lang="hu-HU" i="1" dirty="0" err="1" smtClean="0"/>
              <a:t>Mean</a:t>
            </a:r>
            <a:r>
              <a:rPr lang="hu-HU" i="1" dirty="0" smtClean="0"/>
              <a:t> </a:t>
            </a:r>
            <a:r>
              <a:rPr lang="hu-HU" i="1" dirty="0" err="1" smtClean="0"/>
              <a:t>age</a:t>
            </a:r>
            <a:r>
              <a:rPr lang="hu-HU" i="1" dirty="0" smtClean="0"/>
              <a:t>:  </a:t>
            </a:r>
            <a:r>
              <a:rPr lang="hu-HU" dirty="0" smtClean="0"/>
              <a:t>21 </a:t>
            </a:r>
            <a:r>
              <a:rPr lang="hu-HU" dirty="0" err="1" smtClean="0"/>
              <a:t>years</a:t>
            </a:r>
            <a:r>
              <a:rPr lang="hu-HU" dirty="0" smtClean="0"/>
              <a:t> (</a:t>
            </a:r>
            <a:r>
              <a:rPr lang="hu-HU" dirty="0" err="1" smtClean="0"/>
              <a:t>SD</a:t>
            </a:r>
            <a:r>
              <a:rPr lang="hu-HU" dirty="0" smtClean="0"/>
              <a:t>=1,61)</a:t>
            </a:r>
          </a:p>
          <a:p>
            <a:pPr>
              <a:buNone/>
            </a:pPr>
            <a:endParaRPr lang="hu-HU" sz="1100" i="1" dirty="0" smtClean="0"/>
          </a:p>
          <a:p>
            <a:pPr>
              <a:buNone/>
            </a:pPr>
            <a:r>
              <a:rPr lang="hu-HU" i="1" dirty="0" err="1" smtClean="0"/>
              <a:t>Method</a:t>
            </a:r>
            <a:r>
              <a:rPr lang="hu-HU" i="1" dirty="0" smtClean="0"/>
              <a:t>:</a:t>
            </a:r>
            <a:r>
              <a:rPr lang="hu-HU" dirty="0" smtClean="0"/>
              <a:t> </a:t>
            </a:r>
          </a:p>
          <a:p>
            <a:pPr>
              <a:buNone/>
            </a:pPr>
            <a:r>
              <a:rPr lang="hu-HU" b="1" dirty="0" err="1" smtClean="0"/>
              <a:t>Sentence-picture</a:t>
            </a:r>
            <a:r>
              <a:rPr lang="hu-HU" b="1" dirty="0" smtClean="0"/>
              <a:t> </a:t>
            </a:r>
            <a:r>
              <a:rPr lang="hu-HU" b="1" err="1" smtClean="0"/>
              <a:t>matching</a:t>
            </a:r>
            <a:r>
              <a:rPr lang="hu-HU" b="1" smtClean="0"/>
              <a:t>; truth </a:t>
            </a:r>
            <a:r>
              <a:rPr lang="hu-HU" b="1" dirty="0" err="1" smtClean="0"/>
              <a:t>value</a:t>
            </a:r>
            <a:r>
              <a:rPr lang="hu-HU" b="1" dirty="0" smtClean="0"/>
              <a:t> </a:t>
            </a:r>
            <a:r>
              <a:rPr lang="hu-HU" b="1" dirty="0" err="1" smtClean="0"/>
              <a:t>judgement</a:t>
            </a:r>
            <a:endParaRPr lang="hu-HU" b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Experimental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procedure</a:t>
            </a:r>
            <a:endParaRPr lang="hu-HU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i="1" dirty="0" err="1" smtClean="0"/>
              <a:t>Stimuli</a:t>
            </a:r>
            <a:r>
              <a:rPr lang="hu-HU" smtClean="0"/>
              <a:t>:</a:t>
            </a:r>
            <a:r>
              <a:rPr lang="hu-HU" b="1" smtClean="0"/>
              <a:t>   </a:t>
            </a:r>
            <a:r>
              <a:rPr lang="hu-HU" smtClean="0"/>
              <a:t>8 </a:t>
            </a:r>
            <a:r>
              <a:rPr lang="hu-HU" dirty="0" smtClean="0"/>
              <a:t>test </a:t>
            </a:r>
            <a:r>
              <a:rPr lang="hu-HU" dirty="0" err="1" smtClean="0"/>
              <a:t>sentences</a:t>
            </a:r>
            <a:r>
              <a:rPr lang="hu-HU" dirty="0" smtClean="0"/>
              <a:t>,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corresponding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iconic</a:t>
            </a:r>
            <a:r>
              <a:rPr lang="hu-HU" dirty="0" smtClean="0"/>
              <a:t> </a:t>
            </a:r>
            <a:r>
              <a:rPr lang="hu-HU" dirty="0" err="1" smtClean="0"/>
              <a:t>drawing</a:t>
            </a:r>
            <a:r>
              <a:rPr lang="hu-HU" dirty="0" smtClean="0"/>
              <a:t> and a </a:t>
            </a:r>
            <a:r>
              <a:rPr lang="hu-HU" dirty="0" err="1" smtClean="0"/>
              <a:t>corresponding</a:t>
            </a:r>
            <a:r>
              <a:rPr lang="hu-HU" dirty="0" smtClean="0"/>
              <a:t>  </a:t>
            </a:r>
            <a:r>
              <a:rPr lang="hu-HU" dirty="0" err="1" smtClean="0"/>
              <a:t>photo</a:t>
            </a:r>
            <a:endParaRPr lang="hu-HU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 algn="ctr">
              <a:buNone/>
            </a:pPr>
            <a:r>
              <a:rPr lang="hu-HU" b="1" dirty="0" err="1" smtClean="0">
                <a:solidFill>
                  <a:srgbClr val="006600"/>
                </a:solidFill>
              </a:rPr>
              <a:t>Every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child</a:t>
            </a:r>
            <a:r>
              <a:rPr lang="hu-HU" b="1" dirty="0" smtClean="0">
                <a:solidFill>
                  <a:srgbClr val="006600"/>
                </a:solidFill>
              </a:rPr>
              <a:t> is </a:t>
            </a:r>
            <a:r>
              <a:rPr lang="hu-HU" b="1" dirty="0" err="1" smtClean="0">
                <a:solidFill>
                  <a:srgbClr val="006600"/>
                </a:solidFill>
              </a:rPr>
              <a:t>sitting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on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high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chair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Experimental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procedure</a:t>
            </a:r>
            <a:endParaRPr lang="hu-HU" sz="4000" b="1" dirty="0"/>
          </a:p>
        </p:txBody>
      </p:sp>
      <p:pic>
        <p:nvPicPr>
          <p:cNvPr id="5" name="Kép 4" descr="x2barp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3329573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 descr="x1barp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96952"/>
            <a:ext cx="3768707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Results</a:t>
            </a:r>
            <a:r>
              <a:rPr lang="hu-HU" b="1" dirty="0" smtClean="0"/>
              <a:t>:</a:t>
            </a:r>
            <a:endParaRPr lang="hu-HU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1196752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872419" y="220486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smtClean="0">
                <a:latin typeface="Arial" pitchFamily="34" charset="0"/>
                <a:cs typeface="Arial" pitchFamily="34" charset="0"/>
              </a:rPr>
              <a:t>p&gt;0,001</a:t>
            </a:r>
            <a:endParaRPr lang="hu-HU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err="1" smtClean="0"/>
              <a:t>Claim</a:t>
            </a:r>
            <a:r>
              <a:rPr lang="hu-HU" sz="4000" b="1" dirty="0" smtClean="0"/>
              <a:t>: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b="1" dirty="0" err="1" smtClean="0"/>
              <a:t>Presenting</a:t>
            </a:r>
            <a:r>
              <a:rPr lang="hu-HU" b="1" dirty="0" smtClean="0"/>
              <a:t> </a:t>
            </a:r>
            <a:r>
              <a:rPr lang="hu-HU" b="1" dirty="0"/>
              <a:t>an </a:t>
            </a:r>
            <a:r>
              <a:rPr lang="hu-HU" b="1" dirty="0" err="1"/>
              <a:t>utterance</a:t>
            </a:r>
            <a:r>
              <a:rPr lang="hu-HU" b="1" dirty="0"/>
              <a:t> and </a:t>
            </a:r>
            <a:r>
              <a:rPr lang="hu-HU" b="1" dirty="0" err="1"/>
              <a:t>its</a:t>
            </a:r>
            <a:r>
              <a:rPr lang="hu-HU" b="1" dirty="0"/>
              <a:t> </a:t>
            </a:r>
            <a:r>
              <a:rPr lang="hu-HU" b="1" dirty="0" err="1" smtClean="0"/>
              <a:t>visual</a:t>
            </a:r>
            <a:r>
              <a:rPr lang="hu-HU" b="1" dirty="0" smtClean="0"/>
              <a:t> </a:t>
            </a:r>
            <a:r>
              <a:rPr lang="hu-HU" b="1" dirty="0" err="1" smtClean="0"/>
              <a:t>representation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/>
              <a:t>a </a:t>
            </a:r>
            <a:r>
              <a:rPr lang="hu-HU" b="1" dirty="0" err="1"/>
              <a:t>child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a test </a:t>
            </a:r>
            <a:r>
              <a:rPr lang="hu-HU" b="1" dirty="0" err="1"/>
              <a:t>situation</a:t>
            </a:r>
            <a:r>
              <a:rPr lang="hu-HU" b="1" dirty="0"/>
              <a:t> </a:t>
            </a:r>
            <a:r>
              <a:rPr lang="hu-HU" b="1" dirty="0" err="1"/>
              <a:t>may</a:t>
            </a:r>
            <a:r>
              <a:rPr lang="hu-HU" b="1" dirty="0"/>
              <a:t> </a:t>
            </a:r>
            <a:r>
              <a:rPr lang="hu-HU" b="1" dirty="0" err="1"/>
              <a:t>elicit</a:t>
            </a:r>
            <a:r>
              <a:rPr lang="hu-HU" b="1" dirty="0"/>
              <a:t> </a:t>
            </a:r>
            <a:r>
              <a:rPr lang="hu-HU" b="1" dirty="0" err="1"/>
              <a:t>reactions</a:t>
            </a:r>
            <a:r>
              <a:rPr lang="hu-HU" b="1" dirty="0"/>
              <a:t> </a:t>
            </a:r>
            <a:r>
              <a:rPr lang="hu-HU" b="1" dirty="0" err="1"/>
              <a:t>that</a:t>
            </a:r>
            <a:r>
              <a:rPr lang="hu-HU" b="1" dirty="0"/>
              <a:t> </a:t>
            </a:r>
            <a:r>
              <a:rPr lang="hu-HU" b="1" dirty="0" err="1"/>
              <a:t>do</a:t>
            </a:r>
            <a:r>
              <a:rPr lang="hu-HU" b="1" dirty="0"/>
              <a:t> </a:t>
            </a:r>
            <a:r>
              <a:rPr lang="hu-HU" b="1" dirty="0" err="1"/>
              <a:t>not</a:t>
            </a:r>
            <a:r>
              <a:rPr lang="hu-HU" b="1" dirty="0"/>
              <a:t> </a:t>
            </a:r>
            <a:r>
              <a:rPr lang="hu-HU" b="1" dirty="0" err="1"/>
              <a:t>occur</a:t>
            </a:r>
            <a:r>
              <a:rPr lang="hu-HU" b="1" dirty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/>
              <a:t>natural</a:t>
            </a:r>
            <a:r>
              <a:rPr lang="hu-HU" b="1" dirty="0"/>
              <a:t>, </a:t>
            </a:r>
            <a:r>
              <a:rPr lang="hu-HU" b="1" dirty="0" err="1"/>
              <a:t>everyday</a:t>
            </a:r>
            <a:r>
              <a:rPr lang="hu-HU" b="1" dirty="0"/>
              <a:t> </a:t>
            </a:r>
            <a:r>
              <a:rPr lang="hu-HU" b="1" dirty="0" err="1"/>
              <a:t>circumstances</a:t>
            </a:r>
            <a:r>
              <a:rPr lang="hu-HU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96752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Discussion</a:t>
            </a:r>
            <a:r>
              <a:rPr lang="hu-HU" sz="4000" b="1" dirty="0" smtClean="0"/>
              <a:t>: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err="1" smtClean="0"/>
              <a:t>Experimenters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iconic</a:t>
            </a:r>
            <a:r>
              <a:rPr lang="hu-HU" dirty="0" smtClean="0"/>
              <a:t> </a:t>
            </a:r>
            <a:r>
              <a:rPr lang="hu-HU" dirty="0" err="1" smtClean="0"/>
              <a:t>stimuli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eliminate</a:t>
            </a:r>
            <a:r>
              <a:rPr lang="hu-HU" dirty="0" smtClean="0"/>
              <a:t> </a:t>
            </a:r>
            <a:r>
              <a:rPr lang="hu-HU" dirty="0" err="1" smtClean="0"/>
              <a:t>irrelevant</a:t>
            </a:r>
            <a:r>
              <a:rPr lang="hu-HU" dirty="0" smtClean="0"/>
              <a:t> </a:t>
            </a:r>
            <a:r>
              <a:rPr lang="hu-HU" dirty="0" err="1" smtClean="0"/>
              <a:t>distractors</a:t>
            </a:r>
            <a:r>
              <a:rPr lang="hu-HU" dirty="0" smtClean="0"/>
              <a:t>,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ensure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influenced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relevant</a:t>
            </a:r>
            <a:r>
              <a:rPr lang="hu-HU" dirty="0" smtClean="0"/>
              <a:t>, </a:t>
            </a:r>
            <a:r>
              <a:rPr lang="hu-HU" dirty="0" err="1" smtClean="0"/>
              <a:t>controlled</a:t>
            </a:r>
            <a:r>
              <a:rPr lang="hu-HU" dirty="0" smtClean="0"/>
              <a:t> </a:t>
            </a:r>
            <a:r>
              <a:rPr lang="hu-HU" dirty="0" err="1" smtClean="0"/>
              <a:t>factor</a:t>
            </a:r>
            <a:r>
              <a:rPr lang="hu-HU" dirty="0" smtClean="0"/>
              <a:t>(s).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r>
              <a:rPr lang="hu-HU" dirty="0" smtClean="0"/>
              <a:t>  is </a:t>
            </a:r>
            <a:r>
              <a:rPr lang="hu-HU" dirty="0" err="1" smtClean="0"/>
              <a:t>mistaken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want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test </a:t>
            </a:r>
            <a:r>
              <a:rPr lang="hu-HU" dirty="0" err="1" smtClean="0"/>
              <a:t>whether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an </a:t>
            </a:r>
            <a:r>
              <a:rPr lang="hu-HU" dirty="0" err="1" smtClean="0"/>
              <a:t>element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stimulus</a:t>
            </a:r>
            <a:r>
              <a:rPr lang="hu-HU" dirty="0" smtClean="0"/>
              <a:t> is </a:t>
            </a:r>
            <a:r>
              <a:rPr lang="hu-HU" dirty="0" err="1" smtClean="0"/>
              <a:t>relevant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linguistic</a:t>
            </a:r>
            <a:r>
              <a:rPr lang="hu-HU" dirty="0" smtClean="0"/>
              <a:t> </a:t>
            </a:r>
            <a:r>
              <a:rPr lang="hu-HU" dirty="0" err="1" smtClean="0"/>
              <a:t>representation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b="1" dirty="0" err="1" smtClean="0"/>
              <a:t>If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visual</a:t>
            </a:r>
            <a:r>
              <a:rPr lang="hu-HU" b="1" dirty="0" smtClean="0"/>
              <a:t> </a:t>
            </a:r>
            <a:r>
              <a:rPr lang="hu-HU" b="1" dirty="0" err="1" smtClean="0"/>
              <a:t>stimulus</a:t>
            </a:r>
            <a:r>
              <a:rPr lang="hu-HU" b="1" dirty="0" smtClean="0"/>
              <a:t> is a </a:t>
            </a:r>
            <a:r>
              <a:rPr lang="hu-HU" b="1" dirty="0" err="1" smtClean="0"/>
              <a:t>minimal</a:t>
            </a:r>
            <a:r>
              <a:rPr lang="hu-HU" b="1" dirty="0" smtClean="0"/>
              <a:t> </a:t>
            </a:r>
            <a:r>
              <a:rPr lang="hu-HU" b="1" dirty="0" err="1" smtClean="0"/>
              <a:t>model</a:t>
            </a:r>
            <a:r>
              <a:rPr lang="hu-HU" b="1" dirty="0" smtClean="0"/>
              <a:t> </a:t>
            </a:r>
            <a:r>
              <a:rPr lang="hu-HU" b="1" dirty="0" err="1" smtClean="0"/>
              <a:t>devoid</a:t>
            </a:r>
            <a:r>
              <a:rPr lang="hu-HU" b="1" dirty="0" smtClean="0"/>
              <a:t> of </a:t>
            </a:r>
            <a:r>
              <a:rPr lang="hu-HU" b="1" dirty="0" err="1" smtClean="0"/>
              <a:t>irrelevant</a:t>
            </a:r>
            <a:r>
              <a:rPr lang="hu-HU" b="1" dirty="0" smtClean="0"/>
              <a:t> </a:t>
            </a:r>
            <a:r>
              <a:rPr lang="hu-HU" b="1" dirty="0" err="1" smtClean="0"/>
              <a:t>details</a:t>
            </a:r>
            <a:r>
              <a:rPr lang="hu-HU" b="1" dirty="0" smtClean="0"/>
              <a:t>, </a:t>
            </a:r>
            <a:r>
              <a:rPr lang="hu-HU" b="1" dirty="0" err="1" smtClean="0"/>
              <a:t>children</a:t>
            </a:r>
            <a:r>
              <a:rPr lang="hu-HU" b="1" dirty="0" smtClean="0"/>
              <a:t> </a:t>
            </a:r>
            <a:r>
              <a:rPr lang="hu-HU" b="1" dirty="0" err="1" smtClean="0"/>
              <a:t>tend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interpret</a:t>
            </a:r>
            <a:r>
              <a:rPr lang="hu-HU" b="1" dirty="0" smtClean="0"/>
              <a:t> </a:t>
            </a:r>
            <a:r>
              <a:rPr lang="hu-HU" b="1" dirty="0" err="1" smtClean="0"/>
              <a:t>all</a:t>
            </a:r>
            <a:r>
              <a:rPr lang="hu-HU" b="1" dirty="0" smtClean="0"/>
              <a:t> of </a:t>
            </a:r>
            <a:r>
              <a:rPr lang="hu-HU" b="1" dirty="0" err="1" smtClean="0"/>
              <a:t>its</a:t>
            </a:r>
            <a:r>
              <a:rPr lang="hu-HU" b="1" dirty="0" smtClean="0"/>
              <a:t> </a:t>
            </a:r>
            <a:r>
              <a:rPr lang="hu-HU" b="1" dirty="0" err="1" smtClean="0"/>
              <a:t>elements</a:t>
            </a:r>
            <a:r>
              <a:rPr lang="hu-HU" b="1" dirty="0" smtClean="0"/>
              <a:t> </a:t>
            </a:r>
            <a:r>
              <a:rPr lang="hu-HU" b="1" dirty="0" err="1" smtClean="0"/>
              <a:t>as</a:t>
            </a:r>
            <a:r>
              <a:rPr lang="hu-HU" b="1" dirty="0" smtClean="0"/>
              <a:t> </a:t>
            </a:r>
            <a:r>
              <a:rPr lang="hu-HU" b="1" dirty="0" err="1" smtClean="0"/>
              <a:t>ostensive</a:t>
            </a:r>
            <a:r>
              <a:rPr lang="hu-HU" b="1" dirty="0" smtClean="0"/>
              <a:t> </a:t>
            </a:r>
            <a:r>
              <a:rPr lang="hu-HU" b="1" dirty="0" err="1" smtClean="0"/>
              <a:t>clues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be </a:t>
            </a:r>
            <a:r>
              <a:rPr lang="hu-HU" b="1" dirty="0" err="1" smtClean="0"/>
              <a:t>represented</a:t>
            </a:r>
            <a:r>
              <a:rPr lang="hu-HU" b="1" dirty="0" smtClean="0"/>
              <a:t> </a:t>
            </a:r>
            <a:r>
              <a:rPr lang="hu-HU" b="1" dirty="0" err="1" smtClean="0"/>
              <a:t>linguistically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Discussion</a:t>
            </a:r>
            <a:r>
              <a:rPr lang="hu-HU" sz="4000" b="1" dirty="0" smtClean="0"/>
              <a:t>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435280" cy="5589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3500" b="1" dirty="0" err="1" smtClean="0"/>
              <a:t>If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the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ostensive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effect</a:t>
            </a:r>
            <a:r>
              <a:rPr lang="hu-HU" sz="3500" b="1" dirty="0" smtClean="0"/>
              <a:t> is </a:t>
            </a:r>
            <a:r>
              <a:rPr lang="hu-HU" sz="3500" b="1" dirty="0" err="1" smtClean="0"/>
              <a:t>diminished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by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the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use</a:t>
            </a:r>
            <a:r>
              <a:rPr lang="hu-HU" sz="3500" b="1" dirty="0" smtClean="0"/>
              <a:t> of </a:t>
            </a:r>
            <a:r>
              <a:rPr lang="hu-HU" sz="3500" b="1" dirty="0" err="1" smtClean="0"/>
              <a:t>photos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taken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in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natural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environments</a:t>
            </a:r>
            <a:r>
              <a:rPr lang="hu-HU" sz="3500" b="1" dirty="0" smtClean="0"/>
              <a:t>, </a:t>
            </a:r>
            <a:r>
              <a:rPr lang="hu-HU" sz="3500" b="1" dirty="0" err="1" smtClean="0"/>
              <a:t>the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proportion</a:t>
            </a:r>
            <a:r>
              <a:rPr lang="hu-HU" sz="3500" b="1" dirty="0" smtClean="0"/>
              <a:t> of </a:t>
            </a:r>
            <a:r>
              <a:rPr lang="hu-HU" sz="3500" b="1" dirty="0" err="1" smtClean="0"/>
              <a:t>QS</a:t>
            </a:r>
            <a:r>
              <a:rPr lang="hu-HU" sz="3500" b="1" dirty="0" smtClean="0"/>
              <a:t> is </a:t>
            </a:r>
            <a:r>
              <a:rPr lang="hu-HU" sz="3500" b="1" dirty="0" err="1" smtClean="0"/>
              <a:t>reduced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by</a:t>
            </a:r>
            <a:r>
              <a:rPr lang="hu-HU" sz="3500" b="1" dirty="0" smtClean="0"/>
              <a:t> more </a:t>
            </a:r>
            <a:r>
              <a:rPr lang="hu-HU" sz="3500" b="1" dirty="0" err="1" smtClean="0"/>
              <a:t>than</a:t>
            </a:r>
            <a:r>
              <a:rPr lang="hu-HU" sz="3500" b="1" dirty="0" smtClean="0"/>
              <a:t> 50%.</a:t>
            </a:r>
          </a:p>
          <a:p>
            <a:pPr>
              <a:buNone/>
            </a:pPr>
            <a:endParaRPr lang="hu-HU" sz="1300" b="1" dirty="0" smtClean="0"/>
          </a:p>
          <a:p>
            <a:pPr>
              <a:buNone/>
            </a:pPr>
            <a:r>
              <a:rPr lang="hu-HU" sz="3500" dirty="0" err="1" smtClean="0"/>
              <a:t>Why</a:t>
            </a:r>
            <a:r>
              <a:rPr lang="hu-HU" sz="3500" dirty="0" smtClean="0"/>
              <a:t> </a:t>
            </a:r>
            <a:r>
              <a:rPr lang="hu-HU" sz="3500" dirty="0" err="1" smtClean="0"/>
              <a:t>does</a:t>
            </a:r>
            <a:r>
              <a:rPr lang="hu-HU" sz="3500" dirty="0" smtClean="0"/>
              <a:t> a </a:t>
            </a:r>
            <a:r>
              <a:rPr lang="hu-HU" sz="3500" dirty="0" err="1" smtClean="0"/>
              <a:t>richer</a:t>
            </a:r>
            <a:r>
              <a:rPr lang="hu-HU" sz="3500" dirty="0" smtClean="0"/>
              <a:t> </a:t>
            </a:r>
            <a:r>
              <a:rPr lang="hu-HU" sz="3500" dirty="0" err="1" smtClean="0"/>
              <a:t>linguistic</a:t>
            </a:r>
            <a:r>
              <a:rPr lang="hu-HU" sz="3500" dirty="0" smtClean="0"/>
              <a:t> </a:t>
            </a:r>
            <a:r>
              <a:rPr lang="hu-HU" sz="3500" dirty="0" err="1" smtClean="0"/>
              <a:t>or</a:t>
            </a:r>
            <a:r>
              <a:rPr lang="hu-HU" sz="3500" dirty="0" smtClean="0"/>
              <a:t> </a:t>
            </a:r>
            <a:r>
              <a:rPr lang="hu-HU" sz="3500" dirty="0" err="1" smtClean="0"/>
              <a:t>visual</a:t>
            </a:r>
            <a:r>
              <a:rPr lang="hu-HU" sz="3500" dirty="0" smtClean="0"/>
              <a:t> </a:t>
            </a:r>
            <a:r>
              <a:rPr lang="hu-HU" sz="3500" dirty="0" err="1" smtClean="0"/>
              <a:t>context</a:t>
            </a:r>
            <a:r>
              <a:rPr lang="hu-HU" sz="3500" dirty="0" smtClean="0"/>
              <a:t> </a:t>
            </a:r>
            <a:br>
              <a:rPr lang="hu-HU" sz="3500" dirty="0" smtClean="0"/>
            </a:br>
            <a:r>
              <a:rPr lang="hu-HU" sz="3500" dirty="0" err="1" smtClean="0"/>
              <a:t>or</a:t>
            </a:r>
            <a:r>
              <a:rPr lang="hu-HU" sz="3500" dirty="0" smtClean="0"/>
              <a:t> a </a:t>
            </a:r>
            <a:r>
              <a:rPr lang="hu-HU" sz="3500" dirty="0" err="1" smtClean="0"/>
              <a:t>backgrounded</a:t>
            </a:r>
            <a:r>
              <a:rPr lang="hu-HU" sz="3500" dirty="0" smtClean="0"/>
              <a:t> extra </a:t>
            </a:r>
            <a:r>
              <a:rPr lang="hu-HU" sz="3500" dirty="0" err="1" smtClean="0"/>
              <a:t>object</a:t>
            </a:r>
            <a:r>
              <a:rPr lang="hu-HU" sz="3500" dirty="0" smtClean="0"/>
              <a:t> </a:t>
            </a:r>
            <a:r>
              <a:rPr lang="hu-HU" sz="3500" dirty="0" err="1" smtClean="0"/>
              <a:t>reduce</a:t>
            </a:r>
            <a:r>
              <a:rPr lang="hu-HU" sz="3500" dirty="0" smtClean="0"/>
              <a:t> </a:t>
            </a:r>
            <a:r>
              <a:rPr lang="hu-HU" sz="3500" dirty="0" err="1" smtClean="0"/>
              <a:t>QS</a:t>
            </a:r>
            <a:r>
              <a:rPr lang="hu-HU" sz="3500" dirty="0" smtClean="0"/>
              <a:t>?</a:t>
            </a:r>
          </a:p>
          <a:p>
            <a:pPr>
              <a:buNone/>
            </a:pPr>
            <a:endParaRPr lang="hu-HU" sz="1300" dirty="0"/>
          </a:p>
          <a:p>
            <a:pPr>
              <a:buNone/>
            </a:pPr>
            <a:r>
              <a:rPr lang="hu-HU" sz="3500" dirty="0" smtClean="0"/>
              <a:t>	Both </a:t>
            </a:r>
            <a:r>
              <a:rPr lang="hu-HU" sz="3500" dirty="0" err="1" smtClean="0"/>
              <a:t>increasing</a:t>
            </a:r>
            <a:r>
              <a:rPr lang="hu-HU" sz="3500" dirty="0" smtClean="0"/>
              <a:t> </a:t>
            </a:r>
            <a:r>
              <a:rPr lang="hu-HU" sz="3500" dirty="0" err="1" smtClean="0"/>
              <a:t>the</a:t>
            </a:r>
            <a:r>
              <a:rPr lang="hu-HU" sz="3500" dirty="0" smtClean="0"/>
              <a:t> </a:t>
            </a:r>
            <a:r>
              <a:rPr lang="hu-HU" sz="3500" dirty="0" err="1" smtClean="0"/>
              <a:t>number</a:t>
            </a:r>
            <a:r>
              <a:rPr lang="hu-HU" sz="3500" dirty="0" smtClean="0"/>
              <a:t> of extra </a:t>
            </a:r>
            <a:r>
              <a:rPr lang="hu-HU" sz="3500" dirty="0" err="1" smtClean="0"/>
              <a:t>objects</a:t>
            </a:r>
            <a:r>
              <a:rPr lang="hu-HU" sz="3500" dirty="0" smtClean="0"/>
              <a:t>,    and  </a:t>
            </a:r>
            <a:r>
              <a:rPr lang="hu-HU" sz="3500" dirty="0" err="1" smtClean="0"/>
              <a:t>decreasing</a:t>
            </a:r>
            <a:r>
              <a:rPr lang="hu-HU" sz="3500" dirty="0" smtClean="0"/>
              <a:t> </a:t>
            </a:r>
            <a:r>
              <a:rPr lang="hu-HU" sz="3500" dirty="0" err="1" smtClean="0"/>
              <a:t>the</a:t>
            </a:r>
            <a:r>
              <a:rPr lang="hu-HU" sz="3500" dirty="0" smtClean="0"/>
              <a:t> </a:t>
            </a:r>
            <a:r>
              <a:rPr lang="hu-HU" sz="3500" dirty="0" err="1" smtClean="0"/>
              <a:t>size</a:t>
            </a:r>
            <a:r>
              <a:rPr lang="hu-HU" sz="3500" dirty="0" smtClean="0"/>
              <a:t> of extra </a:t>
            </a:r>
            <a:r>
              <a:rPr lang="hu-HU" sz="3500" dirty="0" err="1" smtClean="0"/>
              <a:t>objects</a:t>
            </a:r>
            <a:r>
              <a:rPr lang="hu-HU" sz="3500" dirty="0" smtClean="0"/>
              <a:t> </a:t>
            </a:r>
            <a:r>
              <a:rPr lang="hu-HU" sz="3500" dirty="0" err="1" smtClean="0"/>
              <a:t>reduces</a:t>
            </a:r>
            <a:r>
              <a:rPr lang="hu-HU" sz="3500" dirty="0" smtClean="0"/>
              <a:t> </a:t>
            </a:r>
            <a:r>
              <a:rPr lang="hu-HU" sz="3500" dirty="0" err="1" smtClean="0"/>
              <a:t>the</a:t>
            </a:r>
            <a:r>
              <a:rPr lang="hu-HU" sz="3500" dirty="0" smtClean="0"/>
              <a:t> </a:t>
            </a:r>
            <a:r>
              <a:rPr lang="hu-HU" sz="3500" dirty="0" err="1" smtClean="0"/>
              <a:t>illusion</a:t>
            </a:r>
            <a:r>
              <a:rPr lang="hu-HU" sz="3500" dirty="0" smtClean="0"/>
              <a:t> </a:t>
            </a:r>
            <a:r>
              <a:rPr lang="hu-HU" sz="3500" dirty="0" err="1" smtClean="0"/>
              <a:t>that</a:t>
            </a:r>
            <a:r>
              <a:rPr lang="hu-HU" sz="3500" dirty="0" smtClean="0"/>
              <a:t> </a:t>
            </a:r>
            <a:r>
              <a:rPr lang="hu-HU" sz="3500" dirty="0" err="1" smtClean="0"/>
              <a:t>they</a:t>
            </a:r>
            <a:r>
              <a:rPr lang="hu-HU" sz="3500" dirty="0" smtClean="0"/>
              <a:t> </a:t>
            </a:r>
            <a:r>
              <a:rPr lang="hu-HU" sz="3500" dirty="0" err="1" smtClean="0"/>
              <a:t>are</a:t>
            </a:r>
            <a:r>
              <a:rPr lang="hu-HU" sz="3500" dirty="0" smtClean="0"/>
              <a:t> </a:t>
            </a:r>
            <a:r>
              <a:rPr lang="hu-HU" sz="3500" dirty="0" err="1" smtClean="0"/>
              <a:t>ostensive</a:t>
            </a:r>
            <a:r>
              <a:rPr lang="hu-HU" sz="3500" dirty="0" smtClean="0"/>
              <a:t> </a:t>
            </a:r>
            <a:r>
              <a:rPr lang="hu-HU" sz="3500" dirty="0" err="1" smtClean="0"/>
              <a:t>signals</a:t>
            </a:r>
            <a:r>
              <a:rPr lang="hu-HU" sz="3500" dirty="0" smtClean="0"/>
              <a:t> </a:t>
            </a:r>
            <a:r>
              <a:rPr lang="hu-HU" sz="3500" dirty="0" err="1" smtClean="0"/>
              <a:t>to</a:t>
            </a:r>
            <a:r>
              <a:rPr lang="hu-HU" sz="3500" dirty="0" smtClean="0"/>
              <a:t> be </a:t>
            </a:r>
            <a:r>
              <a:rPr lang="hu-HU" sz="3500" dirty="0" err="1" smtClean="0"/>
              <a:t>represented</a:t>
            </a:r>
            <a:r>
              <a:rPr lang="hu-HU" sz="3500" dirty="0" smtClean="0"/>
              <a:t> </a:t>
            </a:r>
            <a:r>
              <a:rPr lang="hu-HU" sz="3500" dirty="0" err="1" smtClean="0"/>
              <a:t>linguistically</a:t>
            </a:r>
            <a:r>
              <a:rPr lang="hu-HU" sz="3500" dirty="0" smtClean="0"/>
              <a:t>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err="1" smtClean="0"/>
              <a:t>Conclusion</a:t>
            </a:r>
            <a:r>
              <a:rPr lang="hu-HU" sz="4000" b="1" dirty="0" smtClean="0"/>
              <a:t>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	</a:t>
            </a:r>
            <a:r>
              <a:rPr lang="hu-HU" b="1" dirty="0" err="1" smtClean="0"/>
              <a:t>Quantifier</a:t>
            </a:r>
            <a:r>
              <a:rPr lang="hu-HU" b="1" dirty="0" smtClean="0"/>
              <a:t> </a:t>
            </a:r>
            <a:r>
              <a:rPr lang="hu-HU" b="1" dirty="0" err="1" smtClean="0"/>
              <a:t>Spreading</a:t>
            </a:r>
            <a:r>
              <a:rPr lang="hu-HU" b="1" dirty="0" smtClean="0"/>
              <a:t>, </a:t>
            </a:r>
            <a:r>
              <a:rPr lang="hu-HU" b="1" dirty="0" err="1" smtClean="0"/>
              <a:t>studied</a:t>
            </a:r>
            <a:r>
              <a:rPr lang="hu-HU" b="1" dirty="0" smtClean="0"/>
              <a:t> </a:t>
            </a:r>
            <a:r>
              <a:rPr lang="hu-HU" b="1" dirty="0" err="1" smtClean="0"/>
              <a:t>intensively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past</a:t>
            </a:r>
            <a:r>
              <a:rPr lang="hu-HU" b="1" dirty="0" smtClean="0"/>
              <a:t> 50 </a:t>
            </a:r>
            <a:r>
              <a:rPr lang="hu-HU" b="1" dirty="0" err="1" smtClean="0"/>
              <a:t>years</a:t>
            </a:r>
            <a:r>
              <a:rPr lang="hu-HU" b="1" dirty="0" smtClean="0"/>
              <a:t>, is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artefact</a:t>
            </a:r>
            <a:r>
              <a:rPr lang="hu-HU" b="1" dirty="0" smtClean="0"/>
              <a:t> of </a:t>
            </a:r>
            <a:r>
              <a:rPr lang="hu-HU" b="1" dirty="0" err="1" smtClean="0"/>
              <a:t>misleading</a:t>
            </a:r>
            <a:r>
              <a:rPr lang="hu-HU" b="1" dirty="0" smtClean="0"/>
              <a:t> </a:t>
            </a:r>
            <a:r>
              <a:rPr lang="hu-HU" b="1" dirty="0" err="1" smtClean="0"/>
              <a:t>experimental</a:t>
            </a:r>
            <a:r>
              <a:rPr lang="hu-HU" b="1" dirty="0" smtClean="0"/>
              <a:t> </a:t>
            </a:r>
            <a:r>
              <a:rPr lang="hu-HU" b="1" dirty="0" err="1" smtClean="0"/>
              <a:t>methodology</a:t>
            </a:r>
            <a:r>
              <a:rPr lang="hu-HU" sz="3600" dirty="0" smtClean="0"/>
              <a:t>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Misleading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ostension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effect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in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other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types</a:t>
            </a:r>
            <a:r>
              <a:rPr lang="hu-HU" sz="4000" b="1" dirty="0" smtClean="0"/>
              <a:t> of </a:t>
            </a:r>
            <a:r>
              <a:rPr lang="hu-HU" sz="4000" b="1" dirty="0" err="1" smtClean="0"/>
              <a:t>language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acquisition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experiments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565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/>
              <a:t>Testing </a:t>
            </a:r>
            <a:r>
              <a:rPr lang="hu-HU" b="1" dirty="0" err="1" smtClean="0"/>
              <a:t>scalar</a:t>
            </a:r>
            <a:r>
              <a:rPr lang="hu-HU" b="1" dirty="0" smtClean="0"/>
              <a:t> </a:t>
            </a:r>
            <a:r>
              <a:rPr lang="hu-HU" b="1" dirty="0" err="1" smtClean="0"/>
              <a:t>implicatures</a:t>
            </a:r>
            <a:r>
              <a:rPr lang="hu-HU" b="1" dirty="0" smtClean="0"/>
              <a:t>:</a:t>
            </a:r>
          </a:p>
          <a:p>
            <a:pPr>
              <a:buNone/>
            </a:pPr>
            <a:r>
              <a:rPr lang="hu-HU" b="1" dirty="0" smtClean="0">
                <a:solidFill>
                  <a:srgbClr val="006600"/>
                </a:solidFill>
              </a:rPr>
              <a:t>Mary has 4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r>
              <a:rPr lang="hu-HU" b="1" dirty="0" smtClean="0">
                <a:solidFill>
                  <a:srgbClr val="006600"/>
                </a:solidFill>
              </a:rPr>
              <a:t>. </a:t>
            </a:r>
          </a:p>
          <a:p>
            <a:pPr>
              <a:buNone/>
            </a:pPr>
            <a:r>
              <a:rPr lang="hu-HU" b="1" dirty="0" smtClean="0"/>
              <a:t>	</a:t>
            </a:r>
            <a:r>
              <a:rPr lang="hu-HU" b="1" dirty="0" err="1" smtClean="0"/>
              <a:t>entails</a:t>
            </a:r>
            <a:endParaRPr lang="hu-HU" b="1" dirty="0" smtClean="0"/>
          </a:p>
          <a:p>
            <a:pPr>
              <a:buNone/>
            </a:pPr>
            <a:r>
              <a:rPr lang="hu-HU" b="1" dirty="0" smtClean="0">
                <a:solidFill>
                  <a:srgbClr val="006600"/>
                </a:solidFill>
              </a:rPr>
              <a:t>Mary has 3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r>
              <a:rPr lang="hu-HU" b="1" dirty="0" smtClean="0">
                <a:solidFill>
                  <a:srgbClr val="006600"/>
                </a:solidFill>
              </a:rPr>
              <a:t>; Mary has 2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r>
              <a:rPr lang="hu-HU" b="1" dirty="0" smtClean="0">
                <a:solidFill>
                  <a:srgbClr val="006600"/>
                </a:solidFill>
              </a:rPr>
              <a:t>; M has 1 </a:t>
            </a:r>
            <a:r>
              <a:rPr lang="hu-HU" b="1" dirty="0" err="1" smtClean="0">
                <a:solidFill>
                  <a:srgbClr val="006600"/>
                </a:solidFill>
              </a:rPr>
              <a:t>card</a:t>
            </a:r>
            <a:endParaRPr lang="hu-HU" b="1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hu-HU" b="1" dirty="0" smtClean="0"/>
              <a:t> 	Hence</a:t>
            </a:r>
          </a:p>
          <a:p>
            <a:pPr>
              <a:buNone/>
            </a:pPr>
            <a:r>
              <a:rPr lang="hu-HU" b="1" dirty="0" smtClean="0">
                <a:solidFill>
                  <a:srgbClr val="006600"/>
                </a:solidFill>
              </a:rPr>
              <a:t>Mary has 3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smtClean="0"/>
              <a:t>=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smtClean="0">
                <a:solidFill>
                  <a:srgbClr val="006600"/>
                </a:solidFill>
              </a:rPr>
              <a:t>Mary has </a:t>
            </a:r>
            <a:r>
              <a:rPr lang="hu-HU" b="1" dirty="0" err="1" smtClean="0">
                <a:solidFill>
                  <a:srgbClr val="006600"/>
                </a:solidFill>
              </a:rPr>
              <a:t>at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least</a:t>
            </a:r>
            <a:r>
              <a:rPr lang="hu-HU" b="1" dirty="0" smtClean="0">
                <a:solidFill>
                  <a:srgbClr val="006600"/>
                </a:solidFill>
              </a:rPr>
              <a:t> 3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endParaRPr lang="hu-HU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Exp</a:t>
            </a:r>
            <a:r>
              <a:rPr lang="hu-HU" sz="4000" b="1" dirty="0" smtClean="0"/>
              <a:t>. 1 testing </a:t>
            </a:r>
            <a:r>
              <a:rPr lang="hu-HU" sz="4000" b="1" dirty="0" err="1" smtClean="0"/>
              <a:t>the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interpretation</a:t>
            </a:r>
            <a:r>
              <a:rPr lang="hu-HU" sz="4000" b="1" dirty="0" smtClean="0"/>
              <a:t> of </a:t>
            </a:r>
            <a:r>
              <a:rPr lang="hu-HU" sz="4000" b="1" dirty="0" err="1" smtClean="0"/>
              <a:t>number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phrases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sz="2800" b="1" dirty="0" smtClean="0"/>
          </a:p>
          <a:p>
            <a:pPr>
              <a:buNone/>
            </a:pPr>
            <a:endParaRPr lang="hu-HU" sz="1000" b="1" dirty="0" smtClean="0"/>
          </a:p>
          <a:p>
            <a:pPr>
              <a:buNone/>
            </a:pPr>
            <a:r>
              <a:rPr lang="hu-HU" b="1" dirty="0" err="1" smtClean="0"/>
              <a:t>Experimenter</a:t>
            </a:r>
            <a:r>
              <a:rPr lang="hu-HU" dirty="0" smtClean="0"/>
              <a:t>: </a:t>
            </a:r>
            <a:r>
              <a:rPr lang="hu-HU" b="1" dirty="0" err="1" smtClean="0"/>
              <a:t>Hard-working</a:t>
            </a:r>
            <a:r>
              <a:rPr lang="hu-HU" b="1" dirty="0" smtClean="0"/>
              <a:t> </a:t>
            </a:r>
            <a:r>
              <a:rPr lang="hu-HU" b="1" dirty="0" err="1" smtClean="0"/>
              <a:t>bears</a:t>
            </a:r>
            <a:r>
              <a:rPr lang="hu-HU" b="1" dirty="0" smtClean="0"/>
              <a:t> </a:t>
            </a:r>
            <a:r>
              <a:rPr lang="hu-HU" b="1" dirty="0" err="1" smtClean="0"/>
              <a:t>get</a:t>
            </a:r>
            <a:r>
              <a:rPr lang="hu-HU" b="1" dirty="0" smtClean="0"/>
              <a:t> a </a:t>
            </a:r>
            <a:r>
              <a:rPr lang="hu-HU" b="1" dirty="0" err="1" smtClean="0"/>
              <a:t>reward</a:t>
            </a:r>
            <a:r>
              <a:rPr lang="hu-HU" dirty="0" smtClean="0"/>
              <a:t>. </a:t>
            </a:r>
            <a:r>
              <a:rPr lang="hu-HU" b="1" dirty="0" err="1" smtClean="0">
                <a:solidFill>
                  <a:srgbClr val="006600"/>
                </a:solidFill>
              </a:rPr>
              <a:t>Give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candy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to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bears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that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have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picked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three raspberries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</p:txBody>
      </p:sp>
      <p:pic>
        <p:nvPicPr>
          <p:cNvPr id="12" name="Picture 4" descr="C:\Users\BB\AppData\Local\Temp\Rar$DIa0.895\medvek01_malna2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1772816"/>
            <a:ext cx="7128792" cy="271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b="1" dirty="0" err="1" smtClean="0"/>
              <a:t>In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this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pure</a:t>
            </a:r>
            <a:r>
              <a:rPr lang="hu-HU" sz="4000" b="1" dirty="0" smtClean="0"/>
              <a:t> test </a:t>
            </a:r>
            <a:r>
              <a:rPr lang="hu-HU" sz="4000" b="1" dirty="0" err="1" smtClean="0"/>
              <a:t>situation</a:t>
            </a:r>
            <a:r>
              <a:rPr lang="hu-HU" sz="4000" b="1" dirty="0" smtClean="0"/>
              <a:t> </a:t>
            </a:r>
            <a:br>
              <a:rPr lang="hu-HU" sz="4000" b="1" dirty="0" smtClean="0"/>
            </a:br>
            <a:r>
              <a:rPr lang="hu-HU" sz="4000" b="1" dirty="0" err="1" smtClean="0"/>
              <a:t>proportion</a:t>
            </a:r>
            <a:r>
              <a:rPr lang="hu-HU" sz="4000" b="1" dirty="0" smtClean="0"/>
              <a:t> of </a:t>
            </a:r>
            <a:r>
              <a:rPr lang="hu-HU" sz="4000" b="1" dirty="0" err="1" smtClean="0"/>
              <a:t>wrong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answers</a:t>
            </a:r>
            <a:r>
              <a:rPr lang="hu-HU" sz="4000" b="1" dirty="0" smtClean="0"/>
              <a:t>: 100%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err="1" smtClean="0"/>
              <a:t>Participants</a:t>
            </a:r>
            <a:r>
              <a:rPr lang="hu-HU" b="1" dirty="0" smtClean="0"/>
              <a:t>: </a:t>
            </a:r>
            <a:r>
              <a:rPr lang="hu-HU" dirty="0" smtClean="0"/>
              <a:t>20 </a:t>
            </a:r>
            <a:r>
              <a:rPr lang="hu-HU" dirty="0" err="1" smtClean="0"/>
              <a:t>preschoolers</a:t>
            </a:r>
            <a:r>
              <a:rPr lang="hu-HU" dirty="0" smtClean="0"/>
              <a:t> (</a:t>
            </a:r>
            <a:r>
              <a:rPr lang="hu-HU" dirty="0" err="1" smtClean="0"/>
              <a:t>mean</a:t>
            </a:r>
            <a:r>
              <a:rPr lang="hu-HU" dirty="0" smtClean="0"/>
              <a:t> </a:t>
            </a:r>
            <a:r>
              <a:rPr lang="hu-HU" dirty="0" err="1" smtClean="0"/>
              <a:t>age</a:t>
            </a:r>
            <a:r>
              <a:rPr lang="hu-HU" dirty="0" smtClean="0"/>
              <a:t>: 5;6)</a:t>
            </a:r>
          </a:p>
          <a:p>
            <a:pPr marL="1435100" indent="-1435100">
              <a:buNone/>
            </a:pPr>
            <a:r>
              <a:rPr lang="hu-HU" b="1" dirty="0" err="1" smtClean="0"/>
              <a:t>Results</a:t>
            </a:r>
            <a:r>
              <a:rPr lang="hu-HU" b="1" dirty="0" smtClean="0"/>
              <a:t>:</a:t>
            </a:r>
          </a:p>
          <a:p>
            <a:pPr marL="1435100" indent="-1435100">
              <a:buNone/>
            </a:pPr>
            <a:endParaRPr lang="hu-HU" b="1" dirty="0" smtClean="0"/>
          </a:p>
          <a:p>
            <a:pPr marL="1435100" indent="-1435100">
              <a:buNone/>
            </a:pPr>
            <a:endParaRPr lang="hu-HU" b="1" dirty="0" smtClean="0"/>
          </a:p>
          <a:p>
            <a:pPr marL="1435100" indent="-1435100">
              <a:buNone/>
            </a:pPr>
            <a:endParaRPr lang="hu-HU" b="1" dirty="0" smtClean="0"/>
          </a:p>
          <a:p>
            <a:pPr marL="1435100" indent="-1435100">
              <a:buNone/>
            </a:pPr>
            <a:endParaRPr lang="hu-HU" sz="2400" dirty="0" smtClean="0"/>
          </a:p>
        </p:txBody>
      </p:sp>
      <p:graphicFrame>
        <p:nvGraphicFramePr>
          <p:cNvPr id="7" name="Tartalom helye 3"/>
          <p:cNvGraphicFramePr>
            <a:graphicFrameLocks noGrp="1"/>
          </p:cNvGraphicFramePr>
          <p:nvPr/>
        </p:nvGraphicFramePr>
        <p:xfrm>
          <a:off x="611560" y="3645024"/>
          <a:ext cx="80648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Exp</a:t>
            </a:r>
            <a:r>
              <a:rPr lang="hu-HU" sz="4000" b="1" dirty="0" smtClean="0"/>
              <a:t>. 2 testing </a:t>
            </a:r>
            <a:r>
              <a:rPr lang="hu-HU" sz="4000" b="1" dirty="0" err="1" smtClean="0"/>
              <a:t>number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interpretation</a:t>
            </a:r>
            <a:r>
              <a:rPr lang="hu-HU" sz="4000" b="1" dirty="0" smtClean="0"/>
              <a:t> :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200" b="1" dirty="0" smtClean="0"/>
              <a:t>Game </a:t>
            </a:r>
            <a:r>
              <a:rPr lang="hu-HU" sz="3200" b="1" dirty="0" err="1" smtClean="0"/>
              <a:t>context</a:t>
            </a:r>
            <a:r>
              <a:rPr lang="hu-HU" sz="3200" b="1" dirty="0" smtClean="0"/>
              <a:t>; </a:t>
            </a:r>
            <a:r>
              <a:rPr lang="hu-HU" sz="3200" b="1" dirty="0" err="1" smtClean="0"/>
              <a:t>personal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involvement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children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8232"/>
            <a:ext cx="843528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The </a:t>
            </a:r>
            <a:r>
              <a:rPr lang="hu-HU" dirty="0" err="1" smtClean="0"/>
              <a:t>experimenter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child</a:t>
            </a:r>
            <a:r>
              <a:rPr lang="hu-HU" dirty="0" smtClean="0"/>
              <a:t> play a </a:t>
            </a:r>
            <a:r>
              <a:rPr lang="hu-HU" dirty="0" err="1" smtClean="0"/>
              <a:t>card</a:t>
            </a:r>
            <a:r>
              <a:rPr lang="hu-HU" dirty="0" smtClean="0"/>
              <a:t> game; 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child</a:t>
            </a:r>
            <a:r>
              <a:rPr lang="hu-HU" dirty="0" smtClean="0"/>
              <a:t> </a:t>
            </a:r>
            <a:r>
              <a:rPr lang="hu-HU" dirty="0" err="1" smtClean="0"/>
              <a:t>ends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4 </a:t>
            </a:r>
            <a:r>
              <a:rPr lang="hu-HU" dirty="0" err="1" smtClean="0"/>
              <a:t>identical</a:t>
            </a:r>
            <a:r>
              <a:rPr lang="hu-HU" dirty="0" smtClean="0"/>
              <a:t> </a:t>
            </a:r>
            <a:r>
              <a:rPr lang="hu-HU" dirty="0" err="1" smtClean="0"/>
              <a:t>cards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Experimenter</a:t>
            </a:r>
            <a:r>
              <a:rPr lang="hu-HU" dirty="0" smtClean="0"/>
              <a:t>: 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</a:rPr>
              <a:t>	</a:t>
            </a:r>
            <a:r>
              <a:rPr lang="hu-HU" b="1" dirty="0" err="1" smtClean="0">
                <a:solidFill>
                  <a:srgbClr val="006600"/>
                </a:solidFill>
              </a:rPr>
              <a:t>If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you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have</a:t>
            </a:r>
            <a:r>
              <a:rPr lang="hu-HU" b="1" dirty="0" smtClean="0">
                <a:solidFill>
                  <a:srgbClr val="006600"/>
                </a:solidFill>
              </a:rPr>
              <a:t> 3 </a:t>
            </a:r>
            <a:r>
              <a:rPr lang="hu-HU" b="1" dirty="0" err="1" smtClean="0">
                <a:solidFill>
                  <a:srgbClr val="006600"/>
                </a:solidFill>
              </a:rPr>
              <a:t>identical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r>
              <a:rPr lang="hu-HU" b="1" dirty="0" smtClean="0">
                <a:solidFill>
                  <a:srgbClr val="006600"/>
                </a:solidFill>
              </a:rPr>
              <a:t>, </a:t>
            </a:r>
            <a:r>
              <a:rPr lang="hu-HU" b="1" dirty="0" err="1" smtClean="0">
                <a:solidFill>
                  <a:srgbClr val="006600"/>
                </a:solidFill>
              </a:rPr>
              <a:t>you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get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balloon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  <a:p>
            <a:pPr>
              <a:buNone/>
            </a:pPr>
            <a:r>
              <a:rPr lang="hu-HU" dirty="0" err="1" smtClean="0"/>
              <a:t>Child</a:t>
            </a:r>
            <a:r>
              <a:rPr lang="hu-HU" dirty="0" smtClean="0"/>
              <a:t>: 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</a:rPr>
              <a:t>	</a:t>
            </a:r>
            <a:r>
              <a:rPr lang="hu-HU" b="1" dirty="0" err="1" smtClean="0">
                <a:solidFill>
                  <a:srgbClr val="006600"/>
                </a:solidFill>
              </a:rPr>
              <a:t>Sorry</a:t>
            </a:r>
            <a:r>
              <a:rPr lang="hu-HU" b="1" dirty="0" smtClean="0">
                <a:solidFill>
                  <a:srgbClr val="006600"/>
                </a:solidFill>
              </a:rPr>
              <a:t>, I </a:t>
            </a:r>
            <a:r>
              <a:rPr lang="hu-HU" b="1" dirty="0" err="1" smtClean="0">
                <a:solidFill>
                  <a:srgbClr val="006600"/>
                </a:solidFill>
              </a:rPr>
              <a:t>don’t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have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three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  <a:p>
            <a:pPr>
              <a:buNone/>
            </a:pPr>
            <a:endParaRPr lang="hu-HU" sz="1000" dirty="0" smtClean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2565797" y="3140968"/>
            <a:ext cx="3745061" cy="720725"/>
            <a:chOff x="682923" y="2996952"/>
            <a:chExt cx="3745061" cy="720725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682923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691035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699147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707259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pic>
          <p:nvPicPr>
            <p:cNvPr id="8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6965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5077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3189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1301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b="1" dirty="0" err="1" smtClean="0"/>
              <a:t>In</a:t>
            </a:r>
            <a:r>
              <a:rPr lang="hu-HU" sz="4000" b="1" dirty="0" smtClean="0"/>
              <a:t> a </a:t>
            </a:r>
            <a:r>
              <a:rPr lang="hu-HU" sz="4000" b="1" dirty="0" err="1" smtClean="0"/>
              <a:t>game-like</a:t>
            </a:r>
            <a:r>
              <a:rPr lang="hu-HU" sz="4000" b="1" dirty="0" smtClean="0"/>
              <a:t> test </a:t>
            </a:r>
            <a:r>
              <a:rPr lang="hu-HU" sz="4000" b="1" dirty="0" err="1" smtClean="0"/>
              <a:t>situation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 </a:t>
            </a:r>
            <a:r>
              <a:rPr lang="hu-HU" sz="3600" b="1" dirty="0" err="1" smtClean="0"/>
              <a:t>proportion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wrong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answers</a:t>
            </a:r>
            <a:r>
              <a:rPr lang="hu-HU" sz="3600" b="1" dirty="0" smtClean="0"/>
              <a:t>: 72%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i="1" smtClean="0"/>
              <a:t>Participants</a:t>
            </a:r>
            <a:r>
              <a:rPr lang="hu-HU" b="1" dirty="0" smtClean="0"/>
              <a:t>: </a:t>
            </a:r>
            <a:r>
              <a:rPr lang="hu-HU" dirty="0" smtClean="0"/>
              <a:t>18 </a:t>
            </a:r>
            <a:r>
              <a:rPr lang="hu-HU" dirty="0" err="1" smtClean="0"/>
              <a:t>preschoolers</a:t>
            </a:r>
            <a:r>
              <a:rPr lang="hu-HU" dirty="0" smtClean="0"/>
              <a:t> (</a:t>
            </a:r>
            <a:r>
              <a:rPr lang="hu-HU" dirty="0" err="1" smtClean="0"/>
              <a:t>mean</a:t>
            </a:r>
            <a:r>
              <a:rPr lang="hu-HU" dirty="0" smtClean="0"/>
              <a:t> </a:t>
            </a:r>
            <a:r>
              <a:rPr lang="hu-HU" dirty="0" err="1" smtClean="0"/>
              <a:t>age</a:t>
            </a:r>
            <a:r>
              <a:rPr lang="hu-HU" dirty="0" smtClean="0"/>
              <a:t>: 5;6)</a:t>
            </a:r>
          </a:p>
          <a:p>
            <a:pPr>
              <a:buNone/>
            </a:pPr>
            <a:endParaRPr lang="hu-HU" sz="1000" b="1" dirty="0" smtClean="0"/>
          </a:p>
          <a:p>
            <a:pPr>
              <a:buNone/>
            </a:pPr>
            <a:r>
              <a:rPr lang="hu-HU" i="1" dirty="0" err="1" smtClean="0"/>
              <a:t>Results</a:t>
            </a:r>
            <a:r>
              <a:rPr lang="hu-HU" i="1" dirty="0" smtClean="0"/>
              <a:t>:</a:t>
            </a:r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/>
        </p:nvGraphicFramePr>
        <p:xfrm>
          <a:off x="251520" y="3429000"/>
          <a:ext cx="86409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Exp</a:t>
            </a:r>
            <a:r>
              <a:rPr lang="hu-HU" sz="4000" b="1" dirty="0" smtClean="0"/>
              <a:t>. 3 testing </a:t>
            </a:r>
            <a:r>
              <a:rPr lang="hu-HU" sz="4000" b="1" dirty="0" err="1" smtClean="0"/>
              <a:t>number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interpretation</a:t>
            </a:r>
            <a:r>
              <a:rPr lang="hu-HU" sz="4000" b="1" dirty="0" smtClean="0"/>
              <a:t>:  </a:t>
            </a:r>
            <a:r>
              <a:rPr lang="hu-HU" sz="3600" b="1" dirty="0" err="1" smtClean="0"/>
              <a:t>emphasis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not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numbers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but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helping</a:t>
            </a:r>
            <a:r>
              <a:rPr lang="hu-HU" sz="3600" b="1" dirty="0" smtClean="0"/>
              <a:t>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smtClean="0"/>
          </a:p>
          <a:p>
            <a:pPr>
              <a:buNone/>
            </a:pPr>
            <a:r>
              <a:rPr lang="hu-HU" i="1" smtClean="0"/>
              <a:t>Experimenter</a:t>
            </a:r>
            <a:r>
              <a:rPr lang="hu-HU" b="1" dirty="0" smtClean="0"/>
              <a:t>: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 err="1" smtClean="0">
                <a:solidFill>
                  <a:srgbClr val="006600"/>
                </a:solidFill>
              </a:rPr>
              <a:t>Mickey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wants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to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bake</a:t>
            </a:r>
            <a:r>
              <a:rPr lang="hu-HU" b="1" dirty="0" smtClean="0">
                <a:solidFill>
                  <a:srgbClr val="006600"/>
                </a:solidFill>
              </a:rPr>
              <a:t> an </a:t>
            </a:r>
            <a:r>
              <a:rPr lang="hu-HU" b="1" dirty="0" err="1" smtClean="0">
                <a:solidFill>
                  <a:srgbClr val="006600"/>
                </a:solidFill>
              </a:rPr>
              <a:t>apple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pie</a:t>
            </a:r>
            <a:r>
              <a:rPr lang="hu-HU" b="1" dirty="0" smtClean="0">
                <a:solidFill>
                  <a:srgbClr val="006600"/>
                </a:solidFill>
              </a:rPr>
              <a:t>,                  </a:t>
            </a:r>
            <a:r>
              <a:rPr lang="hu-HU" b="1" dirty="0" err="1" smtClean="0">
                <a:solidFill>
                  <a:srgbClr val="006600"/>
                </a:solidFill>
              </a:rPr>
              <a:t>but</a:t>
            </a:r>
            <a:r>
              <a:rPr lang="hu-HU" b="1" dirty="0" smtClean="0">
                <a:solidFill>
                  <a:srgbClr val="006600"/>
                </a:solidFill>
              </a:rPr>
              <a:t> he </a:t>
            </a:r>
            <a:r>
              <a:rPr lang="hu-HU" b="1" dirty="0" err="1" smtClean="0">
                <a:solidFill>
                  <a:srgbClr val="006600"/>
                </a:solidFill>
              </a:rPr>
              <a:t>needs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three</a:t>
            </a:r>
            <a:r>
              <a:rPr lang="hu-HU" b="1" dirty="0" smtClean="0">
                <a:solidFill>
                  <a:srgbClr val="006600"/>
                </a:solidFill>
              </a:rPr>
              <a:t> more </a:t>
            </a:r>
            <a:r>
              <a:rPr lang="hu-HU" b="1" dirty="0" err="1" smtClean="0">
                <a:solidFill>
                  <a:srgbClr val="006600"/>
                </a:solidFill>
              </a:rPr>
              <a:t>apples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hu-HU" b="1" dirty="0" err="1" smtClean="0">
                <a:solidFill>
                  <a:srgbClr val="006600"/>
                </a:solidFill>
              </a:rPr>
              <a:t>Does</a:t>
            </a:r>
            <a:r>
              <a:rPr lang="hu-HU" b="1" dirty="0" smtClean="0">
                <a:solidFill>
                  <a:srgbClr val="006600"/>
                </a:solidFill>
              </a:rPr>
              <a:t> Donald </a:t>
            </a:r>
            <a:r>
              <a:rPr lang="hu-HU" b="1" dirty="0" err="1" smtClean="0">
                <a:solidFill>
                  <a:srgbClr val="006600"/>
                </a:solidFill>
              </a:rPr>
              <a:t>have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three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apples</a:t>
            </a:r>
            <a:r>
              <a:rPr lang="hu-HU" b="1" dirty="0" smtClean="0">
                <a:solidFill>
                  <a:srgbClr val="006600"/>
                </a:solidFill>
              </a:rPr>
              <a:t>?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695478" cy="2772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In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this</a:t>
            </a:r>
            <a:r>
              <a:rPr lang="hu-HU" sz="4000" b="1" dirty="0" smtClean="0"/>
              <a:t> more </a:t>
            </a:r>
            <a:r>
              <a:rPr lang="hu-HU" sz="4000" b="1" dirty="0" err="1" smtClean="0"/>
              <a:t>natural</a:t>
            </a:r>
            <a:r>
              <a:rPr lang="hu-HU" sz="4000" b="1" dirty="0" smtClean="0"/>
              <a:t> test </a:t>
            </a:r>
            <a:r>
              <a:rPr lang="hu-HU" sz="4000" b="1" dirty="0" err="1" smtClean="0"/>
              <a:t>situation</a:t>
            </a:r>
            <a:r>
              <a:rPr lang="hu-HU" sz="4000" b="1" dirty="0" smtClean="0"/>
              <a:t> </a:t>
            </a:r>
            <a:r>
              <a:rPr lang="hu-HU" sz="3600" b="1" dirty="0" err="1" smtClean="0"/>
              <a:t>proportion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wrong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answers</a:t>
            </a:r>
            <a:r>
              <a:rPr lang="hu-HU" sz="3600" b="1" dirty="0" smtClean="0"/>
              <a:t>: 35%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i="1" dirty="0" err="1" smtClean="0"/>
              <a:t>Participants</a:t>
            </a:r>
            <a:r>
              <a:rPr lang="hu-HU" i="1" smtClean="0"/>
              <a:t>:</a:t>
            </a:r>
            <a:r>
              <a:rPr lang="hu-HU" b="1" smtClean="0"/>
              <a:t>  </a:t>
            </a:r>
            <a:r>
              <a:rPr lang="hu-HU" smtClean="0"/>
              <a:t>36 </a:t>
            </a:r>
            <a:r>
              <a:rPr lang="hu-HU" dirty="0" err="1" smtClean="0"/>
              <a:t>preschoolers</a:t>
            </a:r>
            <a:r>
              <a:rPr lang="hu-HU" dirty="0" smtClean="0"/>
              <a:t> (</a:t>
            </a:r>
            <a:r>
              <a:rPr lang="hu-HU" dirty="0" err="1" smtClean="0"/>
              <a:t>mean</a:t>
            </a:r>
            <a:r>
              <a:rPr lang="hu-HU" dirty="0" smtClean="0"/>
              <a:t> </a:t>
            </a:r>
            <a:r>
              <a:rPr lang="hu-HU" dirty="0" err="1" smtClean="0"/>
              <a:t>age</a:t>
            </a:r>
            <a:r>
              <a:rPr lang="hu-HU" dirty="0" smtClean="0"/>
              <a:t>: 5;4)</a:t>
            </a:r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r>
              <a:rPr lang="hu-HU" i="1" dirty="0" err="1" smtClean="0"/>
              <a:t>Results</a:t>
            </a:r>
            <a:r>
              <a:rPr lang="hu-HU" i="1" dirty="0" smtClean="0"/>
              <a:t>:</a:t>
            </a:r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</p:txBody>
      </p:sp>
      <p:graphicFrame>
        <p:nvGraphicFramePr>
          <p:cNvPr id="7" name="Tartalom helye 3"/>
          <p:cNvGraphicFramePr>
            <a:graphicFrameLocks noGrp="1"/>
          </p:cNvGraphicFramePr>
          <p:nvPr/>
        </p:nvGraphicFramePr>
        <p:xfrm>
          <a:off x="251520" y="3212976"/>
          <a:ext cx="6696744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05064"/>
            <a:ext cx="2160110" cy="1620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hu-HU" sz="4000" b="1" dirty="0" smtClean="0"/>
              <a:t>The </a:t>
            </a:r>
            <a:r>
              <a:rPr lang="hu-HU" sz="4000" b="1" dirty="0" err="1" smtClean="0"/>
              <a:t>reason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for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the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unexpected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reaction</a:t>
            </a:r>
            <a:r>
              <a:rPr lang="hu-HU" sz="4000" b="1" dirty="0" smtClean="0"/>
              <a:t>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525963"/>
          </a:xfrm>
        </p:spPr>
        <p:txBody>
          <a:bodyPr/>
          <a:lstStyle/>
          <a:p>
            <a:pPr marL="571500" indent="-571500">
              <a:buAutoNum type="romanLcPeriod"/>
            </a:pPr>
            <a:endParaRPr lang="hu-HU" sz="3600" dirty="0" smtClean="0"/>
          </a:p>
          <a:p>
            <a:pPr marL="571500" indent="-571500">
              <a:buFont typeface="Arial" pitchFamily="34" charset="0"/>
              <a:buAutoNum type="romanLcPeriod"/>
            </a:pP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iconicity</a:t>
            </a:r>
            <a:r>
              <a:rPr lang="hu-HU" b="1" dirty="0" smtClean="0"/>
              <a:t> of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visual</a:t>
            </a:r>
            <a:r>
              <a:rPr lang="hu-HU" b="1" dirty="0" smtClean="0"/>
              <a:t> </a:t>
            </a:r>
            <a:r>
              <a:rPr lang="hu-HU" b="1" dirty="0" err="1" smtClean="0"/>
              <a:t>representation</a:t>
            </a:r>
            <a:r>
              <a:rPr lang="hu-HU" b="1" dirty="0" smtClean="0"/>
              <a:t>, </a:t>
            </a:r>
          </a:p>
          <a:p>
            <a:pPr marL="571500" indent="-571500">
              <a:buAutoNum type="romanLcPeriod"/>
            </a:pPr>
            <a:r>
              <a:rPr lang="hu-HU" b="1" dirty="0" err="1" smtClean="0"/>
              <a:t>or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test </a:t>
            </a:r>
            <a:r>
              <a:rPr lang="hu-HU" b="1" dirty="0" err="1" smtClean="0"/>
              <a:t>situation</a:t>
            </a:r>
            <a:r>
              <a:rPr lang="hu-HU" b="1" dirty="0" smtClean="0"/>
              <a:t> </a:t>
            </a:r>
            <a:r>
              <a:rPr lang="hu-HU" b="1" dirty="0" err="1" smtClean="0"/>
              <a:t>itself</a:t>
            </a:r>
            <a:r>
              <a:rPr lang="hu-HU" b="1" dirty="0" smtClean="0"/>
              <a:t>, </a:t>
            </a:r>
          </a:p>
          <a:p>
            <a:pPr marL="571500" indent="-571500">
              <a:buNone/>
            </a:pPr>
            <a:endParaRPr lang="hu-HU" sz="1100" dirty="0"/>
          </a:p>
          <a:p>
            <a:pPr marL="571500" indent="-571500">
              <a:buNone/>
            </a:pPr>
            <a:r>
              <a:rPr lang="hu-HU" dirty="0" smtClean="0"/>
              <a:t>	</a:t>
            </a:r>
            <a:r>
              <a:rPr lang="hu-HU" b="1" dirty="0" err="1" smtClean="0"/>
              <a:t>which</a:t>
            </a:r>
            <a:r>
              <a:rPr lang="hu-HU" b="1" dirty="0" smtClean="0"/>
              <a:t> </a:t>
            </a:r>
            <a:r>
              <a:rPr lang="hu-HU" b="1" dirty="0" err="1"/>
              <a:t>may</a:t>
            </a:r>
            <a:r>
              <a:rPr lang="hu-HU" b="1" dirty="0"/>
              <a:t> </a:t>
            </a:r>
            <a:r>
              <a:rPr lang="hu-HU" b="1" dirty="0" err="1"/>
              <a:t>induce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child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 </a:t>
            </a:r>
            <a:r>
              <a:rPr lang="hu-HU" b="1" dirty="0" err="1"/>
              <a:t>interpret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stimuli</a:t>
            </a:r>
            <a:r>
              <a:rPr lang="hu-HU" b="1" dirty="0"/>
              <a:t>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ostensive</a:t>
            </a:r>
            <a:r>
              <a:rPr lang="hu-HU" b="1" dirty="0"/>
              <a:t> </a:t>
            </a:r>
            <a:r>
              <a:rPr lang="hu-HU" b="1" dirty="0" err="1"/>
              <a:t>communication</a:t>
            </a:r>
            <a:r>
              <a:rPr lang="hu-HU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Exp</a:t>
            </a:r>
            <a:r>
              <a:rPr lang="hu-HU" sz="4000" b="1" dirty="0" smtClean="0"/>
              <a:t>. 4 testing </a:t>
            </a:r>
            <a:r>
              <a:rPr lang="hu-HU" sz="4000" b="1" dirty="0" err="1" smtClean="0"/>
              <a:t>number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interpretation</a:t>
            </a:r>
            <a:r>
              <a:rPr lang="hu-HU" sz="4000" b="1" dirty="0" smtClean="0"/>
              <a:t>: </a:t>
            </a:r>
            <a:r>
              <a:rPr lang="hu-HU" sz="3600" b="1" dirty="0" err="1" smtClean="0"/>
              <a:t>acting</a:t>
            </a:r>
            <a:r>
              <a:rPr lang="hu-HU" sz="3600" b="1" dirty="0" smtClean="0"/>
              <a:t> out </a:t>
            </a:r>
            <a:r>
              <a:rPr lang="hu-HU" sz="3600" b="1" dirty="0" err="1" smtClean="0"/>
              <a:t>in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natural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situations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16832"/>
            <a:ext cx="8928992" cy="4565104"/>
          </a:xfrm>
        </p:spPr>
        <p:txBody>
          <a:bodyPr/>
          <a:lstStyle/>
          <a:p>
            <a:pPr>
              <a:buNone/>
            </a:pPr>
            <a:r>
              <a:rPr lang="hu-HU" b="1" dirty="0" smtClean="0"/>
              <a:t> </a:t>
            </a:r>
            <a:r>
              <a:rPr lang="hu-HU" dirty="0" err="1" smtClean="0"/>
              <a:t>Joint</a:t>
            </a:r>
            <a:r>
              <a:rPr lang="hu-HU" dirty="0" smtClean="0"/>
              <a:t> </a:t>
            </a:r>
            <a:r>
              <a:rPr lang="hu-HU" dirty="0" err="1" smtClean="0"/>
              <a:t>activity</a:t>
            </a:r>
            <a:r>
              <a:rPr lang="hu-HU" dirty="0" smtClean="0"/>
              <a:t> </a:t>
            </a:r>
            <a:r>
              <a:rPr lang="hu-HU" dirty="0" err="1" smtClean="0"/>
              <a:t>unrelated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test </a:t>
            </a:r>
            <a:r>
              <a:rPr lang="hu-HU" dirty="0" err="1" smtClean="0"/>
              <a:t>task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: 4-5 </a:t>
            </a:r>
            <a:r>
              <a:rPr lang="hu-HU" dirty="0" err="1" smtClean="0"/>
              <a:t>glasses</a:t>
            </a:r>
            <a:r>
              <a:rPr lang="hu-HU" dirty="0" smtClean="0"/>
              <a:t>, </a:t>
            </a:r>
            <a:r>
              <a:rPr lang="hu-HU" dirty="0" err="1" smtClean="0"/>
              <a:t>cups</a:t>
            </a:r>
            <a:r>
              <a:rPr lang="hu-HU" dirty="0" smtClean="0"/>
              <a:t>, </a:t>
            </a:r>
            <a:r>
              <a:rPr lang="hu-HU" dirty="0" err="1" smtClean="0"/>
              <a:t>sugar</a:t>
            </a:r>
            <a:r>
              <a:rPr lang="hu-HU" dirty="0" smtClean="0"/>
              <a:t> </a:t>
            </a:r>
            <a:r>
              <a:rPr lang="hu-HU" dirty="0" err="1" smtClean="0"/>
              <a:t>lumps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bowl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Experimenter</a:t>
            </a:r>
            <a:r>
              <a:rPr lang="hu-HU" dirty="0" smtClean="0"/>
              <a:t>: </a:t>
            </a:r>
          </a:p>
          <a:p>
            <a:pPr>
              <a:buNone/>
            </a:pPr>
            <a:r>
              <a:rPr lang="hu-HU" b="1" dirty="0" smtClean="0">
                <a:solidFill>
                  <a:srgbClr val="00B050"/>
                </a:solidFill>
              </a:rPr>
              <a:t>		</a:t>
            </a:r>
            <a:r>
              <a:rPr lang="hu-HU" b="1" dirty="0" err="1" smtClean="0">
                <a:solidFill>
                  <a:srgbClr val="006600"/>
                </a:solidFill>
              </a:rPr>
              <a:t>We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are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thirsty</a:t>
            </a:r>
            <a:r>
              <a:rPr lang="hu-HU" b="1" dirty="0" smtClean="0">
                <a:solidFill>
                  <a:srgbClr val="006600"/>
                </a:solidFill>
              </a:rPr>
              <a:t>. </a:t>
            </a:r>
            <a:r>
              <a:rPr lang="hu-HU" b="1" dirty="0" err="1" smtClean="0">
                <a:solidFill>
                  <a:srgbClr val="006600"/>
                </a:solidFill>
              </a:rPr>
              <a:t>Can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you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find</a:t>
            </a:r>
            <a:r>
              <a:rPr lang="hu-HU" b="1" dirty="0" smtClean="0">
                <a:solidFill>
                  <a:srgbClr val="006600"/>
                </a:solidFill>
              </a:rPr>
              <a:t> 3 </a:t>
            </a:r>
            <a:r>
              <a:rPr lang="hu-HU" b="1" dirty="0" err="1" smtClean="0">
                <a:solidFill>
                  <a:srgbClr val="006600"/>
                </a:solidFill>
              </a:rPr>
              <a:t>glasses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on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</a:p>
          <a:p>
            <a:pPr>
              <a:buNone/>
            </a:pPr>
            <a:r>
              <a:rPr lang="hu-HU" b="1" dirty="0" smtClean="0">
                <a:solidFill>
                  <a:srgbClr val="006600"/>
                </a:solidFill>
              </a:rPr>
              <a:t>     	</a:t>
            </a:r>
            <a:r>
              <a:rPr lang="hu-HU" b="1" dirty="0" err="1" smtClean="0">
                <a:solidFill>
                  <a:srgbClr val="006600"/>
                </a:solidFill>
              </a:rPr>
              <a:t>table</a:t>
            </a:r>
            <a:r>
              <a:rPr lang="hu-HU" b="1" dirty="0" smtClean="0">
                <a:solidFill>
                  <a:srgbClr val="006600"/>
                </a:solidFill>
              </a:rPr>
              <a:t>? </a:t>
            </a:r>
            <a:r>
              <a:rPr lang="hu-HU" b="1" dirty="0" err="1" smtClean="0">
                <a:solidFill>
                  <a:srgbClr val="006600"/>
                </a:solidFill>
              </a:rPr>
              <a:t>If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you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can</a:t>
            </a:r>
            <a:r>
              <a:rPr lang="hu-HU" b="1" dirty="0" smtClean="0">
                <a:solidFill>
                  <a:srgbClr val="006600"/>
                </a:solidFill>
              </a:rPr>
              <a:t>, </a:t>
            </a:r>
            <a:r>
              <a:rPr lang="hu-HU" b="1" dirty="0" err="1" smtClean="0">
                <a:solidFill>
                  <a:srgbClr val="006600"/>
                </a:solidFill>
              </a:rPr>
              <a:t>please</a:t>
            </a:r>
            <a:r>
              <a:rPr lang="hu-HU" b="1" dirty="0" smtClean="0">
                <a:solidFill>
                  <a:srgbClr val="006600"/>
                </a:solidFill>
              </a:rPr>
              <a:t>, pour </a:t>
            </a:r>
            <a:r>
              <a:rPr lang="hu-HU" b="1" dirty="0" err="1" smtClean="0">
                <a:solidFill>
                  <a:srgbClr val="006600"/>
                </a:solidFill>
              </a:rPr>
              <a:t>us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some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water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b="1" dirty="0" err="1" smtClean="0"/>
              <a:t>Exp</a:t>
            </a:r>
            <a:r>
              <a:rPr lang="hu-HU" sz="4000" b="1" dirty="0" smtClean="0"/>
              <a:t>. 4 testing </a:t>
            </a:r>
            <a:r>
              <a:rPr lang="hu-HU" sz="4000" b="1" dirty="0" err="1" smtClean="0"/>
              <a:t>number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interpretation</a:t>
            </a:r>
            <a:r>
              <a:rPr lang="hu-HU" sz="4000" b="1" dirty="0" smtClean="0"/>
              <a:t>: </a:t>
            </a:r>
            <a:r>
              <a:rPr lang="hu-HU" sz="3600" b="1" dirty="0" err="1" smtClean="0"/>
              <a:t>acting</a:t>
            </a:r>
            <a:r>
              <a:rPr lang="hu-HU" sz="3600" b="1" dirty="0" smtClean="0"/>
              <a:t> out </a:t>
            </a:r>
            <a:r>
              <a:rPr lang="hu-HU" sz="3600" b="1" dirty="0" err="1" smtClean="0"/>
              <a:t>in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natural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situations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i="1" dirty="0" err="1" smtClean="0"/>
              <a:t>Experimenter</a:t>
            </a:r>
            <a:r>
              <a:rPr lang="hu-HU" i="1" dirty="0" smtClean="0"/>
              <a:t>:</a:t>
            </a:r>
          </a:p>
          <a:p>
            <a:pPr>
              <a:buNone/>
            </a:pPr>
            <a:r>
              <a:rPr lang="hu-HU" b="1" dirty="0" smtClean="0">
                <a:solidFill>
                  <a:srgbClr val="00B050"/>
                </a:solidFill>
              </a:rPr>
              <a:t>	</a:t>
            </a:r>
            <a:r>
              <a:rPr lang="hu-HU" b="1" dirty="0" smtClean="0">
                <a:solidFill>
                  <a:srgbClr val="006600"/>
                </a:solidFill>
              </a:rPr>
              <a:t>The </a:t>
            </a:r>
            <a:r>
              <a:rPr lang="hu-HU" b="1" dirty="0" err="1" smtClean="0">
                <a:solidFill>
                  <a:srgbClr val="006600"/>
                </a:solidFill>
              </a:rPr>
              <a:t>adults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deserve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some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coffee</a:t>
            </a:r>
            <a:r>
              <a:rPr lang="hu-HU" b="1" dirty="0" smtClean="0">
                <a:solidFill>
                  <a:srgbClr val="006600"/>
                </a:solidFill>
              </a:rPr>
              <a:t>. </a:t>
            </a:r>
            <a:r>
              <a:rPr lang="hu-HU" b="1" dirty="0" err="1" smtClean="0">
                <a:solidFill>
                  <a:srgbClr val="006600"/>
                </a:solidFill>
              </a:rPr>
              <a:t>Are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there</a:t>
            </a:r>
            <a:r>
              <a:rPr lang="hu-HU" b="1" dirty="0" smtClean="0">
                <a:solidFill>
                  <a:srgbClr val="006600"/>
                </a:solidFill>
              </a:rPr>
              <a:t> 2 </a:t>
            </a:r>
            <a:r>
              <a:rPr lang="hu-HU" b="1" dirty="0" err="1" smtClean="0">
                <a:solidFill>
                  <a:srgbClr val="006600"/>
                </a:solidFill>
              </a:rPr>
              <a:t>cups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so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that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you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can</a:t>
            </a:r>
            <a:r>
              <a:rPr lang="hu-HU" b="1" dirty="0" smtClean="0">
                <a:solidFill>
                  <a:srgbClr val="006600"/>
                </a:solidFill>
              </a:rPr>
              <a:t> pour </a:t>
            </a:r>
            <a:r>
              <a:rPr lang="hu-HU" b="1" dirty="0" err="1" smtClean="0">
                <a:solidFill>
                  <a:srgbClr val="006600"/>
                </a:solidFill>
              </a:rPr>
              <a:t>us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some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coffee</a:t>
            </a:r>
            <a:r>
              <a:rPr lang="hu-HU" b="1" dirty="0" smtClean="0">
                <a:solidFill>
                  <a:srgbClr val="006600"/>
                </a:solidFill>
              </a:rPr>
              <a:t>?</a:t>
            </a:r>
          </a:p>
          <a:p>
            <a:pPr>
              <a:buNone/>
            </a:pPr>
            <a:endParaRPr lang="hu-H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hu-HU" i="1" dirty="0" err="1" smtClean="0"/>
              <a:t>Experimenter</a:t>
            </a:r>
            <a:r>
              <a:rPr lang="hu-HU" i="1" dirty="0" smtClean="0"/>
              <a:t>:</a:t>
            </a:r>
          </a:p>
          <a:p>
            <a:pPr>
              <a:buNone/>
            </a:pPr>
            <a:r>
              <a:rPr lang="hu-HU" b="1" dirty="0" smtClean="0">
                <a:solidFill>
                  <a:srgbClr val="00B050"/>
                </a:solidFill>
              </a:rPr>
              <a:t>	</a:t>
            </a:r>
            <a:r>
              <a:rPr lang="hu-HU" b="1" dirty="0" smtClean="0">
                <a:solidFill>
                  <a:srgbClr val="006600"/>
                </a:solidFill>
              </a:rPr>
              <a:t>I </a:t>
            </a:r>
            <a:r>
              <a:rPr lang="hu-HU" b="1" dirty="0" err="1" smtClean="0">
                <a:solidFill>
                  <a:srgbClr val="006600"/>
                </a:solidFill>
              </a:rPr>
              <a:t>drink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coffee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with</a:t>
            </a:r>
            <a:r>
              <a:rPr lang="hu-HU" b="1" dirty="0" smtClean="0">
                <a:solidFill>
                  <a:srgbClr val="006600"/>
                </a:solidFill>
              </a:rPr>
              <a:t> 3 </a:t>
            </a:r>
            <a:r>
              <a:rPr lang="hu-HU" b="1" dirty="0" err="1" smtClean="0">
                <a:solidFill>
                  <a:srgbClr val="006600"/>
                </a:solidFill>
              </a:rPr>
              <a:t>lumps</a:t>
            </a:r>
            <a:r>
              <a:rPr lang="hu-HU" b="1" dirty="0" smtClean="0">
                <a:solidFill>
                  <a:srgbClr val="006600"/>
                </a:solidFill>
              </a:rPr>
              <a:t> of </a:t>
            </a:r>
            <a:r>
              <a:rPr lang="hu-HU" b="1" dirty="0" err="1" smtClean="0">
                <a:solidFill>
                  <a:srgbClr val="006600"/>
                </a:solidFill>
              </a:rPr>
              <a:t>sugar</a:t>
            </a:r>
            <a:r>
              <a:rPr lang="hu-HU" b="1" dirty="0" smtClean="0">
                <a:solidFill>
                  <a:srgbClr val="006600"/>
                </a:solidFill>
              </a:rPr>
              <a:t>. </a:t>
            </a:r>
            <a:r>
              <a:rPr lang="hu-HU" b="1" dirty="0" err="1" smtClean="0">
                <a:solidFill>
                  <a:srgbClr val="006600"/>
                </a:solidFill>
              </a:rPr>
              <a:t>Are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there</a:t>
            </a:r>
            <a:r>
              <a:rPr lang="hu-HU" b="1" dirty="0" smtClean="0">
                <a:solidFill>
                  <a:srgbClr val="006600"/>
                </a:solidFill>
              </a:rPr>
              <a:t> 3 </a:t>
            </a:r>
            <a:r>
              <a:rPr lang="hu-HU" b="1" dirty="0" err="1" smtClean="0">
                <a:solidFill>
                  <a:srgbClr val="006600"/>
                </a:solidFill>
              </a:rPr>
              <a:t>lumps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in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sugar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bowl</a:t>
            </a:r>
            <a:r>
              <a:rPr lang="hu-HU" b="1" dirty="0" smtClean="0">
                <a:solidFill>
                  <a:srgbClr val="006600"/>
                </a:solidFill>
              </a:rPr>
              <a:t>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b="1" dirty="0" err="1" smtClean="0"/>
              <a:t>In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natural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acting-out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situations</a:t>
            </a:r>
            <a:r>
              <a:rPr lang="hu-HU" sz="4000" b="1" dirty="0" smtClean="0"/>
              <a:t>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err="1" smtClean="0"/>
              <a:t>proportion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wrong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answers</a:t>
            </a:r>
            <a:r>
              <a:rPr lang="hu-HU" sz="3600" b="1" dirty="0" smtClean="0"/>
              <a:t>: 15%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i="1" err="1" smtClean="0"/>
              <a:t>Participants</a:t>
            </a:r>
            <a:r>
              <a:rPr lang="hu-HU" smtClean="0"/>
              <a:t>: 46 preschoolers</a:t>
            </a:r>
            <a:r>
              <a:rPr lang="hu-HU" dirty="0" smtClean="0"/>
              <a:t>	</a:t>
            </a:r>
            <a:r>
              <a:rPr lang="hu-HU" smtClean="0"/>
              <a:t>	</a:t>
            </a:r>
          </a:p>
          <a:p>
            <a:pPr>
              <a:buNone/>
            </a:pPr>
            <a:r>
              <a:rPr lang="hu-HU" i="1" smtClean="0"/>
              <a:t>Mean </a:t>
            </a:r>
            <a:r>
              <a:rPr lang="hu-HU" i="1" err="1" smtClean="0"/>
              <a:t>age</a:t>
            </a:r>
            <a:r>
              <a:rPr lang="hu-HU" smtClean="0"/>
              <a:t>: 5;5 years</a:t>
            </a:r>
            <a:endParaRPr lang="hu-HU" dirty="0" smtClean="0"/>
          </a:p>
          <a:p>
            <a:pPr>
              <a:buNone/>
            </a:pPr>
            <a:endParaRPr lang="hu-HU" smtClean="0"/>
          </a:p>
          <a:p>
            <a:pPr>
              <a:buNone/>
            </a:pPr>
            <a:r>
              <a:rPr lang="hu-HU" i="1" smtClean="0"/>
              <a:t>Results</a:t>
            </a:r>
            <a:r>
              <a:rPr lang="hu-HU" dirty="0" smtClean="0"/>
              <a:t>: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/>
        </p:nvGraphicFramePr>
        <p:xfrm>
          <a:off x="1403648" y="3140968"/>
          <a:ext cx="61206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smtClean="0"/>
              <a:t>Discussion:</a:t>
            </a:r>
            <a:endParaRPr lang="hu-HU" sz="4000" b="1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dirty="0" err="1" smtClean="0"/>
              <a:t>In</a:t>
            </a:r>
            <a:r>
              <a:rPr lang="hu-HU" dirty="0" smtClean="0"/>
              <a:t> test </a:t>
            </a:r>
            <a:r>
              <a:rPr lang="hu-HU" dirty="0" err="1" smtClean="0"/>
              <a:t>situations</a:t>
            </a:r>
            <a:r>
              <a:rPr lang="hu-HU" dirty="0" smtClean="0"/>
              <a:t>,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interpret</a:t>
            </a:r>
            <a:r>
              <a:rPr lang="hu-HU" dirty="0" smtClean="0"/>
              <a:t> </a:t>
            </a:r>
            <a:r>
              <a:rPr lang="hu-HU" dirty="0" err="1" smtClean="0"/>
              <a:t>numerals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ostensive</a:t>
            </a:r>
            <a:r>
              <a:rPr lang="hu-HU" dirty="0" smtClean="0"/>
              <a:t> </a:t>
            </a:r>
            <a:r>
              <a:rPr lang="hu-HU" err="1" smtClean="0"/>
              <a:t>signals</a:t>
            </a:r>
            <a:r>
              <a:rPr lang="hu-HU" smtClean="0"/>
              <a:t>.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dirty="0" smtClean="0"/>
              <a:t>The </a:t>
            </a:r>
            <a:r>
              <a:rPr lang="hu-HU" dirty="0" err="1" smtClean="0"/>
              <a:t>ostensive</a:t>
            </a:r>
            <a:r>
              <a:rPr lang="hu-HU" dirty="0" smtClean="0"/>
              <a:t> </a:t>
            </a:r>
            <a:r>
              <a:rPr lang="hu-HU" dirty="0" err="1" smtClean="0"/>
              <a:t>interpretation</a:t>
            </a:r>
            <a:r>
              <a:rPr lang="hu-HU" dirty="0" smtClean="0"/>
              <a:t> of </a:t>
            </a:r>
            <a:r>
              <a:rPr lang="hu-HU" dirty="0" err="1" smtClean="0"/>
              <a:t>numerals</a:t>
            </a:r>
            <a:r>
              <a:rPr lang="hu-HU" dirty="0" smtClean="0"/>
              <a:t> </a:t>
            </a:r>
            <a:r>
              <a:rPr lang="hu-HU" dirty="0" err="1" smtClean="0"/>
              <a:t>blocks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'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least</a:t>
            </a:r>
            <a:r>
              <a:rPr lang="hu-HU" dirty="0" smtClean="0"/>
              <a:t>' </a:t>
            </a:r>
            <a:r>
              <a:rPr lang="hu-HU" err="1" smtClean="0"/>
              <a:t>reading</a:t>
            </a:r>
            <a:r>
              <a:rPr lang="hu-HU" smtClean="0"/>
              <a:t>.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r>
              <a:rPr lang="hu-HU" dirty="0" smtClean="0"/>
              <a:t>The more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hide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test </a:t>
            </a:r>
            <a:r>
              <a:rPr lang="hu-HU" dirty="0" err="1" smtClean="0"/>
              <a:t>nature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task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weaker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blocking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, 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the</a:t>
            </a:r>
            <a:r>
              <a:rPr lang="hu-HU" dirty="0" smtClean="0"/>
              <a:t> more </a:t>
            </a:r>
            <a:r>
              <a:rPr lang="hu-HU" dirty="0" err="1" smtClean="0"/>
              <a:t>adult-like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 smtClean="0"/>
              <a:t>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Conclusion</a:t>
            </a:r>
            <a:r>
              <a:rPr lang="hu-HU" sz="4000" b="1" dirty="0" smtClean="0"/>
              <a:t>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The test </a:t>
            </a:r>
            <a:r>
              <a:rPr lang="hu-HU" dirty="0" err="1" smtClean="0"/>
              <a:t>situation</a:t>
            </a:r>
            <a:r>
              <a:rPr lang="hu-HU" dirty="0" smtClean="0"/>
              <a:t> </a:t>
            </a:r>
            <a:r>
              <a:rPr lang="hu-HU" dirty="0" err="1" smtClean="0"/>
              <a:t>itself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lead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ostensive</a:t>
            </a:r>
            <a:r>
              <a:rPr lang="hu-HU" dirty="0" smtClean="0"/>
              <a:t> (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: </a:t>
            </a:r>
            <a:r>
              <a:rPr lang="hu-HU" dirty="0" err="1" smtClean="0"/>
              <a:t>literal</a:t>
            </a:r>
            <a:r>
              <a:rPr lang="hu-HU" dirty="0" smtClean="0"/>
              <a:t>) </a:t>
            </a:r>
            <a:r>
              <a:rPr lang="hu-HU" dirty="0" err="1" smtClean="0"/>
              <a:t>interpretation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stimulus</a:t>
            </a:r>
            <a:r>
              <a:rPr lang="hu-HU" dirty="0" smtClean="0"/>
              <a:t>.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Acting-out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natural</a:t>
            </a:r>
            <a:r>
              <a:rPr lang="hu-HU" dirty="0" smtClean="0"/>
              <a:t> </a:t>
            </a:r>
            <a:r>
              <a:rPr lang="hu-HU" dirty="0" err="1" smtClean="0"/>
              <a:t>situations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exempt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ostension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B\Dropbox\Ph.D. anyagok\- Kísérletek\Fókusz-értelmezés (2014)\TVJT_EXH\Stimulusok\Képek\Tesztmondatok\megsut.jpg"/>
          <p:cNvPicPr>
            <a:picLocks noChangeAspect="1" noChangeArrowheads="1"/>
          </p:cNvPicPr>
          <p:nvPr/>
        </p:nvPicPr>
        <p:blipFill>
          <a:blip r:embed="rId2" cstate="print"/>
          <a:srcRect l="14286" t="3191" r="11905" b="4269"/>
          <a:stretch>
            <a:fillRect/>
          </a:stretch>
        </p:blipFill>
        <p:spPr bwMode="auto">
          <a:xfrm>
            <a:off x="5724128" y="3658764"/>
            <a:ext cx="3419872" cy="31992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In</a:t>
            </a:r>
            <a:r>
              <a:rPr lang="hu-HU" sz="4000" b="1" dirty="0" smtClean="0"/>
              <a:t> test </a:t>
            </a:r>
            <a:r>
              <a:rPr lang="hu-HU" sz="4000" b="1" dirty="0" err="1" smtClean="0"/>
              <a:t>situations</a:t>
            </a:r>
            <a:r>
              <a:rPr lang="hu-HU" sz="4000" b="1" dirty="0" smtClean="0"/>
              <a:t> </a:t>
            </a:r>
            <a:r>
              <a:rPr lang="hu-HU" sz="4000" b="1" u="sng" dirty="0" err="1" smtClean="0"/>
              <a:t>adults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are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also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susceptible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to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the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ostension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effect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516" y="1711349"/>
            <a:ext cx="8712968" cy="4453955"/>
          </a:xfrm>
        </p:spPr>
        <p:txBody>
          <a:bodyPr/>
          <a:lstStyle/>
          <a:p>
            <a:pPr>
              <a:buNone/>
            </a:pPr>
            <a:r>
              <a:rPr lang="hu-HU" i="1" dirty="0" smtClean="0"/>
              <a:t>Research </a:t>
            </a:r>
            <a:r>
              <a:rPr lang="hu-HU" i="1" dirty="0" err="1" smtClean="0"/>
              <a:t>question</a:t>
            </a:r>
            <a:r>
              <a:rPr lang="hu-HU" i="1" dirty="0" smtClean="0"/>
              <a:t>:</a:t>
            </a:r>
          </a:p>
          <a:p>
            <a:pPr>
              <a:buNone/>
            </a:pP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children</a:t>
            </a:r>
            <a:r>
              <a:rPr lang="hu-HU" dirty="0" smtClean="0"/>
              <a:t>/</a:t>
            </a:r>
            <a:r>
              <a:rPr lang="hu-HU" dirty="0" err="1" smtClean="0"/>
              <a:t>adults</a:t>
            </a:r>
            <a:r>
              <a:rPr lang="hu-HU" dirty="0" smtClean="0"/>
              <a:t> </a:t>
            </a:r>
            <a:r>
              <a:rPr lang="hu-HU" dirty="0" err="1" smtClean="0"/>
              <a:t>understand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exhaustivity</a:t>
            </a:r>
            <a:r>
              <a:rPr lang="hu-HU" dirty="0" smtClean="0"/>
              <a:t> of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focus</a:t>
            </a:r>
            <a:r>
              <a:rPr lang="hu-HU" dirty="0" smtClean="0"/>
              <a:t>/English </a:t>
            </a:r>
            <a:r>
              <a:rPr lang="hu-HU" dirty="0" err="1" smtClean="0"/>
              <a:t>cleft</a:t>
            </a:r>
            <a:r>
              <a:rPr lang="hu-HU" dirty="0" smtClean="0"/>
              <a:t> </a:t>
            </a:r>
            <a:r>
              <a:rPr lang="hu-HU" dirty="0" err="1" smtClean="0"/>
              <a:t>constituent</a:t>
            </a:r>
            <a:r>
              <a:rPr lang="hu-HU" dirty="0" smtClean="0"/>
              <a:t>?</a:t>
            </a:r>
          </a:p>
          <a:p>
            <a:pPr>
              <a:buNone/>
            </a:pPr>
            <a:endParaRPr lang="hu-HU" sz="2400" smtClean="0"/>
          </a:p>
          <a:p>
            <a:pPr>
              <a:buNone/>
            </a:pPr>
            <a:r>
              <a:rPr lang="hu-HU" i="1" smtClean="0"/>
              <a:t>Truth </a:t>
            </a:r>
            <a:r>
              <a:rPr lang="hu-HU" i="1" dirty="0" err="1" smtClean="0"/>
              <a:t>value</a:t>
            </a:r>
            <a:r>
              <a:rPr lang="hu-HU" i="1" dirty="0" smtClean="0"/>
              <a:t> </a:t>
            </a:r>
            <a:r>
              <a:rPr lang="hu-HU" i="1" dirty="0" err="1" smtClean="0"/>
              <a:t>judgement</a:t>
            </a:r>
            <a:r>
              <a:rPr lang="hu-HU" i="1" dirty="0" smtClean="0"/>
              <a:t> of:</a:t>
            </a:r>
          </a:p>
          <a:p>
            <a:pPr>
              <a:buNone/>
            </a:pPr>
            <a:r>
              <a:rPr lang="hu-HU" b="1" dirty="0" err="1" smtClean="0">
                <a:solidFill>
                  <a:srgbClr val="006600"/>
                </a:solidFill>
              </a:rPr>
              <a:t>It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was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pie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that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err="1" smtClean="0">
                <a:solidFill>
                  <a:srgbClr val="006600"/>
                </a:solidFill>
              </a:rPr>
              <a:t>Grandma</a:t>
            </a:r>
            <a:r>
              <a:rPr lang="hu-HU" b="1" smtClean="0">
                <a:solidFill>
                  <a:srgbClr val="006600"/>
                </a:solidFill>
              </a:rPr>
              <a:t>  baked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  <a:p>
            <a:pPr>
              <a:buNone/>
            </a:pPr>
            <a:r>
              <a:rPr lang="hu-HU" b="1" dirty="0" smtClean="0">
                <a:solidFill>
                  <a:srgbClr val="006600"/>
                </a:solidFill>
              </a:rPr>
              <a:t>Nagyi a tortát sütötte meg.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3600" i="1" dirty="0" err="1" smtClean="0"/>
              <a:t>Baseline</a:t>
            </a:r>
            <a:r>
              <a:rPr lang="hu-HU" sz="3600" dirty="0" smtClean="0"/>
              <a:t>:   </a:t>
            </a:r>
            <a:r>
              <a:rPr lang="hu-HU" sz="3600" b="1" dirty="0" err="1" smtClean="0">
                <a:solidFill>
                  <a:srgbClr val="006600"/>
                </a:solidFill>
              </a:rPr>
              <a:t>Grandma</a:t>
            </a:r>
            <a:r>
              <a:rPr lang="hu-HU" sz="3600" b="1" dirty="0" smtClean="0">
                <a:solidFill>
                  <a:srgbClr val="006600"/>
                </a:solidFill>
              </a:rPr>
              <a:t> </a:t>
            </a:r>
            <a:r>
              <a:rPr lang="hu-HU" sz="3600" b="1" dirty="0" err="1" smtClean="0">
                <a:solidFill>
                  <a:srgbClr val="006600"/>
                </a:solidFill>
              </a:rPr>
              <a:t>baked</a:t>
            </a:r>
            <a:r>
              <a:rPr lang="hu-HU" sz="3600" b="1" dirty="0" smtClean="0">
                <a:solidFill>
                  <a:srgbClr val="006600"/>
                </a:solidFill>
              </a:rPr>
              <a:t> </a:t>
            </a:r>
            <a:r>
              <a:rPr lang="hu-HU" sz="3600" b="1" dirty="0" err="1" smtClean="0">
                <a:solidFill>
                  <a:srgbClr val="006600"/>
                </a:solidFill>
              </a:rPr>
              <a:t>the</a:t>
            </a:r>
            <a:r>
              <a:rPr lang="hu-HU" sz="3600" b="1" dirty="0" smtClean="0">
                <a:solidFill>
                  <a:srgbClr val="006600"/>
                </a:solidFill>
              </a:rPr>
              <a:t> </a:t>
            </a:r>
            <a:r>
              <a:rPr lang="hu-HU" sz="3600" b="1" dirty="0" err="1" smtClean="0">
                <a:solidFill>
                  <a:srgbClr val="006600"/>
                </a:solidFill>
              </a:rPr>
              <a:t>cake</a:t>
            </a:r>
            <a:r>
              <a:rPr lang="hu-HU" sz="3600" b="1" dirty="0" smtClean="0">
                <a:solidFill>
                  <a:srgbClr val="006600"/>
                </a:solidFill>
              </a:rPr>
              <a:t>.</a:t>
            </a:r>
            <a:br>
              <a:rPr lang="hu-HU" sz="3600" b="1" dirty="0" smtClean="0">
                <a:solidFill>
                  <a:srgbClr val="006600"/>
                </a:solidFill>
              </a:rPr>
            </a:br>
            <a:r>
              <a:rPr lang="hu-HU" sz="3600" b="1" dirty="0" smtClean="0">
                <a:solidFill>
                  <a:srgbClr val="006600"/>
                </a:solidFill>
              </a:rPr>
              <a:t>		Nagyi megsütötte a tortát.	</a:t>
            </a:r>
            <a:endParaRPr lang="hu-HU" sz="3600" b="1" dirty="0">
              <a:solidFill>
                <a:srgbClr val="0066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53% of </a:t>
            </a:r>
            <a:r>
              <a:rPr lang="hu-HU" dirty="0" err="1" smtClean="0"/>
              <a:t>adults</a:t>
            </a:r>
            <a:r>
              <a:rPr lang="hu-HU" dirty="0" smtClean="0"/>
              <a:t> and 32% of </a:t>
            </a:r>
            <a:r>
              <a:rPr lang="hu-HU" dirty="0" err="1" smtClean="0"/>
              <a:t>children</a:t>
            </a:r>
            <a:r>
              <a:rPr lang="hu-HU" dirty="0" smtClean="0">
                <a:solidFill>
                  <a:srgbClr val="00B050"/>
                </a:solidFill>
              </a:rPr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b="1" dirty="0" err="1" smtClean="0"/>
              <a:t>rejected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baseline</a:t>
            </a:r>
            <a:r>
              <a:rPr lang="hu-HU" dirty="0" smtClean="0"/>
              <a:t> </a:t>
            </a:r>
            <a:r>
              <a:rPr lang="hu-HU" dirty="0" err="1" smtClean="0"/>
              <a:t>sentence</a:t>
            </a:r>
            <a:r>
              <a:rPr lang="hu-HU" dirty="0" smtClean="0"/>
              <a:t>!</a:t>
            </a:r>
            <a:endParaRPr lang="hu-H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u-HU" sz="1000" dirty="0" smtClean="0"/>
          </a:p>
        </p:txBody>
      </p:sp>
      <p:pic>
        <p:nvPicPr>
          <p:cNvPr id="2050" name="Picture 2" descr="C:\Users\BB\Dropbox\Ph.D. anyagok\- Kísérletek\Fókusz-értelmezés (2014)\TVJT_EXH\Stimulusok\Képek\Tesztmondatok\megs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92896"/>
            <a:ext cx="3114968" cy="2263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/>
        </p:nvGraphicFramePr>
        <p:xfrm>
          <a:off x="395536" y="1916832"/>
          <a:ext cx="49320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Conclusion</a:t>
            </a:r>
            <a:r>
              <a:rPr lang="hu-HU" sz="4000" b="1" dirty="0" smtClean="0"/>
              <a:t>: 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365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b="1" dirty="0" err="1"/>
              <a:t>I</a:t>
            </a:r>
            <a:r>
              <a:rPr lang="hu-HU" b="1" dirty="0" err="1" smtClean="0"/>
              <a:t>n</a:t>
            </a:r>
            <a:r>
              <a:rPr lang="hu-HU" b="1" dirty="0" smtClean="0"/>
              <a:t> </a:t>
            </a:r>
            <a:r>
              <a:rPr lang="hu-HU" b="1" dirty="0" err="1"/>
              <a:t>experiments</a:t>
            </a:r>
            <a:r>
              <a:rPr lang="hu-HU" b="1" dirty="0"/>
              <a:t> testing </a:t>
            </a:r>
            <a:r>
              <a:rPr lang="hu-HU" b="1" dirty="0" err="1"/>
              <a:t>children’s</a:t>
            </a:r>
            <a:r>
              <a:rPr lang="hu-HU" b="1" dirty="0"/>
              <a:t> </a:t>
            </a:r>
            <a:r>
              <a:rPr lang="hu-HU" b="1" dirty="0" err="1"/>
              <a:t>sentence</a:t>
            </a:r>
            <a:r>
              <a:rPr lang="hu-HU" b="1" dirty="0"/>
              <a:t> </a:t>
            </a:r>
            <a:r>
              <a:rPr lang="hu-HU" b="1" dirty="0" err="1"/>
              <a:t>interpretation</a:t>
            </a:r>
            <a:r>
              <a:rPr lang="hu-HU" b="1" dirty="0"/>
              <a:t>,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stimuli</a:t>
            </a:r>
            <a:r>
              <a:rPr lang="hu-HU" b="1" dirty="0"/>
              <a:t> </a:t>
            </a:r>
            <a:r>
              <a:rPr lang="hu-HU" b="1" dirty="0" err="1"/>
              <a:t>are</a:t>
            </a:r>
            <a:r>
              <a:rPr lang="hu-HU" b="1" dirty="0"/>
              <a:t> </a:t>
            </a:r>
            <a:r>
              <a:rPr lang="hu-HU" b="1" dirty="0" err="1"/>
              <a:t>often</a:t>
            </a:r>
            <a:r>
              <a:rPr lang="hu-HU" b="1" dirty="0"/>
              <a:t> </a:t>
            </a:r>
            <a:r>
              <a:rPr lang="hu-HU" b="1" dirty="0" err="1"/>
              <a:t>misinterpreted</a:t>
            </a:r>
            <a:r>
              <a:rPr lang="hu-HU" b="1" dirty="0"/>
              <a:t>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ostensive</a:t>
            </a:r>
            <a:r>
              <a:rPr lang="hu-HU" b="1" dirty="0"/>
              <a:t> </a:t>
            </a:r>
            <a:r>
              <a:rPr lang="hu-HU" b="1" dirty="0" err="1" smtClean="0"/>
              <a:t>clues</a:t>
            </a:r>
            <a:endParaRPr lang="hu-HU" b="1" dirty="0" smtClean="0"/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r>
              <a:rPr lang="hu-HU" b="1" dirty="0" smtClean="0">
                <a:sym typeface="Wingdings" pitchFamily="2" charset="2"/>
              </a:rPr>
              <a:t> 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</a:t>
            </a:r>
            <a:r>
              <a:rPr lang="hu-HU" dirty="0" err="1" smtClean="0"/>
              <a:t>elicit</a:t>
            </a:r>
            <a:r>
              <a:rPr lang="hu-HU" dirty="0" smtClean="0"/>
              <a:t> </a:t>
            </a:r>
            <a:r>
              <a:rPr lang="hu-HU" dirty="0" err="1"/>
              <a:t>reactions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occur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natural</a:t>
            </a:r>
            <a:r>
              <a:rPr lang="hu-HU" dirty="0"/>
              <a:t> </a:t>
            </a:r>
            <a:r>
              <a:rPr lang="hu-HU" dirty="0" err="1"/>
              <a:t>circumstances</a:t>
            </a:r>
            <a:r>
              <a:rPr lang="hu-HU" dirty="0"/>
              <a:t>. </a:t>
            </a:r>
          </a:p>
          <a:p>
            <a:pPr>
              <a:buNone/>
            </a:pPr>
            <a:endParaRPr lang="hu-HU" sz="1800" b="1" dirty="0" smtClean="0"/>
          </a:p>
          <a:p>
            <a:pPr>
              <a:buNone/>
            </a:pPr>
            <a:r>
              <a:rPr lang="hu-HU" b="1" dirty="0" smtClean="0"/>
              <a:t>The </a:t>
            </a:r>
            <a:r>
              <a:rPr lang="hu-HU" b="1" dirty="0" err="1"/>
              <a:t>cause</a:t>
            </a:r>
            <a:r>
              <a:rPr lang="hu-HU" b="1" dirty="0"/>
              <a:t> of </a:t>
            </a:r>
            <a:r>
              <a:rPr lang="hu-HU" b="1" dirty="0" err="1" smtClean="0"/>
              <a:t>misinterpretation</a:t>
            </a:r>
            <a:r>
              <a:rPr lang="hu-HU" b="1" dirty="0" smtClean="0"/>
              <a:t>:</a:t>
            </a:r>
          </a:p>
          <a:p>
            <a:pPr>
              <a:buNone/>
            </a:pPr>
            <a:r>
              <a:rPr lang="hu-HU" b="1" dirty="0" smtClean="0"/>
              <a:t>		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/>
              <a:t>iconicity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stimuli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the</a:t>
            </a:r>
            <a:r>
              <a:rPr lang="hu-HU" dirty="0" smtClean="0"/>
              <a:t> test </a:t>
            </a:r>
            <a:r>
              <a:rPr lang="hu-HU" dirty="0" err="1" smtClean="0"/>
              <a:t>situation</a:t>
            </a:r>
            <a:r>
              <a:rPr lang="hu-HU" dirty="0" smtClean="0"/>
              <a:t> </a:t>
            </a:r>
            <a:r>
              <a:rPr lang="hu-HU" dirty="0" err="1" smtClean="0"/>
              <a:t>itself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>
            <a:noAutofit/>
          </a:bodyPr>
          <a:lstStyle/>
          <a:p>
            <a:r>
              <a:rPr lang="hu-HU" sz="4000" b="1" smtClean="0"/>
              <a:t>Ways of eliminating the ostension effect</a:t>
            </a:r>
            <a:endParaRPr lang="hu-HU" sz="4000" b="1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27373"/>
            <a:ext cx="8712968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experiments</a:t>
            </a:r>
            <a:r>
              <a:rPr lang="hu-HU" dirty="0" smtClean="0"/>
              <a:t> testing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linguistic</a:t>
            </a:r>
            <a:r>
              <a:rPr lang="hu-HU" dirty="0" smtClean="0"/>
              <a:t> </a:t>
            </a:r>
            <a:r>
              <a:rPr lang="hu-HU" dirty="0" err="1" smtClean="0"/>
              <a:t>relevance</a:t>
            </a:r>
            <a:r>
              <a:rPr lang="hu-HU" dirty="0" smtClean="0"/>
              <a:t> of an </a:t>
            </a:r>
            <a:r>
              <a:rPr lang="hu-HU" dirty="0" err="1" smtClean="0"/>
              <a:t>item</a:t>
            </a:r>
            <a:r>
              <a:rPr lang="hu-HU" dirty="0" smtClean="0"/>
              <a:t>,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item</a:t>
            </a:r>
            <a:r>
              <a:rPr lang="hu-HU" dirty="0" smtClean="0"/>
              <a:t> must </a:t>
            </a:r>
            <a:r>
              <a:rPr lang="hu-HU" dirty="0" err="1" smtClean="0"/>
              <a:t>not</a:t>
            </a:r>
            <a:r>
              <a:rPr lang="hu-HU" dirty="0" smtClean="0"/>
              <a:t> be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potentially</a:t>
            </a:r>
            <a:r>
              <a:rPr lang="hu-HU" dirty="0" smtClean="0"/>
              <a:t> </a:t>
            </a:r>
            <a:r>
              <a:rPr lang="hu-HU" dirty="0" err="1" smtClean="0"/>
              <a:t>irrelevant</a:t>
            </a:r>
            <a:r>
              <a:rPr lang="hu-HU" dirty="0" smtClean="0"/>
              <a:t> </a:t>
            </a:r>
            <a:r>
              <a:rPr lang="hu-HU" dirty="0" err="1" smtClean="0"/>
              <a:t>element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stimulus</a:t>
            </a:r>
            <a:r>
              <a:rPr lang="hu-HU" dirty="0" smtClean="0"/>
              <a:t>.</a:t>
            </a:r>
          </a:p>
          <a:p>
            <a:pPr marL="514350" indent="-514350">
              <a:buAutoNum type="arabicPeriod"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2. </a:t>
            </a:r>
            <a:r>
              <a:rPr lang="hu-HU" dirty="0" err="1" smtClean="0"/>
              <a:t>Tests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be </a:t>
            </a:r>
            <a:r>
              <a:rPr lang="hu-HU" dirty="0" err="1" smtClean="0"/>
              <a:t>embedded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natural</a:t>
            </a:r>
            <a:r>
              <a:rPr lang="hu-HU" dirty="0" smtClean="0"/>
              <a:t> </a:t>
            </a:r>
            <a:r>
              <a:rPr lang="hu-HU" dirty="0" err="1" smtClean="0"/>
              <a:t>situations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References</a:t>
            </a:r>
            <a:r>
              <a:rPr lang="hu-HU" sz="4000" b="1" dirty="0" smtClean="0"/>
              <a:t> 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36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1600" smtClean="0"/>
              <a:t>Csibra, G., Gy. Gergely (2009) Natural Pedagogy. </a:t>
            </a:r>
            <a:r>
              <a:rPr lang="hu-HU" sz="1600" i="1" smtClean="0"/>
              <a:t>Trends in Cognitive Sciences</a:t>
            </a:r>
            <a:r>
              <a:rPr lang="hu-HU" sz="1600" smtClean="0"/>
              <a:t> 13, 148-153.</a:t>
            </a:r>
          </a:p>
          <a:p>
            <a:pPr>
              <a:buNone/>
            </a:pPr>
            <a:r>
              <a:rPr lang="hu-HU" sz="1600" smtClean="0"/>
              <a:t>Drozd, K.F. (2001) Children’s weak interpretations of universally quantified sentences. In </a:t>
            </a:r>
            <a:r>
              <a:rPr lang="hu-HU" sz="1600" i="1" smtClean="0"/>
              <a:t>Conceptual Development and Language Acquisition</a:t>
            </a:r>
            <a:r>
              <a:rPr lang="hu-HU" sz="1600" smtClean="0"/>
              <a:t>, ed. M. Bowerman and S.C. Levinson, 340-376. CUP. </a:t>
            </a:r>
          </a:p>
          <a:p>
            <a:pPr>
              <a:buNone/>
            </a:pPr>
            <a:r>
              <a:rPr lang="hu-HU" sz="1600" smtClean="0"/>
              <a:t>Gerőcs, M. &amp; Pintér, L. (2014) How do Hungarian preschoolers interpret number words? In: Kohlberger, M., Bellamy, K. &amp; Dutton, E. (eds.): </a:t>
            </a:r>
            <a:r>
              <a:rPr lang="hu-HU" sz="1600" i="1" smtClean="0"/>
              <a:t>ConSOLE XXI: Proceedings of the 21st Conference of the Student Organization of Linguistics in Europe (8-10 January 2013, Potsdam)</a:t>
            </a:r>
            <a:r>
              <a:rPr lang="hu-HU" sz="1600" smtClean="0"/>
              <a:t>. Leiden, Leiden University Centre for Linguistics, 104–122.</a:t>
            </a:r>
          </a:p>
          <a:p>
            <a:pPr>
              <a:buNone/>
            </a:pPr>
            <a:r>
              <a:rPr lang="hu-HU" sz="1600" smtClean="0"/>
              <a:t>Geurts, B. (2003) Quantifying kids. </a:t>
            </a:r>
            <a:r>
              <a:rPr lang="hu-HU" sz="1600" i="1" smtClean="0"/>
              <a:t>Language Acquisition</a:t>
            </a:r>
            <a:r>
              <a:rPr lang="hu-HU" sz="1600" smtClean="0"/>
              <a:t> 11: 197-218.</a:t>
            </a:r>
          </a:p>
          <a:p>
            <a:pPr>
              <a:buNone/>
            </a:pPr>
            <a:r>
              <a:rPr lang="en-US" sz="1600" smtClean="0"/>
              <a:t>Inhelder, B. &amp; Piaget, J. </a:t>
            </a:r>
            <a:r>
              <a:rPr lang="hu-HU" sz="1600" smtClean="0"/>
              <a:t>(</a:t>
            </a:r>
            <a:r>
              <a:rPr lang="en-US" sz="1600" smtClean="0"/>
              <a:t>1958</a:t>
            </a:r>
            <a:r>
              <a:rPr lang="hu-HU" sz="1600" smtClean="0"/>
              <a:t>) </a:t>
            </a:r>
            <a:r>
              <a:rPr lang="en-US" sz="1600" i="1" smtClean="0"/>
              <a:t>The Growth of Logical Thinking from Childhood to Adolescence.</a:t>
            </a:r>
            <a:r>
              <a:rPr lang="en-US" sz="1600" smtClean="0"/>
              <a:t> London: Routledge and Kegan Paul. </a:t>
            </a:r>
            <a:endParaRPr lang="hu-HU" sz="1600" smtClean="0"/>
          </a:p>
          <a:p>
            <a:pPr>
              <a:buNone/>
            </a:pPr>
            <a:r>
              <a:rPr lang="en-US" sz="1600" smtClean="0"/>
              <a:t>Inhelder, B., &amp; Piaget,J.</a:t>
            </a:r>
            <a:r>
              <a:rPr lang="hu-HU" sz="1600" smtClean="0"/>
              <a:t> (1964) </a:t>
            </a:r>
            <a:r>
              <a:rPr lang="en-US" sz="1600" smtClean="0"/>
              <a:t>The</a:t>
            </a:r>
            <a:r>
              <a:rPr lang="hu-HU" sz="1600" smtClean="0"/>
              <a:t> </a:t>
            </a:r>
            <a:r>
              <a:rPr lang="en-US" sz="1600" smtClean="0"/>
              <a:t>Early Growth of Logic in the Child. New York: Harper</a:t>
            </a:r>
            <a:endParaRPr lang="hu-HU" sz="1600" smtClean="0"/>
          </a:p>
          <a:p>
            <a:pPr>
              <a:buNone/>
            </a:pPr>
            <a:r>
              <a:rPr lang="hu-HU" sz="1600" smtClean="0"/>
              <a:t>Philip, W. 1995. Event quantification in the acquisition of universal quantification. PhD diss., Umass, Amherst.</a:t>
            </a:r>
          </a:p>
          <a:p>
            <a:pPr>
              <a:buNone/>
            </a:pPr>
            <a:r>
              <a:rPr lang="hu-HU" sz="1600" smtClean="0"/>
              <a:t>Philip, W. 2011. Acquiring knowledge of universal quantification. In </a:t>
            </a:r>
            <a:r>
              <a:rPr lang="hu-HU" sz="1600" i="1" smtClean="0"/>
              <a:t>Handbook of Generative Approaches to Language Acquisition</a:t>
            </a:r>
            <a:r>
              <a:rPr lang="hu-HU" sz="1600" smtClean="0"/>
              <a:t>, ed. J. de Villiers, T. Roeper, 351-394. Dordrecht: Springer.</a:t>
            </a:r>
          </a:p>
          <a:p>
            <a:pPr>
              <a:buNone/>
            </a:pP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784976" cy="1935088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Two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case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studies</a:t>
            </a:r>
            <a:r>
              <a:rPr lang="hu-HU" sz="4000" b="1" dirty="0" smtClean="0"/>
              <a:t>, </a:t>
            </a:r>
            <a:br>
              <a:rPr lang="hu-HU" sz="4000" b="1" dirty="0" smtClean="0"/>
            </a:br>
            <a:r>
              <a:rPr lang="hu-HU" sz="4000" b="1" dirty="0" smtClean="0"/>
              <a:t>and </a:t>
            </a:r>
            <a:r>
              <a:rPr lang="hu-HU" sz="4000" b="1" dirty="0" err="1" smtClean="0"/>
              <a:t>two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ways</a:t>
            </a:r>
            <a:r>
              <a:rPr lang="hu-HU" sz="4000" b="1" dirty="0" smtClean="0"/>
              <a:t> of </a:t>
            </a:r>
            <a:r>
              <a:rPr lang="hu-HU" sz="4000" b="1" dirty="0" err="1" smtClean="0"/>
              <a:t>eliminating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the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ostension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effect</a:t>
            </a:r>
            <a:r>
              <a:rPr lang="hu-HU" sz="4000" b="1" dirty="0" smtClean="0"/>
              <a:t>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hu-HU" sz="3600" b="1" dirty="0" smtClean="0"/>
              <a:t> </a:t>
            </a:r>
            <a:r>
              <a:rPr lang="hu-HU" b="1" dirty="0" err="1" smtClean="0"/>
              <a:t>Quantifier</a:t>
            </a:r>
            <a:r>
              <a:rPr lang="hu-HU" b="1" dirty="0" smtClean="0"/>
              <a:t> </a:t>
            </a:r>
            <a:r>
              <a:rPr lang="hu-HU" b="1" dirty="0" err="1" smtClean="0"/>
              <a:t>spreading</a:t>
            </a:r>
            <a:endParaRPr lang="hu-HU" b="1" dirty="0" smtClean="0"/>
          </a:p>
          <a:p>
            <a:pPr marL="514350" indent="-514350">
              <a:buAutoNum type="arabicParenBoth"/>
            </a:pPr>
            <a:r>
              <a:rPr lang="hu-HU" b="1" dirty="0" smtClean="0"/>
              <a:t> The </a:t>
            </a:r>
            <a:r>
              <a:rPr lang="hu-HU" b="1" dirty="0" err="1" smtClean="0"/>
              <a:t>interpretation</a:t>
            </a:r>
            <a:r>
              <a:rPr lang="hu-HU" b="1" dirty="0" smtClean="0"/>
              <a:t> of </a:t>
            </a:r>
            <a:r>
              <a:rPr lang="hu-HU" b="1" dirty="0" err="1" smtClean="0"/>
              <a:t>numerals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Quantifier</a:t>
            </a:r>
            <a:r>
              <a:rPr lang="hu-HU" b="1" dirty="0" smtClean="0"/>
              <a:t> </a:t>
            </a:r>
            <a:r>
              <a:rPr lang="hu-HU" b="1" dirty="0" err="1" smtClean="0"/>
              <a:t>Spreading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4000" b="1" dirty="0" smtClean="0"/>
              <a:t>1. Classic </a:t>
            </a:r>
            <a:r>
              <a:rPr lang="hu-HU" sz="4000" b="1" dirty="0" err="1" smtClean="0"/>
              <a:t>spreading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95736" y="4941168"/>
            <a:ext cx="5256584" cy="1545035"/>
          </a:xfrm>
        </p:spPr>
        <p:txBody>
          <a:bodyPr/>
          <a:lstStyle/>
          <a:p>
            <a:pPr>
              <a:buNone/>
            </a:pPr>
            <a:r>
              <a:rPr lang="hu-HU" b="1" smtClean="0">
                <a:solidFill>
                  <a:srgbClr val="006600"/>
                </a:solidFill>
              </a:rPr>
              <a:t>Is every girl riding a bicycle?</a:t>
            </a:r>
          </a:p>
          <a:p>
            <a:pPr>
              <a:buNone/>
            </a:pPr>
            <a:r>
              <a:rPr lang="hu-HU" b="1" smtClean="0">
                <a:solidFill>
                  <a:srgbClr val="006600"/>
                </a:solidFill>
              </a:rPr>
              <a:t>No, not that one.</a:t>
            </a:r>
            <a:endParaRPr lang="hu-HU" b="1" dirty="0">
              <a:solidFill>
                <a:srgbClr val="0066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11" r="667" b="12865"/>
          <a:stretch>
            <a:fillRect/>
          </a:stretch>
        </p:blipFill>
        <p:spPr bwMode="auto">
          <a:xfrm>
            <a:off x="1691680" y="1340768"/>
            <a:ext cx="57868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2. </a:t>
            </a:r>
            <a:r>
              <a:rPr lang="hu-HU" sz="4000" b="1" dirty="0" err="1" smtClean="0"/>
              <a:t>Bunny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spreading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4869160"/>
            <a:ext cx="8229600" cy="144016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		</a:t>
            </a:r>
            <a:r>
              <a:rPr lang="hu-HU" b="1" dirty="0" smtClean="0">
                <a:solidFill>
                  <a:srgbClr val="006600"/>
                </a:solidFill>
              </a:rPr>
              <a:t>Is </a:t>
            </a:r>
            <a:r>
              <a:rPr lang="hu-HU" b="1" dirty="0" err="1" smtClean="0">
                <a:solidFill>
                  <a:srgbClr val="006600"/>
                </a:solidFill>
              </a:rPr>
              <a:t>every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bunny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eating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carrot</a:t>
            </a:r>
            <a:r>
              <a:rPr lang="hu-HU" b="1" dirty="0" smtClean="0">
                <a:solidFill>
                  <a:srgbClr val="006600"/>
                </a:solidFill>
              </a:rPr>
              <a:t>?</a:t>
            </a:r>
          </a:p>
          <a:p>
            <a:pPr>
              <a:buNone/>
            </a:pPr>
            <a:r>
              <a:rPr lang="hu-HU" b="1" dirty="0">
                <a:solidFill>
                  <a:srgbClr val="006600"/>
                </a:solidFill>
              </a:rPr>
              <a:t>	</a:t>
            </a:r>
            <a:r>
              <a:rPr lang="hu-HU" b="1" dirty="0" smtClean="0">
                <a:solidFill>
                  <a:srgbClr val="006600"/>
                </a:solidFill>
              </a:rPr>
              <a:t>		No, </a:t>
            </a:r>
            <a:r>
              <a:rPr lang="hu-HU" b="1" dirty="0" err="1" smtClean="0">
                <a:solidFill>
                  <a:srgbClr val="006600"/>
                </a:solidFill>
              </a:rPr>
              <a:t>not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that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one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  <a:endParaRPr lang="hu-HU" b="1" dirty="0">
              <a:solidFill>
                <a:srgbClr val="00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802262" y="1196752"/>
            <a:ext cx="5539476" cy="372725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Theories</a:t>
            </a:r>
            <a:r>
              <a:rPr lang="hu-HU" sz="4000" b="1" dirty="0" smtClean="0"/>
              <a:t> of </a:t>
            </a:r>
            <a:r>
              <a:rPr lang="hu-HU" sz="4000" b="1" dirty="0" err="1" smtClean="0"/>
              <a:t>Quantifier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Spreading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None/>
            </a:pPr>
            <a:r>
              <a:rPr lang="hu-HU" sz="4000" b="1" dirty="0" err="1" smtClean="0"/>
              <a:t>Cognitive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explanation</a:t>
            </a:r>
            <a:r>
              <a:rPr lang="hu-HU" sz="4000" b="1" dirty="0" smtClean="0"/>
              <a:t>: </a:t>
            </a:r>
          </a:p>
          <a:p>
            <a:pPr marL="742950" indent="-742950">
              <a:buNone/>
            </a:pPr>
            <a:r>
              <a:rPr lang="hu-HU" smtClean="0"/>
              <a:t>Immature </a:t>
            </a:r>
            <a:r>
              <a:rPr lang="hu-HU" dirty="0" err="1" smtClean="0"/>
              <a:t>cognitive</a:t>
            </a:r>
            <a:r>
              <a:rPr lang="hu-HU" dirty="0" smtClean="0"/>
              <a:t> (</a:t>
            </a:r>
            <a:r>
              <a:rPr lang="hu-HU" dirty="0" err="1" smtClean="0"/>
              <a:t>logical</a:t>
            </a:r>
            <a:r>
              <a:rPr lang="hu-HU" dirty="0" smtClean="0"/>
              <a:t>) </a:t>
            </a:r>
            <a:r>
              <a:rPr lang="hu-HU" dirty="0" err="1" smtClean="0"/>
              <a:t>abilities</a:t>
            </a:r>
            <a:r>
              <a:rPr lang="hu-HU" dirty="0" smtClean="0"/>
              <a:t> </a:t>
            </a:r>
          </a:p>
          <a:p>
            <a:pPr marL="514350" indent="-514350">
              <a:buNone/>
            </a:pPr>
            <a:r>
              <a:rPr lang="hu-HU" dirty="0" smtClean="0"/>
              <a:t>	 </a:t>
            </a:r>
            <a:r>
              <a:rPr lang="hu-HU" smtClean="0"/>
              <a:t>		(</a:t>
            </a:r>
            <a:r>
              <a:rPr lang="hu-HU" dirty="0" err="1" smtClean="0"/>
              <a:t>Inhelder</a:t>
            </a:r>
            <a:r>
              <a:rPr lang="hu-HU" dirty="0" smtClean="0"/>
              <a:t> &amp; </a:t>
            </a:r>
            <a:r>
              <a:rPr lang="hu-HU" dirty="0" err="1" smtClean="0"/>
              <a:t>Piaget</a:t>
            </a:r>
            <a:r>
              <a:rPr lang="hu-HU" dirty="0" smtClean="0"/>
              <a:t> 1958, 1964)</a:t>
            </a:r>
          </a:p>
          <a:p>
            <a:pPr>
              <a:buNone/>
            </a:pPr>
            <a:r>
              <a:rPr lang="hu-HU" b="1" dirty="0" smtClean="0"/>
              <a:t> 		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hu-HU" sz="4000" b="1" dirty="0" err="1" smtClean="0"/>
              <a:t>Linguistic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explanation</a:t>
            </a:r>
            <a:r>
              <a:rPr lang="hu-HU" sz="4000" b="1" dirty="0" smtClean="0"/>
              <a:t> 1: </a:t>
            </a:r>
            <a:br>
              <a:rPr lang="hu-HU" sz="4000" b="1" dirty="0" smtClean="0"/>
            </a:b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841982"/>
            <a:ext cx="8892480" cy="517403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u-HU" b="1" dirty="0" smtClean="0"/>
              <a:t>  </a:t>
            </a:r>
            <a:r>
              <a:rPr lang="hu-HU" b="1" dirty="0" err="1" smtClean="0"/>
              <a:t>QS</a:t>
            </a:r>
            <a:r>
              <a:rPr lang="hu-HU" b="1" dirty="0" smtClean="0"/>
              <a:t> is </a:t>
            </a:r>
            <a:r>
              <a:rPr lang="hu-HU" b="1" dirty="0" err="1" smtClean="0"/>
              <a:t>quantification</a:t>
            </a:r>
            <a:r>
              <a:rPr lang="hu-HU" b="1" dirty="0" smtClean="0"/>
              <a:t> over (</a:t>
            </a:r>
            <a:r>
              <a:rPr lang="hu-HU" b="1" dirty="0" err="1" smtClean="0"/>
              <a:t>sub</a:t>
            </a:r>
            <a:r>
              <a:rPr lang="hu-HU" b="1" dirty="0" smtClean="0"/>
              <a:t>)</a:t>
            </a:r>
            <a:r>
              <a:rPr lang="hu-HU" b="1" dirty="0" err="1" smtClean="0"/>
              <a:t>events</a:t>
            </a:r>
            <a:r>
              <a:rPr lang="hu-HU" b="1" dirty="0" smtClean="0"/>
              <a:t> </a:t>
            </a:r>
            <a:r>
              <a:rPr lang="hu-HU" dirty="0" smtClean="0"/>
              <a:t>(Philip 1995) </a:t>
            </a:r>
            <a:endParaRPr lang="hu-HU" b="1" dirty="0" smtClean="0"/>
          </a:p>
          <a:p>
            <a:pPr marL="514350" indent="-514350">
              <a:buNone/>
            </a:pPr>
            <a:r>
              <a:rPr lang="hu-HU" sz="3600" b="1" dirty="0" smtClean="0"/>
              <a:t>						</a:t>
            </a:r>
          </a:p>
          <a:p>
            <a:pPr marL="514350" indent="-514350">
              <a:buNone/>
            </a:pPr>
            <a:endParaRPr lang="hu-HU" sz="1100" b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endParaRPr lang="hu-HU" sz="1100" b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r>
              <a:rPr lang="hu-HU" b="1" dirty="0" smtClean="0">
                <a:solidFill>
                  <a:srgbClr val="00B050"/>
                </a:solidFill>
              </a:rPr>
              <a:t>	</a:t>
            </a:r>
            <a:r>
              <a:rPr lang="hu-HU" b="1" dirty="0" smtClean="0">
                <a:solidFill>
                  <a:srgbClr val="006600"/>
                </a:solidFill>
              </a:rPr>
              <a:t>Is </a:t>
            </a:r>
            <a:r>
              <a:rPr lang="hu-HU" b="1" dirty="0" err="1" smtClean="0">
                <a:solidFill>
                  <a:srgbClr val="006600"/>
                </a:solidFill>
              </a:rPr>
              <a:t>every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girl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riding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bicycle</a:t>
            </a:r>
            <a:r>
              <a:rPr lang="hu-HU" b="1" dirty="0" smtClean="0">
                <a:solidFill>
                  <a:srgbClr val="006600"/>
                </a:solidFill>
              </a:rPr>
              <a:t>? </a:t>
            </a:r>
            <a:r>
              <a:rPr lang="hu-HU" b="1" dirty="0" smtClean="0"/>
              <a:t>= ‘Is </a:t>
            </a:r>
            <a:r>
              <a:rPr lang="hu-HU" b="1" dirty="0" err="1" smtClean="0"/>
              <a:t>every</a:t>
            </a:r>
            <a:r>
              <a:rPr lang="hu-HU" b="1" dirty="0" smtClean="0"/>
              <a:t> </a:t>
            </a:r>
            <a:r>
              <a:rPr lang="hu-HU" b="1" dirty="0" err="1" smtClean="0"/>
              <a:t>subevent</a:t>
            </a:r>
            <a:r>
              <a:rPr lang="hu-HU" b="1" dirty="0" smtClean="0"/>
              <a:t> an </a:t>
            </a:r>
            <a:r>
              <a:rPr lang="hu-HU" b="1" dirty="0" err="1" smtClean="0"/>
              <a:t>event</a:t>
            </a:r>
            <a:r>
              <a:rPr lang="hu-HU" b="1" dirty="0" smtClean="0"/>
              <a:t> of a </a:t>
            </a:r>
            <a:r>
              <a:rPr lang="hu-HU" b="1" dirty="0" err="1" smtClean="0"/>
              <a:t>girl</a:t>
            </a:r>
            <a:r>
              <a:rPr lang="hu-HU" b="1" dirty="0" smtClean="0"/>
              <a:t> </a:t>
            </a:r>
            <a:r>
              <a:rPr lang="hu-HU" b="1" dirty="0" err="1" smtClean="0"/>
              <a:t>riding</a:t>
            </a:r>
            <a:r>
              <a:rPr lang="hu-HU" b="1" dirty="0" smtClean="0"/>
              <a:t> a </a:t>
            </a:r>
            <a:r>
              <a:rPr lang="hu-HU" b="1" dirty="0" err="1" smtClean="0"/>
              <a:t>bicycle</a:t>
            </a:r>
            <a:r>
              <a:rPr lang="hu-HU" b="1" dirty="0" smtClean="0"/>
              <a:t>?’</a:t>
            </a:r>
          </a:p>
          <a:p>
            <a:pPr marL="514350" indent="-514350">
              <a:buNone/>
            </a:pPr>
            <a:endParaRPr lang="hu-HU" sz="1000" b="1" dirty="0" smtClean="0"/>
          </a:p>
          <a:p>
            <a:pPr marL="514350" indent="-514350">
              <a:buNone/>
            </a:pPr>
            <a:endParaRPr lang="hu-HU" sz="1000" b="1" dirty="0" smtClean="0"/>
          </a:p>
          <a:p>
            <a:pPr marL="514350" indent="-514350">
              <a:buNone/>
            </a:pPr>
            <a:r>
              <a:rPr lang="hu-HU" b="1" dirty="0" smtClean="0"/>
              <a:t>   </a:t>
            </a:r>
            <a:r>
              <a:rPr lang="hu-HU" b="1" dirty="0" err="1" smtClean="0"/>
              <a:t>Counter-evidence</a:t>
            </a:r>
            <a:r>
              <a:rPr lang="hu-HU" b="1" dirty="0" smtClean="0"/>
              <a:t>:  </a:t>
            </a:r>
            <a:r>
              <a:rPr lang="hu-HU" b="1" dirty="0" err="1" smtClean="0"/>
              <a:t>QS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non-eventive</a:t>
            </a:r>
            <a:r>
              <a:rPr lang="hu-HU" b="1" dirty="0" smtClean="0"/>
              <a:t> </a:t>
            </a:r>
            <a:r>
              <a:rPr lang="hu-HU" b="1" dirty="0" err="1" smtClean="0"/>
              <a:t>sentences</a:t>
            </a:r>
            <a:r>
              <a:rPr lang="hu-HU" dirty="0" smtClean="0"/>
              <a:t>:</a:t>
            </a:r>
          </a:p>
          <a:p>
            <a:pPr marL="514350" indent="-514350">
              <a:buNone/>
            </a:pPr>
            <a:r>
              <a:rPr lang="hu-HU" b="1" dirty="0" smtClean="0">
                <a:solidFill>
                  <a:srgbClr val="00B050"/>
                </a:solidFill>
              </a:rPr>
              <a:t>	</a:t>
            </a:r>
            <a:r>
              <a:rPr lang="hu-HU" b="1" dirty="0" smtClean="0">
                <a:solidFill>
                  <a:srgbClr val="006600"/>
                </a:solidFill>
              </a:rPr>
              <a:t>Is </a:t>
            </a:r>
            <a:r>
              <a:rPr lang="hu-HU" b="1" dirty="0" err="1" smtClean="0">
                <a:solidFill>
                  <a:srgbClr val="006600"/>
                </a:solidFill>
              </a:rPr>
              <a:t>every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girl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bicycle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rider</a:t>
            </a:r>
            <a:r>
              <a:rPr lang="hu-HU" b="1" dirty="0" smtClean="0">
                <a:solidFill>
                  <a:srgbClr val="006600"/>
                </a:solidFill>
              </a:rPr>
              <a:t>?</a:t>
            </a:r>
          </a:p>
          <a:p>
            <a:pPr marL="514350" indent="-514350">
              <a:buNone/>
            </a:pPr>
            <a:r>
              <a:rPr lang="hu-HU" b="1" dirty="0" smtClean="0">
                <a:solidFill>
                  <a:srgbClr val="006600"/>
                </a:solidFill>
              </a:rPr>
              <a:t>	No, </a:t>
            </a:r>
            <a:r>
              <a:rPr lang="hu-HU" b="1" dirty="0" err="1" smtClean="0">
                <a:solidFill>
                  <a:srgbClr val="006600"/>
                </a:solidFill>
              </a:rPr>
              <a:t>not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that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one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  <a:endParaRPr lang="hu-H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err="1" smtClean="0"/>
              <a:t>Linguistic</a:t>
            </a:r>
            <a:r>
              <a:rPr lang="hu-HU" b="1" dirty="0" smtClean="0"/>
              <a:t> </a:t>
            </a:r>
            <a:r>
              <a:rPr lang="hu-HU" b="1" dirty="0" err="1" smtClean="0"/>
              <a:t>explanation</a:t>
            </a:r>
            <a:r>
              <a:rPr lang="hu-HU" b="1" dirty="0" smtClean="0"/>
              <a:t> 2: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3600" b="1" dirty="0" err="1" smtClean="0"/>
              <a:t>QS</a:t>
            </a:r>
            <a:r>
              <a:rPr lang="hu-HU" sz="3600" b="1" dirty="0" smtClean="0"/>
              <a:t> is a </a:t>
            </a:r>
            <a:r>
              <a:rPr lang="hu-HU" sz="3600" b="1" dirty="0" err="1" smtClean="0"/>
              <a:t>parsing</a:t>
            </a:r>
            <a:r>
              <a:rPr lang="hu-HU" sz="3600" b="1" dirty="0" smtClean="0"/>
              <a:t> </a:t>
            </a:r>
            <a:r>
              <a:rPr lang="hu-HU" sz="3600" b="1" dirty="0" err="1"/>
              <a:t>problem</a:t>
            </a:r>
            <a:r>
              <a:rPr lang="hu-HU" sz="3600" b="1" dirty="0"/>
              <a:t> </a:t>
            </a:r>
            <a:r>
              <a:rPr lang="hu-HU" sz="3600" b="1" dirty="0" err="1"/>
              <a:t>repaired</a:t>
            </a:r>
            <a:r>
              <a:rPr lang="hu-HU" sz="3600" b="1" dirty="0"/>
              <a:t> </a:t>
            </a:r>
            <a:r>
              <a:rPr lang="hu-HU" sz="3600" b="1" dirty="0" err="1"/>
              <a:t>by</a:t>
            </a:r>
            <a:r>
              <a:rPr lang="hu-HU" sz="3600" b="1" dirty="0"/>
              <a:t> </a:t>
            </a:r>
            <a:r>
              <a:rPr lang="hu-HU" sz="3600" b="1" dirty="0" err="1" smtClean="0"/>
              <a:t>pragmatics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7544"/>
            <a:ext cx="9145016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				   </a:t>
            </a:r>
            <a:r>
              <a:rPr lang="hu-HU" sz="3000" dirty="0" smtClean="0"/>
              <a:t>(</a:t>
            </a:r>
            <a:r>
              <a:rPr lang="hu-HU" sz="3000" dirty="0" err="1" smtClean="0"/>
              <a:t>Drozd</a:t>
            </a:r>
            <a:r>
              <a:rPr lang="hu-HU" sz="3000" dirty="0" smtClean="0"/>
              <a:t> 2001, </a:t>
            </a:r>
            <a:r>
              <a:rPr lang="hu-HU" sz="3000" dirty="0" err="1" smtClean="0"/>
              <a:t>Geurts</a:t>
            </a:r>
            <a:r>
              <a:rPr lang="hu-HU" sz="3000" dirty="0" smtClean="0"/>
              <a:t> 2003):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3000" dirty="0" err="1" smtClean="0"/>
              <a:t>Children</a:t>
            </a:r>
            <a:r>
              <a:rPr lang="hu-HU" sz="3000" dirty="0" smtClean="0"/>
              <a:t> </a:t>
            </a:r>
            <a:r>
              <a:rPr lang="hu-HU" sz="3000" dirty="0" err="1"/>
              <a:t>treat</a:t>
            </a:r>
            <a:r>
              <a:rPr lang="hu-HU" sz="3000" dirty="0"/>
              <a:t> </a:t>
            </a:r>
            <a:r>
              <a:rPr lang="hu-HU" sz="3000" dirty="0" err="1"/>
              <a:t>universals</a:t>
            </a:r>
            <a:r>
              <a:rPr lang="hu-HU" sz="3000" dirty="0"/>
              <a:t> </a:t>
            </a:r>
            <a:r>
              <a:rPr lang="hu-HU" sz="3000" dirty="0" err="1"/>
              <a:t>as</a:t>
            </a:r>
            <a:r>
              <a:rPr lang="hu-HU" sz="3000" dirty="0"/>
              <a:t> </a:t>
            </a:r>
            <a:r>
              <a:rPr lang="hu-HU" sz="3000" dirty="0" err="1"/>
              <a:t>if</a:t>
            </a:r>
            <a:r>
              <a:rPr lang="hu-HU" sz="3000" dirty="0"/>
              <a:t> </a:t>
            </a:r>
            <a:r>
              <a:rPr lang="hu-HU" sz="3000" dirty="0" err="1"/>
              <a:t>they</a:t>
            </a:r>
            <a:r>
              <a:rPr lang="hu-HU" sz="3000" dirty="0"/>
              <a:t> </a:t>
            </a:r>
            <a:r>
              <a:rPr lang="hu-HU" sz="3000" dirty="0" err="1"/>
              <a:t>were</a:t>
            </a:r>
            <a:r>
              <a:rPr lang="hu-HU" sz="3000" dirty="0"/>
              <a:t> </a:t>
            </a:r>
            <a:endParaRPr lang="hu-HU" sz="3000" dirty="0" smtClean="0"/>
          </a:p>
          <a:p>
            <a:pPr>
              <a:buNone/>
            </a:pPr>
            <a:r>
              <a:rPr lang="hu-HU" sz="3000" dirty="0" err="1" smtClean="0"/>
              <a:t>weak</a:t>
            </a:r>
            <a:r>
              <a:rPr lang="hu-HU" sz="3000" dirty="0" smtClean="0"/>
              <a:t> </a:t>
            </a:r>
            <a:r>
              <a:rPr lang="hu-HU" sz="3000" dirty="0" err="1" smtClean="0"/>
              <a:t>quantifiers</a:t>
            </a:r>
            <a:r>
              <a:rPr lang="hu-HU" sz="3000" dirty="0" smtClean="0"/>
              <a:t> </a:t>
            </a:r>
            <a:r>
              <a:rPr lang="hu-HU" sz="3000" dirty="0" err="1" smtClean="0"/>
              <a:t>with</a:t>
            </a:r>
            <a:r>
              <a:rPr lang="hu-HU" sz="3000" dirty="0" smtClean="0"/>
              <a:t> no fixed </a:t>
            </a:r>
            <a:r>
              <a:rPr lang="hu-HU" sz="3000" dirty="0" err="1" smtClean="0"/>
              <a:t>domain</a:t>
            </a:r>
            <a:r>
              <a:rPr lang="hu-HU" sz="3000" dirty="0" smtClean="0"/>
              <a:t>. </a:t>
            </a:r>
          </a:p>
          <a:p>
            <a:pPr>
              <a:buNone/>
            </a:pPr>
            <a:r>
              <a:rPr lang="hu-HU" sz="3000" dirty="0" err="1" smtClean="0"/>
              <a:t>They</a:t>
            </a:r>
            <a:r>
              <a:rPr lang="hu-HU" sz="3000" dirty="0" smtClean="0"/>
              <a:t> </a:t>
            </a:r>
            <a:r>
              <a:rPr lang="hu-HU" sz="3000" dirty="0" err="1" smtClean="0"/>
              <a:t>supply</a:t>
            </a:r>
            <a:r>
              <a:rPr lang="hu-HU" sz="3000" dirty="0" smtClean="0"/>
              <a:t> </a:t>
            </a:r>
            <a:r>
              <a:rPr lang="hu-HU" sz="3000" dirty="0" err="1" smtClean="0"/>
              <a:t>the</a:t>
            </a:r>
            <a:r>
              <a:rPr lang="hu-HU" sz="3000" dirty="0" smtClean="0"/>
              <a:t> </a:t>
            </a:r>
            <a:r>
              <a:rPr lang="hu-HU" sz="3000" dirty="0" err="1" smtClean="0"/>
              <a:t>domain</a:t>
            </a:r>
            <a:r>
              <a:rPr lang="hu-HU" sz="3000" dirty="0" smtClean="0"/>
              <a:t> of </a:t>
            </a:r>
            <a:r>
              <a:rPr lang="hu-HU" sz="3000" dirty="0" err="1" smtClean="0"/>
              <a:t>quantification</a:t>
            </a:r>
            <a:r>
              <a:rPr lang="hu-HU" sz="3000" dirty="0" smtClean="0"/>
              <a:t> </a:t>
            </a:r>
            <a:r>
              <a:rPr lang="hu-HU" sz="3000" dirty="0" err="1" smtClean="0"/>
              <a:t>pragmatically</a:t>
            </a:r>
            <a:r>
              <a:rPr lang="hu-HU" sz="3000" dirty="0" smtClean="0"/>
              <a:t>.</a:t>
            </a:r>
          </a:p>
          <a:p>
            <a:pPr>
              <a:buNone/>
            </a:pPr>
            <a:r>
              <a:rPr lang="hu-HU" sz="3000" dirty="0" err="1" smtClean="0"/>
              <a:t>Replacing</a:t>
            </a:r>
            <a:r>
              <a:rPr lang="hu-HU" sz="3000" dirty="0" smtClean="0"/>
              <a:t> (b) </a:t>
            </a:r>
            <a:r>
              <a:rPr lang="hu-HU" sz="3000" dirty="0" err="1" smtClean="0"/>
              <a:t>with</a:t>
            </a:r>
            <a:r>
              <a:rPr lang="hu-HU" sz="3000" dirty="0" smtClean="0"/>
              <a:t> (c):</a:t>
            </a:r>
          </a:p>
          <a:p>
            <a:pPr marL="514350" indent="-514350">
              <a:buAutoNum type="alphaLcPeriod"/>
            </a:pPr>
            <a:r>
              <a:rPr lang="hu-HU" sz="3000" b="1" dirty="0" err="1" smtClean="0">
                <a:solidFill>
                  <a:srgbClr val="006600"/>
                </a:solidFill>
              </a:rPr>
              <a:t>Every</a:t>
            </a:r>
            <a:r>
              <a:rPr lang="hu-HU" sz="3000" b="1" dirty="0" smtClean="0">
                <a:solidFill>
                  <a:srgbClr val="006600"/>
                </a:solidFill>
              </a:rPr>
              <a:t> </a:t>
            </a:r>
            <a:r>
              <a:rPr lang="hu-HU" sz="3000" b="1" dirty="0" err="1" smtClean="0">
                <a:solidFill>
                  <a:srgbClr val="006600"/>
                </a:solidFill>
              </a:rPr>
              <a:t>girl</a:t>
            </a:r>
            <a:r>
              <a:rPr lang="hu-HU" sz="3000" b="1" dirty="0" smtClean="0">
                <a:solidFill>
                  <a:srgbClr val="006600"/>
                </a:solidFill>
              </a:rPr>
              <a:t> is </a:t>
            </a:r>
            <a:r>
              <a:rPr lang="hu-HU" sz="3000" b="1" dirty="0" err="1">
                <a:solidFill>
                  <a:srgbClr val="006600"/>
                </a:solidFill>
              </a:rPr>
              <a:t>riding</a:t>
            </a:r>
            <a:r>
              <a:rPr lang="hu-HU" sz="3000" b="1" dirty="0">
                <a:solidFill>
                  <a:srgbClr val="006600"/>
                </a:solidFill>
              </a:rPr>
              <a:t> </a:t>
            </a:r>
            <a:r>
              <a:rPr lang="hu-HU" sz="3000" b="1" dirty="0" smtClean="0">
                <a:solidFill>
                  <a:srgbClr val="006600"/>
                </a:solidFill>
              </a:rPr>
              <a:t>a </a:t>
            </a:r>
            <a:r>
              <a:rPr lang="hu-HU" sz="3000" b="1" dirty="0" err="1" smtClean="0">
                <a:solidFill>
                  <a:srgbClr val="006600"/>
                </a:solidFill>
              </a:rPr>
              <a:t>bicycle</a:t>
            </a:r>
            <a:r>
              <a:rPr lang="hu-HU" sz="3000" b="1" dirty="0" smtClean="0">
                <a:solidFill>
                  <a:srgbClr val="006600"/>
                </a:solidFill>
              </a:rPr>
              <a:t>.</a:t>
            </a:r>
          </a:p>
          <a:p>
            <a:pPr marL="514350" indent="-514350">
              <a:buAutoNum type="alphaLcPeriod"/>
            </a:pPr>
            <a:r>
              <a:rPr lang="hu-HU" sz="3000" b="1" dirty="0" smtClean="0"/>
              <a:t>[ </a:t>
            </a:r>
            <a:r>
              <a:rPr lang="hu-HU" sz="3000" b="1" dirty="0"/>
              <a:t>x: </a:t>
            </a:r>
            <a:r>
              <a:rPr lang="hu-HU" sz="3000" b="1" dirty="0" err="1" smtClean="0"/>
              <a:t>girl</a:t>
            </a:r>
            <a:r>
              <a:rPr lang="hu-HU" sz="3000" b="1" dirty="0" smtClean="0"/>
              <a:t>(x</a:t>
            </a:r>
            <a:r>
              <a:rPr lang="hu-HU" sz="3000" b="1" dirty="0"/>
              <a:t>)] &lt;</a:t>
            </a:r>
            <a:r>
              <a:rPr lang="hu-HU" sz="3000" b="1" dirty="0" err="1"/>
              <a:t>every</a:t>
            </a:r>
            <a:r>
              <a:rPr lang="hu-HU" sz="3000" b="1" dirty="0"/>
              <a:t>&gt; [y: </a:t>
            </a:r>
            <a:r>
              <a:rPr lang="hu-HU" sz="3000" b="1" dirty="0" err="1" smtClean="0"/>
              <a:t>bicycle</a:t>
            </a:r>
            <a:r>
              <a:rPr lang="hu-HU" sz="3000" b="1" dirty="0" smtClean="0"/>
              <a:t>(y</a:t>
            </a:r>
            <a:r>
              <a:rPr lang="hu-HU" sz="3000" b="1" dirty="0"/>
              <a:t>), x </a:t>
            </a:r>
            <a:r>
              <a:rPr lang="hu-HU" sz="3000" b="1" dirty="0" err="1"/>
              <a:t>rides</a:t>
            </a:r>
            <a:r>
              <a:rPr lang="hu-HU" sz="3000" b="1" dirty="0"/>
              <a:t> y]</a:t>
            </a:r>
          </a:p>
          <a:p>
            <a:pPr>
              <a:buNone/>
            </a:pPr>
            <a:r>
              <a:rPr lang="hu-HU" sz="3000" b="1" dirty="0" smtClean="0">
                <a:solidFill>
                  <a:srgbClr val="006600"/>
                </a:solidFill>
              </a:rPr>
              <a:t>c.[ </a:t>
            </a:r>
            <a:r>
              <a:rPr lang="hu-HU" sz="3000" b="1" dirty="0">
                <a:solidFill>
                  <a:srgbClr val="006600"/>
                </a:solidFill>
              </a:rPr>
              <a:t>... : ... ] &lt;</a:t>
            </a:r>
            <a:r>
              <a:rPr lang="hu-HU" sz="3000" b="1" dirty="0" err="1">
                <a:solidFill>
                  <a:srgbClr val="006600"/>
                </a:solidFill>
              </a:rPr>
              <a:t>every</a:t>
            </a:r>
            <a:r>
              <a:rPr lang="hu-HU" sz="3000" b="1" dirty="0">
                <a:solidFill>
                  <a:srgbClr val="006600"/>
                </a:solidFill>
              </a:rPr>
              <a:t>&gt; [x, y: </a:t>
            </a:r>
            <a:r>
              <a:rPr lang="hu-HU" sz="3000" b="1" dirty="0" err="1" smtClean="0">
                <a:solidFill>
                  <a:srgbClr val="006600"/>
                </a:solidFill>
              </a:rPr>
              <a:t>girl</a:t>
            </a:r>
            <a:r>
              <a:rPr lang="hu-HU" sz="3000" b="1" dirty="0" smtClean="0">
                <a:solidFill>
                  <a:srgbClr val="006600"/>
                </a:solidFill>
              </a:rPr>
              <a:t>(x</a:t>
            </a:r>
            <a:r>
              <a:rPr lang="hu-HU" sz="3000" b="1" dirty="0">
                <a:solidFill>
                  <a:srgbClr val="006600"/>
                </a:solidFill>
              </a:rPr>
              <a:t>), </a:t>
            </a:r>
            <a:r>
              <a:rPr lang="hu-HU" sz="3000" b="1" dirty="0" err="1" smtClean="0">
                <a:solidFill>
                  <a:srgbClr val="006600"/>
                </a:solidFill>
              </a:rPr>
              <a:t>bicycle</a:t>
            </a:r>
            <a:r>
              <a:rPr lang="hu-HU" sz="3000" b="1" dirty="0" smtClean="0">
                <a:solidFill>
                  <a:srgbClr val="006600"/>
                </a:solidFill>
              </a:rPr>
              <a:t>(y</a:t>
            </a:r>
            <a:r>
              <a:rPr lang="hu-HU" sz="3000" b="1" dirty="0">
                <a:solidFill>
                  <a:srgbClr val="006600"/>
                </a:solidFill>
              </a:rPr>
              <a:t>), x </a:t>
            </a:r>
            <a:r>
              <a:rPr lang="hu-HU" sz="3000" b="1" dirty="0" err="1">
                <a:solidFill>
                  <a:srgbClr val="006600"/>
                </a:solidFill>
              </a:rPr>
              <a:t>rides</a:t>
            </a:r>
            <a:r>
              <a:rPr lang="hu-HU" sz="3000" b="1" dirty="0">
                <a:solidFill>
                  <a:srgbClr val="006600"/>
                </a:solidFill>
              </a:rPr>
              <a:t> y]</a:t>
            </a:r>
          </a:p>
          <a:p>
            <a:pPr>
              <a:buNone/>
            </a:pPr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1197</Words>
  <Application>Microsoft Office PowerPoint</Application>
  <PresentationFormat>Diavetítés a képernyőre (4:3 oldalarány)</PresentationFormat>
  <Paragraphs>259</Paragraphs>
  <Slides>39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Office-téma</vt:lpstr>
      <vt:lpstr>„Ostention effect” in language acquisition experiments </vt:lpstr>
      <vt:lpstr>Claim: </vt:lpstr>
      <vt:lpstr>The reason for the unexpected reaction:</vt:lpstr>
      <vt:lpstr>Two case studies,  and two ways of eliminating the ostension effect:</vt:lpstr>
      <vt:lpstr>Quantifier Spreading 1. Classic spreading</vt:lpstr>
      <vt:lpstr>2. Bunny spreading</vt:lpstr>
      <vt:lpstr>Theories of Quantifier Spreading</vt:lpstr>
      <vt:lpstr>Linguistic explanation 1:  </vt:lpstr>
      <vt:lpstr>Linguistic explanation 2: QS is a parsing problem repaired by pragmatics</vt:lpstr>
      <vt:lpstr>In fact, QS occurs with weak quantifiers</vt:lpstr>
      <vt:lpstr>Linguistic explanation 3:  Relevance Account (Philip 2011):</vt:lpstr>
      <vt:lpstr>A fact not explained by any theory: The frequency of QS can be changed by manipulating the pragmatic conditions:</vt:lpstr>
      <vt:lpstr>Hypothesis:</vt:lpstr>
      <vt:lpstr>Why? Because they interpret the stimuli as ostensive signals.</vt:lpstr>
      <vt:lpstr>Claim:</vt:lpstr>
      <vt:lpstr>Experimental evidence</vt:lpstr>
      <vt:lpstr>Experimental procedure</vt:lpstr>
      <vt:lpstr>Experimental procedure</vt:lpstr>
      <vt:lpstr>Results:</vt:lpstr>
      <vt:lpstr>Discussion:</vt:lpstr>
      <vt:lpstr>Discussion:</vt:lpstr>
      <vt:lpstr>Conclusion:</vt:lpstr>
      <vt:lpstr>Misleading ostension effect in other types of language acquisition experiments</vt:lpstr>
      <vt:lpstr>Exp. 1 testing the interpretation of number phrases</vt:lpstr>
      <vt:lpstr>In this pure test situation  proportion of wrong answers: 100%</vt:lpstr>
      <vt:lpstr>Exp. 2 testing number interpretation :  Game context; personal involvement of children</vt:lpstr>
      <vt:lpstr>In a game-like test situation  proportion of wrong answers: 72% </vt:lpstr>
      <vt:lpstr>Exp. 3 testing number interpretation:  emphasis not on numbers but on helping </vt:lpstr>
      <vt:lpstr>In this more natural test situation proportion of wrong answers: 35%</vt:lpstr>
      <vt:lpstr>Exp. 4 testing number interpretation: acting out in natural situations</vt:lpstr>
      <vt:lpstr>Exp. 4 testing number interpretation: acting out in natural situations</vt:lpstr>
      <vt:lpstr>In natural acting-out situations  proportion of wrong answers: 15%</vt:lpstr>
      <vt:lpstr>Discussion:</vt:lpstr>
      <vt:lpstr>Conclusion:</vt:lpstr>
      <vt:lpstr>In test situations adults are also susceptible to the ostension effect</vt:lpstr>
      <vt:lpstr>Baseline:   Grandma baked the cake.   Nagyi megsütötte a tortát. </vt:lpstr>
      <vt:lpstr>Conclusion: </vt:lpstr>
      <vt:lpstr>Ways of eliminating the ostension effect</vt:lpstr>
      <vt:lpstr>References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„Ostention effect” in language acquisition experiments</dc:title>
  <dc:creator>É.Kiss Katalin</dc:creator>
  <cp:lastModifiedBy>É.Kiss Katalin</cp:lastModifiedBy>
  <cp:revision>131</cp:revision>
  <dcterms:created xsi:type="dcterms:W3CDTF">2014-12-29T17:11:52Z</dcterms:created>
  <dcterms:modified xsi:type="dcterms:W3CDTF">2015-01-07T14:56:14Z</dcterms:modified>
</cp:coreProperties>
</file>