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E82-9652-43DB-9E86-8DF7B7DDE78C}" type="datetimeFigureOut">
              <a:rPr lang="hu-HU" smtClean="0"/>
              <a:pPr/>
              <a:t>2014.10.26.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01ED-D217-4277-8243-4A3CB195886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E82-9652-43DB-9E86-8DF7B7DDE78C}" type="datetimeFigureOut">
              <a:rPr lang="hu-HU" smtClean="0"/>
              <a:pPr/>
              <a:t>2014.10.26.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01ED-D217-4277-8243-4A3CB195886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E82-9652-43DB-9E86-8DF7B7DDE78C}" type="datetimeFigureOut">
              <a:rPr lang="hu-HU" smtClean="0"/>
              <a:pPr/>
              <a:t>2014.10.26.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01ED-D217-4277-8243-4A3CB195886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E82-9652-43DB-9E86-8DF7B7DDE78C}" type="datetimeFigureOut">
              <a:rPr lang="hu-HU" smtClean="0"/>
              <a:pPr/>
              <a:t>2014.10.26.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01ED-D217-4277-8243-4A3CB195886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E82-9652-43DB-9E86-8DF7B7DDE78C}" type="datetimeFigureOut">
              <a:rPr lang="hu-HU" smtClean="0"/>
              <a:pPr/>
              <a:t>2014.10.26.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01ED-D217-4277-8243-4A3CB195886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E82-9652-43DB-9E86-8DF7B7DDE78C}" type="datetimeFigureOut">
              <a:rPr lang="hu-HU" smtClean="0"/>
              <a:pPr/>
              <a:t>2014.10.26.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01ED-D217-4277-8243-4A3CB195886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E82-9652-43DB-9E86-8DF7B7DDE78C}" type="datetimeFigureOut">
              <a:rPr lang="hu-HU" smtClean="0"/>
              <a:pPr/>
              <a:t>2014.10.26.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01ED-D217-4277-8243-4A3CB195886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E82-9652-43DB-9E86-8DF7B7DDE78C}" type="datetimeFigureOut">
              <a:rPr lang="hu-HU" smtClean="0"/>
              <a:pPr/>
              <a:t>2014.10.26.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01ED-D217-4277-8243-4A3CB195886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E82-9652-43DB-9E86-8DF7B7DDE78C}" type="datetimeFigureOut">
              <a:rPr lang="hu-HU" smtClean="0"/>
              <a:pPr/>
              <a:t>2014.10.26.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01ED-D217-4277-8243-4A3CB195886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E82-9652-43DB-9E86-8DF7B7DDE78C}" type="datetimeFigureOut">
              <a:rPr lang="hu-HU" smtClean="0"/>
              <a:pPr/>
              <a:t>2014.10.26.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01ED-D217-4277-8243-4A3CB195886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8E82-9652-43DB-9E86-8DF7B7DDE78C}" type="datetimeFigureOut">
              <a:rPr lang="hu-HU" smtClean="0"/>
              <a:pPr/>
              <a:t>2014.10.26.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01ED-D217-4277-8243-4A3CB195886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78E82-9652-43DB-9E86-8DF7B7DDE78C}" type="datetimeFigureOut">
              <a:rPr lang="hu-HU" smtClean="0"/>
              <a:pPr/>
              <a:t>2014.10.26.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901ED-D217-4277-8243-4A3CB195886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/>
              <a:t>Quantifier</a:t>
            </a:r>
            <a:r>
              <a:rPr lang="hu-HU" b="1" dirty="0"/>
              <a:t> </a:t>
            </a:r>
            <a:r>
              <a:rPr lang="hu-HU" b="1" dirty="0" err="1"/>
              <a:t>spreading</a:t>
            </a:r>
            <a:r>
              <a:rPr lang="hu-HU" b="1" dirty="0"/>
              <a:t>: 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/>
              <a:t>children</a:t>
            </a:r>
            <a:r>
              <a:rPr lang="hu-HU" b="1" dirty="0" smtClean="0"/>
              <a:t> </a:t>
            </a:r>
            <a:r>
              <a:rPr lang="hu-HU" b="1" dirty="0" err="1"/>
              <a:t>misled</a:t>
            </a:r>
            <a:r>
              <a:rPr lang="hu-HU" b="1" dirty="0"/>
              <a:t> </a:t>
            </a:r>
            <a:r>
              <a:rPr lang="hu-HU" b="1" dirty="0" err="1"/>
              <a:t>by</a:t>
            </a:r>
            <a:r>
              <a:rPr lang="hu-HU" b="1" dirty="0"/>
              <a:t> </a:t>
            </a:r>
            <a:r>
              <a:rPr lang="hu-HU" b="1" dirty="0" err="1"/>
              <a:t>ostensive</a:t>
            </a:r>
            <a:r>
              <a:rPr lang="hu-HU" b="1" dirty="0"/>
              <a:t> </a:t>
            </a:r>
            <a:r>
              <a:rPr lang="hu-HU" b="1" dirty="0" err="1"/>
              <a:t>cues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Katalin É. Kiss &amp; Tamás Zétényi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Research Institute </a:t>
            </a:r>
            <a:r>
              <a:rPr lang="hu-HU" dirty="0" err="1" smtClean="0">
                <a:solidFill>
                  <a:schemeClr val="tx1"/>
                </a:solidFill>
              </a:rPr>
              <a:t>for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Linguistics</a:t>
            </a:r>
            <a:r>
              <a:rPr lang="hu-HU" dirty="0" smtClean="0">
                <a:solidFill>
                  <a:schemeClr val="tx1"/>
                </a:solidFill>
              </a:rPr>
              <a:t> of </a:t>
            </a:r>
            <a:r>
              <a:rPr lang="hu-HU" dirty="0" err="1" smtClean="0">
                <a:solidFill>
                  <a:schemeClr val="tx1"/>
                </a:solidFill>
              </a:rPr>
              <a:t>the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Hungarian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Academy</a:t>
            </a:r>
            <a:r>
              <a:rPr lang="hu-HU" dirty="0" smtClean="0">
                <a:solidFill>
                  <a:schemeClr val="tx1"/>
                </a:solidFill>
              </a:rPr>
              <a:t> of </a:t>
            </a:r>
            <a:r>
              <a:rPr lang="hu-HU" dirty="0" err="1" smtClean="0">
                <a:solidFill>
                  <a:schemeClr val="tx1"/>
                </a:solidFill>
              </a:rPr>
              <a:t>Sciences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/>
              <a:t>The </a:t>
            </a:r>
            <a:r>
              <a:rPr lang="hu-HU" sz="3600" b="1" dirty="0" err="1"/>
              <a:t>frequency</a:t>
            </a:r>
            <a:r>
              <a:rPr lang="hu-HU" sz="3600" b="1" dirty="0"/>
              <a:t> of </a:t>
            </a:r>
            <a:r>
              <a:rPr lang="hu-HU" sz="3600" b="1" dirty="0" err="1"/>
              <a:t>QS</a:t>
            </a:r>
            <a:r>
              <a:rPr lang="hu-HU" sz="3600" b="1" dirty="0"/>
              <a:t> </a:t>
            </a:r>
            <a:r>
              <a:rPr lang="hu-HU" sz="3600" b="1" dirty="0" err="1"/>
              <a:t>can</a:t>
            </a:r>
            <a:r>
              <a:rPr lang="hu-HU" sz="3600" b="1" dirty="0"/>
              <a:t> be </a:t>
            </a:r>
            <a:r>
              <a:rPr lang="hu-HU" sz="3600" b="1" dirty="0" err="1"/>
              <a:t>changed</a:t>
            </a:r>
            <a:r>
              <a:rPr lang="hu-HU" sz="3600" b="1" dirty="0"/>
              <a:t> </a:t>
            </a:r>
            <a:r>
              <a:rPr lang="hu-HU" sz="3600" b="1" dirty="0" err="1"/>
              <a:t>by</a:t>
            </a:r>
            <a:r>
              <a:rPr lang="hu-HU" sz="3600" b="1" dirty="0"/>
              <a:t> </a:t>
            </a:r>
            <a:r>
              <a:rPr lang="hu-HU" sz="3600" b="1" dirty="0" err="1"/>
              <a:t>manipulating</a:t>
            </a:r>
            <a:r>
              <a:rPr lang="hu-HU" sz="3600" b="1" dirty="0"/>
              <a:t> </a:t>
            </a:r>
            <a:r>
              <a:rPr lang="hu-HU" sz="3600" b="1" dirty="0" err="1"/>
              <a:t>the</a:t>
            </a:r>
            <a:r>
              <a:rPr lang="hu-HU" sz="3600" b="1" dirty="0"/>
              <a:t> </a:t>
            </a:r>
            <a:r>
              <a:rPr lang="hu-HU" sz="3600" b="1" dirty="0" err="1"/>
              <a:t>pragmatic</a:t>
            </a:r>
            <a:r>
              <a:rPr lang="hu-HU" sz="3600" b="1" dirty="0"/>
              <a:t> </a:t>
            </a:r>
            <a:r>
              <a:rPr lang="hu-HU" sz="3600" b="1" dirty="0" err="1" smtClean="0"/>
              <a:t>conditions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484784"/>
            <a:ext cx="7715200" cy="4525963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err="1" smtClean="0"/>
              <a:t>Richer</a:t>
            </a:r>
            <a:r>
              <a:rPr lang="hu-HU" b="1" dirty="0" smtClean="0"/>
              <a:t> </a:t>
            </a:r>
            <a:r>
              <a:rPr lang="hu-HU" b="1" dirty="0" err="1" smtClean="0"/>
              <a:t>linguistic</a:t>
            </a:r>
            <a:r>
              <a:rPr lang="hu-HU" b="1" dirty="0" smtClean="0"/>
              <a:t> </a:t>
            </a:r>
            <a:r>
              <a:rPr lang="hu-HU" b="1" dirty="0" err="1" smtClean="0"/>
              <a:t>context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Crain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 1996: </a:t>
            </a:r>
            <a:r>
              <a:rPr lang="hu-HU" dirty="0" err="1" smtClean="0"/>
              <a:t>condition</a:t>
            </a:r>
            <a:r>
              <a:rPr lang="hu-HU" dirty="0" smtClean="0"/>
              <a:t> of </a:t>
            </a:r>
            <a:r>
              <a:rPr lang="hu-HU" dirty="0" err="1" smtClean="0"/>
              <a:t>plausible</a:t>
            </a:r>
            <a:r>
              <a:rPr lang="hu-HU" dirty="0" smtClean="0"/>
              <a:t> </a:t>
            </a:r>
            <a:r>
              <a:rPr lang="hu-HU" dirty="0" err="1" smtClean="0"/>
              <a:t>dissent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b="1" dirty="0" err="1" smtClean="0"/>
              <a:t>richer</a:t>
            </a:r>
            <a:r>
              <a:rPr lang="hu-HU" b="1" dirty="0" smtClean="0"/>
              <a:t> </a:t>
            </a:r>
            <a:r>
              <a:rPr lang="hu-HU" b="1" dirty="0" err="1" smtClean="0"/>
              <a:t>visual</a:t>
            </a:r>
            <a:r>
              <a:rPr lang="hu-HU" b="1" dirty="0" smtClean="0"/>
              <a:t> </a:t>
            </a:r>
            <a:r>
              <a:rPr lang="hu-HU" b="1" dirty="0" err="1" smtClean="0"/>
              <a:t>context</a:t>
            </a:r>
            <a:r>
              <a:rPr lang="hu-HU" b="1" dirty="0" smtClean="0"/>
              <a:t> </a:t>
            </a:r>
            <a:r>
              <a:rPr lang="hu-HU" dirty="0" smtClean="0"/>
              <a:t>(Freeman et </a:t>
            </a:r>
            <a:r>
              <a:rPr lang="hu-HU" dirty="0" err="1" smtClean="0"/>
              <a:t>al</a:t>
            </a:r>
            <a:r>
              <a:rPr lang="hu-HU" dirty="0" smtClean="0"/>
              <a:t>. 1982: </a:t>
            </a:r>
            <a:endParaRPr lang="hu-HU" dirty="0" smtClean="0"/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dirty="0" smtClean="0"/>
              <a:t>more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extra </a:t>
            </a:r>
            <a:r>
              <a:rPr lang="hu-HU" dirty="0" err="1" smtClean="0"/>
              <a:t>object</a:t>
            </a:r>
            <a:r>
              <a:rPr lang="hu-HU" dirty="0" smtClean="0"/>
              <a:t>, etc.) 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or</a:t>
            </a:r>
            <a:r>
              <a:rPr lang="hu-HU" dirty="0" smtClean="0"/>
              <a:t> a</a:t>
            </a:r>
            <a:r>
              <a:rPr lang="hu-HU" b="1" dirty="0" smtClean="0"/>
              <a:t> </a:t>
            </a:r>
            <a:r>
              <a:rPr lang="hu-HU" b="1" dirty="0" err="1" smtClean="0"/>
              <a:t>backgrounded</a:t>
            </a:r>
            <a:r>
              <a:rPr lang="hu-HU" b="1" dirty="0" smtClean="0"/>
              <a:t> extra </a:t>
            </a:r>
            <a:r>
              <a:rPr lang="hu-HU" b="1" dirty="0" err="1" smtClean="0"/>
              <a:t>object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b="1" dirty="0" smtClean="0"/>
              <a:t>		</a:t>
            </a:r>
            <a:r>
              <a:rPr lang="hu-HU" b="1" dirty="0" err="1" smtClean="0"/>
              <a:t>may</a:t>
            </a:r>
            <a:r>
              <a:rPr lang="hu-HU" b="1" dirty="0" smtClean="0"/>
              <a:t> </a:t>
            </a:r>
            <a:r>
              <a:rPr lang="hu-HU" b="1" dirty="0" err="1" smtClean="0"/>
              <a:t>reduce</a:t>
            </a:r>
            <a:r>
              <a:rPr lang="hu-HU" b="1" dirty="0" smtClean="0"/>
              <a:t> </a:t>
            </a:r>
            <a:r>
              <a:rPr lang="hu-HU" b="1" dirty="0" err="1" smtClean="0"/>
              <a:t>QS</a:t>
            </a:r>
            <a:r>
              <a:rPr lang="hu-HU" b="1" dirty="0" smtClean="0"/>
              <a:t>.</a:t>
            </a:r>
            <a:endParaRPr lang="hu-H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err="1" smtClean="0"/>
              <a:t>Hypothesis</a:t>
            </a:r>
            <a:r>
              <a:rPr lang="hu-HU" sz="4000" b="1" dirty="0" smtClean="0"/>
              <a:t>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 smtClean="0"/>
              <a:t>Children</a:t>
            </a:r>
            <a:r>
              <a:rPr lang="hu-HU" dirty="0" smtClean="0"/>
              <a:t> </a:t>
            </a:r>
            <a:r>
              <a:rPr lang="hu-HU" dirty="0" err="1"/>
              <a:t>give</a:t>
            </a:r>
            <a:r>
              <a:rPr lang="hu-HU" dirty="0"/>
              <a:t> </a:t>
            </a:r>
            <a:r>
              <a:rPr lang="hu-HU" dirty="0" err="1"/>
              <a:t>non-adult-like</a:t>
            </a:r>
            <a:r>
              <a:rPr lang="hu-HU" dirty="0"/>
              <a:t> </a:t>
            </a:r>
            <a:r>
              <a:rPr lang="hu-HU" dirty="0" err="1"/>
              <a:t>answers</a:t>
            </a:r>
            <a:r>
              <a:rPr lang="hu-HU" dirty="0"/>
              <a:t> </a:t>
            </a:r>
            <a:r>
              <a:rPr lang="hu-HU" dirty="0" err="1"/>
              <a:t>because</a:t>
            </a:r>
            <a:r>
              <a:rPr lang="hu-HU" u="sng" dirty="0"/>
              <a:t>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consider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elements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visual</a:t>
            </a:r>
            <a:r>
              <a:rPr lang="hu-HU" dirty="0"/>
              <a:t> </a:t>
            </a:r>
            <a:r>
              <a:rPr lang="hu-HU" dirty="0" err="1"/>
              <a:t>stimulus</a:t>
            </a:r>
            <a:r>
              <a:rPr lang="hu-HU" dirty="0"/>
              <a:t> </a:t>
            </a:r>
            <a:r>
              <a:rPr lang="hu-HU" b="1" dirty="0" err="1"/>
              <a:t>relevant</a:t>
            </a:r>
            <a:r>
              <a:rPr lang="hu-HU" dirty="0"/>
              <a:t>. 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/>
              <a:t>assume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icons</a:t>
            </a:r>
            <a:r>
              <a:rPr lang="hu-HU" dirty="0"/>
              <a:t> </a:t>
            </a:r>
            <a:r>
              <a:rPr lang="hu-HU" dirty="0" err="1"/>
              <a:t>represented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pictures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be </a:t>
            </a:r>
            <a:r>
              <a:rPr lang="hu-HU" dirty="0" err="1"/>
              <a:t>accounted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; </a:t>
            </a:r>
            <a:r>
              <a:rPr lang="hu-HU" dirty="0" smtClean="0"/>
              <a:t>          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/>
              <a:t>totality</a:t>
            </a:r>
            <a:r>
              <a:rPr lang="hu-HU" dirty="0"/>
              <a:t> </a:t>
            </a:r>
            <a:r>
              <a:rPr lang="hu-HU" dirty="0" err="1"/>
              <a:t>constitutes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domain</a:t>
            </a:r>
            <a:r>
              <a:rPr lang="hu-HU" dirty="0"/>
              <a:t> of </a:t>
            </a:r>
            <a:r>
              <a:rPr lang="hu-HU" dirty="0" err="1"/>
              <a:t>quantification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04664"/>
            <a:ext cx="9324528" cy="1143000"/>
          </a:xfrm>
        </p:spPr>
        <p:txBody>
          <a:bodyPr>
            <a:noAutofit/>
          </a:bodyPr>
          <a:lstStyle/>
          <a:p>
            <a:r>
              <a:rPr lang="hu-HU" sz="3600" b="1" dirty="0" err="1"/>
              <a:t>Children</a:t>
            </a:r>
            <a:r>
              <a:rPr lang="hu-HU" sz="3600" b="1" dirty="0"/>
              <a:t> </a:t>
            </a:r>
            <a:r>
              <a:rPr lang="hu-HU" sz="3200" b="1" dirty="0" err="1"/>
              <a:t>are</a:t>
            </a:r>
            <a:r>
              <a:rPr lang="hu-HU" sz="3600" b="1" dirty="0"/>
              <a:t> </a:t>
            </a:r>
            <a:r>
              <a:rPr lang="hu-HU" sz="3600" b="1" dirty="0" err="1"/>
              <a:t>misled</a:t>
            </a:r>
            <a:r>
              <a:rPr lang="hu-HU" sz="3600" b="1" dirty="0"/>
              <a:t> </a:t>
            </a:r>
            <a:r>
              <a:rPr lang="hu-HU" sz="3200" b="1" dirty="0" err="1"/>
              <a:t>by</a:t>
            </a:r>
            <a:r>
              <a:rPr lang="hu-HU" sz="3200" b="1" dirty="0"/>
              <a:t> </a:t>
            </a:r>
            <a:r>
              <a:rPr lang="hu-HU" sz="3200" b="1" dirty="0" err="1"/>
              <a:t>their</a:t>
            </a:r>
            <a:r>
              <a:rPr lang="hu-HU" sz="3200" b="1" dirty="0"/>
              <a:t> </a:t>
            </a:r>
            <a:r>
              <a:rPr lang="hu-HU" sz="3600" b="1" dirty="0" err="1"/>
              <a:t>disposition</a:t>
            </a:r>
            <a:r>
              <a:rPr lang="hu-HU" sz="3600" b="1" dirty="0"/>
              <a:t> </a:t>
            </a:r>
            <a:r>
              <a:rPr lang="hu-HU" sz="3200" b="1" dirty="0" err="1"/>
              <a:t>to</a:t>
            </a:r>
            <a:r>
              <a:rPr lang="hu-HU" sz="3600" b="1" dirty="0"/>
              <a:t> show </a:t>
            </a:r>
            <a:r>
              <a:rPr lang="hu-HU" sz="3600" b="1" dirty="0" err="1"/>
              <a:t>preferential</a:t>
            </a:r>
            <a:r>
              <a:rPr lang="hu-HU" sz="3600" b="1" dirty="0"/>
              <a:t> </a:t>
            </a:r>
            <a:r>
              <a:rPr lang="hu-HU" sz="3600" b="1" dirty="0" err="1"/>
              <a:t>attention</a:t>
            </a:r>
            <a:r>
              <a:rPr lang="hu-HU" sz="3600" b="1" dirty="0"/>
              <a:t> </a:t>
            </a:r>
            <a:r>
              <a:rPr lang="hu-HU" sz="3600" b="1" dirty="0" err="1"/>
              <a:t>to</a:t>
            </a:r>
            <a:r>
              <a:rPr lang="hu-HU" sz="3600" b="1" dirty="0"/>
              <a:t> </a:t>
            </a:r>
            <a:r>
              <a:rPr lang="hu-HU" sz="3600" b="1" dirty="0" err="1"/>
              <a:t>ostensive</a:t>
            </a:r>
            <a:r>
              <a:rPr lang="hu-HU" sz="3600" b="1" dirty="0"/>
              <a:t> </a:t>
            </a:r>
            <a:r>
              <a:rPr lang="hu-HU" sz="3600" b="1" dirty="0" err="1" smtClean="0"/>
              <a:t>signals</a:t>
            </a:r>
            <a:r>
              <a:rPr lang="hu-HU" sz="3600" b="1" dirty="0" smtClean="0"/>
              <a:t>.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b="1" dirty="0" err="1"/>
              <a:t>Csibra</a:t>
            </a:r>
            <a:r>
              <a:rPr lang="hu-HU" b="1" dirty="0"/>
              <a:t> &amp; Gergely </a:t>
            </a:r>
            <a:r>
              <a:rPr lang="hu-HU" dirty="0"/>
              <a:t>(2009), </a:t>
            </a:r>
            <a:r>
              <a:rPr lang="hu-HU" b="1" dirty="0"/>
              <a:t>Gergely &amp; Jacob </a:t>
            </a:r>
            <a:r>
              <a:rPr lang="hu-HU" dirty="0"/>
              <a:t>(2012</a:t>
            </a:r>
            <a:r>
              <a:rPr lang="hu-HU" dirty="0" smtClean="0"/>
              <a:t>),  </a:t>
            </a:r>
            <a:r>
              <a:rPr lang="hu-HU" b="1" dirty="0"/>
              <a:t>Butler &amp; </a:t>
            </a:r>
            <a:r>
              <a:rPr lang="hu-HU" b="1" dirty="0" err="1"/>
              <a:t>Markman</a:t>
            </a:r>
            <a:r>
              <a:rPr lang="hu-HU" b="1" dirty="0"/>
              <a:t> </a:t>
            </a:r>
            <a:r>
              <a:rPr lang="hu-HU" dirty="0"/>
              <a:t>(2014), etc</a:t>
            </a:r>
            <a:r>
              <a:rPr lang="hu-HU" dirty="0" smtClean="0"/>
              <a:t>.:</a:t>
            </a:r>
          </a:p>
          <a:p>
            <a:pPr>
              <a:buNone/>
            </a:pPr>
            <a:r>
              <a:rPr lang="hu-HU" sz="1200" dirty="0" smtClean="0"/>
              <a:t>	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b="1" dirty="0" err="1" smtClean="0"/>
              <a:t>Children</a:t>
            </a:r>
            <a:r>
              <a:rPr lang="hu-HU" b="1" dirty="0" smtClean="0"/>
              <a:t> </a:t>
            </a:r>
            <a:r>
              <a:rPr lang="hu-HU" b="1" dirty="0" err="1"/>
              <a:t>encode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content</a:t>
            </a:r>
            <a:r>
              <a:rPr lang="hu-HU" b="1" dirty="0"/>
              <a:t> of </a:t>
            </a:r>
            <a:r>
              <a:rPr lang="hu-HU" b="1" dirty="0" err="1"/>
              <a:t>ostensive</a:t>
            </a:r>
            <a:r>
              <a:rPr lang="hu-HU" b="1" dirty="0"/>
              <a:t> </a:t>
            </a:r>
            <a:r>
              <a:rPr lang="hu-HU" b="1" dirty="0" err="1"/>
              <a:t>communication</a:t>
            </a:r>
            <a:r>
              <a:rPr lang="hu-HU" b="1" dirty="0"/>
              <a:t> </a:t>
            </a:r>
            <a:r>
              <a:rPr lang="hu-HU" b="1" dirty="0" err="1"/>
              <a:t>as</a:t>
            </a:r>
            <a:r>
              <a:rPr lang="hu-HU" b="1" dirty="0"/>
              <a:t> </a:t>
            </a:r>
            <a:r>
              <a:rPr lang="hu-HU" b="1" dirty="0" err="1"/>
              <a:t>representing</a:t>
            </a:r>
            <a:r>
              <a:rPr lang="hu-HU" b="1" dirty="0"/>
              <a:t> </a:t>
            </a:r>
            <a:r>
              <a:rPr lang="hu-HU" b="1" dirty="0" err="1"/>
              <a:t>relevant</a:t>
            </a:r>
            <a:r>
              <a:rPr lang="hu-HU" b="1" dirty="0"/>
              <a:t> </a:t>
            </a:r>
            <a:r>
              <a:rPr lang="hu-HU" b="1" dirty="0" err="1"/>
              <a:t>episodic</a:t>
            </a:r>
            <a:r>
              <a:rPr lang="hu-HU" b="1" dirty="0"/>
              <a:t> </a:t>
            </a:r>
            <a:r>
              <a:rPr lang="hu-HU" b="1" dirty="0" err="1"/>
              <a:t>information</a:t>
            </a:r>
            <a:r>
              <a:rPr lang="hu-HU" b="1" dirty="0"/>
              <a:t> </a:t>
            </a:r>
            <a:r>
              <a:rPr lang="hu-HU" b="1" dirty="0" err="1"/>
              <a:t>or</a:t>
            </a:r>
            <a:r>
              <a:rPr lang="hu-HU" b="1" dirty="0"/>
              <a:t> </a:t>
            </a:r>
            <a:r>
              <a:rPr lang="hu-HU" b="1" dirty="0" err="1"/>
              <a:t>generalizable</a:t>
            </a:r>
            <a:r>
              <a:rPr lang="hu-HU" b="1" dirty="0"/>
              <a:t> </a:t>
            </a:r>
            <a:r>
              <a:rPr lang="hu-HU" b="1" dirty="0" err="1"/>
              <a:t>knowledge</a:t>
            </a:r>
            <a:r>
              <a:rPr lang="hu-HU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hu-HU" sz="3200" b="1" dirty="0" smtClean="0"/>
              <a:t>Butler &amp; </a:t>
            </a:r>
            <a:r>
              <a:rPr lang="hu-HU" sz="3200" b="1" dirty="0" err="1" smtClean="0"/>
              <a:t>Markman</a:t>
            </a:r>
            <a:r>
              <a:rPr lang="hu-HU" sz="3200" b="1" dirty="0" smtClean="0"/>
              <a:t> </a:t>
            </a:r>
            <a:r>
              <a:rPr lang="hu-HU" sz="3200" dirty="0" smtClean="0"/>
              <a:t>(2014): </a:t>
            </a:r>
            <a:br>
              <a:rPr lang="hu-HU" sz="3200" dirty="0" smtClean="0"/>
            </a:br>
            <a:r>
              <a:rPr lang="hu-HU" sz="3200" b="1" dirty="0" err="1" smtClean="0"/>
              <a:t>Preschoolers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give</a:t>
            </a:r>
            <a:r>
              <a:rPr lang="hu-HU" sz="3200" b="1" dirty="0" smtClean="0"/>
              <a:t> more credit </a:t>
            </a:r>
            <a:r>
              <a:rPr lang="hu-HU" sz="3200" b="1" dirty="0" err="1" smtClean="0"/>
              <a:t>to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ostensive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err="1" smtClean="0"/>
              <a:t>demonstration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than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to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salient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perceptual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clues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groups</a:t>
            </a:r>
            <a:r>
              <a:rPr lang="hu-HU" dirty="0" smtClean="0"/>
              <a:t> of p</a:t>
            </a:r>
            <a:r>
              <a:rPr lang="en-US" dirty="0" err="1" smtClean="0"/>
              <a:t>reschoolers</a:t>
            </a:r>
            <a:r>
              <a:rPr lang="en-US" dirty="0" smtClean="0"/>
              <a:t> </a:t>
            </a:r>
            <a:r>
              <a:rPr lang="en-US" dirty="0"/>
              <a:t>observed identical </a:t>
            </a:r>
            <a:r>
              <a:rPr lang="en-US" dirty="0" smtClean="0"/>
              <a:t>evidence</a:t>
            </a:r>
            <a:r>
              <a:rPr lang="hu-HU" dirty="0" smtClean="0"/>
              <a:t> </a:t>
            </a:r>
            <a:r>
              <a:rPr lang="hu-HU" dirty="0" err="1" smtClean="0"/>
              <a:t>presented</a:t>
            </a:r>
            <a:r>
              <a:rPr lang="hu-HU" dirty="0" smtClean="0"/>
              <a:t> </a:t>
            </a:r>
            <a:r>
              <a:rPr lang="hu-HU" i="1" dirty="0" err="1" smtClean="0"/>
              <a:t>accidentally</a:t>
            </a:r>
            <a:r>
              <a:rPr lang="hu-HU" i="1" dirty="0" smtClean="0"/>
              <a:t>, </a:t>
            </a:r>
            <a:r>
              <a:rPr lang="hu-HU" i="1" dirty="0" err="1" smtClean="0"/>
              <a:t>intentionally</a:t>
            </a:r>
            <a:r>
              <a:rPr lang="hu-HU" i="1" dirty="0" smtClean="0"/>
              <a:t>, </a:t>
            </a:r>
            <a:r>
              <a:rPr lang="hu-HU" dirty="0" smtClean="0"/>
              <a:t>and</a:t>
            </a:r>
            <a:r>
              <a:rPr lang="hu-HU" i="1" dirty="0" smtClean="0"/>
              <a:t> </a:t>
            </a:r>
            <a:r>
              <a:rPr lang="hu-HU" i="1" dirty="0" err="1" smtClean="0"/>
              <a:t>communicatively</a:t>
            </a:r>
            <a:r>
              <a:rPr lang="en-US" dirty="0" smtClean="0"/>
              <a:t> </a:t>
            </a:r>
            <a:r>
              <a:rPr lang="en-US" dirty="0"/>
              <a:t>that a </a:t>
            </a:r>
            <a:r>
              <a:rPr lang="en-US" dirty="0" smtClean="0"/>
              <a:t>novel</a:t>
            </a:r>
            <a:r>
              <a:rPr lang="hu-HU" dirty="0" smtClean="0"/>
              <a:t> </a:t>
            </a:r>
            <a:r>
              <a:rPr lang="en-US" dirty="0" smtClean="0"/>
              <a:t>object </a:t>
            </a:r>
            <a:r>
              <a:rPr lang="en-US" dirty="0"/>
              <a:t>had a </a:t>
            </a:r>
            <a:r>
              <a:rPr lang="hu-HU" dirty="0" err="1" smtClean="0"/>
              <a:t>certain</a:t>
            </a:r>
            <a:r>
              <a:rPr lang="hu-HU" dirty="0" smtClean="0"/>
              <a:t> </a:t>
            </a:r>
            <a:r>
              <a:rPr lang="en-US" dirty="0" smtClean="0"/>
              <a:t>property </a:t>
            </a:r>
            <a:r>
              <a:rPr lang="en-US" dirty="0"/>
              <a:t>(</a:t>
            </a:r>
            <a:r>
              <a:rPr lang="en-US" dirty="0" smtClean="0"/>
              <a:t>magnetism</a:t>
            </a:r>
            <a:r>
              <a:rPr lang="hu-HU" dirty="0" smtClean="0"/>
              <a:t>).</a:t>
            </a:r>
            <a:endParaRPr lang="hu-HU" i="1" dirty="0" smtClean="0"/>
          </a:p>
          <a:p>
            <a:pPr>
              <a:buNone/>
            </a:pP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identified</a:t>
            </a:r>
            <a:r>
              <a:rPr lang="hu-HU" dirty="0" smtClean="0"/>
              <a:t> </a:t>
            </a:r>
            <a:r>
              <a:rPr lang="hu-HU" dirty="0" err="1" smtClean="0"/>
              <a:t>magnetism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an </a:t>
            </a:r>
            <a:r>
              <a:rPr lang="hu-HU" dirty="0" err="1" smtClean="0"/>
              <a:t>inherent</a:t>
            </a:r>
            <a:r>
              <a:rPr lang="hu-HU" dirty="0" smtClean="0"/>
              <a:t> </a:t>
            </a:r>
            <a:r>
              <a:rPr lang="hu-HU" dirty="0" err="1" smtClean="0"/>
              <a:t>property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when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demonstrated</a:t>
            </a:r>
            <a:r>
              <a:rPr lang="hu-HU" dirty="0" smtClean="0"/>
              <a:t> </a:t>
            </a:r>
            <a:r>
              <a:rPr lang="hu-HU" dirty="0" err="1" smtClean="0"/>
              <a:t>communicatively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Claim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err="1" smtClean="0"/>
              <a:t>When</a:t>
            </a:r>
            <a:r>
              <a:rPr lang="hu-HU" dirty="0" smtClean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visual</a:t>
            </a:r>
            <a:r>
              <a:rPr lang="hu-HU" dirty="0"/>
              <a:t> </a:t>
            </a:r>
            <a:r>
              <a:rPr lang="hu-HU" dirty="0" err="1"/>
              <a:t>stimulus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a </a:t>
            </a:r>
            <a:r>
              <a:rPr lang="hu-HU" dirty="0" err="1"/>
              <a:t>sentence-picture</a:t>
            </a:r>
            <a:r>
              <a:rPr lang="hu-HU" dirty="0"/>
              <a:t> </a:t>
            </a:r>
            <a:r>
              <a:rPr lang="hu-HU" dirty="0" err="1"/>
              <a:t>matching</a:t>
            </a:r>
            <a:r>
              <a:rPr lang="hu-HU" dirty="0"/>
              <a:t> </a:t>
            </a:r>
            <a:r>
              <a:rPr lang="hu-HU" dirty="0" err="1"/>
              <a:t>task</a:t>
            </a:r>
            <a:r>
              <a:rPr lang="hu-HU" dirty="0"/>
              <a:t> is </a:t>
            </a:r>
            <a:r>
              <a:rPr lang="hu-HU" b="1" dirty="0"/>
              <a:t>a </a:t>
            </a:r>
            <a:r>
              <a:rPr lang="hu-HU" b="1" dirty="0" err="1"/>
              <a:t>minimal</a:t>
            </a:r>
            <a:r>
              <a:rPr lang="hu-HU" b="1" dirty="0"/>
              <a:t> </a:t>
            </a:r>
            <a:r>
              <a:rPr lang="hu-HU" b="1" dirty="0" err="1"/>
              <a:t>model</a:t>
            </a:r>
            <a:r>
              <a:rPr lang="hu-HU" b="1" dirty="0"/>
              <a:t> </a:t>
            </a:r>
            <a:r>
              <a:rPr lang="hu-HU" b="1" dirty="0" err="1"/>
              <a:t>abstracting</a:t>
            </a:r>
            <a:r>
              <a:rPr lang="hu-HU" b="1" dirty="0"/>
              <a:t> </a:t>
            </a:r>
            <a:r>
              <a:rPr lang="hu-HU" b="1" dirty="0" err="1"/>
              <a:t>away</a:t>
            </a:r>
            <a:r>
              <a:rPr lang="hu-HU" b="1" dirty="0"/>
              <a:t> </a:t>
            </a:r>
            <a:r>
              <a:rPr lang="hu-HU" b="1" dirty="0" err="1"/>
              <a:t>from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details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 smtClean="0"/>
              <a:t>situation</a:t>
            </a:r>
            <a:r>
              <a:rPr lang="hu-HU" dirty="0" smtClean="0"/>
              <a:t>,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regard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elements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stimulus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b="1" dirty="0" err="1"/>
              <a:t>ostensive</a:t>
            </a:r>
            <a:r>
              <a:rPr lang="hu-HU" b="1" dirty="0"/>
              <a:t> </a:t>
            </a:r>
            <a:r>
              <a:rPr lang="hu-HU" b="1" dirty="0" err="1" smtClean="0"/>
              <a:t>clues</a:t>
            </a:r>
            <a:r>
              <a:rPr lang="hu-HU" b="1" dirty="0" smtClean="0"/>
              <a:t>.</a:t>
            </a:r>
          </a:p>
          <a:p>
            <a:pPr>
              <a:buNone/>
            </a:pP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assume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b="1" dirty="0" err="1" smtClean="0"/>
              <a:t>these</a:t>
            </a:r>
            <a:r>
              <a:rPr lang="hu-HU" b="1" dirty="0" smtClean="0"/>
              <a:t> </a:t>
            </a:r>
            <a:r>
              <a:rPr lang="hu-HU" b="1" dirty="0" err="1" smtClean="0"/>
              <a:t>ostensive</a:t>
            </a:r>
            <a:r>
              <a:rPr lang="hu-HU" b="1" dirty="0" smtClean="0"/>
              <a:t> </a:t>
            </a:r>
            <a:r>
              <a:rPr lang="hu-HU" b="1" dirty="0" err="1" smtClean="0"/>
              <a:t>clues</a:t>
            </a:r>
            <a:r>
              <a:rPr lang="hu-HU" b="1" dirty="0" smtClean="0"/>
              <a:t> </a:t>
            </a:r>
            <a:r>
              <a:rPr lang="hu-HU" b="1" dirty="0" err="1" smtClean="0"/>
              <a:t>represent</a:t>
            </a:r>
            <a:r>
              <a:rPr lang="hu-HU" b="1" dirty="0" smtClean="0"/>
              <a:t> </a:t>
            </a:r>
            <a:r>
              <a:rPr lang="hu-HU" b="1" dirty="0"/>
              <a:t>and </a:t>
            </a:r>
            <a:r>
              <a:rPr lang="hu-HU" b="1" dirty="0" err="1"/>
              <a:t>only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relevant</a:t>
            </a:r>
            <a:r>
              <a:rPr lang="hu-HU" b="1" dirty="0"/>
              <a:t> </a:t>
            </a:r>
            <a:r>
              <a:rPr lang="hu-HU" b="1" dirty="0" err="1"/>
              <a:t>elements</a:t>
            </a:r>
            <a:r>
              <a:rPr lang="hu-HU" b="1" dirty="0"/>
              <a:t> </a:t>
            </a:r>
            <a:r>
              <a:rPr lang="hu-HU" dirty="0" err="1"/>
              <a:t>to</a:t>
            </a:r>
            <a:r>
              <a:rPr lang="hu-HU" dirty="0"/>
              <a:t> be </a:t>
            </a:r>
            <a:r>
              <a:rPr lang="hu-HU" dirty="0" err="1"/>
              <a:t>matched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 smtClean="0"/>
              <a:t>sentence</a:t>
            </a:r>
            <a:r>
              <a:rPr lang="hu-HU" dirty="0" smtClean="0"/>
              <a:t>.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Experimental</a:t>
            </a:r>
            <a:r>
              <a:rPr lang="hu-HU" b="1" dirty="0" smtClean="0"/>
              <a:t> </a:t>
            </a:r>
            <a:r>
              <a:rPr lang="hu-HU" b="1" dirty="0" err="1" smtClean="0"/>
              <a:t>evidence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i="1" dirty="0" err="1" smtClean="0"/>
              <a:t>Objectives</a:t>
            </a:r>
            <a:r>
              <a:rPr lang="hu-HU" b="1" i="1" dirty="0" smtClean="0"/>
              <a:t>:</a:t>
            </a:r>
          </a:p>
          <a:p>
            <a:pPr>
              <a:buNone/>
            </a:pPr>
            <a:r>
              <a:rPr lang="hu-HU" b="1" dirty="0" err="1" smtClean="0"/>
              <a:t>To</a:t>
            </a:r>
            <a:r>
              <a:rPr lang="hu-HU" b="1" dirty="0" smtClean="0"/>
              <a:t> show </a:t>
            </a:r>
            <a:r>
              <a:rPr lang="hu-HU" b="1" dirty="0" err="1" smtClean="0"/>
              <a:t>that</a:t>
            </a:r>
            <a:r>
              <a:rPr lang="hu-HU" b="1" dirty="0" smtClean="0"/>
              <a:t> </a:t>
            </a:r>
            <a:r>
              <a:rPr lang="hu-HU" b="1" dirty="0" err="1" smtClean="0"/>
              <a:t>if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visual</a:t>
            </a:r>
            <a:r>
              <a:rPr lang="hu-HU" b="1" dirty="0" smtClean="0"/>
              <a:t> </a:t>
            </a:r>
            <a:r>
              <a:rPr lang="hu-HU" b="1" dirty="0" err="1" smtClean="0"/>
              <a:t>stimuli</a:t>
            </a:r>
            <a:r>
              <a:rPr lang="hu-HU" b="1" dirty="0" smtClean="0"/>
              <a:t>  </a:t>
            </a:r>
            <a:r>
              <a:rPr lang="hu-HU" b="1" dirty="0" err="1" smtClean="0"/>
              <a:t>consisting</a:t>
            </a:r>
            <a:r>
              <a:rPr lang="hu-HU" b="1" dirty="0" smtClean="0"/>
              <a:t> of a </a:t>
            </a:r>
            <a:r>
              <a:rPr lang="hu-HU" b="1" dirty="0" err="1" smtClean="0"/>
              <a:t>few</a:t>
            </a:r>
            <a:r>
              <a:rPr lang="hu-HU" b="1" dirty="0" smtClean="0"/>
              <a:t> </a:t>
            </a:r>
            <a:r>
              <a:rPr lang="hu-HU" b="1" dirty="0" err="1" smtClean="0"/>
              <a:t>icon-like</a:t>
            </a:r>
            <a:r>
              <a:rPr lang="hu-HU" b="1" dirty="0" smtClean="0"/>
              <a:t> </a:t>
            </a:r>
            <a:r>
              <a:rPr lang="hu-HU" b="1" dirty="0" err="1" smtClean="0"/>
              <a:t>elements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replaced</a:t>
            </a:r>
            <a:r>
              <a:rPr lang="hu-HU" b="1" dirty="0" smtClean="0"/>
              <a:t> </a:t>
            </a:r>
            <a:r>
              <a:rPr lang="hu-HU" b="1" dirty="0" err="1" smtClean="0"/>
              <a:t>by</a:t>
            </a:r>
            <a:r>
              <a:rPr lang="hu-HU" b="1" dirty="0" smtClean="0"/>
              <a:t> </a:t>
            </a:r>
            <a:r>
              <a:rPr lang="hu-HU" b="1" dirty="0" err="1" smtClean="0"/>
              <a:t>photos</a:t>
            </a:r>
            <a:r>
              <a:rPr lang="hu-HU" b="1" dirty="0" smtClean="0"/>
              <a:t> </a:t>
            </a:r>
            <a:r>
              <a:rPr lang="hu-HU" b="1" dirty="0" err="1" smtClean="0"/>
              <a:t>rich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accidental</a:t>
            </a:r>
            <a:r>
              <a:rPr lang="hu-HU" b="1" dirty="0" smtClean="0"/>
              <a:t> </a:t>
            </a:r>
            <a:r>
              <a:rPr lang="hu-HU" b="1" dirty="0" err="1" smtClean="0"/>
              <a:t>details</a:t>
            </a:r>
            <a:r>
              <a:rPr lang="hu-HU" b="1" dirty="0" smtClean="0"/>
              <a:t>, 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they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not</a:t>
            </a:r>
            <a:r>
              <a:rPr lang="hu-HU" b="1" dirty="0" smtClean="0"/>
              <a:t> </a:t>
            </a:r>
            <a:r>
              <a:rPr lang="hu-HU" b="1" dirty="0" err="1" smtClean="0"/>
              <a:t>misunderstood</a:t>
            </a:r>
            <a:r>
              <a:rPr lang="hu-HU" b="1" dirty="0" smtClean="0"/>
              <a:t> </a:t>
            </a:r>
            <a:r>
              <a:rPr lang="hu-HU" b="1" dirty="0" err="1" smtClean="0"/>
              <a:t>as</a:t>
            </a:r>
            <a:r>
              <a:rPr lang="hu-HU" b="1" dirty="0" smtClean="0"/>
              <a:t> </a:t>
            </a:r>
            <a:r>
              <a:rPr lang="hu-HU" b="1" dirty="0" err="1" smtClean="0"/>
              <a:t>ostensive</a:t>
            </a:r>
            <a:r>
              <a:rPr lang="hu-HU" b="1" dirty="0" smtClean="0"/>
              <a:t> </a:t>
            </a:r>
            <a:r>
              <a:rPr lang="hu-HU" b="1" dirty="0" err="1" smtClean="0"/>
              <a:t>signals</a:t>
            </a:r>
            <a:r>
              <a:rPr lang="hu-HU" b="1" dirty="0" smtClean="0"/>
              <a:t>, and </a:t>
            </a:r>
            <a:r>
              <a:rPr lang="hu-HU" b="1" dirty="0" err="1" smtClean="0"/>
              <a:t>QS</a:t>
            </a:r>
            <a:r>
              <a:rPr lang="hu-HU" b="1" dirty="0" smtClean="0"/>
              <a:t> is </a:t>
            </a:r>
            <a:r>
              <a:rPr lang="hu-HU" b="1" dirty="0" err="1" smtClean="0"/>
              <a:t>radically</a:t>
            </a:r>
            <a:r>
              <a:rPr lang="hu-HU" b="1" dirty="0" smtClean="0"/>
              <a:t> </a:t>
            </a:r>
            <a:r>
              <a:rPr lang="hu-HU" b="1" dirty="0" err="1" smtClean="0"/>
              <a:t>reduced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hu-HU" b="1" i="1" dirty="0" err="1" smtClean="0"/>
              <a:t>Participants</a:t>
            </a:r>
            <a:r>
              <a:rPr lang="hu-HU" b="1" dirty="0" smtClean="0"/>
              <a:t>: </a:t>
            </a:r>
          </a:p>
          <a:p>
            <a:pPr>
              <a:buNone/>
            </a:pPr>
            <a:r>
              <a:rPr lang="hu-HU" b="1" dirty="0" err="1" smtClean="0"/>
              <a:t>XX</a:t>
            </a:r>
            <a:r>
              <a:rPr lang="hu-HU" b="1" dirty="0" smtClean="0"/>
              <a:t> </a:t>
            </a:r>
            <a:r>
              <a:rPr lang="hu-HU" b="1" dirty="0" err="1" smtClean="0"/>
              <a:t>children</a:t>
            </a:r>
            <a:r>
              <a:rPr lang="hu-HU" b="1" dirty="0" smtClean="0"/>
              <a:t> </a:t>
            </a:r>
            <a:r>
              <a:rPr lang="hu-HU" b="1" dirty="0" err="1" smtClean="0"/>
              <a:t>from</a:t>
            </a:r>
            <a:r>
              <a:rPr lang="hu-HU" b="1" dirty="0" smtClean="0"/>
              <a:t> 3 Budapest </a:t>
            </a:r>
            <a:r>
              <a:rPr lang="hu-HU" b="1" dirty="0" err="1" smtClean="0"/>
              <a:t>kindergartens</a:t>
            </a:r>
            <a:r>
              <a:rPr lang="hu-HU" b="1" dirty="0" smtClean="0"/>
              <a:t>, </a:t>
            </a:r>
          </a:p>
          <a:p>
            <a:pPr>
              <a:buNone/>
            </a:pPr>
            <a:r>
              <a:rPr lang="hu-HU" b="1" dirty="0" err="1" smtClean="0"/>
              <a:t>Mean</a:t>
            </a:r>
            <a:r>
              <a:rPr lang="hu-HU" b="1" dirty="0" smtClean="0"/>
              <a:t> </a:t>
            </a:r>
            <a:r>
              <a:rPr lang="hu-HU" b="1" dirty="0" err="1" smtClean="0"/>
              <a:t>age</a:t>
            </a:r>
            <a:r>
              <a:rPr lang="hu-HU" b="1" dirty="0" smtClean="0"/>
              <a:t>  </a:t>
            </a:r>
            <a:r>
              <a:rPr lang="hu-HU" b="1" dirty="0" err="1" smtClean="0"/>
              <a:t>XX</a:t>
            </a:r>
            <a:r>
              <a:rPr lang="hu-HU" b="1" dirty="0" smtClean="0"/>
              <a:t>, </a:t>
            </a:r>
            <a:r>
              <a:rPr lang="hu-HU" b="1" dirty="0" err="1" smtClean="0"/>
              <a:t>SD</a:t>
            </a:r>
            <a:r>
              <a:rPr lang="hu-HU" b="1" dirty="0" smtClean="0"/>
              <a:t> </a:t>
            </a:r>
            <a:r>
              <a:rPr lang="hu-HU" b="1" dirty="0" err="1" smtClean="0"/>
              <a:t>XX</a:t>
            </a:r>
            <a:endParaRPr lang="hu-HU" b="1" dirty="0" smtClean="0"/>
          </a:p>
          <a:p>
            <a:pPr>
              <a:buNone/>
            </a:pPr>
            <a:endParaRPr lang="hu-HU" b="1" i="1" dirty="0" smtClean="0"/>
          </a:p>
          <a:p>
            <a:pPr>
              <a:buNone/>
            </a:pPr>
            <a:r>
              <a:rPr lang="hu-HU" b="1" i="1" dirty="0" err="1" smtClean="0"/>
              <a:t>Method</a:t>
            </a:r>
            <a:r>
              <a:rPr lang="hu-HU" b="1" dirty="0" smtClean="0"/>
              <a:t>: </a:t>
            </a:r>
          </a:p>
          <a:p>
            <a:pPr>
              <a:buNone/>
            </a:pPr>
            <a:r>
              <a:rPr lang="hu-HU" b="1" dirty="0" err="1" smtClean="0"/>
              <a:t>Sentence-picture</a:t>
            </a:r>
            <a:r>
              <a:rPr lang="hu-HU" b="1" dirty="0" smtClean="0"/>
              <a:t> </a:t>
            </a:r>
            <a:r>
              <a:rPr lang="hu-HU" b="1" dirty="0" err="1" smtClean="0"/>
              <a:t>matching</a:t>
            </a:r>
            <a:r>
              <a:rPr lang="hu-HU" b="1" dirty="0" smtClean="0"/>
              <a:t>;</a:t>
            </a:r>
          </a:p>
          <a:p>
            <a:pPr>
              <a:buNone/>
            </a:pPr>
            <a:r>
              <a:rPr lang="hu-HU" b="1" dirty="0" err="1"/>
              <a:t>t</a:t>
            </a:r>
            <a:r>
              <a:rPr lang="hu-HU" b="1" dirty="0" err="1" smtClean="0"/>
              <a:t>ruth</a:t>
            </a:r>
            <a:r>
              <a:rPr lang="hu-HU" b="1" dirty="0" smtClean="0"/>
              <a:t> </a:t>
            </a:r>
            <a:r>
              <a:rPr lang="hu-HU" b="1" dirty="0" err="1" smtClean="0"/>
              <a:t>value</a:t>
            </a:r>
            <a:r>
              <a:rPr lang="hu-HU" b="1" dirty="0" smtClean="0"/>
              <a:t> </a:t>
            </a:r>
            <a:r>
              <a:rPr lang="hu-HU" b="1" dirty="0" err="1" smtClean="0"/>
              <a:t>judgement</a:t>
            </a:r>
            <a:endParaRPr lang="hu-H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hu-HU" sz="3600" b="1" i="1" dirty="0" err="1" smtClean="0"/>
              <a:t>Materials</a:t>
            </a:r>
            <a:r>
              <a:rPr lang="hu-HU" sz="3600" b="1" dirty="0" smtClean="0"/>
              <a:t>: 8 test </a:t>
            </a:r>
            <a:r>
              <a:rPr lang="hu-HU" sz="3600" b="1" dirty="0" err="1" smtClean="0"/>
              <a:t>sentences</a:t>
            </a:r>
            <a:r>
              <a:rPr lang="hu-HU" sz="3600" b="1" dirty="0" smtClean="0"/>
              <a:t> (+ 16 </a:t>
            </a:r>
            <a:r>
              <a:rPr lang="hu-HU" sz="3600" b="1" dirty="0" err="1" smtClean="0"/>
              <a:t>fillers</a:t>
            </a:r>
            <a:r>
              <a:rPr lang="hu-HU" sz="3600" b="1" dirty="0" smtClean="0"/>
              <a:t>), </a:t>
            </a:r>
            <a:br>
              <a:rPr lang="hu-HU" sz="3600" b="1" dirty="0" smtClean="0"/>
            </a:br>
            <a:r>
              <a:rPr lang="hu-HU" sz="3600" b="1" dirty="0" err="1" smtClean="0"/>
              <a:t>associated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an </a:t>
            </a:r>
            <a:r>
              <a:rPr lang="hu-HU" sz="3600" b="1" dirty="0" err="1" smtClean="0"/>
              <a:t>iconic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drawing</a:t>
            </a:r>
            <a:r>
              <a:rPr lang="hu-HU" sz="3600" b="1" dirty="0" smtClean="0"/>
              <a:t> and a </a:t>
            </a:r>
            <a:r>
              <a:rPr lang="hu-HU" sz="3600" b="1" dirty="0" err="1" smtClean="0"/>
              <a:t>photo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56937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b="1" i="1" dirty="0" err="1" smtClean="0"/>
              <a:t>Procedure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err="1" smtClean="0"/>
              <a:t>Children</a:t>
            </a:r>
            <a:r>
              <a:rPr lang="hu-HU" dirty="0" smtClean="0"/>
              <a:t> </a:t>
            </a:r>
            <a:r>
              <a:rPr lang="hu-HU" dirty="0" err="1" smtClean="0"/>
              <a:t>divided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2 </a:t>
            </a:r>
            <a:r>
              <a:rPr lang="hu-HU" dirty="0" err="1" smtClean="0"/>
              <a:t>groups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b="1" dirty="0" smtClean="0"/>
              <a:t>Group A 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judged</a:t>
            </a:r>
            <a:r>
              <a:rPr lang="hu-HU" b="1" dirty="0" smtClean="0"/>
              <a:t> </a:t>
            </a:r>
            <a:r>
              <a:rPr lang="hu-HU" b="1" dirty="0" err="1" smtClean="0"/>
              <a:t>sentences</a:t>
            </a:r>
            <a:r>
              <a:rPr lang="hu-HU" b="1" dirty="0" smtClean="0"/>
              <a:t> 1-4 </a:t>
            </a:r>
            <a:r>
              <a:rPr lang="hu-HU" b="1" dirty="0" err="1" smtClean="0"/>
              <a:t>associated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a </a:t>
            </a:r>
            <a:r>
              <a:rPr lang="hu-HU" b="1" dirty="0" err="1" smtClean="0"/>
              <a:t>drawing</a:t>
            </a:r>
            <a:r>
              <a:rPr lang="hu-HU" b="1" dirty="0" smtClean="0"/>
              <a:t>,</a:t>
            </a:r>
          </a:p>
          <a:p>
            <a:pPr>
              <a:buNone/>
            </a:pPr>
            <a:r>
              <a:rPr lang="hu-HU" b="1" dirty="0" smtClean="0"/>
              <a:t>	and </a:t>
            </a:r>
            <a:r>
              <a:rPr lang="hu-HU" b="1" dirty="0" err="1" smtClean="0"/>
              <a:t>sentences</a:t>
            </a:r>
            <a:r>
              <a:rPr lang="hu-HU" b="1" dirty="0" smtClean="0"/>
              <a:t> 5-8 </a:t>
            </a:r>
            <a:r>
              <a:rPr lang="hu-HU" b="1" dirty="0" err="1" smtClean="0"/>
              <a:t>associated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a </a:t>
            </a:r>
            <a:r>
              <a:rPr lang="hu-HU" b="1" dirty="0" err="1" smtClean="0"/>
              <a:t>photo</a:t>
            </a:r>
            <a:r>
              <a:rPr lang="hu-HU" b="1" dirty="0" smtClean="0"/>
              <a:t>.</a:t>
            </a:r>
          </a:p>
          <a:p>
            <a:pPr>
              <a:buNone/>
            </a:pPr>
            <a:r>
              <a:rPr lang="hu-HU" b="1" dirty="0" smtClean="0"/>
              <a:t>Group B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judged</a:t>
            </a:r>
            <a:r>
              <a:rPr lang="hu-HU" b="1" dirty="0" smtClean="0"/>
              <a:t> </a:t>
            </a:r>
            <a:r>
              <a:rPr lang="hu-HU" b="1" dirty="0" err="1" smtClean="0"/>
              <a:t>sentences</a:t>
            </a:r>
            <a:r>
              <a:rPr lang="hu-HU" b="1" dirty="0" smtClean="0"/>
              <a:t> 1-4 </a:t>
            </a:r>
            <a:r>
              <a:rPr lang="hu-HU" b="1" dirty="0" err="1" smtClean="0"/>
              <a:t>associated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a </a:t>
            </a:r>
            <a:r>
              <a:rPr lang="hu-HU" b="1" dirty="0" err="1" smtClean="0"/>
              <a:t>photo</a:t>
            </a:r>
            <a:r>
              <a:rPr lang="hu-HU" b="1" dirty="0" smtClean="0"/>
              <a:t>,</a:t>
            </a:r>
          </a:p>
          <a:p>
            <a:pPr>
              <a:buNone/>
            </a:pPr>
            <a:r>
              <a:rPr lang="hu-HU" b="1" dirty="0" smtClean="0"/>
              <a:t>	and </a:t>
            </a:r>
            <a:r>
              <a:rPr lang="hu-HU" b="1" dirty="0" err="1" smtClean="0"/>
              <a:t>sentences</a:t>
            </a:r>
            <a:r>
              <a:rPr lang="hu-HU" b="1" dirty="0" smtClean="0"/>
              <a:t> 5-8 </a:t>
            </a:r>
            <a:r>
              <a:rPr lang="hu-HU" b="1" dirty="0" err="1" smtClean="0"/>
              <a:t>associated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a </a:t>
            </a:r>
            <a:r>
              <a:rPr lang="hu-HU" b="1" dirty="0" err="1" smtClean="0"/>
              <a:t>drawing</a:t>
            </a:r>
            <a:r>
              <a:rPr lang="hu-HU" b="1" dirty="0" smtClean="0"/>
              <a:t>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 </a:t>
            </a:r>
            <a:r>
              <a:rPr lang="hu-HU" dirty="0" err="1" smtClean="0"/>
              <a:t>example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Another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The </a:t>
            </a:r>
            <a:r>
              <a:rPr lang="hu-HU" b="1" dirty="0" err="1" smtClean="0"/>
              <a:t>phenomenon</a:t>
            </a:r>
            <a:r>
              <a:rPr lang="hu-HU" b="1" dirty="0" smtClean="0"/>
              <a:t>:</a:t>
            </a:r>
            <a:br>
              <a:rPr lang="hu-HU" b="1" dirty="0" smtClean="0"/>
            </a:br>
            <a:r>
              <a:rPr lang="hu-HU" sz="4000" b="1" dirty="0" smtClean="0"/>
              <a:t>1. Classic </a:t>
            </a:r>
            <a:r>
              <a:rPr lang="hu-HU" sz="4000" b="1" dirty="0" err="1" smtClean="0"/>
              <a:t>spreading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869160"/>
            <a:ext cx="8229600" cy="1545035"/>
          </a:xfrm>
        </p:spPr>
        <p:txBody>
          <a:bodyPr/>
          <a:lstStyle/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b="1" dirty="0" smtClean="0">
                <a:solidFill>
                  <a:srgbClr val="00B050"/>
                </a:solidFill>
              </a:rPr>
              <a:t>Is </a:t>
            </a:r>
            <a:r>
              <a:rPr lang="hu-HU" b="1" dirty="0" err="1" smtClean="0">
                <a:solidFill>
                  <a:srgbClr val="00B050"/>
                </a:solidFill>
              </a:rPr>
              <a:t>every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girl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riding</a:t>
            </a:r>
            <a:r>
              <a:rPr lang="hu-HU" b="1" dirty="0" smtClean="0">
                <a:solidFill>
                  <a:srgbClr val="00B050"/>
                </a:solidFill>
              </a:rPr>
              <a:t> a </a:t>
            </a:r>
            <a:r>
              <a:rPr lang="hu-HU" b="1" dirty="0" err="1" smtClean="0">
                <a:solidFill>
                  <a:srgbClr val="00B050"/>
                </a:solidFill>
              </a:rPr>
              <a:t>bicycle</a:t>
            </a:r>
            <a:r>
              <a:rPr lang="hu-HU" b="1" dirty="0" smtClean="0">
                <a:solidFill>
                  <a:srgbClr val="00B050"/>
                </a:solidFill>
              </a:rPr>
              <a:t>?</a:t>
            </a:r>
          </a:p>
          <a:p>
            <a:pPr>
              <a:buNone/>
            </a:pPr>
            <a:r>
              <a:rPr lang="hu-HU" b="1" dirty="0">
                <a:solidFill>
                  <a:srgbClr val="00B050"/>
                </a:solidFill>
              </a:rPr>
              <a:t>	</a:t>
            </a:r>
            <a:r>
              <a:rPr lang="hu-HU" b="1" dirty="0" smtClean="0">
                <a:solidFill>
                  <a:srgbClr val="00B050"/>
                </a:solidFill>
              </a:rPr>
              <a:t>		No, </a:t>
            </a:r>
            <a:r>
              <a:rPr lang="hu-HU" b="1" dirty="0" err="1" smtClean="0">
                <a:solidFill>
                  <a:srgbClr val="00B050"/>
                </a:solidFill>
              </a:rPr>
              <a:t>not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that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one</a:t>
            </a:r>
            <a:r>
              <a:rPr lang="hu-HU" b="1" dirty="0" smtClean="0">
                <a:solidFill>
                  <a:srgbClr val="00B050"/>
                </a:solidFill>
              </a:rPr>
              <a:t>.</a:t>
            </a:r>
            <a:endParaRPr lang="hu-HU" b="1" dirty="0">
              <a:solidFill>
                <a:srgbClr val="00B05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28800"/>
            <a:ext cx="4320480" cy="29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Results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Adult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group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Discussion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24744"/>
            <a:ext cx="8435280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err="1" smtClean="0"/>
              <a:t>QS</a:t>
            </a:r>
            <a:r>
              <a:rPr lang="hu-HU" b="1" dirty="0" smtClean="0"/>
              <a:t> </a:t>
            </a:r>
            <a:r>
              <a:rPr lang="hu-HU" b="1" dirty="0"/>
              <a:t>is a </a:t>
            </a:r>
            <a:r>
              <a:rPr lang="hu-HU" b="1" dirty="0" err="1"/>
              <a:t>consequence</a:t>
            </a:r>
            <a:r>
              <a:rPr lang="hu-HU" b="1" dirty="0"/>
              <a:t> of </a:t>
            </a:r>
            <a:r>
              <a:rPr lang="hu-HU" b="1" dirty="0" err="1"/>
              <a:t>misleading</a:t>
            </a:r>
            <a:r>
              <a:rPr lang="hu-HU" b="1" dirty="0"/>
              <a:t> </a:t>
            </a:r>
            <a:r>
              <a:rPr lang="hu-HU" b="1" dirty="0" err="1"/>
              <a:t>experimental</a:t>
            </a:r>
            <a:r>
              <a:rPr lang="hu-HU" b="1" dirty="0"/>
              <a:t> </a:t>
            </a:r>
            <a:r>
              <a:rPr lang="hu-HU" b="1" dirty="0" err="1"/>
              <a:t>methodology</a:t>
            </a:r>
            <a:r>
              <a:rPr lang="hu-HU" dirty="0"/>
              <a:t>. </a:t>
            </a:r>
            <a:endParaRPr lang="hu-HU" dirty="0" smtClean="0"/>
          </a:p>
          <a:p>
            <a:pPr>
              <a:buNone/>
            </a:pPr>
            <a:r>
              <a:rPr lang="hu-HU" b="1" dirty="0" err="1" smtClean="0"/>
              <a:t>If</a:t>
            </a:r>
            <a:r>
              <a:rPr lang="hu-HU" b="1" dirty="0" smtClean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visual</a:t>
            </a:r>
            <a:r>
              <a:rPr lang="hu-HU" b="1" dirty="0"/>
              <a:t> </a:t>
            </a:r>
            <a:r>
              <a:rPr lang="hu-HU" b="1" dirty="0" err="1"/>
              <a:t>stimulus</a:t>
            </a:r>
            <a:r>
              <a:rPr lang="hu-HU" b="1" dirty="0"/>
              <a:t> </a:t>
            </a:r>
            <a:r>
              <a:rPr lang="hu-HU" b="1" dirty="0" err="1"/>
              <a:t>associated</a:t>
            </a:r>
            <a:r>
              <a:rPr lang="hu-HU" b="1" dirty="0"/>
              <a:t> </a:t>
            </a:r>
            <a:r>
              <a:rPr lang="hu-HU" b="1" dirty="0" err="1"/>
              <a:t>with</a:t>
            </a:r>
            <a:r>
              <a:rPr lang="hu-HU" b="1" dirty="0"/>
              <a:t> a </a:t>
            </a:r>
            <a:r>
              <a:rPr lang="hu-HU" b="1" dirty="0" err="1"/>
              <a:t>quantified</a:t>
            </a:r>
            <a:r>
              <a:rPr lang="hu-HU" b="1" dirty="0"/>
              <a:t> </a:t>
            </a:r>
            <a:r>
              <a:rPr lang="hu-HU" b="1" dirty="0" err="1"/>
              <a:t>sentence</a:t>
            </a:r>
            <a:r>
              <a:rPr lang="hu-HU" b="1" dirty="0"/>
              <a:t> is a </a:t>
            </a:r>
            <a:r>
              <a:rPr lang="hu-HU" b="1" dirty="0" err="1"/>
              <a:t>minimal</a:t>
            </a:r>
            <a:r>
              <a:rPr lang="hu-HU" b="1" dirty="0"/>
              <a:t> </a:t>
            </a:r>
            <a:r>
              <a:rPr lang="hu-HU" b="1" dirty="0" err="1"/>
              <a:t>model</a:t>
            </a:r>
            <a:r>
              <a:rPr lang="hu-HU" b="1" dirty="0"/>
              <a:t> </a:t>
            </a:r>
            <a:r>
              <a:rPr lang="hu-HU" b="1" dirty="0" err="1"/>
              <a:t>devoid</a:t>
            </a:r>
            <a:r>
              <a:rPr lang="hu-HU" b="1" dirty="0"/>
              <a:t> of </a:t>
            </a:r>
            <a:r>
              <a:rPr lang="hu-HU" b="1" dirty="0" err="1"/>
              <a:t>redundant</a:t>
            </a:r>
            <a:r>
              <a:rPr lang="hu-HU" b="1" dirty="0"/>
              <a:t> </a:t>
            </a:r>
            <a:r>
              <a:rPr lang="hu-HU" b="1" dirty="0" err="1"/>
              <a:t>details</a:t>
            </a:r>
            <a:r>
              <a:rPr lang="hu-HU" b="1" dirty="0"/>
              <a:t>,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child</a:t>
            </a:r>
            <a:r>
              <a:rPr lang="hu-HU" b="1" dirty="0"/>
              <a:t> </a:t>
            </a:r>
            <a:r>
              <a:rPr lang="hu-HU" b="1" dirty="0" err="1"/>
              <a:t>tends</a:t>
            </a:r>
            <a:r>
              <a:rPr lang="hu-HU" b="1" dirty="0"/>
              <a:t>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interpret</a:t>
            </a:r>
            <a:r>
              <a:rPr lang="hu-HU" b="1" dirty="0"/>
              <a:t> </a:t>
            </a:r>
            <a:r>
              <a:rPr lang="hu-HU" b="1" dirty="0" err="1"/>
              <a:t>all</a:t>
            </a:r>
            <a:r>
              <a:rPr lang="hu-HU" b="1" dirty="0"/>
              <a:t> of </a:t>
            </a:r>
            <a:r>
              <a:rPr lang="hu-HU" b="1" dirty="0" err="1"/>
              <a:t>its</a:t>
            </a:r>
            <a:r>
              <a:rPr lang="hu-HU" b="1" dirty="0"/>
              <a:t> </a:t>
            </a:r>
            <a:r>
              <a:rPr lang="hu-HU" b="1" dirty="0" err="1"/>
              <a:t>elements</a:t>
            </a:r>
            <a:r>
              <a:rPr lang="hu-HU" b="1" dirty="0"/>
              <a:t> </a:t>
            </a:r>
            <a:r>
              <a:rPr lang="hu-HU" b="1" dirty="0" err="1" smtClean="0"/>
              <a:t>as</a:t>
            </a:r>
            <a:r>
              <a:rPr lang="hu-HU" b="1" dirty="0" smtClean="0"/>
              <a:t> </a:t>
            </a:r>
            <a:r>
              <a:rPr lang="hu-HU" b="1" dirty="0" err="1" smtClean="0"/>
              <a:t>ostensive</a:t>
            </a:r>
            <a:r>
              <a:rPr lang="hu-HU" b="1" dirty="0" smtClean="0"/>
              <a:t> </a:t>
            </a:r>
            <a:r>
              <a:rPr lang="hu-HU" b="1" dirty="0" err="1" smtClean="0"/>
              <a:t>clues</a:t>
            </a:r>
            <a:r>
              <a:rPr lang="hu-HU" b="1" dirty="0" smtClean="0"/>
              <a:t> </a:t>
            </a:r>
            <a:r>
              <a:rPr lang="hu-HU" b="1" dirty="0" err="1"/>
              <a:t>figuring</a:t>
            </a:r>
            <a:r>
              <a:rPr lang="hu-HU" b="1" dirty="0"/>
              <a:t> </a:t>
            </a:r>
            <a:r>
              <a:rPr lang="hu-HU" b="1" dirty="0" err="1"/>
              <a:t>in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meaning</a:t>
            </a:r>
            <a:r>
              <a:rPr lang="hu-HU" b="1" dirty="0"/>
              <a:t> of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sentence</a:t>
            </a:r>
            <a:r>
              <a:rPr lang="hu-HU" b="1" dirty="0" smtClean="0"/>
              <a:t>.</a:t>
            </a:r>
          </a:p>
          <a:p>
            <a:pPr>
              <a:buNone/>
            </a:pPr>
            <a:r>
              <a:rPr lang="hu-HU" b="1" dirty="0" err="1" smtClean="0"/>
              <a:t>If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ostensive</a:t>
            </a:r>
            <a:r>
              <a:rPr lang="hu-HU" b="1" dirty="0" smtClean="0"/>
              <a:t> </a:t>
            </a:r>
            <a:r>
              <a:rPr lang="hu-HU" b="1" dirty="0" err="1" smtClean="0"/>
              <a:t>effect</a:t>
            </a:r>
            <a:r>
              <a:rPr lang="hu-HU" b="1" dirty="0" smtClean="0"/>
              <a:t> is </a:t>
            </a:r>
            <a:r>
              <a:rPr lang="hu-HU" b="1" dirty="0" err="1" smtClean="0"/>
              <a:t>diminished</a:t>
            </a:r>
            <a:r>
              <a:rPr lang="hu-HU" b="1" dirty="0" smtClean="0"/>
              <a:t> </a:t>
            </a:r>
            <a:r>
              <a:rPr lang="hu-HU" b="1" dirty="0" err="1" smtClean="0"/>
              <a:t>by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use</a:t>
            </a:r>
            <a:r>
              <a:rPr lang="hu-HU" b="1" dirty="0" smtClean="0"/>
              <a:t> of </a:t>
            </a:r>
            <a:r>
              <a:rPr lang="hu-HU" b="1" dirty="0" err="1" smtClean="0"/>
              <a:t>photos</a:t>
            </a:r>
            <a:r>
              <a:rPr lang="hu-HU" b="1" dirty="0" smtClean="0"/>
              <a:t> </a:t>
            </a:r>
            <a:r>
              <a:rPr lang="hu-HU" b="1" dirty="0" err="1" smtClean="0"/>
              <a:t>taken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natural</a:t>
            </a:r>
            <a:r>
              <a:rPr lang="hu-HU" b="1" dirty="0" smtClean="0"/>
              <a:t> </a:t>
            </a:r>
            <a:r>
              <a:rPr lang="hu-HU" b="1" dirty="0" err="1" smtClean="0"/>
              <a:t>environments</a:t>
            </a:r>
            <a:r>
              <a:rPr lang="hu-HU" b="1" dirty="0" smtClean="0"/>
              <a:t>,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proportion</a:t>
            </a:r>
            <a:r>
              <a:rPr lang="hu-HU" b="1" dirty="0" smtClean="0"/>
              <a:t> of </a:t>
            </a:r>
            <a:r>
              <a:rPr lang="hu-HU" b="1" dirty="0" err="1" smtClean="0"/>
              <a:t>QS</a:t>
            </a:r>
            <a:r>
              <a:rPr lang="hu-HU" b="1" dirty="0" smtClean="0"/>
              <a:t> is </a:t>
            </a:r>
            <a:r>
              <a:rPr lang="hu-HU" b="1" dirty="0" err="1" smtClean="0"/>
              <a:t>reduced</a:t>
            </a:r>
            <a:r>
              <a:rPr lang="hu-HU" b="1" dirty="0" smtClean="0"/>
              <a:t> </a:t>
            </a:r>
            <a:r>
              <a:rPr lang="hu-HU" b="1" dirty="0" err="1" smtClean="0"/>
              <a:t>by</a:t>
            </a:r>
            <a:r>
              <a:rPr lang="hu-HU" b="1" dirty="0" smtClean="0"/>
              <a:t> more </a:t>
            </a:r>
            <a:r>
              <a:rPr lang="hu-HU" b="1" dirty="0" err="1" smtClean="0"/>
              <a:t>than</a:t>
            </a:r>
            <a:r>
              <a:rPr lang="hu-HU" b="1" dirty="0" smtClean="0"/>
              <a:t> 50%</a:t>
            </a:r>
            <a:r>
              <a:rPr lang="hu-HU" dirty="0" smtClean="0"/>
              <a:t>.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Misleading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ostensive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effects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other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types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language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acquisition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experiments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8531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sz="3600" b="1" dirty="0" smtClean="0"/>
              <a:t>Testing </a:t>
            </a:r>
            <a:r>
              <a:rPr lang="hu-HU" sz="3600" b="1" dirty="0" err="1" smtClean="0"/>
              <a:t>scalar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implicatures</a:t>
            </a:r>
            <a:r>
              <a:rPr lang="hu-HU" sz="3600" b="1" dirty="0" smtClean="0"/>
              <a:t>:</a:t>
            </a:r>
            <a:endParaRPr lang="hu-HU" dirty="0" smtClean="0"/>
          </a:p>
          <a:p>
            <a:pPr>
              <a:buNone/>
            </a:pPr>
            <a:r>
              <a:rPr lang="hu-HU" dirty="0"/>
              <a:t>	</a:t>
            </a:r>
            <a:r>
              <a:rPr lang="hu-HU" b="1" dirty="0" err="1" smtClean="0"/>
              <a:t>In</a:t>
            </a:r>
            <a:r>
              <a:rPr lang="hu-HU" b="1" dirty="0" smtClean="0"/>
              <a:t> a game,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child</a:t>
            </a:r>
            <a:r>
              <a:rPr lang="hu-HU" b="1" dirty="0" smtClean="0"/>
              <a:t> has </a:t>
            </a:r>
            <a:r>
              <a:rPr lang="hu-HU" b="1" dirty="0" err="1" smtClean="0"/>
              <a:t>pulled</a:t>
            </a:r>
            <a:r>
              <a:rPr lang="hu-HU" b="1" dirty="0" smtClean="0"/>
              <a:t> 4 </a:t>
            </a:r>
            <a:r>
              <a:rPr lang="hu-HU" b="1" dirty="0" err="1" smtClean="0"/>
              <a:t>identical</a:t>
            </a:r>
            <a:r>
              <a:rPr lang="hu-HU" b="1" dirty="0" smtClean="0"/>
              <a:t> </a:t>
            </a:r>
            <a:r>
              <a:rPr lang="hu-HU" b="1" dirty="0" err="1" smtClean="0"/>
              <a:t>cards</a:t>
            </a:r>
            <a:r>
              <a:rPr lang="hu-HU" b="1" dirty="0" smtClean="0"/>
              <a:t>.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Experimenter</a:t>
            </a:r>
            <a:r>
              <a:rPr lang="hu-HU" b="1" dirty="0" smtClean="0"/>
              <a:t>: </a:t>
            </a:r>
          </a:p>
          <a:p>
            <a:pPr>
              <a:buNone/>
            </a:pPr>
            <a:r>
              <a:rPr lang="hu-HU" b="1" dirty="0">
                <a:solidFill>
                  <a:srgbClr val="00B050"/>
                </a:solidFill>
              </a:rPr>
              <a:t>	</a:t>
            </a:r>
            <a:r>
              <a:rPr lang="hu-HU" b="1" dirty="0" smtClean="0">
                <a:solidFill>
                  <a:srgbClr val="00B050"/>
                </a:solidFill>
              </a:rPr>
              <a:t>	</a:t>
            </a:r>
            <a:r>
              <a:rPr lang="hu-HU" b="1" dirty="0" smtClean="0">
                <a:solidFill>
                  <a:srgbClr val="00B050"/>
                </a:solidFill>
              </a:rPr>
              <a:t>    </a:t>
            </a:r>
            <a:r>
              <a:rPr lang="hu-HU" b="1" dirty="0" err="1" smtClean="0">
                <a:solidFill>
                  <a:srgbClr val="00B050"/>
                </a:solidFill>
              </a:rPr>
              <a:t>Those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who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have</a:t>
            </a:r>
            <a:r>
              <a:rPr lang="hu-HU" b="1" dirty="0" smtClean="0">
                <a:solidFill>
                  <a:srgbClr val="00B050"/>
                </a:solidFill>
              </a:rPr>
              <a:t> 3 </a:t>
            </a:r>
            <a:r>
              <a:rPr lang="hu-HU" b="1" dirty="0" err="1" smtClean="0">
                <a:solidFill>
                  <a:srgbClr val="00B050"/>
                </a:solidFill>
              </a:rPr>
              <a:t>identical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cards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get</a:t>
            </a:r>
            <a:r>
              <a:rPr lang="hu-HU" b="1" dirty="0" smtClean="0">
                <a:solidFill>
                  <a:srgbClr val="00B050"/>
                </a:solidFill>
              </a:rPr>
              <a:t> a </a:t>
            </a:r>
            <a:r>
              <a:rPr lang="hu-HU" b="1" dirty="0" err="1" smtClean="0">
                <a:solidFill>
                  <a:srgbClr val="00B050"/>
                </a:solidFill>
              </a:rPr>
              <a:t>balloon</a:t>
            </a:r>
            <a:r>
              <a:rPr lang="hu-HU" b="1" dirty="0" smtClean="0"/>
              <a:t>.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b="1" dirty="0" smtClean="0"/>
              <a:t>100% of </a:t>
            </a:r>
            <a:r>
              <a:rPr lang="hu-HU" b="1" dirty="0" err="1" smtClean="0"/>
              <a:t>children</a:t>
            </a:r>
            <a:r>
              <a:rPr lang="hu-HU" dirty="0" smtClean="0"/>
              <a:t>: </a:t>
            </a:r>
            <a:r>
              <a:rPr lang="hu-HU" b="1" dirty="0" err="1" smtClean="0">
                <a:solidFill>
                  <a:srgbClr val="00B050"/>
                </a:solidFill>
              </a:rPr>
              <a:t>Sorry</a:t>
            </a:r>
            <a:r>
              <a:rPr lang="hu-HU" b="1" dirty="0" smtClean="0">
                <a:solidFill>
                  <a:srgbClr val="00B050"/>
                </a:solidFill>
              </a:rPr>
              <a:t>, I </a:t>
            </a:r>
            <a:r>
              <a:rPr lang="hu-HU" b="1" dirty="0" err="1" smtClean="0">
                <a:solidFill>
                  <a:srgbClr val="00B050"/>
                </a:solidFill>
              </a:rPr>
              <a:t>don’t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have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three</a:t>
            </a:r>
            <a:r>
              <a:rPr lang="hu-HU" dirty="0" smtClean="0"/>
              <a:t>.</a:t>
            </a:r>
            <a:endParaRPr lang="hu-HU" dirty="0"/>
          </a:p>
          <a:p>
            <a:pPr>
              <a:buNone/>
            </a:pPr>
            <a:r>
              <a:rPr lang="hu-HU" dirty="0" smtClean="0"/>
              <a:t>The </a:t>
            </a:r>
            <a:r>
              <a:rPr lang="hu-HU" dirty="0" err="1"/>
              <a:t>child</a:t>
            </a:r>
            <a:r>
              <a:rPr lang="hu-HU" dirty="0"/>
              <a:t> </a:t>
            </a:r>
            <a:r>
              <a:rPr lang="hu-HU" dirty="0" err="1"/>
              <a:t>assumes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numeral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experimenter’s</a:t>
            </a:r>
            <a:r>
              <a:rPr lang="hu-HU" dirty="0"/>
              <a:t> </a:t>
            </a:r>
            <a:r>
              <a:rPr lang="hu-HU" dirty="0" err="1"/>
              <a:t>utterance</a:t>
            </a:r>
            <a:r>
              <a:rPr lang="hu-HU" dirty="0"/>
              <a:t> must be </a:t>
            </a:r>
            <a:r>
              <a:rPr lang="hu-HU" dirty="0" err="1"/>
              <a:t>interpreted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domain</a:t>
            </a:r>
            <a:r>
              <a:rPr lang="hu-HU" dirty="0"/>
              <a:t> </a:t>
            </a:r>
            <a:r>
              <a:rPr lang="hu-HU" dirty="0" err="1"/>
              <a:t>constituted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elements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stimulus</a:t>
            </a:r>
            <a:r>
              <a:rPr lang="hu-HU" dirty="0"/>
              <a:t> </a:t>
            </a:r>
            <a:r>
              <a:rPr lang="hu-HU" dirty="0" err="1"/>
              <a:t>card</a:t>
            </a:r>
            <a:r>
              <a:rPr lang="hu-HU" dirty="0"/>
              <a:t>.</a:t>
            </a:r>
            <a:endParaRPr lang="hu-H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In</a:t>
            </a:r>
            <a:r>
              <a:rPr lang="hu-HU" b="1" dirty="0" smtClean="0"/>
              <a:t> a </a:t>
            </a:r>
            <a:r>
              <a:rPr lang="hu-HU" b="1" dirty="0" err="1" smtClean="0"/>
              <a:t>natural</a:t>
            </a:r>
            <a:r>
              <a:rPr lang="hu-HU" b="1" dirty="0" smtClean="0"/>
              <a:t> </a:t>
            </a:r>
            <a:r>
              <a:rPr lang="hu-HU" b="1" dirty="0" err="1" smtClean="0"/>
              <a:t>situation</a:t>
            </a:r>
            <a:r>
              <a:rPr lang="hu-HU" b="1" dirty="0" smtClean="0"/>
              <a:t>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b="1" dirty="0" err="1" smtClean="0"/>
              <a:t>During</a:t>
            </a:r>
            <a:r>
              <a:rPr lang="hu-HU" b="1" dirty="0" smtClean="0"/>
              <a:t> a game, </a:t>
            </a:r>
            <a:r>
              <a:rPr lang="hu-HU" b="1" dirty="0" err="1" smtClean="0"/>
              <a:t>there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4 </a:t>
            </a:r>
            <a:r>
              <a:rPr lang="hu-HU" b="1" dirty="0" err="1" smtClean="0"/>
              <a:t>glasses</a:t>
            </a:r>
            <a:r>
              <a:rPr lang="hu-HU" b="1" dirty="0" smtClean="0"/>
              <a:t> </a:t>
            </a:r>
            <a:r>
              <a:rPr lang="hu-HU" b="1" dirty="0" err="1" smtClean="0"/>
              <a:t>on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table</a:t>
            </a:r>
            <a:r>
              <a:rPr lang="hu-HU" b="1" dirty="0" smtClean="0"/>
              <a:t>.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Experimenter</a:t>
            </a:r>
            <a:r>
              <a:rPr lang="hu-HU" b="1" dirty="0" smtClean="0"/>
              <a:t>: 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b="1" dirty="0" err="1" smtClean="0">
                <a:solidFill>
                  <a:srgbClr val="00B050"/>
                </a:solidFill>
              </a:rPr>
              <a:t>Please</a:t>
            </a:r>
            <a:r>
              <a:rPr lang="hu-HU" b="1" dirty="0" smtClean="0">
                <a:solidFill>
                  <a:srgbClr val="00B050"/>
                </a:solidFill>
              </a:rPr>
              <a:t>, pour </a:t>
            </a:r>
            <a:r>
              <a:rPr lang="hu-HU" b="1" dirty="0" err="1" smtClean="0">
                <a:solidFill>
                  <a:srgbClr val="00B050"/>
                </a:solidFill>
              </a:rPr>
              <a:t>us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some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water</a:t>
            </a:r>
            <a:r>
              <a:rPr lang="hu-HU" b="1" dirty="0" smtClean="0">
                <a:solidFill>
                  <a:srgbClr val="00B050"/>
                </a:solidFill>
              </a:rPr>
              <a:t>. </a:t>
            </a:r>
            <a:r>
              <a:rPr lang="hu-HU" b="1" dirty="0" err="1" smtClean="0">
                <a:solidFill>
                  <a:srgbClr val="00B050"/>
                </a:solidFill>
              </a:rPr>
              <a:t>Are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there</a:t>
            </a:r>
            <a:r>
              <a:rPr lang="hu-HU" b="1" dirty="0" smtClean="0">
                <a:solidFill>
                  <a:srgbClr val="00B050"/>
                </a:solidFill>
              </a:rPr>
              <a:t> 3 	</a:t>
            </a:r>
            <a:r>
              <a:rPr lang="hu-HU" b="1" dirty="0" err="1" smtClean="0">
                <a:solidFill>
                  <a:srgbClr val="00B050"/>
                </a:solidFill>
              </a:rPr>
              <a:t>glasses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on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the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table</a:t>
            </a:r>
            <a:r>
              <a:rPr lang="hu-HU" b="1" dirty="0" smtClean="0">
                <a:solidFill>
                  <a:srgbClr val="00B050"/>
                </a:solidFill>
              </a:rPr>
              <a:t>?     </a:t>
            </a:r>
            <a:endParaRPr lang="hu-HU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u-HU" b="1" dirty="0" smtClean="0"/>
              <a:t>	85</a:t>
            </a:r>
            <a:r>
              <a:rPr lang="hu-HU" b="1" dirty="0" smtClean="0"/>
              <a:t>% </a:t>
            </a:r>
            <a:r>
              <a:rPr lang="hu-HU" b="1" dirty="0" smtClean="0"/>
              <a:t>of </a:t>
            </a:r>
            <a:r>
              <a:rPr lang="hu-HU" b="1" dirty="0" err="1" smtClean="0"/>
              <a:t>children</a:t>
            </a:r>
            <a:r>
              <a:rPr lang="hu-HU" b="1" dirty="0" smtClean="0"/>
              <a:t>: </a:t>
            </a:r>
            <a:r>
              <a:rPr lang="hu-HU" b="1" dirty="0" err="1" smtClean="0">
                <a:solidFill>
                  <a:srgbClr val="00B050"/>
                </a:solidFill>
              </a:rPr>
              <a:t>Yes</a:t>
            </a:r>
            <a:r>
              <a:rPr lang="hu-HU" b="1" dirty="0" smtClean="0">
                <a:solidFill>
                  <a:srgbClr val="00B050"/>
                </a:solidFill>
              </a:rPr>
              <a:t>, </a:t>
            </a:r>
            <a:r>
              <a:rPr lang="hu-HU" b="1" dirty="0" err="1" smtClean="0">
                <a:solidFill>
                  <a:srgbClr val="00B050"/>
                </a:solidFill>
              </a:rPr>
              <a:t>there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are</a:t>
            </a:r>
            <a:r>
              <a:rPr lang="hu-HU" b="1" dirty="0" smtClean="0">
                <a:solidFill>
                  <a:srgbClr val="00B050"/>
                </a:solidFill>
              </a:rPr>
              <a:t>.</a:t>
            </a:r>
            <a:endParaRPr lang="hu-H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hu-HU" b="1" dirty="0" smtClean="0">
              <a:solidFill>
                <a:srgbClr val="00B050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Conclusion</a:t>
            </a:r>
            <a:r>
              <a:rPr lang="hu-HU" sz="3600" b="1" dirty="0" smtClean="0"/>
              <a:t>: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/>
              <a:t>I</a:t>
            </a:r>
            <a:r>
              <a:rPr lang="hu-HU" b="1" dirty="0" err="1" smtClean="0"/>
              <a:t>n</a:t>
            </a:r>
            <a:r>
              <a:rPr lang="hu-HU" b="1" dirty="0" smtClean="0"/>
              <a:t> </a:t>
            </a:r>
            <a:r>
              <a:rPr lang="hu-HU" b="1" dirty="0" err="1"/>
              <a:t>experiments</a:t>
            </a:r>
            <a:r>
              <a:rPr lang="hu-HU" b="1" dirty="0"/>
              <a:t> testing </a:t>
            </a:r>
            <a:r>
              <a:rPr lang="hu-HU" b="1" dirty="0" err="1"/>
              <a:t>children’s</a:t>
            </a:r>
            <a:r>
              <a:rPr lang="hu-HU" b="1" dirty="0"/>
              <a:t> </a:t>
            </a:r>
            <a:r>
              <a:rPr lang="hu-HU" b="1" dirty="0" err="1"/>
              <a:t>sentence</a:t>
            </a:r>
            <a:r>
              <a:rPr lang="hu-HU" b="1" dirty="0"/>
              <a:t> </a:t>
            </a:r>
            <a:r>
              <a:rPr lang="hu-HU" b="1" dirty="0" err="1"/>
              <a:t>interpretation</a:t>
            </a:r>
            <a:r>
              <a:rPr lang="hu-HU" b="1" dirty="0"/>
              <a:t>,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stimuli</a:t>
            </a:r>
            <a:r>
              <a:rPr lang="hu-HU" b="1" dirty="0"/>
              <a:t> </a:t>
            </a:r>
            <a:r>
              <a:rPr lang="hu-HU" b="1" dirty="0" err="1"/>
              <a:t>are</a:t>
            </a:r>
            <a:r>
              <a:rPr lang="hu-HU" b="1" dirty="0"/>
              <a:t> </a:t>
            </a:r>
            <a:r>
              <a:rPr lang="hu-HU" b="1" dirty="0" err="1"/>
              <a:t>often</a:t>
            </a:r>
            <a:r>
              <a:rPr lang="hu-HU" b="1" dirty="0"/>
              <a:t> </a:t>
            </a:r>
            <a:r>
              <a:rPr lang="hu-HU" b="1" dirty="0" err="1"/>
              <a:t>misinterpreted</a:t>
            </a:r>
            <a:r>
              <a:rPr lang="hu-HU" b="1" dirty="0"/>
              <a:t> </a:t>
            </a:r>
            <a:r>
              <a:rPr lang="hu-HU" b="1" dirty="0" err="1"/>
              <a:t>as</a:t>
            </a:r>
            <a:r>
              <a:rPr lang="hu-HU" b="1" dirty="0"/>
              <a:t> </a:t>
            </a:r>
            <a:r>
              <a:rPr lang="hu-HU" b="1" dirty="0" err="1"/>
              <a:t>ostensive</a:t>
            </a:r>
            <a:r>
              <a:rPr lang="hu-HU" b="1" dirty="0"/>
              <a:t> </a:t>
            </a:r>
            <a:r>
              <a:rPr lang="hu-HU" b="1" dirty="0" err="1"/>
              <a:t>cues</a:t>
            </a:r>
            <a:r>
              <a:rPr lang="hu-HU" b="1" dirty="0"/>
              <a:t>, </a:t>
            </a:r>
            <a:r>
              <a:rPr lang="hu-HU" b="1" dirty="0" err="1"/>
              <a:t>as</a:t>
            </a:r>
            <a:r>
              <a:rPr lang="hu-HU" b="1" dirty="0"/>
              <a:t> a </a:t>
            </a:r>
            <a:r>
              <a:rPr lang="hu-HU" b="1" dirty="0" err="1"/>
              <a:t>consequence</a:t>
            </a:r>
            <a:r>
              <a:rPr lang="hu-HU" b="1" dirty="0"/>
              <a:t> of </a:t>
            </a:r>
            <a:r>
              <a:rPr lang="hu-HU" b="1" dirty="0" err="1"/>
              <a:t>which</a:t>
            </a:r>
            <a:r>
              <a:rPr lang="hu-HU" b="1" dirty="0"/>
              <a:t> </a:t>
            </a:r>
            <a:r>
              <a:rPr lang="hu-HU" b="1" dirty="0" err="1"/>
              <a:t>they</a:t>
            </a:r>
            <a:r>
              <a:rPr lang="hu-HU" b="1" dirty="0"/>
              <a:t> </a:t>
            </a:r>
            <a:r>
              <a:rPr lang="hu-HU" b="1" dirty="0" err="1"/>
              <a:t>elicit</a:t>
            </a:r>
            <a:r>
              <a:rPr lang="hu-HU" b="1" dirty="0"/>
              <a:t> </a:t>
            </a:r>
            <a:r>
              <a:rPr lang="hu-HU" b="1" dirty="0" err="1"/>
              <a:t>reactions</a:t>
            </a:r>
            <a:r>
              <a:rPr lang="hu-HU" b="1" dirty="0"/>
              <a:t> </a:t>
            </a:r>
            <a:r>
              <a:rPr lang="hu-HU" b="1" dirty="0" err="1"/>
              <a:t>that</a:t>
            </a:r>
            <a:r>
              <a:rPr lang="hu-HU" b="1" dirty="0"/>
              <a:t> </a:t>
            </a:r>
            <a:r>
              <a:rPr lang="hu-HU" b="1" dirty="0" err="1"/>
              <a:t>do</a:t>
            </a:r>
            <a:r>
              <a:rPr lang="hu-HU" b="1" dirty="0"/>
              <a:t> </a:t>
            </a:r>
            <a:r>
              <a:rPr lang="hu-HU" b="1" dirty="0" err="1"/>
              <a:t>not</a:t>
            </a:r>
            <a:r>
              <a:rPr lang="hu-HU" b="1" dirty="0"/>
              <a:t> </a:t>
            </a:r>
            <a:r>
              <a:rPr lang="hu-HU" b="1" dirty="0" err="1"/>
              <a:t>occur</a:t>
            </a:r>
            <a:r>
              <a:rPr lang="hu-HU" b="1" dirty="0"/>
              <a:t> </a:t>
            </a:r>
            <a:r>
              <a:rPr lang="hu-HU" b="1" dirty="0" err="1"/>
              <a:t>in</a:t>
            </a:r>
            <a:r>
              <a:rPr lang="hu-HU" b="1" dirty="0"/>
              <a:t> </a:t>
            </a:r>
            <a:r>
              <a:rPr lang="hu-HU" b="1" dirty="0" err="1"/>
              <a:t>natural</a:t>
            </a:r>
            <a:r>
              <a:rPr lang="hu-HU" b="1" dirty="0"/>
              <a:t> </a:t>
            </a:r>
            <a:r>
              <a:rPr lang="hu-HU" b="1" dirty="0" err="1"/>
              <a:t>circumstances</a:t>
            </a:r>
            <a:r>
              <a:rPr lang="hu-HU" b="1" dirty="0"/>
              <a:t>. </a:t>
            </a:r>
          </a:p>
          <a:p>
            <a:pPr>
              <a:buNone/>
            </a:pPr>
            <a:r>
              <a:rPr lang="hu-HU" b="1" dirty="0" smtClean="0"/>
              <a:t>The </a:t>
            </a:r>
            <a:r>
              <a:rPr lang="hu-HU" b="1" dirty="0" err="1"/>
              <a:t>cause</a:t>
            </a:r>
            <a:r>
              <a:rPr lang="hu-HU" b="1" dirty="0"/>
              <a:t> of </a:t>
            </a:r>
            <a:r>
              <a:rPr lang="hu-HU" b="1" dirty="0" err="1"/>
              <a:t>misinterpretation</a:t>
            </a:r>
            <a:r>
              <a:rPr lang="hu-HU" b="1" dirty="0"/>
              <a:t> </a:t>
            </a:r>
            <a:r>
              <a:rPr lang="hu-HU" b="1" dirty="0" err="1"/>
              <a:t>can</a:t>
            </a:r>
            <a:r>
              <a:rPr lang="hu-HU" b="1" dirty="0"/>
              <a:t> be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iconicity</a:t>
            </a:r>
            <a:r>
              <a:rPr lang="hu-HU" b="1" dirty="0"/>
              <a:t> of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 smtClean="0"/>
              <a:t>stimulus</a:t>
            </a:r>
            <a:r>
              <a:rPr lang="hu-HU" b="1" dirty="0" smtClean="0"/>
              <a:t>, </a:t>
            </a:r>
            <a:r>
              <a:rPr lang="hu-HU" b="1" dirty="0" err="1" smtClean="0"/>
              <a:t>or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test </a:t>
            </a:r>
            <a:r>
              <a:rPr lang="hu-HU" b="1" dirty="0" err="1" smtClean="0"/>
              <a:t>situation</a:t>
            </a:r>
            <a:r>
              <a:rPr lang="hu-HU" b="1" dirty="0" smtClean="0"/>
              <a:t> </a:t>
            </a:r>
            <a:r>
              <a:rPr lang="hu-HU" b="1" dirty="0" err="1" smtClean="0"/>
              <a:t>itself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hu-HU" sz="3200" b="1" dirty="0" err="1" smtClean="0">
                <a:latin typeface="Calibri" pitchFamily="34" charset="0"/>
                <a:cs typeface="Times New Roman" pitchFamily="18" charset="0"/>
              </a:rPr>
              <a:t>References</a:t>
            </a:r>
            <a:r>
              <a:rPr lang="hu-HU" sz="3200" b="1" dirty="0" smtClean="0">
                <a:latin typeface="Calibri" pitchFamily="34" charset="0"/>
                <a:cs typeface="Times New Roman" pitchFamily="18" charset="0"/>
              </a:rPr>
              <a:t>:</a:t>
            </a:r>
            <a:endParaRPr lang="hu-HU" sz="32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048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400" dirty="0"/>
              <a:t>Butler, </a:t>
            </a:r>
            <a:r>
              <a:rPr lang="hu-HU" sz="2400" dirty="0" err="1"/>
              <a:t>L.P</a:t>
            </a:r>
            <a:r>
              <a:rPr lang="hu-HU" sz="2400" dirty="0"/>
              <a:t>. &amp; </a:t>
            </a:r>
            <a:r>
              <a:rPr lang="hu-HU" sz="2400" dirty="0" err="1"/>
              <a:t>E.M</a:t>
            </a:r>
            <a:r>
              <a:rPr lang="hu-HU" sz="2400" dirty="0"/>
              <a:t>. </a:t>
            </a:r>
            <a:r>
              <a:rPr lang="hu-HU" sz="2400" dirty="0" err="1"/>
              <a:t>Markman</a:t>
            </a:r>
            <a:r>
              <a:rPr lang="hu-HU" sz="2400" dirty="0"/>
              <a:t> 2014. </a:t>
            </a:r>
            <a:r>
              <a:rPr lang="hu-HU" sz="2400" dirty="0" err="1"/>
              <a:t>Preschoolers</a:t>
            </a:r>
            <a:r>
              <a:rPr lang="hu-HU" sz="2400" dirty="0"/>
              <a:t> </a:t>
            </a:r>
            <a:r>
              <a:rPr lang="hu-HU" sz="2400" dirty="0" err="1"/>
              <a:t>use</a:t>
            </a:r>
            <a:r>
              <a:rPr lang="hu-HU" sz="2400" dirty="0"/>
              <a:t> </a:t>
            </a:r>
            <a:r>
              <a:rPr lang="hu-HU" sz="2400" dirty="0" err="1"/>
              <a:t>pedagogical</a:t>
            </a:r>
            <a:r>
              <a:rPr lang="hu-HU" sz="2400" dirty="0"/>
              <a:t> </a:t>
            </a:r>
            <a:r>
              <a:rPr lang="hu-HU" sz="2400" dirty="0" err="1"/>
              <a:t>cues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guide</a:t>
            </a:r>
            <a:r>
              <a:rPr lang="hu-HU" sz="2400" dirty="0"/>
              <a:t> </a:t>
            </a:r>
            <a:r>
              <a:rPr lang="hu-HU" sz="2400" dirty="0" err="1"/>
              <a:t>radical</a:t>
            </a:r>
            <a:r>
              <a:rPr lang="hu-HU" sz="2400" dirty="0"/>
              <a:t> </a:t>
            </a:r>
            <a:r>
              <a:rPr lang="hu-HU" sz="2400" dirty="0" err="1"/>
              <a:t>reorganization</a:t>
            </a:r>
            <a:r>
              <a:rPr lang="hu-HU" sz="2400" dirty="0"/>
              <a:t> of </a:t>
            </a:r>
            <a:r>
              <a:rPr lang="hu-HU" sz="2400" dirty="0" err="1"/>
              <a:t>category</a:t>
            </a:r>
            <a:r>
              <a:rPr lang="hu-HU" sz="2400" dirty="0"/>
              <a:t> </a:t>
            </a:r>
            <a:r>
              <a:rPr lang="hu-HU" sz="2400" dirty="0" err="1"/>
              <a:t>knowledge</a:t>
            </a:r>
            <a:r>
              <a:rPr lang="hu-HU" sz="2400" dirty="0"/>
              <a:t>. </a:t>
            </a:r>
            <a:r>
              <a:rPr lang="hu-HU" sz="2400" i="1" dirty="0" err="1"/>
              <a:t>Cognition</a:t>
            </a:r>
            <a:r>
              <a:rPr lang="hu-HU" sz="2400" dirty="0"/>
              <a:t> </a:t>
            </a:r>
            <a:r>
              <a:rPr lang="hu-HU" sz="2400" dirty="0" smtClean="0"/>
              <a:t>130.</a:t>
            </a:r>
            <a:endParaRPr lang="hu-HU" sz="2400" dirty="0"/>
          </a:p>
          <a:p>
            <a:pPr>
              <a:buNone/>
            </a:pPr>
            <a:r>
              <a:rPr lang="hu-HU" sz="2400" dirty="0" err="1" smtClean="0"/>
              <a:t>Csibra</a:t>
            </a:r>
            <a:r>
              <a:rPr lang="hu-HU" sz="2400" dirty="0"/>
              <a:t>, G., </a:t>
            </a:r>
            <a:r>
              <a:rPr lang="hu-HU" sz="2400" dirty="0" err="1"/>
              <a:t>Gy</a:t>
            </a:r>
            <a:r>
              <a:rPr lang="hu-HU" sz="2400" dirty="0"/>
              <a:t>. Gergely 2009. </a:t>
            </a:r>
            <a:r>
              <a:rPr lang="hu-HU" sz="2400" dirty="0" err="1"/>
              <a:t>Natural</a:t>
            </a:r>
            <a:r>
              <a:rPr lang="hu-HU" sz="2400" dirty="0"/>
              <a:t> </a:t>
            </a:r>
            <a:r>
              <a:rPr lang="hu-HU" sz="2400" dirty="0" err="1"/>
              <a:t>Pedagogy</a:t>
            </a:r>
            <a:r>
              <a:rPr lang="hu-HU" sz="2400" dirty="0"/>
              <a:t>. </a:t>
            </a:r>
            <a:r>
              <a:rPr lang="hu-HU" sz="2400" i="1" dirty="0" err="1"/>
              <a:t>Trends</a:t>
            </a:r>
            <a:r>
              <a:rPr lang="hu-HU" sz="2400" i="1" dirty="0"/>
              <a:t> </a:t>
            </a:r>
            <a:r>
              <a:rPr lang="hu-HU" sz="2400" i="1" dirty="0" err="1"/>
              <a:t>in</a:t>
            </a:r>
            <a:r>
              <a:rPr lang="hu-HU" sz="2400" i="1" dirty="0"/>
              <a:t> </a:t>
            </a:r>
            <a:r>
              <a:rPr lang="hu-HU" sz="2400" i="1" dirty="0" err="1"/>
              <a:t>Cognitive</a:t>
            </a:r>
            <a:r>
              <a:rPr lang="hu-HU" sz="2400" i="1" dirty="0"/>
              <a:t> </a:t>
            </a:r>
            <a:r>
              <a:rPr lang="hu-HU" sz="2400" i="1" dirty="0" err="1"/>
              <a:t>Sciences</a:t>
            </a:r>
            <a:r>
              <a:rPr lang="hu-HU" sz="2400" dirty="0"/>
              <a:t> 13, 148-153.</a:t>
            </a:r>
          </a:p>
          <a:p>
            <a:pPr>
              <a:buNone/>
            </a:pPr>
            <a:r>
              <a:rPr lang="hu-HU" sz="2400" dirty="0" err="1"/>
              <a:t>Drozd</a:t>
            </a:r>
            <a:r>
              <a:rPr lang="hu-HU" sz="2400" dirty="0"/>
              <a:t>, </a:t>
            </a:r>
            <a:r>
              <a:rPr lang="hu-HU" sz="2400" dirty="0" err="1"/>
              <a:t>K.F</a:t>
            </a:r>
            <a:r>
              <a:rPr lang="hu-HU" sz="2400" dirty="0"/>
              <a:t>. 2001. </a:t>
            </a:r>
            <a:r>
              <a:rPr lang="hu-HU" sz="2400" dirty="0" err="1"/>
              <a:t>Children’s</a:t>
            </a:r>
            <a:r>
              <a:rPr lang="hu-HU" sz="2400" dirty="0"/>
              <a:t> </a:t>
            </a:r>
            <a:r>
              <a:rPr lang="hu-HU" sz="2400" dirty="0" err="1"/>
              <a:t>weak</a:t>
            </a:r>
            <a:r>
              <a:rPr lang="hu-HU" sz="2400" dirty="0"/>
              <a:t> </a:t>
            </a:r>
            <a:r>
              <a:rPr lang="hu-HU" sz="2400" dirty="0" err="1"/>
              <a:t>interpretations</a:t>
            </a:r>
            <a:r>
              <a:rPr lang="hu-HU" sz="2400" dirty="0"/>
              <a:t> of </a:t>
            </a:r>
            <a:r>
              <a:rPr lang="hu-HU" sz="2400" dirty="0" err="1"/>
              <a:t>universally</a:t>
            </a:r>
            <a:r>
              <a:rPr lang="hu-HU" sz="2400" dirty="0"/>
              <a:t> </a:t>
            </a:r>
            <a:r>
              <a:rPr lang="hu-HU" sz="2400" dirty="0" err="1"/>
              <a:t>quantified</a:t>
            </a:r>
            <a:r>
              <a:rPr lang="hu-HU" sz="2400" dirty="0"/>
              <a:t> </a:t>
            </a:r>
            <a:r>
              <a:rPr lang="hu-HU" sz="2400" dirty="0" err="1"/>
              <a:t>sentences</a:t>
            </a:r>
            <a:r>
              <a:rPr lang="hu-HU" sz="2400" dirty="0"/>
              <a:t>. </a:t>
            </a:r>
            <a:r>
              <a:rPr lang="hu-HU" sz="2400" dirty="0" err="1"/>
              <a:t>In</a:t>
            </a:r>
            <a:r>
              <a:rPr lang="hu-HU" sz="2400" dirty="0"/>
              <a:t> </a:t>
            </a:r>
            <a:r>
              <a:rPr lang="hu-HU" sz="2400" i="1" dirty="0" err="1"/>
              <a:t>Conceptual</a:t>
            </a:r>
            <a:r>
              <a:rPr lang="hu-HU" sz="2400" i="1" dirty="0"/>
              <a:t> </a:t>
            </a:r>
            <a:r>
              <a:rPr lang="hu-HU" sz="2400" i="1" dirty="0" err="1"/>
              <a:t>Development</a:t>
            </a:r>
            <a:r>
              <a:rPr lang="hu-HU" sz="2400" i="1" dirty="0"/>
              <a:t> and </a:t>
            </a:r>
            <a:r>
              <a:rPr lang="hu-HU" sz="2400" i="1" dirty="0" err="1"/>
              <a:t>Language</a:t>
            </a:r>
            <a:r>
              <a:rPr lang="hu-HU" sz="2400" i="1" dirty="0"/>
              <a:t> </a:t>
            </a:r>
            <a:r>
              <a:rPr lang="hu-HU" sz="2400" i="1" dirty="0" err="1"/>
              <a:t>Acquisition</a:t>
            </a:r>
            <a:r>
              <a:rPr lang="hu-HU" sz="2400" dirty="0"/>
              <a:t>, </a:t>
            </a:r>
            <a:r>
              <a:rPr lang="hu-HU" sz="2400" dirty="0" err="1"/>
              <a:t>ed</a:t>
            </a:r>
            <a:r>
              <a:rPr lang="hu-HU" sz="2400" dirty="0"/>
              <a:t>. M. </a:t>
            </a:r>
            <a:r>
              <a:rPr lang="hu-HU" sz="2400" dirty="0" err="1"/>
              <a:t>Bowerman</a:t>
            </a:r>
            <a:r>
              <a:rPr lang="hu-HU" sz="2400" dirty="0"/>
              <a:t> and </a:t>
            </a:r>
            <a:r>
              <a:rPr lang="hu-HU" sz="2400" dirty="0" err="1"/>
              <a:t>S.C</a:t>
            </a:r>
            <a:r>
              <a:rPr lang="hu-HU" sz="2400" dirty="0"/>
              <a:t>. </a:t>
            </a:r>
            <a:r>
              <a:rPr lang="hu-HU" sz="2400" dirty="0" err="1"/>
              <a:t>Levinson</a:t>
            </a:r>
            <a:r>
              <a:rPr lang="hu-HU" sz="2400" dirty="0"/>
              <a:t>, 340-376. </a:t>
            </a:r>
            <a:r>
              <a:rPr lang="hu-HU" sz="2400" dirty="0" err="1" smtClean="0"/>
              <a:t>CUP</a:t>
            </a:r>
            <a:r>
              <a:rPr lang="hu-HU" sz="2400" dirty="0" smtClean="0"/>
              <a:t>. </a:t>
            </a:r>
            <a:endParaRPr lang="hu-HU" sz="2400" dirty="0"/>
          </a:p>
          <a:p>
            <a:pPr>
              <a:buNone/>
            </a:pPr>
            <a:r>
              <a:rPr lang="hu-HU" sz="2400" dirty="0" err="1" smtClean="0"/>
              <a:t>Geurts</a:t>
            </a:r>
            <a:r>
              <a:rPr lang="hu-HU" sz="2400" dirty="0"/>
              <a:t>, B. 2003. </a:t>
            </a:r>
            <a:r>
              <a:rPr lang="hu-HU" sz="2400" dirty="0" err="1"/>
              <a:t>Quantifying</a:t>
            </a:r>
            <a:r>
              <a:rPr lang="hu-HU" sz="2400" dirty="0"/>
              <a:t> </a:t>
            </a:r>
            <a:r>
              <a:rPr lang="hu-HU" sz="2400" dirty="0" err="1"/>
              <a:t>kids</a:t>
            </a:r>
            <a:r>
              <a:rPr lang="hu-HU" sz="2400" dirty="0"/>
              <a:t>. </a:t>
            </a:r>
            <a:r>
              <a:rPr lang="hu-HU" sz="2400" i="1" dirty="0" err="1"/>
              <a:t>Language</a:t>
            </a:r>
            <a:r>
              <a:rPr lang="hu-HU" sz="2400" i="1" dirty="0"/>
              <a:t> </a:t>
            </a:r>
            <a:r>
              <a:rPr lang="hu-HU" sz="2400" i="1" dirty="0" err="1"/>
              <a:t>Acquisition</a:t>
            </a:r>
            <a:r>
              <a:rPr lang="hu-HU" sz="2400" dirty="0"/>
              <a:t> 11: 197-218.</a:t>
            </a:r>
          </a:p>
          <a:p>
            <a:pPr>
              <a:buNone/>
            </a:pPr>
            <a:r>
              <a:rPr lang="hu-HU" sz="2400" dirty="0"/>
              <a:t>Gergely, </a:t>
            </a:r>
            <a:r>
              <a:rPr lang="hu-HU" sz="2400" dirty="0" err="1"/>
              <a:t>Gy</a:t>
            </a:r>
            <a:r>
              <a:rPr lang="hu-HU" sz="2400" dirty="0"/>
              <a:t>., P. Jacob 2012. </a:t>
            </a:r>
            <a:r>
              <a:rPr lang="hu-HU" sz="2400" dirty="0" err="1"/>
              <a:t>Reasoning</a:t>
            </a:r>
            <a:r>
              <a:rPr lang="hu-HU" sz="2400" dirty="0"/>
              <a:t> </a:t>
            </a:r>
            <a:r>
              <a:rPr lang="hu-HU" sz="2400" dirty="0" err="1"/>
              <a:t>about</a:t>
            </a:r>
            <a:r>
              <a:rPr lang="hu-HU" sz="2400" dirty="0"/>
              <a:t> </a:t>
            </a:r>
            <a:r>
              <a:rPr lang="hu-HU" sz="2400" dirty="0" err="1"/>
              <a:t>instrumental</a:t>
            </a:r>
            <a:r>
              <a:rPr lang="hu-HU" sz="2400" dirty="0"/>
              <a:t> and </a:t>
            </a:r>
            <a:r>
              <a:rPr lang="hu-HU" sz="2400" dirty="0" err="1"/>
              <a:t>communicative</a:t>
            </a:r>
            <a:r>
              <a:rPr lang="hu-HU" sz="2400" dirty="0"/>
              <a:t> </a:t>
            </a:r>
            <a:r>
              <a:rPr lang="hu-HU" sz="2400" dirty="0" err="1"/>
              <a:t>agency</a:t>
            </a:r>
            <a:r>
              <a:rPr lang="hu-HU" sz="2400" dirty="0"/>
              <a:t> </a:t>
            </a:r>
            <a:r>
              <a:rPr lang="hu-HU" sz="2400" dirty="0" err="1"/>
              <a:t>in</a:t>
            </a:r>
            <a:r>
              <a:rPr lang="hu-HU" sz="2400" dirty="0"/>
              <a:t> human </a:t>
            </a:r>
            <a:r>
              <a:rPr lang="hu-HU" sz="2400" dirty="0" err="1"/>
              <a:t>infancy</a:t>
            </a:r>
            <a:r>
              <a:rPr lang="hu-HU" sz="2400" dirty="0"/>
              <a:t>. </a:t>
            </a:r>
            <a:r>
              <a:rPr lang="hu-HU" sz="2400" dirty="0" err="1"/>
              <a:t>In</a:t>
            </a:r>
            <a:r>
              <a:rPr lang="hu-HU" sz="2400" dirty="0"/>
              <a:t> </a:t>
            </a:r>
            <a:r>
              <a:rPr lang="hu-HU" sz="2400" i="1" dirty="0" err="1"/>
              <a:t>Rational</a:t>
            </a:r>
            <a:r>
              <a:rPr lang="hu-HU" sz="2400" i="1" dirty="0"/>
              <a:t> </a:t>
            </a:r>
            <a:r>
              <a:rPr lang="hu-HU" sz="2400" i="1" dirty="0" err="1"/>
              <a:t>Constructivism</a:t>
            </a:r>
            <a:r>
              <a:rPr lang="hu-HU" sz="2400" i="1" dirty="0"/>
              <a:t> </a:t>
            </a:r>
            <a:r>
              <a:rPr lang="hu-HU" sz="2400" i="1" dirty="0" err="1"/>
              <a:t>in</a:t>
            </a:r>
            <a:r>
              <a:rPr lang="hu-HU" sz="2400" i="1" dirty="0"/>
              <a:t> </a:t>
            </a:r>
            <a:r>
              <a:rPr lang="hu-HU" sz="2400" i="1" dirty="0" err="1"/>
              <a:t>Cognitive</a:t>
            </a:r>
            <a:r>
              <a:rPr lang="hu-HU" sz="2400" i="1" dirty="0"/>
              <a:t> </a:t>
            </a:r>
            <a:r>
              <a:rPr lang="hu-HU" sz="2400" i="1" dirty="0" err="1"/>
              <a:t>Development</a:t>
            </a:r>
            <a:r>
              <a:rPr lang="hu-HU" sz="2400" dirty="0"/>
              <a:t>, </a:t>
            </a:r>
            <a:r>
              <a:rPr lang="hu-HU" sz="2400" dirty="0" err="1"/>
              <a:t>ed</a:t>
            </a:r>
            <a:r>
              <a:rPr lang="hu-HU" sz="2400" dirty="0"/>
              <a:t>. T. </a:t>
            </a:r>
            <a:r>
              <a:rPr lang="hu-HU" sz="2400" dirty="0" err="1"/>
              <a:t>Kushnir</a:t>
            </a:r>
            <a:r>
              <a:rPr lang="hu-HU" sz="2400" dirty="0"/>
              <a:t>, 59–94. </a:t>
            </a:r>
            <a:r>
              <a:rPr lang="hu-HU" sz="2400" dirty="0" err="1"/>
              <a:t>Academic</a:t>
            </a:r>
            <a:r>
              <a:rPr lang="hu-HU" sz="2400" dirty="0"/>
              <a:t> Press</a:t>
            </a:r>
            <a:r>
              <a:rPr lang="hu-HU" sz="2400" dirty="0" smtClean="0"/>
              <a:t>.</a:t>
            </a:r>
          </a:p>
          <a:p>
            <a:pPr>
              <a:buNone/>
            </a:pPr>
            <a:r>
              <a:rPr lang="hu-HU" sz="2400" dirty="0" smtClean="0"/>
              <a:t>Philip, W. 1995. </a:t>
            </a:r>
            <a:r>
              <a:rPr lang="hu-HU" sz="2400" dirty="0" err="1" smtClean="0"/>
              <a:t>Event</a:t>
            </a:r>
            <a:r>
              <a:rPr lang="hu-HU" sz="2400" dirty="0" smtClean="0"/>
              <a:t> </a:t>
            </a:r>
            <a:r>
              <a:rPr lang="hu-HU" sz="2400" dirty="0" err="1" smtClean="0"/>
              <a:t>quantification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acquisition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universal</a:t>
            </a:r>
            <a:r>
              <a:rPr lang="hu-HU" sz="2400" dirty="0" smtClean="0"/>
              <a:t> </a:t>
            </a:r>
            <a:r>
              <a:rPr lang="hu-HU" sz="2400" dirty="0" err="1" smtClean="0"/>
              <a:t>quantification</a:t>
            </a:r>
            <a:r>
              <a:rPr lang="hu-HU" sz="2400" dirty="0" smtClean="0"/>
              <a:t>. PhD </a:t>
            </a:r>
            <a:r>
              <a:rPr lang="hu-HU" sz="2400" dirty="0" err="1" smtClean="0"/>
              <a:t>diss</a:t>
            </a:r>
            <a:r>
              <a:rPr lang="hu-HU" sz="2400" dirty="0" smtClean="0"/>
              <a:t>., </a:t>
            </a:r>
            <a:r>
              <a:rPr lang="hu-HU" sz="2400" dirty="0" err="1" smtClean="0"/>
              <a:t>Umass</a:t>
            </a:r>
            <a:r>
              <a:rPr lang="hu-HU" sz="2400" dirty="0" smtClean="0"/>
              <a:t>, </a:t>
            </a:r>
            <a:r>
              <a:rPr lang="hu-HU" sz="2400" dirty="0" err="1" smtClean="0"/>
              <a:t>Amherst</a:t>
            </a:r>
            <a:r>
              <a:rPr lang="hu-HU" sz="2400" dirty="0" smtClean="0"/>
              <a:t>.</a:t>
            </a:r>
            <a:endParaRPr lang="hu-HU" sz="2400" dirty="0"/>
          </a:p>
          <a:p>
            <a:pPr>
              <a:buNone/>
            </a:pPr>
            <a:r>
              <a:rPr lang="hu-HU" sz="2400" dirty="0" smtClean="0"/>
              <a:t>Philip</a:t>
            </a:r>
            <a:r>
              <a:rPr lang="hu-HU" sz="2400" dirty="0"/>
              <a:t>, W. 2011. </a:t>
            </a:r>
            <a:r>
              <a:rPr lang="hu-HU" sz="2400" dirty="0" err="1"/>
              <a:t>Acquiring</a:t>
            </a:r>
            <a:r>
              <a:rPr lang="hu-HU" sz="2400" dirty="0"/>
              <a:t> </a:t>
            </a:r>
            <a:r>
              <a:rPr lang="hu-HU" sz="2400" dirty="0" err="1"/>
              <a:t>knowledge</a:t>
            </a:r>
            <a:r>
              <a:rPr lang="hu-HU" sz="2400" dirty="0"/>
              <a:t> of </a:t>
            </a:r>
            <a:r>
              <a:rPr lang="hu-HU" sz="2400" dirty="0" err="1"/>
              <a:t>universal</a:t>
            </a:r>
            <a:r>
              <a:rPr lang="hu-HU" sz="2400" dirty="0"/>
              <a:t> </a:t>
            </a:r>
            <a:r>
              <a:rPr lang="hu-HU" sz="2400" dirty="0" err="1"/>
              <a:t>quantification</a:t>
            </a:r>
            <a:r>
              <a:rPr lang="hu-HU" sz="2400" dirty="0"/>
              <a:t>. </a:t>
            </a:r>
            <a:r>
              <a:rPr lang="hu-HU" sz="2400" dirty="0" err="1"/>
              <a:t>In</a:t>
            </a:r>
            <a:r>
              <a:rPr lang="hu-HU" sz="2400" dirty="0"/>
              <a:t> </a:t>
            </a:r>
            <a:r>
              <a:rPr lang="hu-HU" sz="2400" i="1" dirty="0" err="1"/>
              <a:t>Handbook</a:t>
            </a:r>
            <a:r>
              <a:rPr lang="hu-HU" sz="2400" i="1" dirty="0"/>
              <a:t> of </a:t>
            </a:r>
            <a:r>
              <a:rPr lang="hu-HU" sz="2400" i="1" dirty="0" err="1"/>
              <a:t>Generative</a:t>
            </a:r>
            <a:r>
              <a:rPr lang="hu-HU" sz="2400" i="1" dirty="0"/>
              <a:t> </a:t>
            </a:r>
            <a:r>
              <a:rPr lang="hu-HU" sz="2400" i="1" dirty="0" err="1"/>
              <a:t>Approaches</a:t>
            </a:r>
            <a:r>
              <a:rPr lang="hu-HU" sz="2400" i="1" dirty="0"/>
              <a:t> </a:t>
            </a:r>
            <a:r>
              <a:rPr lang="hu-HU" sz="2400" i="1" dirty="0" err="1"/>
              <a:t>to</a:t>
            </a:r>
            <a:r>
              <a:rPr lang="hu-HU" sz="2400" i="1" dirty="0"/>
              <a:t> </a:t>
            </a:r>
            <a:r>
              <a:rPr lang="hu-HU" sz="2400" i="1" dirty="0" err="1"/>
              <a:t>Language</a:t>
            </a:r>
            <a:r>
              <a:rPr lang="hu-HU" sz="2400" i="1" dirty="0"/>
              <a:t> </a:t>
            </a:r>
            <a:r>
              <a:rPr lang="hu-HU" sz="2400" i="1" dirty="0" err="1"/>
              <a:t>Acquisition</a:t>
            </a:r>
            <a:r>
              <a:rPr lang="hu-HU" sz="2400" dirty="0"/>
              <a:t>, </a:t>
            </a:r>
            <a:r>
              <a:rPr lang="hu-HU" sz="2400" dirty="0" err="1"/>
              <a:t>ed</a:t>
            </a:r>
            <a:r>
              <a:rPr lang="hu-HU" sz="2400" dirty="0"/>
              <a:t>. J. de </a:t>
            </a:r>
            <a:r>
              <a:rPr lang="hu-HU" sz="2400" dirty="0" err="1"/>
              <a:t>Villiers</a:t>
            </a:r>
            <a:r>
              <a:rPr lang="hu-HU" sz="2400" dirty="0"/>
              <a:t>, T. </a:t>
            </a:r>
            <a:r>
              <a:rPr lang="hu-HU" sz="2400" dirty="0" err="1"/>
              <a:t>Roeper</a:t>
            </a:r>
            <a:r>
              <a:rPr lang="hu-HU" sz="2400" dirty="0"/>
              <a:t>, 351-394. </a:t>
            </a:r>
            <a:r>
              <a:rPr lang="hu-HU" sz="2400" dirty="0" err="1"/>
              <a:t>Dordrecht</a:t>
            </a:r>
            <a:r>
              <a:rPr lang="hu-HU" sz="2400" dirty="0"/>
              <a:t>: </a:t>
            </a:r>
            <a:r>
              <a:rPr lang="hu-HU" sz="2400" dirty="0" smtClean="0"/>
              <a:t>Springer.</a:t>
            </a:r>
            <a:endParaRPr lang="hu-H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2. </a:t>
            </a:r>
            <a:r>
              <a:rPr lang="hu-HU" sz="3600" b="1" dirty="0" err="1" smtClean="0"/>
              <a:t>Bunny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spreading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869160"/>
            <a:ext cx="8229600" cy="1440160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			</a:t>
            </a:r>
            <a:r>
              <a:rPr lang="hu-HU" b="1" dirty="0" smtClean="0">
                <a:solidFill>
                  <a:srgbClr val="00B050"/>
                </a:solidFill>
              </a:rPr>
              <a:t>Is </a:t>
            </a:r>
            <a:r>
              <a:rPr lang="hu-HU" b="1" dirty="0" err="1" smtClean="0">
                <a:solidFill>
                  <a:srgbClr val="00B050"/>
                </a:solidFill>
              </a:rPr>
              <a:t>every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bunny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eating</a:t>
            </a:r>
            <a:r>
              <a:rPr lang="hu-HU" b="1" dirty="0" smtClean="0">
                <a:solidFill>
                  <a:srgbClr val="00B050"/>
                </a:solidFill>
              </a:rPr>
              <a:t> a </a:t>
            </a:r>
            <a:r>
              <a:rPr lang="hu-HU" b="1" dirty="0" err="1" smtClean="0">
                <a:solidFill>
                  <a:srgbClr val="00B050"/>
                </a:solidFill>
              </a:rPr>
              <a:t>carrot</a:t>
            </a:r>
            <a:r>
              <a:rPr lang="hu-HU" b="1" dirty="0" smtClean="0">
                <a:solidFill>
                  <a:srgbClr val="00B050"/>
                </a:solidFill>
              </a:rPr>
              <a:t>?</a:t>
            </a:r>
          </a:p>
          <a:p>
            <a:pPr>
              <a:buNone/>
            </a:pPr>
            <a:r>
              <a:rPr lang="hu-HU" b="1" dirty="0">
                <a:solidFill>
                  <a:srgbClr val="00B050"/>
                </a:solidFill>
              </a:rPr>
              <a:t>	</a:t>
            </a:r>
            <a:r>
              <a:rPr lang="hu-HU" b="1" dirty="0" smtClean="0">
                <a:solidFill>
                  <a:srgbClr val="00B050"/>
                </a:solidFill>
              </a:rPr>
              <a:t>		No, </a:t>
            </a:r>
            <a:r>
              <a:rPr lang="hu-HU" b="1" dirty="0" err="1" smtClean="0">
                <a:solidFill>
                  <a:srgbClr val="00B050"/>
                </a:solidFill>
              </a:rPr>
              <a:t>not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that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one</a:t>
            </a:r>
            <a:r>
              <a:rPr lang="hu-HU" dirty="0" smtClean="0">
                <a:solidFill>
                  <a:srgbClr val="00B050"/>
                </a:solidFill>
              </a:rPr>
              <a:t>.</a:t>
            </a:r>
            <a:endParaRPr lang="hu-HU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28800"/>
            <a:ext cx="41052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Underexhaustive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search</a:t>
            </a:r>
            <a:r>
              <a:rPr lang="hu-HU" sz="3600" b="1" dirty="0" smtClean="0"/>
              <a:t> is a </a:t>
            </a:r>
            <a:r>
              <a:rPr lang="hu-HU" sz="3600" b="1" dirty="0" err="1" smtClean="0"/>
              <a:t>different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phenomenon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797152"/>
            <a:ext cx="8784976" cy="180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smtClean="0"/>
              <a:t>		      	</a:t>
            </a:r>
            <a:r>
              <a:rPr lang="hu-HU" b="1" dirty="0" smtClean="0"/>
              <a:t>Is </a:t>
            </a:r>
            <a:r>
              <a:rPr lang="hu-HU" b="1" dirty="0" err="1" smtClean="0"/>
              <a:t>every</a:t>
            </a:r>
            <a:r>
              <a:rPr lang="hu-HU" b="1" dirty="0" smtClean="0"/>
              <a:t> </a:t>
            </a:r>
            <a:r>
              <a:rPr lang="hu-HU" b="1" dirty="0" err="1" smtClean="0"/>
              <a:t>girl</a:t>
            </a:r>
            <a:r>
              <a:rPr lang="hu-HU" b="1" dirty="0" smtClean="0"/>
              <a:t> </a:t>
            </a:r>
            <a:r>
              <a:rPr lang="hu-HU" b="1" dirty="0" err="1" smtClean="0"/>
              <a:t>riding</a:t>
            </a:r>
            <a:r>
              <a:rPr lang="hu-HU" b="1" dirty="0" smtClean="0"/>
              <a:t> a </a:t>
            </a:r>
            <a:r>
              <a:rPr lang="hu-HU" b="1" dirty="0" err="1" smtClean="0"/>
              <a:t>donkey</a:t>
            </a:r>
            <a:r>
              <a:rPr lang="hu-HU" b="1" dirty="0" smtClean="0"/>
              <a:t>? </a:t>
            </a:r>
            <a:r>
              <a:rPr lang="hu-HU" b="1" dirty="0" err="1" smtClean="0"/>
              <a:t>Yes</a:t>
            </a:r>
            <a:r>
              <a:rPr lang="hu-HU" b="1" dirty="0" smtClean="0"/>
              <a:t>.</a:t>
            </a:r>
          </a:p>
          <a:p>
            <a:pPr>
              <a:buNone/>
            </a:pPr>
            <a:r>
              <a:rPr lang="hu-HU" b="1" dirty="0" err="1" smtClean="0"/>
              <a:t>Cause</a:t>
            </a:r>
            <a:r>
              <a:rPr lang="hu-HU" b="1" dirty="0" smtClean="0"/>
              <a:t>: </a:t>
            </a:r>
          </a:p>
          <a:p>
            <a:pPr>
              <a:buNone/>
            </a:pPr>
            <a:r>
              <a:rPr lang="hu-HU" b="1" dirty="0" err="1" smtClean="0"/>
              <a:t>failure</a:t>
            </a:r>
            <a:r>
              <a:rPr lang="hu-HU" b="1" dirty="0" smtClean="0"/>
              <a:t>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pay</a:t>
            </a:r>
            <a:r>
              <a:rPr lang="hu-HU" b="1" dirty="0"/>
              <a:t> </a:t>
            </a:r>
            <a:r>
              <a:rPr lang="hu-HU" b="1" dirty="0" err="1" smtClean="0"/>
              <a:t>attention</a:t>
            </a:r>
            <a:r>
              <a:rPr lang="hu-HU" b="1" dirty="0" smtClean="0"/>
              <a:t>; </a:t>
            </a:r>
            <a:r>
              <a:rPr lang="hu-HU" b="1" dirty="0" err="1" smtClean="0"/>
              <a:t>affirmative</a:t>
            </a:r>
            <a:r>
              <a:rPr lang="hu-HU" b="1" dirty="0" smtClean="0"/>
              <a:t> </a:t>
            </a:r>
            <a:r>
              <a:rPr lang="hu-HU" b="1" dirty="0" err="1"/>
              <a:t>response</a:t>
            </a:r>
            <a:r>
              <a:rPr lang="hu-HU" b="1" dirty="0"/>
              <a:t> </a:t>
            </a:r>
            <a:r>
              <a:rPr lang="hu-HU" b="1" dirty="0" err="1" smtClean="0"/>
              <a:t>strategy</a:t>
            </a:r>
            <a:endParaRPr lang="hu-H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16832"/>
            <a:ext cx="51816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Theories</a:t>
            </a:r>
            <a:r>
              <a:rPr lang="hu-HU" b="1" dirty="0" smtClean="0"/>
              <a:t> of </a:t>
            </a:r>
            <a:r>
              <a:rPr lang="hu-HU" b="1" dirty="0" err="1" smtClean="0"/>
              <a:t>Quantifier</a:t>
            </a:r>
            <a:r>
              <a:rPr lang="hu-HU" b="1" dirty="0" smtClean="0"/>
              <a:t> </a:t>
            </a:r>
            <a:r>
              <a:rPr lang="hu-HU" b="1" dirty="0" err="1" smtClean="0"/>
              <a:t>Spreading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None/>
            </a:pPr>
            <a:r>
              <a:rPr lang="hu-HU" sz="3600" b="1" dirty="0" err="1" smtClean="0"/>
              <a:t>Cognitive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explanation</a:t>
            </a:r>
            <a:endParaRPr lang="hu-HU" sz="3600" b="1" dirty="0" smtClean="0"/>
          </a:p>
          <a:p>
            <a:pPr marL="742950" indent="-742950">
              <a:buAutoNum type="arabicPeriod"/>
            </a:pPr>
            <a:endParaRPr lang="hu-HU" sz="1200" b="1" dirty="0" smtClean="0"/>
          </a:p>
          <a:p>
            <a:pPr marL="514350" indent="-514350"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Inhelder</a:t>
            </a:r>
            <a:r>
              <a:rPr lang="hu-HU" b="1" dirty="0" smtClean="0"/>
              <a:t> </a:t>
            </a:r>
            <a:r>
              <a:rPr lang="hu-HU" b="1" dirty="0"/>
              <a:t>&amp; </a:t>
            </a:r>
            <a:r>
              <a:rPr lang="hu-HU" b="1" dirty="0" err="1"/>
              <a:t>Piaget</a:t>
            </a:r>
            <a:r>
              <a:rPr lang="hu-HU" b="1" dirty="0"/>
              <a:t> (1958, 1964</a:t>
            </a:r>
            <a:r>
              <a:rPr lang="hu-HU" b="1" dirty="0" smtClean="0"/>
              <a:t>):</a:t>
            </a:r>
          </a:p>
          <a:p>
            <a:pPr>
              <a:buNone/>
            </a:pPr>
            <a:r>
              <a:rPr lang="hu-HU" b="1" dirty="0" smtClean="0"/>
              <a:t> 		</a:t>
            </a:r>
            <a:r>
              <a:rPr lang="hu-HU" b="1" dirty="0" err="1" smtClean="0"/>
              <a:t>immature</a:t>
            </a:r>
            <a:r>
              <a:rPr lang="hu-HU" b="1" dirty="0" smtClean="0"/>
              <a:t> </a:t>
            </a:r>
            <a:r>
              <a:rPr lang="hu-HU" b="1" dirty="0" err="1"/>
              <a:t>cognitive</a:t>
            </a:r>
            <a:r>
              <a:rPr lang="hu-HU" b="1" dirty="0"/>
              <a:t> (</a:t>
            </a:r>
            <a:r>
              <a:rPr lang="hu-HU" b="1" dirty="0" err="1"/>
              <a:t>logical</a:t>
            </a:r>
            <a:r>
              <a:rPr lang="hu-HU" b="1" dirty="0"/>
              <a:t>) </a:t>
            </a:r>
            <a:r>
              <a:rPr lang="hu-HU" b="1" dirty="0" err="1"/>
              <a:t>abilities</a:t>
            </a:r>
            <a:r>
              <a:rPr lang="hu-HU" b="1" dirty="0"/>
              <a:t>, </a:t>
            </a:r>
            <a:r>
              <a:rPr lang="hu-HU" b="1" dirty="0" smtClean="0"/>
              <a:t>	</a:t>
            </a:r>
            <a:r>
              <a:rPr lang="hu-HU" b="1" dirty="0" err="1" smtClean="0"/>
              <a:t>problems</a:t>
            </a:r>
            <a:r>
              <a:rPr lang="hu-HU" b="1" dirty="0" smtClean="0"/>
              <a:t> </a:t>
            </a:r>
            <a:r>
              <a:rPr lang="hu-HU" b="1" dirty="0" err="1"/>
              <a:t>with</a:t>
            </a:r>
            <a:r>
              <a:rPr lang="hu-HU" b="1" dirty="0"/>
              <a:t> </a:t>
            </a:r>
            <a:r>
              <a:rPr lang="hu-HU" b="1" dirty="0" err="1" smtClean="0"/>
              <a:t>categorization</a:t>
            </a:r>
            <a:r>
              <a:rPr lang="hu-HU" b="1" dirty="0"/>
              <a:t>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hu-HU" sz="4000" b="1" dirty="0" err="1" smtClean="0"/>
              <a:t>Linguistic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explanations</a:t>
            </a:r>
            <a:r>
              <a:rPr lang="hu-HU" sz="4000" b="1" dirty="0" smtClean="0"/>
              <a:t>: </a:t>
            </a:r>
            <a:br>
              <a:rPr lang="hu-HU" sz="4000" b="1" dirty="0" smtClean="0"/>
            </a:br>
            <a:r>
              <a:rPr lang="hu-HU" sz="4000" b="1" dirty="0" err="1" smtClean="0"/>
              <a:t>problem</a:t>
            </a:r>
            <a:r>
              <a:rPr lang="hu-HU" sz="4000" b="1" dirty="0" smtClean="0"/>
              <a:t> </a:t>
            </a:r>
            <a:r>
              <a:rPr lang="hu-HU" sz="4000" b="1" dirty="0" err="1"/>
              <a:t>with</a:t>
            </a:r>
            <a:r>
              <a:rPr lang="hu-HU" sz="4000" b="1" dirty="0"/>
              <a:t> </a:t>
            </a:r>
            <a:r>
              <a:rPr lang="hu-HU" sz="4000" b="1" dirty="0" err="1"/>
              <a:t>the</a:t>
            </a:r>
            <a:r>
              <a:rPr lang="hu-HU" sz="4000" b="1" dirty="0"/>
              <a:t> </a:t>
            </a:r>
            <a:r>
              <a:rPr lang="hu-HU" sz="4000" b="1" dirty="0" err="1"/>
              <a:t>domain</a:t>
            </a:r>
            <a:r>
              <a:rPr lang="hu-HU" sz="4000" b="1" dirty="0"/>
              <a:t> of </a:t>
            </a:r>
            <a:r>
              <a:rPr lang="hu-HU" sz="4000" b="1" dirty="0" err="1"/>
              <a:t>quantification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844824"/>
            <a:ext cx="8892480" cy="466997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hu-HU" b="1" dirty="0" smtClean="0"/>
              <a:t>Philip </a:t>
            </a:r>
            <a:r>
              <a:rPr lang="hu-HU" dirty="0" smtClean="0"/>
              <a:t>(1995):  </a:t>
            </a:r>
            <a:r>
              <a:rPr lang="hu-HU" b="1" dirty="0" err="1" smtClean="0"/>
              <a:t>QS</a:t>
            </a:r>
            <a:r>
              <a:rPr lang="hu-HU" b="1" dirty="0" smtClean="0"/>
              <a:t> is </a:t>
            </a:r>
            <a:r>
              <a:rPr lang="hu-HU" b="1" dirty="0" err="1" smtClean="0"/>
              <a:t>quantification</a:t>
            </a:r>
            <a:r>
              <a:rPr lang="hu-HU" b="1" dirty="0" smtClean="0"/>
              <a:t> over (</a:t>
            </a:r>
            <a:r>
              <a:rPr lang="hu-HU" b="1" dirty="0" err="1" smtClean="0"/>
              <a:t>sub</a:t>
            </a:r>
            <a:r>
              <a:rPr lang="hu-HU" b="1" dirty="0" smtClean="0"/>
              <a:t>)</a:t>
            </a:r>
            <a:r>
              <a:rPr lang="hu-HU" b="1" dirty="0" err="1" smtClean="0"/>
              <a:t>events</a:t>
            </a:r>
            <a:endParaRPr lang="hu-HU" b="1" dirty="0" smtClean="0"/>
          </a:p>
          <a:p>
            <a:pPr marL="514350" indent="-514350">
              <a:buNone/>
            </a:pPr>
            <a:endParaRPr lang="hu-HU" sz="1100" b="1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hu-HU" b="1" dirty="0" smtClean="0">
                <a:solidFill>
                  <a:srgbClr val="00B050"/>
                </a:solidFill>
              </a:rPr>
              <a:t>Is </a:t>
            </a:r>
            <a:r>
              <a:rPr lang="hu-HU" b="1" dirty="0" err="1" smtClean="0">
                <a:solidFill>
                  <a:srgbClr val="00B050"/>
                </a:solidFill>
              </a:rPr>
              <a:t>every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girl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riding</a:t>
            </a:r>
            <a:r>
              <a:rPr lang="hu-HU" b="1" dirty="0" smtClean="0">
                <a:solidFill>
                  <a:srgbClr val="00B050"/>
                </a:solidFill>
              </a:rPr>
              <a:t> a </a:t>
            </a:r>
            <a:r>
              <a:rPr lang="hu-HU" b="1" dirty="0" err="1" smtClean="0">
                <a:solidFill>
                  <a:srgbClr val="00B050"/>
                </a:solidFill>
              </a:rPr>
              <a:t>bicycle</a:t>
            </a:r>
            <a:r>
              <a:rPr lang="hu-HU" b="1" dirty="0" smtClean="0">
                <a:solidFill>
                  <a:srgbClr val="00B050"/>
                </a:solidFill>
              </a:rPr>
              <a:t>?</a:t>
            </a:r>
            <a:r>
              <a:rPr lang="hu-HU" b="1" dirty="0" smtClean="0"/>
              <a:t> = ‘Is </a:t>
            </a:r>
            <a:r>
              <a:rPr lang="hu-HU" b="1" dirty="0" err="1" smtClean="0"/>
              <a:t>every</a:t>
            </a:r>
            <a:r>
              <a:rPr lang="hu-HU" b="1" dirty="0" smtClean="0"/>
              <a:t> </a:t>
            </a:r>
            <a:r>
              <a:rPr lang="hu-HU" b="1" dirty="0" err="1" smtClean="0"/>
              <a:t>subevent</a:t>
            </a:r>
            <a:r>
              <a:rPr lang="hu-HU" b="1" dirty="0" smtClean="0"/>
              <a:t> an </a:t>
            </a:r>
            <a:r>
              <a:rPr lang="hu-HU" b="1" dirty="0" err="1" smtClean="0"/>
              <a:t>event</a:t>
            </a:r>
            <a:r>
              <a:rPr lang="hu-HU" b="1" dirty="0" smtClean="0"/>
              <a:t> of a </a:t>
            </a:r>
            <a:r>
              <a:rPr lang="hu-HU" b="1" dirty="0" err="1" smtClean="0"/>
              <a:t>girl</a:t>
            </a:r>
            <a:r>
              <a:rPr lang="hu-HU" b="1" dirty="0" smtClean="0"/>
              <a:t> </a:t>
            </a:r>
            <a:r>
              <a:rPr lang="hu-HU" b="1" dirty="0" err="1" smtClean="0"/>
              <a:t>riding</a:t>
            </a:r>
            <a:r>
              <a:rPr lang="hu-HU" b="1" dirty="0" smtClean="0"/>
              <a:t> a </a:t>
            </a:r>
            <a:r>
              <a:rPr lang="hu-HU" b="1" dirty="0" err="1" smtClean="0"/>
              <a:t>bicycle</a:t>
            </a:r>
            <a:r>
              <a:rPr lang="hu-HU" b="1" dirty="0" smtClean="0"/>
              <a:t>?’</a:t>
            </a:r>
          </a:p>
          <a:p>
            <a:pPr marL="514350" indent="-514350">
              <a:buNone/>
            </a:pPr>
            <a:endParaRPr lang="hu-HU" sz="1000" b="1" dirty="0" smtClean="0"/>
          </a:p>
          <a:p>
            <a:pPr marL="514350" indent="-514350">
              <a:buNone/>
            </a:pPr>
            <a:r>
              <a:rPr lang="hu-HU" b="1" dirty="0" err="1" smtClean="0"/>
              <a:t>Counter-evidence</a:t>
            </a:r>
            <a:r>
              <a:rPr lang="hu-HU" b="1" dirty="0" smtClean="0"/>
              <a:t>: </a:t>
            </a:r>
          </a:p>
          <a:p>
            <a:pPr marL="514350" indent="-514350"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spreading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non-eventive</a:t>
            </a:r>
            <a:r>
              <a:rPr lang="hu-HU" b="1" dirty="0" smtClean="0"/>
              <a:t> </a:t>
            </a:r>
            <a:r>
              <a:rPr lang="hu-HU" b="1" dirty="0" err="1" smtClean="0"/>
              <a:t>sentences</a:t>
            </a:r>
            <a:r>
              <a:rPr lang="hu-HU" dirty="0" smtClean="0"/>
              <a:t>:</a:t>
            </a:r>
          </a:p>
          <a:p>
            <a:pPr marL="514350" indent="-514350">
              <a:buNone/>
            </a:pPr>
            <a:r>
              <a:rPr lang="hu-HU" b="1" dirty="0" smtClean="0">
                <a:solidFill>
                  <a:srgbClr val="00B050"/>
                </a:solidFill>
              </a:rPr>
              <a:t>Is </a:t>
            </a:r>
            <a:r>
              <a:rPr lang="hu-HU" b="1" dirty="0" err="1" smtClean="0">
                <a:solidFill>
                  <a:srgbClr val="00B050"/>
                </a:solidFill>
              </a:rPr>
              <a:t>every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girl</a:t>
            </a:r>
            <a:r>
              <a:rPr lang="hu-HU" b="1" dirty="0" smtClean="0">
                <a:solidFill>
                  <a:srgbClr val="00B050"/>
                </a:solidFill>
              </a:rPr>
              <a:t> a </a:t>
            </a:r>
            <a:r>
              <a:rPr lang="hu-HU" b="1" dirty="0" err="1" smtClean="0">
                <a:solidFill>
                  <a:srgbClr val="00B050"/>
                </a:solidFill>
              </a:rPr>
              <a:t>bicycle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rider</a:t>
            </a:r>
            <a:r>
              <a:rPr lang="hu-HU" b="1" dirty="0" smtClean="0">
                <a:solidFill>
                  <a:srgbClr val="00B050"/>
                </a:solidFill>
              </a:rPr>
              <a:t>?</a:t>
            </a:r>
          </a:p>
          <a:p>
            <a:pPr marL="514350" indent="-514350">
              <a:buNone/>
            </a:pPr>
            <a:r>
              <a:rPr lang="hu-HU" b="1" dirty="0" smtClean="0">
                <a:solidFill>
                  <a:srgbClr val="00B050"/>
                </a:solidFill>
              </a:rPr>
              <a:t>No, </a:t>
            </a:r>
            <a:r>
              <a:rPr lang="hu-HU" b="1" dirty="0" err="1" smtClean="0">
                <a:solidFill>
                  <a:srgbClr val="00B050"/>
                </a:solidFill>
              </a:rPr>
              <a:t>not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that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one</a:t>
            </a:r>
            <a:r>
              <a:rPr lang="hu-HU" b="1" dirty="0" smtClean="0">
                <a:solidFill>
                  <a:srgbClr val="00B050"/>
                </a:solidFill>
              </a:rPr>
              <a:t>.</a:t>
            </a:r>
            <a:endParaRPr lang="hu-H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b="1" dirty="0" smtClean="0"/>
              <a:t>A </a:t>
            </a:r>
            <a:r>
              <a:rPr lang="hu-HU" sz="4000" b="1" dirty="0" err="1" smtClean="0"/>
              <a:t>parsing</a:t>
            </a:r>
            <a:r>
              <a:rPr lang="hu-HU" sz="4000" b="1" dirty="0" smtClean="0"/>
              <a:t> </a:t>
            </a:r>
            <a:r>
              <a:rPr lang="hu-HU" sz="4000" b="1" dirty="0" err="1"/>
              <a:t>problem</a:t>
            </a:r>
            <a:r>
              <a:rPr lang="hu-HU" sz="4000" b="1" dirty="0"/>
              <a:t> </a:t>
            </a:r>
            <a:r>
              <a:rPr lang="hu-HU" sz="4000" b="1" dirty="0" err="1"/>
              <a:t>repaired</a:t>
            </a:r>
            <a:r>
              <a:rPr lang="hu-HU" sz="4000" b="1" dirty="0"/>
              <a:t> </a:t>
            </a:r>
            <a:r>
              <a:rPr lang="hu-HU" sz="4000" b="1" dirty="0" err="1"/>
              <a:t>by</a:t>
            </a:r>
            <a:r>
              <a:rPr lang="hu-HU" sz="4000" b="1" dirty="0"/>
              <a:t> </a:t>
            </a:r>
            <a:r>
              <a:rPr lang="hu-HU" sz="4000" b="1" dirty="0" err="1"/>
              <a:t>pragmatic</a:t>
            </a:r>
            <a:r>
              <a:rPr lang="hu-HU" sz="4000" b="1" dirty="0"/>
              <a:t> </a:t>
            </a:r>
            <a:r>
              <a:rPr lang="hu-HU" sz="4000" b="1" dirty="0" err="1" smtClean="0"/>
              <a:t>processes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Drozd</a:t>
            </a:r>
            <a:r>
              <a:rPr lang="hu-HU" dirty="0" err="1" smtClean="0"/>
              <a:t>&amp;</a:t>
            </a:r>
            <a:r>
              <a:rPr lang="hu-HU" b="1" dirty="0" err="1" smtClean="0"/>
              <a:t>Loosbroek</a:t>
            </a:r>
            <a:r>
              <a:rPr lang="hu-HU" dirty="0" smtClean="0"/>
              <a:t> </a:t>
            </a:r>
            <a:r>
              <a:rPr lang="hu-HU" dirty="0"/>
              <a:t>1999, </a:t>
            </a:r>
            <a:r>
              <a:rPr lang="hu-HU" b="1" dirty="0" err="1"/>
              <a:t>Drozd</a:t>
            </a:r>
            <a:r>
              <a:rPr lang="hu-HU" dirty="0"/>
              <a:t> </a:t>
            </a:r>
            <a:r>
              <a:rPr lang="hu-HU" dirty="0" smtClean="0"/>
              <a:t>2001, </a:t>
            </a:r>
            <a:r>
              <a:rPr lang="hu-HU" b="1" dirty="0" err="1" smtClean="0"/>
              <a:t>Geurts</a:t>
            </a:r>
            <a:r>
              <a:rPr lang="hu-HU" dirty="0" smtClean="0"/>
              <a:t> 2003:</a:t>
            </a:r>
          </a:p>
          <a:p>
            <a:pPr>
              <a:buNone/>
            </a:pP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treat</a:t>
            </a:r>
            <a:r>
              <a:rPr lang="hu-HU" dirty="0"/>
              <a:t> </a:t>
            </a:r>
            <a:r>
              <a:rPr lang="hu-HU" dirty="0" err="1"/>
              <a:t>universals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were</a:t>
            </a:r>
            <a:r>
              <a:rPr lang="hu-HU" dirty="0"/>
              <a:t> </a:t>
            </a:r>
            <a:r>
              <a:rPr lang="hu-HU" dirty="0" err="1"/>
              <a:t>weak</a:t>
            </a:r>
            <a:r>
              <a:rPr lang="hu-HU" dirty="0"/>
              <a:t> </a:t>
            </a:r>
            <a:r>
              <a:rPr lang="hu-HU" dirty="0" err="1"/>
              <a:t>quantifiers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no fixed </a:t>
            </a:r>
            <a:r>
              <a:rPr lang="hu-HU" dirty="0" err="1" smtClean="0"/>
              <a:t>domain</a:t>
            </a:r>
            <a:r>
              <a:rPr lang="hu-HU" dirty="0" smtClean="0"/>
              <a:t>. 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supply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domain</a:t>
            </a:r>
            <a:r>
              <a:rPr lang="hu-HU" dirty="0" smtClean="0"/>
              <a:t> of </a:t>
            </a:r>
            <a:r>
              <a:rPr lang="hu-HU" dirty="0" err="1" smtClean="0"/>
              <a:t>quantification</a:t>
            </a:r>
            <a:r>
              <a:rPr lang="hu-HU" dirty="0" smtClean="0"/>
              <a:t> </a:t>
            </a:r>
            <a:r>
              <a:rPr lang="hu-HU" dirty="0" err="1" smtClean="0"/>
              <a:t>pragmatically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err="1" smtClean="0"/>
              <a:t>Replacing</a:t>
            </a:r>
            <a:r>
              <a:rPr lang="hu-HU" dirty="0" smtClean="0"/>
              <a:t> (b) </a:t>
            </a:r>
            <a:r>
              <a:rPr lang="hu-HU" dirty="0" err="1" smtClean="0"/>
              <a:t>with</a:t>
            </a:r>
            <a:r>
              <a:rPr lang="hu-HU" dirty="0" smtClean="0"/>
              <a:t> (c):</a:t>
            </a:r>
          </a:p>
          <a:p>
            <a:pPr marL="514350" indent="-514350">
              <a:buAutoNum type="alphaLcPeriod"/>
            </a:pPr>
            <a:r>
              <a:rPr lang="hu-HU" b="1" dirty="0" err="1" smtClean="0">
                <a:solidFill>
                  <a:srgbClr val="00B050"/>
                </a:solidFill>
              </a:rPr>
              <a:t>Every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>
                <a:solidFill>
                  <a:srgbClr val="00B050"/>
                </a:solidFill>
              </a:rPr>
              <a:t>boy is </a:t>
            </a:r>
            <a:r>
              <a:rPr lang="hu-HU" b="1" dirty="0" err="1">
                <a:solidFill>
                  <a:srgbClr val="00B050"/>
                </a:solidFill>
              </a:rPr>
              <a:t>riding</a:t>
            </a:r>
            <a:r>
              <a:rPr lang="hu-HU" b="1" dirty="0">
                <a:solidFill>
                  <a:srgbClr val="00B050"/>
                </a:solidFill>
              </a:rPr>
              <a:t> an </a:t>
            </a:r>
            <a:r>
              <a:rPr lang="hu-HU" b="1" dirty="0" err="1" smtClean="0">
                <a:solidFill>
                  <a:srgbClr val="00B050"/>
                </a:solidFill>
              </a:rPr>
              <a:t>elephant</a:t>
            </a:r>
            <a:r>
              <a:rPr lang="hu-HU" b="1" dirty="0" smtClean="0">
                <a:solidFill>
                  <a:srgbClr val="00B050"/>
                </a:solidFill>
              </a:rPr>
              <a:t>.</a:t>
            </a:r>
            <a:endParaRPr lang="hu-HU" b="1" dirty="0" smtClean="0"/>
          </a:p>
          <a:p>
            <a:pPr marL="514350" indent="-514350">
              <a:buAutoNum type="alphaLcPeriod"/>
            </a:pPr>
            <a:r>
              <a:rPr lang="hu-HU" b="1" dirty="0" smtClean="0"/>
              <a:t>[ </a:t>
            </a:r>
            <a:r>
              <a:rPr lang="hu-HU" b="1" dirty="0"/>
              <a:t>x: boy(x)] &lt;</a:t>
            </a:r>
            <a:r>
              <a:rPr lang="hu-HU" b="1" dirty="0" err="1"/>
              <a:t>every</a:t>
            </a:r>
            <a:r>
              <a:rPr lang="hu-HU" b="1" dirty="0"/>
              <a:t>&gt; [y: </a:t>
            </a:r>
            <a:r>
              <a:rPr lang="hu-HU" b="1" dirty="0" err="1"/>
              <a:t>elephant</a:t>
            </a:r>
            <a:r>
              <a:rPr lang="hu-HU" b="1" dirty="0"/>
              <a:t>(y), x </a:t>
            </a:r>
            <a:r>
              <a:rPr lang="hu-HU" b="1" dirty="0" err="1"/>
              <a:t>rides</a:t>
            </a:r>
            <a:r>
              <a:rPr lang="hu-HU" b="1" dirty="0"/>
              <a:t> y]</a:t>
            </a:r>
          </a:p>
          <a:p>
            <a:pPr>
              <a:buNone/>
            </a:pPr>
            <a:r>
              <a:rPr lang="hu-HU" b="1" dirty="0" smtClean="0">
                <a:solidFill>
                  <a:srgbClr val="00B050"/>
                </a:solidFill>
              </a:rPr>
              <a:t>c.  [ </a:t>
            </a:r>
            <a:r>
              <a:rPr lang="hu-HU" b="1" dirty="0">
                <a:solidFill>
                  <a:srgbClr val="00B050"/>
                </a:solidFill>
              </a:rPr>
              <a:t>... : ... ] &lt;</a:t>
            </a:r>
            <a:r>
              <a:rPr lang="hu-HU" b="1" dirty="0" err="1">
                <a:solidFill>
                  <a:srgbClr val="00B050"/>
                </a:solidFill>
              </a:rPr>
              <a:t>every</a:t>
            </a:r>
            <a:r>
              <a:rPr lang="hu-HU" b="1" dirty="0">
                <a:solidFill>
                  <a:srgbClr val="00B050"/>
                </a:solidFill>
              </a:rPr>
              <a:t>&gt; [x, y: boy(x), </a:t>
            </a:r>
            <a:r>
              <a:rPr lang="hu-HU" b="1" dirty="0" err="1">
                <a:solidFill>
                  <a:srgbClr val="00B050"/>
                </a:solidFill>
              </a:rPr>
              <a:t>elephant</a:t>
            </a:r>
            <a:r>
              <a:rPr lang="hu-HU" b="1" dirty="0">
                <a:solidFill>
                  <a:srgbClr val="00B050"/>
                </a:solidFill>
              </a:rPr>
              <a:t>(y), x </a:t>
            </a:r>
            <a:r>
              <a:rPr lang="hu-HU" b="1" dirty="0" err="1">
                <a:solidFill>
                  <a:srgbClr val="00B050"/>
                </a:solidFill>
              </a:rPr>
              <a:t>rides</a:t>
            </a:r>
            <a:r>
              <a:rPr lang="hu-HU" b="1" dirty="0">
                <a:solidFill>
                  <a:srgbClr val="00B050"/>
                </a:solidFill>
              </a:rPr>
              <a:t> y]</a:t>
            </a:r>
          </a:p>
          <a:p>
            <a:pPr>
              <a:buNone/>
            </a:pPr>
            <a:endParaRPr lang="hu-HU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Counter-evidence</a:t>
            </a:r>
            <a:r>
              <a:rPr lang="hu-HU" sz="3600" b="1" dirty="0" smtClean="0"/>
              <a:t>:  </a:t>
            </a:r>
            <a:r>
              <a:rPr lang="hu-HU" sz="3600" b="1" dirty="0" err="1" smtClean="0"/>
              <a:t>QS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also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occurs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weak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numerical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quantifiers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r>
              <a:rPr lang="hu-HU" b="1" dirty="0" err="1" smtClean="0"/>
              <a:t>We</a:t>
            </a:r>
            <a:r>
              <a:rPr lang="hu-HU" b="1" dirty="0" smtClean="0"/>
              <a:t> </a:t>
            </a:r>
            <a:r>
              <a:rPr lang="hu-HU" b="1" dirty="0" err="1" smtClean="0"/>
              <a:t>found</a:t>
            </a:r>
            <a:r>
              <a:rPr lang="hu-HU" b="1" dirty="0" smtClean="0"/>
              <a:t> </a:t>
            </a:r>
            <a:r>
              <a:rPr lang="hu-HU" b="1" dirty="0" err="1" smtClean="0"/>
              <a:t>that</a:t>
            </a:r>
            <a:r>
              <a:rPr lang="hu-HU" b="1" dirty="0" smtClean="0"/>
              <a:t> 4 </a:t>
            </a:r>
            <a:r>
              <a:rPr lang="hu-HU" b="1" dirty="0"/>
              <a:t>out of 32 </a:t>
            </a:r>
            <a:r>
              <a:rPr lang="hu-HU" b="1" dirty="0" err="1"/>
              <a:t>children</a:t>
            </a:r>
            <a:r>
              <a:rPr lang="hu-HU" b="1" dirty="0"/>
              <a:t> (12,5%) show </a:t>
            </a:r>
            <a:r>
              <a:rPr lang="hu-HU" b="1" dirty="0" err="1"/>
              <a:t>systematic</a:t>
            </a:r>
            <a:r>
              <a:rPr lang="hu-HU" b="1" dirty="0"/>
              <a:t> </a:t>
            </a:r>
            <a:r>
              <a:rPr lang="hu-HU" b="1" dirty="0" err="1"/>
              <a:t>QS</a:t>
            </a:r>
            <a:r>
              <a:rPr lang="hu-HU" b="1" dirty="0"/>
              <a:t> </a:t>
            </a:r>
            <a:r>
              <a:rPr lang="hu-HU" b="1" dirty="0" err="1"/>
              <a:t>with</a:t>
            </a:r>
            <a:r>
              <a:rPr lang="hu-HU" b="1" dirty="0"/>
              <a:t> </a:t>
            </a:r>
            <a:r>
              <a:rPr lang="hu-HU" b="1" dirty="0" err="1"/>
              <a:t>numerical</a:t>
            </a:r>
            <a:r>
              <a:rPr lang="hu-HU" b="1" dirty="0"/>
              <a:t> </a:t>
            </a:r>
            <a:r>
              <a:rPr lang="hu-HU" b="1" dirty="0" err="1" smtClean="0"/>
              <a:t>quantifiers</a:t>
            </a:r>
            <a:r>
              <a:rPr lang="hu-HU" b="1" dirty="0" smtClean="0"/>
              <a:t>. </a:t>
            </a:r>
            <a:r>
              <a:rPr lang="hu-HU" b="1" dirty="0" err="1" smtClean="0"/>
              <a:t>E.g</a:t>
            </a:r>
            <a:r>
              <a:rPr lang="hu-HU" b="1" dirty="0" smtClean="0"/>
              <a:t>.</a:t>
            </a:r>
          </a:p>
          <a:p>
            <a:pPr>
              <a:buNone/>
            </a:pPr>
            <a:endParaRPr lang="hu-HU" b="1" dirty="0"/>
          </a:p>
          <a:p>
            <a:pPr>
              <a:buNone/>
            </a:pPr>
            <a:r>
              <a:rPr lang="hu-HU" b="1" dirty="0" smtClean="0"/>
              <a:t>Picture </a:t>
            </a:r>
            <a:r>
              <a:rPr lang="hu-HU" b="1" dirty="0" err="1" smtClean="0"/>
              <a:t>showing</a:t>
            </a:r>
            <a:r>
              <a:rPr lang="hu-HU" b="1" dirty="0" smtClean="0"/>
              <a:t> 3 </a:t>
            </a:r>
            <a:r>
              <a:rPr lang="hu-HU" b="1" dirty="0" err="1" smtClean="0"/>
              <a:t>girls</a:t>
            </a:r>
            <a:r>
              <a:rPr lang="hu-HU" b="1" dirty="0" smtClean="0"/>
              <a:t> </a:t>
            </a:r>
            <a:r>
              <a:rPr lang="hu-HU" b="1" dirty="0" err="1" smtClean="0"/>
              <a:t>riding</a:t>
            </a:r>
            <a:r>
              <a:rPr lang="hu-HU" b="1" dirty="0" smtClean="0"/>
              <a:t> </a:t>
            </a:r>
            <a:r>
              <a:rPr lang="hu-HU" b="1" dirty="0" err="1" smtClean="0"/>
              <a:t>bicycles</a:t>
            </a:r>
            <a:r>
              <a:rPr lang="hu-HU" b="1" dirty="0" smtClean="0"/>
              <a:t>, and an extra </a:t>
            </a:r>
            <a:r>
              <a:rPr lang="hu-HU" b="1" dirty="0" err="1" smtClean="0"/>
              <a:t>bicycle</a:t>
            </a:r>
            <a:r>
              <a:rPr lang="hu-HU" b="1" dirty="0" smtClean="0"/>
              <a:t>:</a:t>
            </a:r>
            <a:endParaRPr lang="hu-HU" b="1" dirty="0"/>
          </a:p>
          <a:p>
            <a:pPr>
              <a:buNone/>
            </a:pPr>
            <a:r>
              <a:rPr lang="hu-HU" dirty="0"/>
              <a:t>	</a:t>
            </a:r>
            <a:r>
              <a:rPr lang="hu-HU" b="1" dirty="0" err="1" smtClean="0">
                <a:solidFill>
                  <a:srgbClr val="00B050"/>
                </a:solidFill>
              </a:rPr>
              <a:t>Three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girls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are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riding</a:t>
            </a:r>
            <a:r>
              <a:rPr lang="hu-HU" b="1" dirty="0" smtClean="0">
                <a:solidFill>
                  <a:srgbClr val="00B050"/>
                </a:solidFill>
              </a:rPr>
              <a:t> a </a:t>
            </a:r>
            <a:r>
              <a:rPr lang="hu-HU" b="1" dirty="0" err="1" smtClean="0">
                <a:solidFill>
                  <a:srgbClr val="00B050"/>
                </a:solidFill>
              </a:rPr>
              <a:t>bicycle</a:t>
            </a:r>
            <a:r>
              <a:rPr lang="hu-HU" b="1" dirty="0" smtClean="0">
                <a:solidFill>
                  <a:srgbClr val="00B050"/>
                </a:solidFill>
              </a:rPr>
              <a:t>.</a:t>
            </a:r>
            <a:endParaRPr lang="hu-HU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hu-HU" b="1" dirty="0">
                <a:solidFill>
                  <a:srgbClr val="00B050"/>
                </a:solidFill>
              </a:rPr>
              <a:t>	</a:t>
            </a:r>
            <a:r>
              <a:rPr lang="hu-HU" b="1" dirty="0" smtClean="0">
                <a:solidFill>
                  <a:srgbClr val="00B050"/>
                </a:solidFill>
              </a:rPr>
              <a:t>No, </a:t>
            </a:r>
            <a:r>
              <a:rPr lang="hu-HU" b="1" dirty="0" err="1" smtClean="0">
                <a:solidFill>
                  <a:srgbClr val="00B050"/>
                </a:solidFill>
              </a:rPr>
              <a:t>four</a:t>
            </a:r>
            <a:r>
              <a:rPr lang="hu-HU" b="1" dirty="0" smtClean="0">
                <a:solidFill>
                  <a:srgbClr val="00B050"/>
                </a:solidFill>
              </a:rPr>
              <a:t>.</a:t>
            </a:r>
            <a:endParaRPr lang="hu-HU" b="1" dirty="0">
              <a:solidFill>
                <a:srgbClr val="00B050"/>
              </a:solidFill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sz="3600" b="1" dirty="0"/>
              <a:t>Philip</a:t>
            </a:r>
            <a:r>
              <a:rPr lang="hu-HU" sz="3600" dirty="0"/>
              <a:t> </a:t>
            </a:r>
            <a:r>
              <a:rPr lang="hu-HU" sz="3600" b="1" dirty="0"/>
              <a:t>(2011): </a:t>
            </a:r>
            <a:r>
              <a:rPr lang="hu-HU" sz="3600" b="1" dirty="0" err="1"/>
              <a:t>Relevance</a:t>
            </a:r>
            <a:r>
              <a:rPr lang="hu-HU" sz="3600" b="1" dirty="0"/>
              <a:t> Account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3600" dirty="0" err="1" smtClean="0"/>
              <a:t>Universal</a:t>
            </a:r>
            <a:r>
              <a:rPr lang="hu-HU" sz="3600" dirty="0" smtClean="0"/>
              <a:t> </a:t>
            </a:r>
            <a:r>
              <a:rPr lang="hu-HU" sz="3600" dirty="0" err="1" smtClean="0"/>
              <a:t>quantification</a:t>
            </a:r>
            <a:r>
              <a:rPr lang="hu-HU" sz="3600" dirty="0" smtClean="0"/>
              <a:t> </a:t>
            </a:r>
            <a:r>
              <a:rPr lang="hu-HU" sz="3600" dirty="0" err="1" smtClean="0"/>
              <a:t>triggers</a:t>
            </a:r>
            <a:r>
              <a:rPr lang="hu-HU" sz="3600" dirty="0" smtClean="0"/>
              <a:t> </a:t>
            </a:r>
            <a:r>
              <a:rPr lang="hu-HU" sz="3600" dirty="0" err="1" smtClean="0"/>
              <a:t>exhaustive</a:t>
            </a:r>
            <a:r>
              <a:rPr lang="hu-HU" sz="3600" dirty="0" smtClean="0"/>
              <a:t> </a:t>
            </a:r>
            <a:r>
              <a:rPr lang="hu-HU" sz="3600" dirty="0" err="1"/>
              <a:t>enumeration</a:t>
            </a:r>
            <a:r>
              <a:rPr lang="hu-HU" sz="3600" dirty="0"/>
              <a:t> </a:t>
            </a:r>
            <a:r>
              <a:rPr lang="hu-HU" sz="3600" dirty="0" err="1" smtClean="0"/>
              <a:t>verification</a:t>
            </a:r>
            <a:r>
              <a:rPr lang="hu-HU" sz="3600" dirty="0" smtClean="0"/>
              <a:t>, </a:t>
            </a:r>
            <a:r>
              <a:rPr lang="hu-HU" sz="3600" dirty="0" err="1"/>
              <a:t>which</a:t>
            </a:r>
            <a:r>
              <a:rPr lang="hu-HU" sz="3600" dirty="0"/>
              <a:t> </a:t>
            </a:r>
            <a:r>
              <a:rPr lang="hu-HU" sz="3600" dirty="0" err="1"/>
              <a:t>activates</a:t>
            </a:r>
            <a:r>
              <a:rPr lang="hu-HU" sz="3600" dirty="0"/>
              <a:t> </a:t>
            </a:r>
            <a:r>
              <a:rPr lang="hu-HU" sz="3600" dirty="0" err="1"/>
              <a:t>symmetrical</a:t>
            </a:r>
            <a:r>
              <a:rPr lang="hu-HU" sz="3600" dirty="0"/>
              <a:t> </a:t>
            </a:r>
            <a:r>
              <a:rPr lang="hu-HU" sz="3600" dirty="0" err="1"/>
              <a:t>pattern</a:t>
            </a:r>
            <a:r>
              <a:rPr lang="hu-HU" sz="3600" dirty="0"/>
              <a:t> </a:t>
            </a:r>
            <a:r>
              <a:rPr lang="hu-HU" sz="3600" dirty="0" err="1"/>
              <a:t>recognition</a:t>
            </a:r>
            <a:r>
              <a:rPr lang="hu-HU" sz="3600" dirty="0"/>
              <a:t>. </a:t>
            </a:r>
            <a:endParaRPr lang="hu-HU" sz="3600" dirty="0" smtClean="0"/>
          </a:p>
          <a:p>
            <a:pPr>
              <a:buNone/>
            </a:pPr>
            <a:r>
              <a:rPr lang="hu-HU" sz="3600" dirty="0" smtClean="0"/>
              <a:t>The </a:t>
            </a:r>
            <a:r>
              <a:rPr lang="hu-HU" sz="3600" dirty="0" err="1"/>
              <a:t>missing</a:t>
            </a:r>
            <a:r>
              <a:rPr lang="hu-HU" sz="3600" dirty="0"/>
              <a:t> </a:t>
            </a:r>
            <a:r>
              <a:rPr lang="hu-HU" sz="3600" dirty="0" err="1"/>
              <a:t>object</a:t>
            </a:r>
            <a:r>
              <a:rPr lang="hu-HU" sz="3600" dirty="0"/>
              <a:t> </a:t>
            </a:r>
            <a:r>
              <a:rPr lang="hu-HU" sz="3600" dirty="0" err="1"/>
              <a:t>spoiling</a:t>
            </a:r>
            <a:r>
              <a:rPr lang="hu-HU" sz="3600" dirty="0"/>
              <a:t> </a:t>
            </a:r>
            <a:r>
              <a:rPr lang="hu-HU" sz="3600" dirty="0" err="1"/>
              <a:t>symmetry</a:t>
            </a:r>
            <a:r>
              <a:rPr lang="hu-HU" sz="3600" dirty="0"/>
              <a:t> is </a:t>
            </a:r>
            <a:r>
              <a:rPr lang="hu-HU" sz="3600" dirty="0" err="1"/>
              <a:t>salient</a:t>
            </a:r>
            <a:r>
              <a:rPr lang="hu-HU" sz="3600" dirty="0"/>
              <a:t> </a:t>
            </a:r>
            <a:r>
              <a:rPr lang="hu-HU" sz="3600" dirty="0" err="1"/>
              <a:t>for</a:t>
            </a:r>
            <a:r>
              <a:rPr lang="hu-HU" sz="3600" dirty="0"/>
              <a:t> </a:t>
            </a:r>
            <a:r>
              <a:rPr lang="hu-HU" sz="3600" dirty="0" err="1"/>
              <a:t>the</a:t>
            </a:r>
            <a:r>
              <a:rPr lang="hu-HU" sz="3600" dirty="0"/>
              <a:t> </a:t>
            </a:r>
            <a:r>
              <a:rPr lang="hu-HU" sz="3600" dirty="0" err="1"/>
              <a:t>child</a:t>
            </a:r>
            <a:r>
              <a:rPr lang="hu-HU" sz="3600" dirty="0"/>
              <a:t>, </a:t>
            </a:r>
            <a:r>
              <a:rPr lang="hu-HU" sz="3600" dirty="0" err="1"/>
              <a:t>who</a:t>
            </a:r>
            <a:r>
              <a:rPr lang="hu-HU" sz="3600" dirty="0"/>
              <a:t> </a:t>
            </a:r>
            <a:r>
              <a:rPr lang="hu-HU" sz="3600" dirty="0" err="1"/>
              <a:t>imagines</a:t>
            </a:r>
            <a:r>
              <a:rPr lang="hu-HU" sz="3600" dirty="0"/>
              <a:t> </a:t>
            </a:r>
            <a:r>
              <a:rPr lang="hu-HU" sz="3600" dirty="0" err="1"/>
              <a:t>it</a:t>
            </a:r>
            <a:r>
              <a:rPr lang="hu-HU" sz="3600" dirty="0"/>
              <a:t> </a:t>
            </a:r>
            <a:r>
              <a:rPr lang="hu-HU" sz="3600" dirty="0" err="1"/>
              <a:t>to</a:t>
            </a:r>
            <a:r>
              <a:rPr lang="hu-HU" sz="3600" dirty="0"/>
              <a:t> be </a:t>
            </a:r>
            <a:r>
              <a:rPr lang="hu-HU" sz="3600" dirty="0" err="1"/>
              <a:t>existent</a:t>
            </a:r>
            <a:r>
              <a:rPr lang="hu-HU" sz="3600" dirty="0"/>
              <a:t>.</a:t>
            </a:r>
          </a:p>
          <a:p>
            <a:pPr>
              <a:buNone/>
            </a:pPr>
            <a:endParaRPr lang="hu-HU" sz="3600" b="1" dirty="0" smtClean="0"/>
          </a:p>
          <a:p>
            <a:pPr>
              <a:buNone/>
            </a:pPr>
            <a:r>
              <a:rPr lang="hu-HU" sz="3600" b="1" dirty="0" smtClean="0"/>
              <a:t>(1) </a:t>
            </a:r>
            <a:r>
              <a:rPr lang="hu-HU" sz="3600" b="1" i="1" dirty="0" err="1" smtClean="0"/>
              <a:t>Salient</a:t>
            </a:r>
            <a:r>
              <a:rPr lang="hu-HU" sz="3600" b="1" i="1" dirty="0" smtClean="0"/>
              <a:t> </a:t>
            </a:r>
            <a:r>
              <a:rPr lang="hu-HU" sz="3600" b="1" i="1" dirty="0" err="1" smtClean="0"/>
              <a:t>Object</a:t>
            </a:r>
            <a:r>
              <a:rPr lang="hu-HU" sz="3600" b="1" i="1" dirty="0" smtClean="0"/>
              <a:t> </a:t>
            </a:r>
            <a:r>
              <a:rPr lang="hu-HU" sz="3600" b="1" i="1" dirty="0" err="1" smtClean="0"/>
              <a:t>Strategy</a:t>
            </a:r>
            <a:endParaRPr lang="hu-HU" sz="3600" b="1" dirty="0" smtClean="0"/>
          </a:p>
          <a:p>
            <a:pPr>
              <a:buNone/>
            </a:pPr>
            <a:r>
              <a:rPr lang="hu-HU" sz="3600" b="1" dirty="0"/>
              <a:t>	</a:t>
            </a:r>
            <a:r>
              <a:rPr lang="hu-HU" sz="3600" b="1" dirty="0" smtClean="0"/>
              <a:t>	</a:t>
            </a:r>
            <a:r>
              <a:rPr lang="hu-HU" sz="3600" b="1" dirty="0" err="1" smtClean="0"/>
              <a:t>If</a:t>
            </a:r>
            <a:r>
              <a:rPr lang="hu-HU" sz="3600" b="1" dirty="0" smtClean="0"/>
              <a:t> </a:t>
            </a:r>
            <a:r>
              <a:rPr lang="hu-HU" sz="3600" b="1" dirty="0"/>
              <a:t>an </a:t>
            </a:r>
            <a:r>
              <a:rPr lang="hu-HU" sz="3600" b="1" dirty="0" err="1"/>
              <a:t>object</a:t>
            </a:r>
            <a:r>
              <a:rPr lang="hu-HU" sz="3600" b="1" dirty="0"/>
              <a:t> is </a:t>
            </a:r>
            <a:r>
              <a:rPr lang="hu-HU" sz="3600" b="1" dirty="0" err="1"/>
              <a:t>contextually</a:t>
            </a:r>
            <a:r>
              <a:rPr lang="hu-HU" sz="3600" b="1" dirty="0"/>
              <a:t> </a:t>
            </a:r>
            <a:r>
              <a:rPr lang="hu-HU" sz="3600" b="1" dirty="0" err="1"/>
              <a:t>relevant</a:t>
            </a:r>
            <a:r>
              <a:rPr lang="hu-HU" sz="3600" b="1" dirty="0"/>
              <a:t>, </a:t>
            </a:r>
            <a:r>
              <a:rPr lang="hu-HU" sz="3600" b="1" dirty="0" smtClean="0"/>
              <a:t>	</a:t>
            </a:r>
            <a:r>
              <a:rPr lang="hu-HU" sz="3600" b="1" dirty="0" err="1" smtClean="0"/>
              <a:t>then</a:t>
            </a:r>
            <a:r>
              <a:rPr lang="hu-HU" sz="3600" b="1" dirty="0" smtClean="0"/>
              <a:t> 	</a:t>
            </a:r>
            <a:r>
              <a:rPr lang="hu-HU" sz="3600" b="1" dirty="0" err="1" smtClean="0"/>
              <a:t>it</a:t>
            </a:r>
            <a:r>
              <a:rPr lang="hu-HU" sz="3600" b="1" dirty="0" smtClean="0"/>
              <a:t> </a:t>
            </a:r>
            <a:r>
              <a:rPr lang="hu-HU" sz="3600" b="1" dirty="0"/>
              <a:t>is </a:t>
            </a:r>
            <a:r>
              <a:rPr lang="hu-HU" sz="3600" b="1" dirty="0" err="1"/>
              <a:t>salient</a:t>
            </a:r>
            <a:r>
              <a:rPr lang="hu-HU" sz="3600" b="1" dirty="0" smtClean="0"/>
              <a:t>.</a:t>
            </a:r>
          </a:p>
          <a:p>
            <a:pPr>
              <a:buNone/>
            </a:pPr>
            <a:r>
              <a:rPr lang="hu-HU" sz="3600" b="1" dirty="0" smtClean="0"/>
              <a:t>(2) A </a:t>
            </a:r>
            <a:r>
              <a:rPr lang="hu-HU" sz="3600" b="1" dirty="0" err="1" smtClean="0"/>
              <a:t>missing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agent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that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spoils</a:t>
            </a:r>
            <a:r>
              <a:rPr lang="hu-HU" sz="3600" b="1" dirty="0" smtClean="0"/>
              <a:t> a </a:t>
            </a:r>
            <a:r>
              <a:rPr lang="hu-HU" sz="3600" b="1" dirty="0" err="1" smtClean="0"/>
              <a:t>symmetrical</a:t>
            </a:r>
            <a:r>
              <a:rPr lang="hu-HU" sz="3600" b="1" dirty="0" smtClean="0"/>
              <a:t> 	</a:t>
            </a:r>
            <a:r>
              <a:rPr lang="hu-HU" sz="3600" b="1" dirty="0" err="1" smtClean="0"/>
              <a:t>pattern</a:t>
            </a:r>
            <a:r>
              <a:rPr lang="hu-HU" sz="3600" b="1" dirty="0" smtClean="0"/>
              <a:t> is </a:t>
            </a:r>
            <a:r>
              <a:rPr lang="hu-HU" sz="3600" b="1" dirty="0" err="1" smtClean="0"/>
              <a:t>salient</a:t>
            </a:r>
            <a:r>
              <a:rPr lang="hu-HU" sz="3600" b="1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896</Words>
  <Application>Microsoft Office PowerPoint</Application>
  <PresentationFormat>Diavetítés a képernyőre (4:3 oldalarány)</PresentationFormat>
  <Paragraphs>119</Paragraphs>
  <Slides>26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Office-téma</vt:lpstr>
      <vt:lpstr>Quantifier spreading:  children misled by ostensive cues</vt:lpstr>
      <vt:lpstr>The phenomenon: 1. Classic spreading</vt:lpstr>
      <vt:lpstr>2. Bunny spreading</vt:lpstr>
      <vt:lpstr>Underexhaustive search is a different phenomenon:</vt:lpstr>
      <vt:lpstr>Theories of Quantifier Spreading</vt:lpstr>
      <vt:lpstr>Linguistic explanations:  problem with the domain of quantification</vt:lpstr>
      <vt:lpstr>A parsing problem repaired by pragmatic processes:</vt:lpstr>
      <vt:lpstr>Counter-evidence:  QS also occurs with weak (numerical) quantifiers</vt:lpstr>
      <vt:lpstr>Philip (2011): Relevance Account</vt:lpstr>
      <vt:lpstr>The frequency of QS can be changed by manipulating the pragmatic conditions:</vt:lpstr>
      <vt:lpstr>Hypothesis:</vt:lpstr>
      <vt:lpstr>Children are misled by their disposition to show preferential attention to ostensive signals.</vt:lpstr>
      <vt:lpstr>Butler &amp; Markman (2014):  Preschoolers give more credit to ostensive demonstration than to salient perceptual clues</vt:lpstr>
      <vt:lpstr>Claim:</vt:lpstr>
      <vt:lpstr>Experimental evidence</vt:lpstr>
      <vt:lpstr>16. dia</vt:lpstr>
      <vt:lpstr>Materials: 8 test sentences (+ 16 fillers),  associated with an iconic drawing and a photo</vt:lpstr>
      <vt:lpstr>An example:</vt:lpstr>
      <vt:lpstr>Another example:</vt:lpstr>
      <vt:lpstr>Results:</vt:lpstr>
      <vt:lpstr>Adult control group:</vt:lpstr>
      <vt:lpstr>Discussion:</vt:lpstr>
      <vt:lpstr>Misleading ostensive effects in other types of language acquisition experiments</vt:lpstr>
      <vt:lpstr>In a natural situation: </vt:lpstr>
      <vt:lpstr>Conclusion: </vt:lpstr>
      <vt:lpstr>References: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Quantifier spreading:  children misled by ostensive cues</dc:title>
  <dc:creator>É.Kiss Katalin</dc:creator>
  <cp:lastModifiedBy>É.Kiss Katalin</cp:lastModifiedBy>
  <cp:revision>35</cp:revision>
  <dcterms:created xsi:type="dcterms:W3CDTF">2014-10-24T07:12:48Z</dcterms:created>
  <dcterms:modified xsi:type="dcterms:W3CDTF">2014-10-26T16:05:47Z</dcterms:modified>
</cp:coreProperties>
</file>