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300" r:id="rId5"/>
    <p:sldId id="264" r:id="rId6"/>
    <p:sldId id="257" r:id="rId7"/>
    <p:sldId id="262" r:id="rId8"/>
    <p:sldId id="259" r:id="rId9"/>
    <p:sldId id="261" r:id="rId10"/>
    <p:sldId id="299" r:id="rId11"/>
    <p:sldId id="263" r:id="rId12"/>
    <p:sldId id="288" r:id="rId13"/>
    <p:sldId id="289" r:id="rId14"/>
    <p:sldId id="269" r:id="rId15"/>
    <p:sldId id="265" r:id="rId16"/>
    <p:sldId id="266" r:id="rId17"/>
    <p:sldId id="271" r:id="rId18"/>
    <p:sldId id="276" r:id="rId19"/>
    <p:sldId id="291" r:id="rId20"/>
    <p:sldId id="272" r:id="rId21"/>
    <p:sldId id="273" r:id="rId22"/>
    <p:sldId id="290" r:id="rId23"/>
    <p:sldId id="274" r:id="rId24"/>
    <p:sldId id="277" r:id="rId25"/>
    <p:sldId id="301" r:id="rId26"/>
    <p:sldId id="278" r:id="rId27"/>
    <p:sldId id="275" r:id="rId28"/>
    <p:sldId id="279" r:id="rId29"/>
    <p:sldId id="281" r:id="rId30"/>
    <p:sldId id="285" r:id="rId31"/>
    <p:sldId id="292" r:id="rId32"/>
    <p:sldId id="293" r:id="rId33"/>
    <p:sldId id="286" r:id="rId34"/>
    <p:sldId id="294" r:id="rId35"/>
    <p:sldId id="298" r:id="rId36"/>
    <p:sldId id="295" r:id="rId37"/>
    <p:sldId id="283" r:id="rId38"/>
    <p:sldId id="282" r:id="rId39"/>
    <p:sldId id="296" r:id="rId40"/>
    <p:sldId id="297" r:id="rId41"/>
    <p:sldId id="287" r:id="rId4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67F2B-8DAE-45F7-80D6-4B6701A7697B}" type="datetimeFigureOut">
              <a:rPr lang="hu-HU" smtClean="0"/>
              <a:pPr/>
              <a:t>2012.06.12.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ED8E-E6A6-443B-B7B5-611B2B75A0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The </a:t>
            </a:r>
            <a:r>
              <a:rPr lang="hu-HU" b="1" dirty="0" err="1"/>
              <a:t>role</a:t>
            </a:r>
            <a:r>
              <a:rPr lang="hu-HU" b="1" dirty="0"/>
              <a:t> of </a:t>
            </a:r>
            <a:r>
              <a:rPr lang="hu-HU" b="1" dirty="0" err="1"/>
              <a:t>historical</a:t>
            </a:r>
            <a:r>
              <a:rPr lang="hu-HU" b="1" dirty="0"/>
              <a:t> </a:t>
            </a:r>
            <a:r>
              <a:rPr lang="hu-HU" b="1" dirty="0" err="1"/>
              <a:t>corpora</a:t>
            </a:r>
            <a:r>
              <a:rPr lang="hu-HU" b="1" dirty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reconstruction</a:t>
            </a:r>
            <a:r>
              <a:rPr lang="hu-HU" b="1" dirty="0"/>
              <a:t> of </a:t>
            </a:r>
            <a:r>
              <a:rPr lang="hu-HU" b="1" dirty="0" err="1"/>
              <a:t>proto-syntax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Katalin É. Kiss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Research Institute </a:t>
            </a:r>
            <a:r>
              <a:rPr lang="hu-HU" dirty="0" err="1">
                <a:solidFill>
                  <a:schemeClr val="tx1"/>
                </a:solidFill>
              </a:rPr>
              <a:t>for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Linguistics</a:t>
            </a:r>
            <a:r>
              <a:rPr lang="hu-HU" dirty="0">
                <a:solidFill>
                  <a:schemeClr val="tx1"/>
                </a:solidFill>
              </a:rPr>
              <a:t> of </a:t>
            </a:r>
            <a:r>
              <a:rPr lang="hu-HU" dirty="0" err="1">
                <a:solidFill>
                  <a:schemeClr val="tx1"/>
                </a:solidFill>
              </a:rPr>
              <a:t>the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Hungarian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Academy</a:t>
            </a:r>
            <a:r>
              <a:rPr lang="hu-HU" dirty="0">
                <a:solidFill>
                  <a:schemeClr val="tx1"/>
                </a:solidFill>
              </a:rPr>
              <a:t>, and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Pázmány </a:t>
            </a:r>
            <a:r>
              <a:rPr lang="hu-HU" dirty="0">
                <a:solidFill>
                  <a:schemeClr val="tx1"/>
                </a:solidFill>
              </a:rPr>
              <a:t>Péter </a:t>
            </a:r>
            <a:r>
              <a:rPr lang="hu-HU" dirty="0" err="1">
                <a:solidFill>
                  <a:schemeClr val="tx1"/>
                </a:solidFill>
              </a:rPr>
              <a:t>Catholic</a:t>
            </a:r>
            <a:r>
              <a:rPr lang="hu-HU" dirty="0">
                <a:solidFill>
                  <a:schemeClr val="tx1"/>
                </a:solidFill>
              </a:rPr>
              <a:t>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declining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must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prevailed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Proto-Hungarian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converge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corresponding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of Vogul and </a:t>
            </a:r>
            <a:r>
              <a:rPr lang="hu-HU" dirty="0" err="1" smtClean="0"/>
              <a:t>Ostyak</a:t>
            </a:r>
            <a:r>
              <a:rPr lang="hu-HU" dirty="0" smtClean="0"/>
              <a:t> -&gt;</a:t>
            </a:r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must </a:t>
            </a:r>
            <a:r>
              <a:rPr lang="hu-HU" dirty="0" err="1" smtClean="0"/>
              <a:t>represent</a:t>
            </a:r>
            <a:r>
              <a:rPr lang="hu-HU" dirty="0" smtClean="0"/>
              <a:t> </a:t>
            </a:r>
            <a:r>
              <a:rPr lang="hu-HU" dirty="0" err="1" smtClean="0"/>
              <a:t>Ugric</a:t>
            </a:r>
            <a:r>
              <a:rPr lang="hu-HU" dirty="0" smtClean="0"/>
              <a:t> </a:t>
            </a:r>
            <a:r>
              <a:rPr lang="hu-HU" dirty="0" err="1" smtClean="0"/>
              <a:t>heritage</a:t>
            </a:r>
            <a:r>
              <a:rPr lang="hu-HU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1. </a:t>
            </a:r>
            <a:r>
              <a:rPr lang="hu-HU" sz="3600" b="1" dirty="0" err="1" smtClean="0"/>
              <a:t>Disappearing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types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100" dirty="0" err="1" smtClean="0"/>
              <a:t>Ostyak</a:t>
            </a:r>
            <a:r>
              <a:rPr lang="hu-HU" sz="4100" dirty="0" smtClean="0"/>
              <a:t> and more </a:t>
            </a:r>
            <a:r>
              <a:rPr lang="hu-HU" sz="4100" dirty="0" err="1" smtClean="0"/>
              <a:t>distant</a:t>
            </a:r>
            <a:r>
              <a:rPr lang="hu-HU" sz="4100" dirty="0" smtClean="0"/>
              <a:t> </a:t>
            </a:r>
            <a:r>
              <a:rPr lang="hu-HU" sz="4100" dirty="0" err="1" smtClean="0"/>
              <a:t>sister</a:t>
            </a:r>
            <a:r>
              <a:rPr lang="hu-HU" sz="4100" dirty="0" smtClean="0"/>
              <a:t> </a:t>
            </a:r>
            <a:r>
              <a:rPr lang="hu-HU" sz="4100" dirty="0" err="1" smtClean="0"/>
              <a:t>languages</a:t>
            </a:r>
            <a:r>
              <a:rPr lang="hu-HU" sz="4100" dirty="0" smtClean="0"/>
              <a:t>:</a:t>
            </a:r>
          </a:p>
          <a:p>
            <a:pPr>
              <a:buNone/>
            </a:pPr>
            <a:r>
              <a:rPr lang="hu-HU" sz="4100" dirty="0" err="1" smtClean="0"/>
              <a:t>Strictly</a:t>
            </a:r>
            <a:r>
              <a:rPr lang="hu-HU" sz="4100" dirty="0" smtClean="0"/>
              <a:t> </a:t>
            </a:r>
            <a:r>
              <a:rPr lang="hu-HU" sz="4100" dirty="0" err="1" smtClean="0"/>
              <a:t>SOV</a:t>
            </a:r>
            <a:r>
              <a:rPr lang="hu-HU" sz="4100" dirty="0" smtClean="0"/>
              <a:t> </a:t>
            </a:r>
            <a:r>
              <a:rPr lang="hu-HU" sz="4100" dirty="0" err="1" smtClean="0"/>
              <a:t>order</a:t>
            </a:r>
            <a:r>
              <a:rPr lang="hu-HU" sz="4100" dirty="0" smtClean="0"/>
              <a:t>; </a:t>
            </a:r>
            <a:r>
              <a:rPr lang="hu-HU" sz="4100" dirty="0" err="1" smtClean="0"/>
              <a:t>object</a:t>
            </a:r>
            <a:r>
              <a:rPr lang="hu-HU" sz="4100" dirty="0" smtClean="0"/>
              <a:t> is </a:t>
            </a:r>
            <a:r>
              <a:rPr lang="hu-HU" sz="4100" dirty="0" err="1" smtClean="0"/>
              <a:t>unmarked</a:t>
            </a:r>
            <a:r>
              <a:rPr lang="hu-HU" sz="4100" dirty="0" smtClean="0"/>
              <a:t>, </a:t>
            </a:r>
            <a:r>
              <a:rPr lang="hu-HU" sz="4100" dirty="0" err="1" smtClean="0"/>
              <a:t>e.g</a:t>
            </a:r>
            <a:r>
              <a:rPr lang="hu-HU" sz="4100" dirty="0" smtClean="0"/>
              <a:t>.: 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sz="4100" dirty="0" smtClean="0"/>
              <a:t>(1) </a:t>
            </a:r>
            <a:r>
              <a:rPr lang="hu-HU" sz="4100" b="1" i="1" dirty="0" err="1" smtClean="0"/>
              <a:t>Juwan</a:t>
            </a:r>
            <a:r>
              <a:rPr lang="hu-HU" sz="4100" b="1" i="1" dirty="0" smtClean="0"/>
              <a:t> </a:t>
            </a:r>
            <a:r>
              <a:rPr lang="hu-HU" sz="4100" i="1" dirty="0" err="1" smtClean="0"/>
              <a:t>jik-ə-l</a:t>
            </a:r>
            <a:r>
              <a:rPr lang="hu-HU" sz="4100" i="1" dirty="0" smtClean="0"/>
              <a:t>    </a:t>
            </a:r>
            <a:r>
              <a:rPr lang="hu-HU" sz="4100" i="1" dirty="0" err="1" smtClean="0"/>
              <a:t>pilna</a:t>
            </a:r>
            <a:r>
              <a:rPr lang="hu-HU" sz="4100" i="1" dirty="0" smtClean="0"/>
              <a:t>  </a:t>
            </a:r>
            <a:r>
              <a:rPr lang="hu-HU" sz="4100" i="1" dirty="0" err="1" smtClean="0"/>
              <a:t>xo</a:t>
            </a:r>
            <a:r>
              <a:rPr lang="hu-HU" sz="4100" i="1" dirty="0" smtClean="0"/>
              <a:t>:p </a:t>
            </a:r>
            <a:r>
              <a:rPr lang="hu-HU" sz="4100" i="1" dirty="0" err="1" smtClean="0"/>
              <a:t>we</a:t>
            </a:r>
            <a:r>
              <a:rPr lang="hu-HU" sz="4100" i="1" dirty="0" smtClean="0"/>
              <a:t>:</a:t>
            </a:r>
            <a:r>
              <a:rPr lang="hu-HU" sz="4100" i="1" dirty="0" err="1" smtClean="0"/>
              <a:t>r-s-ə-ŋən</a:t>
            </a:r>
            <a:r>
              <a:rPr lang="hu-HU" sz="4100" dirty="0" smtClean="0"/>
              <a:t>. </a:t>
            </a:r>
            <a:r>
              <a:rPr lang="hu-HU" sz="4100" i="1" dirty="0" smtClean="0"/>
              <a:t>	</a:t>
            </a: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	 Ivan    </a:t>
            </a:r>
            <a:r>
              <a:rPr lang="hu-HU" sz="4100" dirty="0" err="1" smtClean="0"/>
              <a:t>son-3</a:t>
            </a:r>
            <a:r>
              <a:rPr lang="hu-HU" sz="4100" cap="small" dirty="0" err="1" smtClean="0"/>
              <a:t>sg</a:t>
            </a:r>
            <a:r>
              <a:rPr lang="hu-HU" sz="4100" dirty="0" smtClean="0"/>
              <a:t> </a:t>
            </a:r>
            <a:r>
              <a:rPr lang="hu-HU" sz="4100" dirty="0" err="1" smtClean="0"/>
              <a:t>with</a:t>
            </a:r>
            <a:r>
              <a:rPr lang="hu-HU" sz="4100" dirty="0" smtClean="0"/>
              <a:t>   </a:t>
            </a:r>
            <a:r>
              <a:rPr lang="hu-HU" sz="4100" dirty="0" err="1" smtClean="0"/>
              <a:t>boat</a:t>
            </a:r>
            <a:r>
              <a:rPr lang="hu-HU" sz="4100" dirty="0" smtClean="0"/>
              <a:t>  </a:t>
            </a:r>
            <a:r>
              <a:rPr lang="hu-HU" sz="4100" dirty="0" err="1" smtClean="0"/>
              <a:t>make-</a:t>
            </a:r>
            <a:r>
              <a:rPr lang="hu-HU" sz="4100" cap="small" dirty="0" err="1" smtClean="0"/>
              <a:t>past-ep-3d</a:t>
            </a:r>
            <a:endParaRPr lang="hu-HU" sz="4100" cap="small" dirty="0" smtClean="0"/>
          </a:p>
          <a:p>
            <a:pPr>
              <a:buNone/>
            </a:pPr>
            <a:r>
              <a:rPr lang="hu-HU" sz="4100" cap="small" dirty="0" smtClean="0"/>
              <a:t>   	 </a:t>
            </a:r>
            <a:r>
              <a:rPr lang="hu-HU" sz="4100" dirty="0" smtClean="0"/>
              <a:t>‛Ivan made a </a:t>
            </a:r>
            <a:r>
              <a:rPr lang="hu-HU" sz="4100" dirty="0" err="1" smtClean="0"/>
              <a:t>boat</a:t>
            </a:r>
            <a:r>
              <a:rPr lang="hu-HU" sz="4100" dirty="0" smtClean="0"/>
              <a:t> </a:t>
            </a:r>
            <a:r>
              <a:rPr lang="hu-HU" sz="4100" dirty="0" err="1" smtClean="0"/>
              <a:t>with</a:t>
            </a:r>
            <a:r>
              <a:rPr lang="hu-HU" sz="4100" dirty="0" smtClean="0"/>
              <a:t> </a:t>
            </a:r>
            <a:r>
              <a:rPr lang="hu-HU" sz="4100" dirty="0" err="1" smtClean="0"/>
              <a:t>his</a:t>
            </a:r>
            <a:r>
              <a:rPr lang="hu-HU" sz="4100" dirty="0" smtClean="0"/>
              <a:t> </a:t>
            </a:r>
            <a:r>
              <a:rPr lang="hu-HU" sz="4100" dirty="0" err="1" smtClean="0"/>
              <a:t>son</a:t>
            </a:r>
            <a:r>
              <a:rPr lang="hu-HU" sz="4100" dirty="0" smtClean="0"/>
              <a:t>.’</a:t>
            </a:r>
            <a:r>
              <a:rPr lang="hu-HU" sz="1100" dirty="0" smtClean="0"/>
              <a:t>	</a:t>
            </a:r>
            <a:endParaRPr lang="hu-HU" sz="41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sz="4100" dirty="0" smtClean="0"/>
              <a:t>(2)</a:t>
            </a:r>
            <a:r>
              <a:rPr lang="hu-HU" sz="4100" i="1" dirty="0" smtClean="0"/>
              <a:t>(</a:t>
            </a:r>
            <a:r>
              <a:rPr lang="hu-HU" sz="4100" i="1" dirty="0" err="1" smtClean="0"/>
              <a:t>luw</a:t>
            </a:r>
            <a:r>
              <a:rPr lang="hu-HU" sz="4100" i="1" dirty="0" smtClean="0"/>
              <a:t>)  </a:t>
            </a:r>
            <a:r>
              <a:rPr lang="hu-HU" sz="4100" b="1" i="1" dirty="0" err="1" smtClean="0"/>
              <a:t>juwan</a:t>
            </a:r>
            <a:r>
              <a:rPr lang="hu-HU" sz="4100" b="1" i="1" dirty="0" smtClean="0"/>
              <a:t>  </a:t>
            </a:r>
            <a:r>
              <a:rPr lang="hu-HU" sz="4100" i="1" dirty="0" smtClean="0"/>
              <a:t>re:</a:t>
            </a:r>
            <a:r>
              <a:rPr lang="hu-HU" sz="4100" i="1" dirty="0" err="1" smtClean="0"/>
              <a:t>sk-ə-s</a:t>
            </a:r>
            <a:r>
              <a:rPr lang="hu-HU" sz="4100" i="1" dirty="0" smtClean="0"/>
              <a:t>	</a:t>
            </a: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     he      Ivan      </a:t>
            </a:r>
            <a:r>
              <a:rPr lang="hu-HU" sz="4100" dirty="0" err="1" smtClean="0"/>
              <a:t>hit-</a:t>
            </a:r>
            <a:r>
              <a:rPr lang="hu-HU" sz="4100" cap="small" dirty="0" err="1" smtClean="0"/>
              <a:t>ep-past.3sg</a:t>
            </a: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     ’</a:t>
            </a:r>
            <a:r>
              <a:rPr lang="hu-HU" sz="4100" dirty="0" err="1" smtClean="0"/>
              <a:t>He</a:t>
            </a:r>
            <a:r>
              <a:rPr lang="hu-HU" sz="4100" dirty="0" smtClean="0"/>
              <a:t> hit Ivan</a:t>
            </a:r>
            <a:r>
              <a:rPr lang="hu-HU" sz="4100" dirty="0" smtClean="0"/>
              <a:t>.’                          (</a:t>
            </a:r>
            <a:r>
              <a:rPr lang="hu-HU" sz="4100" dirty="0" err="1" smtClean="0"/>
              <a:t>Nikolaeva</a:t>
            </a:r>
            <a:r>
              <a:rPr lang="hu-HU" sz="4100" dirty="0" smtClean="0"/>
              <a:t> 1999)</a:t>
            </a:r>
            <a:endParaRPr lang="hu-HU" sz="4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err="1" smtClean="0"/>
              <a:t>Infinitival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dirty="0" smtClean="0"/>
              <a:t>(3) </a:t>
            </a:r>
            <a:r>
              <a:rPr lang="hu-HU" i="1" dirty="0" smtClean="0"/>
              <a:t>ne  </a:t>
            </a:r>
            <a:r>
              <a:rPr lang="hu-HU" i="1" dirty="0" err="1" smtClean="0"/>
              <a:t>fordo’l’lon</a:t>
            </a:r>
            <a:r>
              <a:rPr lang="hu-HU" i="1" dirty="0" smtClean="0"/>
              <a:t>    mˉg  </a:t>
            </a:r>
            <a:r>
              <a:rPr lang="hu-HU" b="1" i="1" dirty="0" smtClean="0"/>
              <a:t>ǫ    </a:t>
            </a:r>
            <a:r>
              <a:rPr lang="hu-HU" b="1" i="1" dirty="0" err="1" smtClean="0"/>
              <a:t>kǫntosǫ</a:t>
            </a:r>
            <a:r>
              <a:rPr lang="hu-HU" b="1" i="1" dirty="0" smtClean="0"/>
              <a:t>       </a:t>
            </a:r>
            <a:r>
              <a:rPr lang="hu-HU" b="1" i="1" dirty="0" err="1" smtClean="0"/>
              <a:t>feluènni</a:t>
            </a:r>
            <a:r>
              <a:rPr lang="hu-HU" b="1" i="1" dirty="0" smtClean="0"/>
              <a:t>   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turn-</a:t>
            </a:r>
            <a:r>
              <a:rPr lang="hu-HU" sz="2600" dirty="0" err="1" smtClean="0"/>
              <a:t>SUBJ-3SG</a:t>
            </a:r>
            <a:r>
              <a:rPr lang="hu-HU" sz="3000" dirty="0" smtClean="0"/>
              <a:t> </a:t>
            </a:r>
            <a:r>
              <a:rPr lang="hu-HU" dirty="0" smtClean="0"/>
              <a:t>back he </a:t>
            </a:r>
            <a:r>
              <a:rPr lang="hu-HU" dirty="0" err="1" smtClean="0"/>
              <a:t>gown-</a:t>
            </a:r>
            <a:r>
              <a:rPr lang="hu-HU" sz="3000" dirty="0" err="1" smtClean="0"/>
              <a:t>3SG</a:t>
            </a:r>
            <a:r>
              <a:rPr lang="hu-HU" dirty="0" err="1" smtClean="0"/>
              <a:t>-ø</a:t>
            </a:r>
            <a:r>
              <a:rPr lang="hu-HU" dirty="0" smtClean="0"/>
              <a:t> </a:t>
            </a:r>
            <a:r>
              <a:rPr lang="hu-HU" dirty="0" err="1" smtClean="0"/>
              <a:t>put.on-</a:t>
            </a:r>
            <a:r>
              <a:rPr lang="hu-HU" sz="2600" dirty="0" err="1" smtClean="0"/>
              <a:t>INF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dirty="0" smtClean="0"/>
              <a:t>‘</a:t>
            </a:r>
            <a:r>
              <a:rPr lang="hu-HU" dirty="0" smtClean="0"/>
              <a:t>he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turn</a:t>
            </a:r>
            <a:r>
              <a:rPr lang="hu-HU" dirty="0" smtClean="0"/>
              <a:t> back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put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gown</a:t>
            </a:r>
            <a:r>
              <a:rPr lang="hu-HU" dirty="0" smtClean="0"/>
              <a:t>’</a:t>
            </a:r>
            <a:r>
              <a:rPr lang="hu-HU" b="1" i="1" dirty="0" smtClean="0"/>
              <a:t>					               </a:t>
            </a:r>
            <a:r>
              <a:rPr lang="hu-HU" b="1" i="1" dirty="0" smtClean="0"/>
              <a:t>  </a:t>
            </a:r>
            <a:r>
              <a:rPr lang="hu-HU" dirty="0" smtClean="0"/>
              <a:t>(</a:t>
            </a:r>
            <a:r>
              <a:rPr lang="hu-HU" dirty="0" err="1" smtClean="0"/>
              <a:t>Munich</a:t>
            </a:r>
            <a:r>
              <a:rPr lang="hu-HU" dirty="0" smtClean="0"/>
              <a:t> C. </a:t>
            </a:r>
            <a:r>
              <a:rPr lang="hu-HU" dirty="0" err="1" smtClean="0"/>
              <a:t>a.1416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b="1" dirty="0" err="1" smtClean="0"/>
              <a:t>Present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r>
              <a:rPr lang="hu-HU" b="1" dirty="0" smtClean="0"/>
              <a:t>: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(4) </a:t>
            </a:r>
            <a:r>
              <a:rPr lang="hu-HU" b="1" i="1" dirty="0" err="1" smtClean="0"/>
              <a:t>Kiral</a:t>
            </a:r>
            <a:r>
              <a:rPr lang="hu-HU" b="1" i="1" dirty="0" smtClean="0"/>
              <a:t> </a:t>
            </a:r>
            <a:r>
              <a:rPr lang="hu-HU" b="1" i="1" dirty="0" err="1" smtClean="0"/>
              <a:t>lèuèli</a:t>
            </a:r>
            <a:r>
              <a:rPr lang="hu-HU" b="1" i="1" dirty="0" smtClean="0"/>
              <a:t>             </a:t>
            </a:r>
            <a:r>
              <a:rPr lang="hu-HU" i="1" dirty="0" err="1" smtClean="0"/>
              <a:t>i</a:t>
            </a:r>
            <a:r>
              <a:rPr lang="hu-HU" b="1" i="1" dirty="0" err="1" smtClean="0"/>
              <a:t>rokat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king</a:t>
            </a:r>
            <a:r>
              <a:rPr lang="hu-HU" dirty="0" smtClean="0"/>
              <a:t> </a:t>
            </a:r>
            <a:r>
              <a:rPr lang="hu-HU" dirty="0" err="1" smtClean="0"/>
              <a:t>letters-3SG-ø</a:t>
            </a:r>
            <a:r>
              <a:rPr lang="hu-HU" dirty="0" smtClean="0"/>
              <a:t> </a:t>
            </a:r>
            <a:r>
              <a:rPr lang="hu-HU" dirty="0" err="1" smtClean="0"/>
              <a:t>writing-</a:t>
            </a:r>
            <a:r>
              <a:rPr lang="hu-HU" sz="3000" dirty="0" err="1" smtClean="0"/>
              <a:t>PL-ACC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</a:t>
            </a:r>
            <a:r>
              <a:rPr lang="hu-HU" dirty="0" smtClean="0"/>
              <a:t>‘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 smtClean="0"/>
              <a:t>writing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king’s</a:t>
            </a:r>
            <a:r>
              <a:rPr lang="hu-HU" dirty="0" smtClean="0"/>
              <a:t> </a:t>
            </a:r>
            <a:r>
              <a:rPr lang="hu-HU" dirty="0" err="1" smtClean="0"/>
              <a:t>letters</a:t>
            </a:r>
            <a:r>
              <a:rPr lang="hu-HU" dirty="0" smtClean="0"/>
              <a:t>’ (</a:t>
            </a:r>
            <a:r>
              <a:rPr lang="hu-HU" dirty="0" err="1" smtClean="0"/>
              <a:t>Vienna</a:t>
            </a:r>
            <a:r>
              <a:rPr lang="hu-HU" dirty="0" smtClean="0"/>
              <a:t> C. </a:t>
            </a:r>
            <a:r>
              <a:rPr lang="hu-HU" dirty="0" err="1" smtClean="0"/>
              <a:t>a.1416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err="1" smtClean="0"/>
              <a:t>Perfect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(5) </a:t>
            </a:r>
            <a:r>
              <a:rPr lang="hu-HU" i="1" dirty="0" smtClean="0"/>
              <a:t>Agyad    meg </a:t>
            </a:r>
            <a:r>
              <a:rPr lang="hu-HU" i="1" dirty="0" err="1" smtClean="0"/>
              <a:t>ymmar</a:t>
            </a:r>
            <a:r>
              <a:rPr lang="hu-HU" i="1" dirty="0" smtClean="0"/>
              <a:t> </a:t>
            </a:r>
            <a:r>
              <a:rPr lang="hu-HU" b="1" i="1" dirty="0" err="1" smtClean="0"/>
              <a:t>bewne</a:t>
            </a:r>
            <a:r>
              <a:rPr lang="hu-HU" i="1" dirty="0" smtClean="0"/>
              <a:t>     </a:t>
            </a:r>
            <a:r>
              <a:rPr lang="hu-HU" b="1" i="1" dirty="0" err="1" smtClean="0"/>
              <a:t>zantnak</a:t>
            </a:r>
            <a:r>
              <a:rPr lang="hu-HU" b="1" i="1" dirty="0" smtClean="0"/>
              <a:t> </a:t>
            </a:r>
          </a:p>
          <a:p>
            <a:pPr>
              <a:buNone/>
            </a:pPr>
            <a:r>
              <a:rPr lang="hu-HU" dirty="0" smtClean="0"/>
              <a:t>     </a:t>
            </a:r>
            <a:r>
              <a:rPr lang="hu-HU" dirty="0" err="1" smtClean="0"/>
              <a:t>give-</a:t>
            </a:r>
            <a:r>
              <a:rPr lang="hu-HU" sz="3000" dirty="0" err="1" smtClean="0"/>
              <a:t>IMP</a:t>
            </a:r>
            <a:r>
              <a:rPr lang="hu-HU" dirty="0" smtClean="0"/>
              <a:t> back </a:t>
            </a:r>
            <a:r>
              <a:rPr lang="hu-HU" dirty="0" err="1" smtClean="0"/>
              <a:t>now</a:t>
            </a:r>
            <a:r>
              <a:rPr lang="hu-HU" dirty="0" smtClean="0"/>
              <a:t>     </a:t>
            </a:r>
            <a:r>
              <a:rPr lang="hu-HU" dirty="0" err="1" smtClean="0"/>
              <a:t>sin-3SG-ø</a:t>
            </a:r>
            <a:r>
              <a:rPr lang="hu-HU" dirty="0" smtClean="0"/>
              <a:t> </a:t>
            </a:r>
            <a:r>
              <a:rPr lang="hu-HU" dirty="0" err="1" smtClean="0"/>
              <a:t>repented-DAT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‘</a:t>
            </a:r>
            <a:r>
              <a:rPr lang="hu-HU" dirty="0" err="1" smtClean="0"/>
              <a:t>give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back </a:t>
            </a:r>
            <a:r>
              <a:rPr lang="hu-HU" dirty="0" err="1" smtClean="0"/>
              <a:t>now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repented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sin’</a:t>
            </a:r>
          </a:p>
          <a:p>
            <a:pPr>
              <a:buNone/>
            </a:pPr>
            <a:r>
              <a:rPr lang="hu-HU" dirty="0" smtClean="0"/>
              <a:t>                                                                  (Jókai C. </a:t>
            </a:r>
            <a:r>
              <a:rPr lang="hu-HU" dirty="0" err="1" smtClean="0"/>
              <a:t>a.1370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b="1" dirty="0" err="1" smtClean="0"/>
              <a:t>Predicative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(6) </a:t>
            </a:r>
            <a:r>
              <a:rPr lang="hu-HU" i="1" dirty="0" err="1" smtClean="0"/>
              <a:t>ky</a:t>
            </a:r>
            <a:r>
              <a:rPr lang="hu-HU" i="1" dirty="0" smtClean="0"/>
              <a:t> zent  </a:t>
            </a:r>
            <a:r>
              <a:rPr lang="hu-HU" i="1" dirty="0" err="1" smtClean="0"/>
              <a:t>fferenczet</a:t>
            </a:r>
            <a:r>
              <a:rPr lang="hu-HU" i="1" dirty="0" smtClean="0"/>
              <a:t> </a:t>
            </a:r>
            <a:r>
              <a:rPr lang="hu-HU" i="1" dirty="0" err="1" smtClean="0"/>
              <a:t>lewlteuala</a:t>
            </a:r>
            <a:r>
              <a:rPr lang="hu-HU" i="1" dirty="0" smtClean="0"/>
              <a:t> </a:t>
            </a:r>
            <a:r>
              <a:rPr lang="hu-HU" b="1" i="1" dirty="0" err="1" smtClean="0"/>
              <a:t>egyhaz</a:t>
            </a:r>
            <a:r>
              <a:rPr lang="hu-HU" i="1" dirty="0" smtClean="0"/>
              <a:t>    </a:t>
            </a:r>
            <a:r>
              <a:rPr lang="hu-HU" b="1" i="1" dirty="0" err="1" smtClean="0"/>
              <a:t>feprette</a:t>
            </a:r>
            <a:endParaRPr lang="hu-HU" b="1" i="1" dirty="0" smtClean="0"/>
          </a:p>
          <a:p>
            <a:pPr>
              <a:buNone/>
            </a:pPr>
            <a:r>
              <a:rPr lang="hu-HU" b="1" i="1" dirty="0" smtClean="0"/>
              <a:t>    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St</a:t>
            </a:r>
            <a:r>
              <a:rPr lang="hu-HU" dirty="0" smtClean="0"/>
              <a:t> </a:t>
            </a:r>
            <a:r>
              <a:rPr lang="hu-HU" dirty="0" err="1" smtClean="0"/>
              <a:t>Francis-</a:t>
            </a:r>
            <a:r>
              <a:rPr lang="hu-HU" sz="2600" dirty="0" err="1" smtClean="0"/>
              <a:t>ACC</a:t>
            </a:r>
            <a:r>
              <a:rPr lang="hu-HU" dirty="0" smtClean="0"/>
              <a:t> </a:t>
            </a:r>
            <a:r>
              <a:rPr lang="hu-HU" dirty="0" err="1" smtClean="0"/>
              <a:t>found</a:t>
            </a:r>
            <a:r>
              <a:rPr lang="hu-HU" dirty="0" smtClean="0"/>
              <a:t>    </a:t>
            </a:r>
            <a:r>
              <a:rPr lang="hu-HU" dirty="0" err="1" smtClean="0"/>
              <a:t>church-</a:t>
            </a:r>
            <a:r>
              <a:rPr lang="hu-HU" sz="2600" dirty="0" err="1" smtClean="0"/>
              <a:t>NOM</a:t>
            </a:r>
            <a:r>
              <a:rPr lang="hu-HU" dirty="0" smtClean="0"/>
              <a:t> </a:t>
            </a:r>
            <a:r>
              <a:rPr lang="hu-HU" dirty="0" err="1" smtClean="0"/>
              <a:t>sweeping</a:t>
            </a:r>
            <a:r>
              <a:rPr lang="hu-HU" dirty="0" smtClean="0"/>
              <a:t>     ‘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found</a:t>
            </a:r>
            <a:r>
              <a:rPr lang="hu-HU" dirty="0" smtClean="0"/>
              <a:t> </a:t>
            </a:r>
            <a:r>
              <a:rPr lang="hu-HU" dirty="0" err="1" smtClean="0"/>
              <a:t>St</a:t>
            </a:r>
            <a:r>
              <a:rPr lang="hu-HU" dirty="0" smtClean="0"/>
              <a:t> Francis </a:t>
            </a:r>
            <a:r>
              <a:rPr lang="hu-HU" dirty="0" err="1" smtClean="0"/>
              <a:t>sweeping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church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                                                                  (Jókai C. </a:t>
            </a:r>
            <a:r>
              <a:rPr lang="hu-HU" dirty="0" err="1" smtClean="0"/>
              <a:t>a.1370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err="1" smtClean="0"/>
              <a:t>Adverbial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(7) </a:t>
            </a:r>
            <a:r>
              <a:rPr lang="hu-HU" b="1" i="1" dirty="0" err="1" smtClean="0"/>
              <a:t>ky</a:t>
            </a:r>
            <a:r>
              <a:rPr lang="hu-HU" b="1" i="1" dirty="0" smtClean="0"/>
              <a:t>          </a:t>
            </a:r>
            <a:r>
              <a:rPr lang="hu-HU" b="1" i="1" dirty="0" err="1" smtClean="0"/>
              <a:t>haluan</a:t>
            </a:r>
            <a:r>
              <a:rPr lang="hu-HU" b="1" i="1" dirty="0" smtClean="0"/>
              <a:t> </a:t>
            </a:r>
            <a:r>
              <a:rPr lang="hu-HU" i="1" dirty="0" err="1" smtClean="0"/>
              <a:t>legottan</a:t>
            </a:r>
            <a:r>
              <a:rPr lang="hu-HU" i="1" dirty="0" smtClean="0"/>
              <a:t>         el       </a:t>
            </a:r>
            <a:r>
              <a:rPr lang="hu-HU" i="1" dirty="0" err="1" smtClean="0"/>
              <a:t>mene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what-ø</a:t>
            </a:r>
            <a:r>
              <a:rPr lang="hu-HU" dirty="0" smtClean="0"/>
              <a:t> </a:t>
            </a:r>
            <a:r>
              <a:rPr lang="hu-HU" dirty="0" err="1" smtClean="0"/>
              <a:t>hearing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away</a:t>
            </a:r>
            <a:r>
              <a:rPr lang="hu-HU" dirty="0" smtClean="0"/>
              <a:t> </a:t>
            </a:r>
            <a:r>
              <a:rPr lang="hu-HU" dirty="0" err="1" smtClean="0"/>
              <a:t>went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‘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having</a:t>
            </a:r>
            <a:r>
              <a:rPr lang="hu-HU" dirty="0" smtClean="0"/>
              <a:t> </a:t>
            </a:r>
            <a:r>
              <a:rPr lang="hu-HU" dirty="0" err="1" smtClean="0"/>
              <a:t>heard</a:t>
            </a:r>
            <a:r>
              <a:rPr lang="hu-HU" dirty="0" smtClean="0"/>
              <a:t>, he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went</a:t>
            </a:r>
            <a:r>
              <a:rPr lang="hu-HU" dirty="0" smtClean="0"/>
              <a:t>   </a:t>
            </a:r>
          </a:p>
          <a:p>
            <a:pPr>
              <a:buNone/>
            </a:pPr>
            <a:r>
              <a:rPr lang="hu-HU" dirty="0" smtClean="0"/>
              <a:t>       </a:t>
            </a:r>
            <a:r>
              <a:rPr lang="hu-HU" dirty="0" err="1" smtClean="0"/>
              <a:t>away</a:t>
            </a:r>
            <a:r>
              <a:rPr lang="hu-HU" dirty="0" smtClean="0"/>
              <a:t>’                              (Jókai C. </a:t>
            </a:r>
            <a:r>
              <a:rPr lang="hu-HU" dirty="0" smtClean="0"/>
              <a:t>a. 1370)</a:t>
            </a:r>
            <a:endParaRPr lang="hu-H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Why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was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preserved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?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AutoNum type="romanLcParenBoth"/>
            </a:pP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err="1" smtClean="0"/>
              <a:t>Ugric</a:t>
            </a:r>
            <a:r>
              <a:rPr lang="hu-HU" dirty="0" smtClean="0"/>
              <a:t> </a:t>
            </a:r>
            <a:r>
              <a:rPr lang="hu-HU" dirty="0" err="1" smtClean="0"/>
              <a:t>languages</a:t>
            </a:r>
            <a:r>
              <a:rPr lang="hu-HU" dirty="0" smtClean="0"/>
              <a:t> displayed/display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marking,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 </a:t>
            </a:r>
            <a:r>
              <a:rPr lang="hu-HU" dirty="0" err="1" smtClean="0"/>
              <a:t>marked</a:t>
            </a:r>
            <a:r>
              <a:rPr lang="hu-HU" dirty="0" smtClean="0"/>
              <a:t> -&gt; </a:t>
            </a:r>
            <a:r>
              <a:rPr lang="hu-HU" dirty="0" err="1" smtClean="0"/>
              <a:t>topic</a:t>
            </a:r>
            <a:r>
              <a:rPr lang="hu-HU" dirty="0" smtClean="0"/>
              <a:t> marking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main </a:t>
            </a:r>
            <a:r>
              <a:rPr lang="hu-HU" dirty="0" err="1" smtClean="0"/>
              <a:t>clauses</a:t>
            </a:r>
            <a:endParaRPr lang="hu-HU" dirty="0" smtClean="0"/>
          </a:p>
          <a:p>
            <a:pPr marL="571500" indent="-571500">
              <a:buAutoNum type="romanLcParenBoth"/>
            </a:pPr>
            <a:endParaRPr lang="hu-HU" dirty="0" smtClean="0"/>
          </a:p>
          <a:p>
            <a:pPr marL="571500" indent="-571500">
              <a:buAutoNum type="romanLcParenBoth"/>
            </a:pPr>
            <a:r>
              <a:rPr lang="hu-HU" dirty="0" err="1" smtClean="0"/>
              <a:t>Lightfoot</a:t>
            </a:r>
            <a:r>
              <a:rPr lang="hu-HU" dirty="0" smtClean="0"/>
              <a:t> (1991)’s </a:t>
            </a:r>
            <a:r>
              <a:rPr lang="hu-HU" dirty="0" err="1" smtClean="0"/>
              <a:t>degree-0</a:t>
            </a:r>
            <a:r>
              <a:rPr lang="hu-HU" dirty="0" smtClean="0"/>
              <a:t> </a:t>
            </a:r>
            <a:r>
              <a:rPr lang="hu-HU" dirty="0" err="1" smtClean="0"/>
              <a:t>learnability</a:t>
            </a:r>
            <a:r>
              <a:rPr lang="hu-HU" dirty="0" smtClean="0"/>
              <a:t>: </a:t>
            </a:r>
            <a:r>
              <a:rPr lang="hu-HU" dirty="0" err="1" smtClean="0"/>
              <a:t>children</a:t>
            </a:r>
            <a:r>
              <a:rPr lang="hu-HU" dirty="0" smtClean="0"/>
              <a:t> </a:t>
            </a:r>
            <a:r>
              <a:rPr lang="hu-HU" dirty="0" err="1" smtClean="0"/>
              <a:t>identify</a:t>
            </a:r>
            <a:r>
              <a:rPr lang="hu-HU" dirty="0" smtClean="0"/>
              <a:t>/</a:t>
            </a:r>
            <a:r>
              <a:rPr lang="hu-HU" dirty="0" err="1" smtClean="0"/>
              <a:t>reanalyze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 of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mother</a:t>
            </a:r>
            <a:r>
              <a:rPr lang="hu-HU" dirty="0" smtClean="0"/>
              <a:t> </a:t>
            </a:r>
            <a:r>
              <a:rPr lang="hu-HU" dirty="0" err="1" smtClean="0"/>
              <a:t>tongue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-&gt; </a:t>
            </a:r>
          </a:p>
          <a:p>
            <a:pPr marL="571500" indent="-571500">
              <a:buNone/>
            </a:pPr>
            <a:r>
              <a:rPr lang="hu-HU" dirty="0" smtClean="0"/>
              <a:t> 	</a:t>
            </a:r>
            <a:r>
              <a:rPr lang="hu-HU" dirty="0" err="1" smtClean="0"/>
              <a:t>embedded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more </a:t>
            </a:r>
            <a:r>
              <a:rPr lang="hu-HU" dirty="0" err="1" smtClean="0"/>
              <a:t>conservative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fast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decline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err="1" smtClean="0"/>
              <a:t>Codexes</a:t>
            </a:r>
            <a:r>
              <a:rPr lang="hu-HU" dirty="0" smtClean="0"/>
              <a:t>:            </a:t>
            </a:r>
            <a:r>
              <a:rPr lang="hu-HU" dirty="0" smtClean="0"/>
              <a:t>      </a:t>
            </a:r>
            <a:r>
              <a:rPr lang="hu-HU" sz="3000" dirty="0" err="1" smtClean="0"/>
              <a:t>tokens</a:t>
            </a:r>
            <a:r>
              <a:rPr lang="hu-HU" sz="3000" dirty="0" smtClean="0"/>
              <a:t> </a:t>
            </a:r>
            <a:r>
              <a:rPr lang="hu-HU" sz="3000" dirty="0" err="1" smtClean="0"/>
              <a:t>unmarked</a:t>
            </a:r>
            <a:r>
              <a:rPr lang="hu-HU" sz="3000" dirty="0" smtClean="0"/>
              <a:t> </a:t>
            </a:r>
            <a:r>
              <a:rPr lang="hu-HU" sz="3000" dirty="0" err="1" smtClean="0"/>
              <a:t>Os</a:t>
            </a:r>
            <a:r>
              <a:rPr lang="hu-HU" sz="3000" dirty="0" smtClean="0"/>
              <a:t> </a:t>
            </a:r>
            <a:r>
              <a:rPr lang="hu-HU" sz="3000" dirty="0" err="1" smtClean="0"/>
              <a:t>token</a:t>
            </a:r>
            <a:r>
              <a:rPr lang="hu-HU" sz="3000" dirty="0" smtClean="0"/>
              <a:t>/</a:t>
            </a:r>
            <a:r>
              <a:rPr lang="hu-HU" sz="3000" dirty="0" err="1" smtClean="0"/>
              <a:t>unm.O</a:t>
            </a:r>
            <a:endParaRPr lang="hu-HU" sz="3000" dirty="0" smtClean="0"/>
          </a:p>
          <a:p>
            <a:pPr>
              <a:buNone/>
            </a:pPr>
            <a:r>
              <a:rPr lang="hu-HU" dirty="0" smtClean="0"/>
              <a:t>Jókai </a:t>
            </a:r>
            <a:r>
              <a:rPr lang="hu-HU" dirty="0" smtClean="0"/>
              <a:t>C.      </a:t>
            </a:r>
            <a:r>
              <a:rPr lang="hu-HU" dirty="0" err="1" smtClean="0"/>
              <a:t>a1370</a:t>
            </a:r>
            <a:r>
              <a:rPr lang="hu-HU" dirty="0" smtClean="0"/>
              <a:t>:   </a:t>
            </a:r>
            <a:r>
              <a:rPr lang="hu-HU" dirty="0" smtClean="0"/>
              <a:t>22 733        </a:t>
            </a:r>
            <a:r>
              <a:rPr lang="hu-HU" dirty="0" smtClean="0"/>
              <a:t>42 		   </a:t>
            </a:r>
            <a:r>
              <a:rPr lang="hu-HU" dirty="0" smtClean="0"/>
              <a:t>540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Munich</a:t>
            </a:r>
            <a:r>
              <a:rPr lang="hu-HU" dirty="0" smtClean="0"/>
              <a:t> </a:t>
            </a:r>
            <a:r>
              <a:rPr lang="hu-HU" dirty="0" smtClean="0"/>
              <a:t>C. </a:t>
            </a:r>
            <a:r>
              <a:rPr lang="hu-HU" dirty="0" err="1" smtClean="0"/>
              <a:t>a1416</a:t>
            </a:r>
            <a:r>
              <a:rPr lang="hu-HU" dirty="0" smtClean="0"/>
              <a:t>:   69 589        78                 </a:t>
            </a:r>
            <a:r>
              <a:rPr lang="hu-HU" dirty="0" smtClean="0"/>
              <a:t>  892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Apor </a:t>
            </a:r>
            <a:r>
              <a:rPr lang="hu-HU" dirty="0" smtClean="0"/>
              <a:t>C.      </a:t>
            </a:r>
            <a:r>
              <a:rPr lang="hu-HU" dirty="0" err="1" smtClean="0"/>
              <a:t>a1416</a:t>
            </a:r>
            <a:r>
              <a:rPr lang="hu-HU" dirty="0" smtClean="0"/>
              <a:t>:   22 118        18 		  </a:t>
            </a:r>
            <a:r>
              <a:rPr lang="hu-HU" dirty="0" smtClean="0"/>
              <a:t>1382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Vienna</a:t>
            </a:r>
            <a:r>
              <a:rPr lang="hu-HU" dirty="0" smtClean="0"/>
              <a:t> </a:t>
            </a:r>
            <a:r>
              <a:rPr lang="hu-HU" dirty="0" smtClean="0"/>
              <a:t>C.  </a:t>
            </a:r>
            <a:r>
              <a:rPr lang="hu-HU" dirty="0" err="1" smtClean="0"/>
              <a:t>a1416</a:t>
            </a:r>
            <a:r>
              <a:rPr lang="hu-HU" dirty="0" smtClean="0"/>
              <a:t>:   </a:t>
            </a:r>
            <a:r>
              <a:rPr lang="hu-HU" dirty="0" smtClean="0"/>
              <a:t>54 423         </a:t>
            </a:r>
            <a:r>
              <a:rPr lang="hu-HU" dirty="0" smtClean="0"/>
              <a:t>24 		  </a:t>
            </a:r>
            <a:r>
              <a:rPr lang="hu-HU" dirty="0" smtClean="0"/>
              <a:t>2268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</a:t>
            </a:r>
            <a:r>
              <a:rPr lang="hu-HU" dirty="0" smtClean="0"/>
              <a:t>C.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</a:t>
            </a:r>
            <a:r>
              <a:rPr lang="hu-HU" dirty="0" smtClean="0"/>
              <a:t>    a. </a:t>
            </a:r>
            <a:r>
              <a:rPr lang="hu-HU" dirty="0" smtClean="0"/>
              <a:t>1516:  200 185         16             12 511        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proportion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endParaRPr lang="hu-HU" sz="3600" b="1" dirty="0"/>
          </a:p>
        </p:txBody>
      </p:sp>
      <p:pic>
        <p:nvPicPr>
          <p:cNvPr id="4" name="Tartalom helye 3" descr="sgorb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7097164" cy="4525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Accusative</a:t>
            </a:r>
            <a:r>
              <a:rPr lang="hu-HU" sz="3600" b="1" dirty="0" smtClean="0"/>
              <a:t> marking </a:t>
            </a:r>
            <a:r>
              <a:rPr lang="hu-HU" sz="3600" b="1" dirty="0" smtClean="0">
                <a:sym typeface="Wingdings" pitchFamily="2" charset="2"/>
              </a:rPr>
              <a:t> </a:t>
            </a:r>
            <a:r>
              <a:rPr lang="hu-HU" sz="3600" b="1" dirty="0" err="1" smtClean="0">
                <a:sym typeface="Wingdings" pitchFamily="2" charset="2"/>
              </a:rPr>
              <a:t>VO</a:t>
            </a:r>
            <a:r>
              <a:rPr lang="hu-HU" sz="3600" b="1" dirty="0" smtClean="0">
                <a:sym typeface="Wingdings" pitchFamily="2" charset="2"/>
              </a:rPr>
              <a:t> </a:t>
            </a:r>
            <a:r>
              <a:rPr lang="hu-HU" sz="3600" b="1" dirty="0" err="1" smtClean="0">
                <a:sym typeface="Wingdings" pitchFamily="2" charset="2"/>
              </a:rPr>
              <a:t>order</a:t>
            </a:r>
            <a:r>
              <a:rPr lang="hu-HU" sz="3600" dirty="0" smtClean="0">
                <a:sym typeface="Wingdings" pitchFamily="2" charset="2"/>
              </a:rPr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(8) </a:t>
            </a:r>
            <a:r>
              <a:rPr lang="hu-HU" dirty="0" err="1" smtClean="0"/>
              <a:t>Munich</a:t>
            </a:r>
            <a:r>
              <a:rPr lang="hu-HU" dirty="0" smtClean="0"/>
              <a:t> C. </a:t>
            </a:r>
            <a:r>
              <a:rPr lang="hu-HU" dirty="0" smtClean="0"/>
              <a:t>(</a:t>
            </a:r>
            <a:r>
              <a:rPr lang="hu-HU" dirty="0" err="1" smtClean="0"/>
              <a:t>a.1416</a:t>
            </a:r>
            <a:r>
              <a:rPr lang="hu-HU" dirty="0" smtClean="0"/>
              <a:t>) </a:t>
            </a:r>
            <a:r>
              <a:rPr lang="hu-HU" dirty="0" err="1" smtClean="0"/>
              <a:t>Matthew</a:t>
            </a:r>
            <a:r>
              <a:rPr lang="hu-HU" dirty="0" smtClean="0"/>
              <a:t> 4,20:</a:t>
            </a:r>
          </a:p>
          <a:p>
            <a:pPr>
              <a:buNone/>
            </a:pPr>
            <a:r>
              <a:rPr lang="hu-HU" i="1" dirty="0" err="1" smtClean="0"/>
              <a:t>Azoc</a:t>
            </a:r>
            <a:r>
              <a:rPr lang="hu-HU" i="1" dirty="0" smtClean="0"/>
              <a:t> [</a:t>
            </a:r>
            <a:r>
              <a:rPr lang="hu-HU" i="1" dirty="0" err="1" smtClean="0"/>
              <a:t>legottan</a:t>
            </a:r>
            <a:r>
              <a:rPr lang="hu-HU" i="1" dirty="0" smtClean="0"/>
              <a:t>    </a:t>
            </a:r>
            <a:r>
              <a:rPr lang="hu-HU" b="1" i="1" dirty="0" err="1" smtClean="0"/>
              <a:t>haloioc</a:t>
            </a:r>
            <a:r>
              <a:rPr lang="hu-HU" i="1" dirty="0" smtClean="0"/>
              <a:t> </a:t>
            </a:r>
            <a:r>
              <a:rPr lang="hu-HU" b="1" i="1" dirty="0" err="1" smtClean="0"/>
              <a:t>meghaguā</a:t>
            </a:r>
            <a:r>
              <a:rPr lang="hu-HU" i="1" dirty="0" smtClean="0"/>
              <a:t>] </a:t>
            </a:r>
            <a:r>
              <a:rPr lang="hu-HU" i="1" dirty="0" err="1" smtClean="0"/>
              <a:t>kǫuetec</a:t>
            </a:r>
            <a:r>
              <a:rPr lang="hu-HU" i="1" dirty="0" smtClean="0"/>
              <a:t> </a:t>
            </a:r>
            <a:r>
              <a:rPr lang="hu-HU" i="1" dirty="0" err="1" smtClean="0"/>
              <a:t>ǫtet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net-</a:t>
            </a:r>
            <a:r>
              <a:rPr lang="hu-HU" sz="2800" dirty="0" err="1" smtClean="0"/>
              <a:t>3PL-</a:t>
            </a:r>
            <a:r>
              <a:rPr lang="hu-HU" dirty="0" err="1" smtClean="0"/>
              <a:t>ø</a:t>
            </a:r>
            <a:r>
              <a:rPr lang="hu-HU" dirty="0" smtClean="0"/>
              <a:t> </a:t>
            </a:r>
            <a:r>
              <a:rPr lang="hu-HU" dirty="0" err="1" smtClean="0"/>
              <a:t>leaving</a:t>
            </a:r>
            <a:r>
              <a:rPr lang="hu-HU" dirty="0" smtClean="0"/>
              <a:t>   </a:t>
            </a:r>
            <a:r>
              <a:rPr lang="hu-HU" dirty="0" err="1" smtClean="0"/>
              <a:t>followed</a:t>
            </a:r>
            <a:r>
              <a:rPr lang="hu-HU" dirty="0" smtClean="0"/>
              <a:t> </a:t>
            </a:r>
            <a:r>
              <a:rPr lang="hu-HU" dirty="0" err="1" smtClean="0"/>
              <a:t>him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‘</a:t>
            </a:r>
            <a:r>
              <a:rPr lang="hu-HU" dirty="0" err="1" smtClean="0"/>
              <a:t>Leaving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net </a:t>
            </a:r>
            <a:r>
              <a:rPr lang="hu-HU" dirty="0" err="1" smtClean="0"/>
              <a:t>immediately</a:t>
            </a:r>
            <a:r>
              <a:rPr lang="hu-HU" dirty="0" smtClean="0"/>
              <a:t>,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followed</a:t>
            </a:r>
            <a:r>
              <a:rPr lang="hu-HU" dirty="0" smtClean="0"/>
              <a:t> </a:t>
            </a:r>
            <a:r>
              <a:rPr lang="hu-HU" dirty="0" err="1" smtClean="0"/>
              <a:t>him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dirty="0" smtClean="0"/>
              <a:t>(9) </a:t>
            </a:r>
            <a:r>
              <a:rPr lang="hu-HU" dirty="0" err="1" smtClean="0"/>
              <a:t>Jordánszky</a:t>
            </a:r>
            <a:r>
              <a:rPr lang="hu-HU" dirty="0" smtClean="0"/>
              <a:t> C. </a:t>
            </a:r>
            <a:r>
              <a:rPr lang="hu-HU" dirty="0" smtClean="0"/>
              <a:t>(</a:t>
            </a:r>
            <a:r>
              <a:rPr lang="hu-HU" dirty="0" err="1" smtClean="0"/>
              <a:t>a.1516</a:t>
            </a:r>
            <a:r>
              <a:rPr lang="hu-HU" dirty="0" smtClean="0"/>
              <a:t>):</a:t>
            </a:r>
          </a:p>
          <a:p>
            <a:pPr>
              <a:buNone/>
            </a:pPr>
            <a:r>
              <a:rPr lang="hu-HU" i="1" dirty="0" smtClean="0"/>
              <a:t>Azok </a:t>
            </a:r>
            <a:r>
              <a:rPr lang="hu-HU" i="1" dirty="0" err="1" smtClean="0"/>
              <a:t>kedyg</a:t>
            </a:r>
            <a:r>
              <a:rPr lang="hu-HU" i="1" dirty="0" smtClean="0"/>
              <a:t>    [</a:t>
            </a:r>
            <a:r>
              <a:rPr lang="hu-HU" i="1" dirty="0" err="1" smtClean="0"/>
              <a:t>legottan</a:t>
            </a:r>
            <a:r>
              <a:rPr lang="hu-HU" i="1" dirty="0" smtClean="0"/>
              <a:t>        </a:t>
            </a:r>
            <a:r>
              <a:rPr lang="hu-HU" b="1" i="1" dirty="0" smtClean="0"/>
              <a:t>el </a:t>
            </a:r>
            <a:r>
              <a:rPr lang="hu-HU" b="1" i="1" dirty="0" err="1" smtClean="0"/>
              <a:t>hagywan</a:t>
            </a:r>
            <a:r>
              <a:rPr lang="hu-HU" b="1" i="1" dirty="0" smtClean="0"/>
              <a:t> </a:t>
            </a:r>
            <a:r>
              <a:rPr lang="hu-HU" b="1" i="1" dirty="0" err="1" smtClean="0"/>
              <a:t>haloyokat</a:t>
            </a:r>
            <a:r>
              <a:rPr lang="hu-HU" i="1" dirty="0" smtClean="0"/>
              <a:t>]</a:t>
            </a:r>
            <a:endParaRPr lang="hu-HU" b="1" i="1" dirty="0" smtClean="0"/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however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off</a:t>
            </a:r>
            <a:r>
              <a:rPr lang="hu-HU" dirty="0" smtClean="0"/>
              <a:t> </a:t>
            </a:r>
            <a:r>
              <a:rPr lang="hu-HU" dirty="0" err="1" smtClean="0"/>
              <a:t>leaving</a:t>
            </a:r>
            <a:r>
              <a:rPr lang="hu-HU" dirty="0" smtClean="0"/>
              <a:t>   </a:t>
            </a:r>
            <a:r>
              <a:rPr lang="hu-HU" dirty="0" err="1" smtClean="0"/>
              <a:t>net</a:t>
            </a:r>
            <a:r>
              <a:rPr lang="hu-HU" sz="2600" dirty="0" err="1" smtClean="0"/>
              <a:t>-3PL-ACC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es   </a:t>
            </a:r>
            <a:r>
              <a:rPr lang="hu-HU" b="1" i="1" dirty="0" err="1" smtClean="0"/>
              <a:t>hayoyokat</a:t>
            </a:r>
            <a:r>
              <a:rPr lang="hu-HU" i="1" dirty="0" smtClean="0"/>
              <a:t>]   </a:t>
            </a:r>
            <a:r>
              <a:rPr lang="hu-HU" i="1" dirty="0" err="1" smtClean="0"/>
              <a:t>kóweteek</a:t>
            </a:r>
            <a:r>
              <a:rPr lang="hu-HU" i="1" dirty="0" smtClean="0"/>
              <a:t> </a:t>
            </a:r>
            <a:r>
              <a:rPr lang="hu-HU" i="1" dirty="0" err="1" smtClean="0"/>
              <a:t>hewtet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and </a:t>
            </a:r>
            <a:r>
              <a:rPr lang="hu-HU" dirty="0" err="1" smtClean="0"/>
              <a:t>boat-</a:t>
            </a:r>
            <a:r>
              <a:rPr lang="hu-HU" sz="2600" dirty="0" err="1" smtClean="0"/>
              <a:t>3PL-ACC</a:t>
            </a:r>
            <a:r>
              <a:rPr lang="hu-HU" sz="2600" dirty="0" smtClean="0"/>
              <a:t>  </a:t>
            </a:r>
            <a:r>
              <a:rPr lang="hu-HU" dirty="0" err="1" smtClean="0"/>
              <a:t>followed</a:t>
            </a:r>
            <a:r>
              <a:rPr lang="hu-HU" dirty="0" smtClean="0"/>
              <a:t>  </a:t>
            </a:r>
            <a:r>
              <a:rPr lang="hu-HU" dirty="0" err="1" smtClean="0"/>
              <a:t>him</a:t>
            </a:r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Fossilized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O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hu-HU" sz="2800" dirty="0" smtClean="0"/>
              <a:t>(10)</a:t>
            </a:r>
          </a:p>
          <a:p>
            <a:pPr marL="514350" indent="-514350">
              <a:buNone/>
            </a:pPr>
            <a:r>
              <a:rPr lang="hu-HU" sz="2800" dirty="0" smtClean="0"/>
              <a:t>a. </a:t>
            </a:r>
            <a:r>
              <a:rPr lang="hu-HU" sz="2800" i="1" dirty="0" smtClean="0"/>
              <a:t>szava            tartó  ember</a:t>
            </a:r>
          </a:p>
          <a:p>
            <a:pPr marL="514350" indent="-514350">
              <a:buNone/>
            </a:pPr>
            <a:r>
              <a:rPr lang="hu-HU" sz="2800" dirty="0" smtClean="0"/>
              <a:t>    </a:t>
            </a:r>
            <a:r>
              <a:rPr lang="hu-HU" sz="2800" dirty="0" err="1" smtClean="0"/>
              <a:t>word-</a:t>
            </a:r>
            <a:r>
              <a:rPr lang="hu-HU" sz="2400" dirty="0" err="1" smtClean="0"/>
              <a:t>3SG</a:t>
            </a:r>
            <a:r>
              <a:rPr lang="hu-HU" sz="2800" dirty="0" err="1" smtClean="0"/>
              <a:t>-ø</a:t>
            </a:r>
            <a:r>
              <a:rPr lang="hu-HU" sz="2800" dirty="0" smtClean="0"/>
              <a:t> </a:t>
            </a:r>
            <a:r>
              <a:rPr lang="hu-HU" sz="2800" dirty="0" err="1" smtClean="0"/>
              <a:t>keeping</a:t>
            </a:r>
            <a:r>
              <a:rPr lang="hu-HU" sz="2800" dirty="0" smtClean="0"/>
              <a:t> man    ‘a man </a:t>
            </a:r>
            <a:r>
              <a:rPr lang="hu-HU" sz="2800" dirty="0" err="1" smtClean="0"/>
              <a:t>keeping</a:t>
            </a:r>
            <a:r>
              <a:rPr lang="hu-HU" sz="2800" dirty="0" smtClean="0"/>
              <a:t> </a:t>
            </a:r>
            <a:r>
              <a:rPr lang="hu-HU" sz="2800" dirty="0" err="1" smtClean="0"/>
              <a:t>his</a:t>
            </a:r>
            <a:r>
              <a:rPr lang="hu-HU" sz="2800" dirty="0" smtClean="0"/>
              <a:t> </a:t>
            </a:r>
            <a:r>
              <a:rPr lang="hu-HU" sz="2800" dirty="0" err="1" smtClean="0"/>
              <a:t>word</a:t>
            </a:r>
            <a:r>
              <a:rPr lang="hu-HU" sz="2800" dirty="0" smtClean="0"/>
              <a:t>’</a:t>
            </a:r>
          </a:p>
          <a:p>
            <a:pPr marL="514350" indent="-514350">
              <a:buNone/>
            </a:pPr>
            <a:r>
              <a:rPr lang="hu-HU" sz="2800" i="1" dirty="0" smtClean="0"/>
              <a:t>    Mi tévő legyek?</a:t>
            </a:r>
          </a:p>
          <a:p>
            <a:pPr marL="514350" indent="-514350">
              <a:buNone/>
            </a:pPr>
            <a:r>
              <a:rPr lang="hu-HU" sz="2800" i="1" dirty="0" smtClean="0"/>
              <a:t>    </a:t>
            </a:r>
            <a:r>
              <a:rPr lang="hu-HU" sz="2800" dirty="0" err="1" smtClean="0"/>
              <a:t>what-ø</a:t>
            </a:r>
            <a:r>
              <a:rPr lang="hu-HU" sz="2800" dirty="0" smtClean="0"/>
              <a:t>  </a:t>
            </a:r>
            <a:r>
              <a:rPr lang="hu-HU" sz="2800" dirty="0" err="1" smtClean="0"/>
              <a:t>doing</a:t>
            </a:r>
            <a:r>
              <a:rPr lang="hu-HU" sz="2800" dirty="0" smtClean="0"/>
              <a:t> </a:t>
            </a:r>
            <a:r>
              <a:rPr lang="hu-HU" sz="2800" dirty="0" err="1" smtClean="0"/>
              <a:t>be-</a:t>
            </a:r>
            <a:r>
              <a:rPr lang="hu-HU" sz="2400" dirty="0" err="1" smtClean="0"/>
              <a:t>1SG</a:t>
            </a:r>
            <a:r>
              <a:rPr lang="hu-HU" sz="2800" dirty="0" smtClean="0"/>
              <a:t>        ‘</a:t>
            </a:r>
            <a:r>
              <a:rPr lang="hu-HU" sz="2800" dirty="0" err="1" smtClean="0"/>
              <a:t>What</a:t>
            </a:r>
            <a:r>
              <a:rPr lang="hu-HU" sz="2800" dirty="0" smtClean="0"/>
              <a:t> </a:t>
            </a:r>
            <a:r>
              <a:rPr lang="hu-HU" sz="2800" dirty="0" err="1" smtClean="0"/>
              <a:t>shall</a:t>
            </a:r>
            <a:r>
              <a:rPr lang="hu-HU" sz="2800" dirty="0" smtClean="0"/>
              <a:t> I be </a:t>
            </a:r>
            <a:r>
              <a:rPr lang="hu-HU" sz="2800" dirty="0" err="1" smtClean="0"/>
              <a:t>doing</a:t>
            </a:r>
            <a:r>
              <a:rPr lang="hu-HU" sz="2800" dirty="0" smtClean="0"/>
              <a:t>?’</a:t>
            </a:r>
          </a:p>
          <a:p>
            <a:pPr marL="514350" indent="-514350">
              <a:buNone/>
            </a:pPr>
            <a:r>
              <a:rPr lang="hu-HU" sz="2800" dirty="0" smtClean="0"/>
              <a:t>b. e</a:t>
            </a:r>
            <a:r>
              <a:rPr lang="hu-HU" sz="2800" i="1" dirty="0" smtClean="0"/>
              <a:t>sze            vesztett ember, </a:t>
            </a:r>
          </a:p>
          <a:p>
            <a:pPr marL="514350" indent="-514350">
              <a:buNone/>
            </a:pPr>
            <a:r>
              <a:rPr lang="hu-HU" sz="2800" dirty="0" smtClean="0"/>
              <a:t>   </a:t>
            </a:r>
            <a:r>
              <a:rPr lang="hu-HU" sz="2800" dirty="0" err="1" smtClean="0"/>
              <a:t>mind-</a:t>
            </a:r>
            <a:r>
              <a:rPr lang="hu-HU" sz="2400" dirty="0" err="1" smtClean="0"/>
              <a:t>3SG</a:t>
            </a:r>
            <a:r>
              <a:rPr lang="hu-HU" sz="2800" dirty="0" err="1" smtClean="0"/>
              <a:t>-ø</a:t>
            </a:r>
            <a:r>
              <a:rPr lang="hu-HU" sz="2800" dirty="0" smtClean="0"/>
              <a:t> </a:t>
            </a:r>
            <a:r>
              <a:rPr lang="hu-HU" sz="2800" dirty="0" err="1" smtClean="0"/>
              <a:t>lost</a:t>
            </a:r>
            <a:r>
              <a:rPr lang="hu-HU" sz="2800" dirty="0" smtClean="0"/>
              <a:t>  ‘     man   ‘a man </a:t>
            </a:r>
            <a:r>
              <a:rPr lang="hu-HU" sz="2800" dirty="0" err="1" smtClean="0"/>
              <a:t>having</a:t>
            </a:r>
            <a:r>
              <a:rPr lang="hu-HU" sz="2800" dirty="0" smtClean="0"/>
              <a:t> </a:t>
            </a:r>
            <a:r>
              <a:rPr lang="hu-HU" sz="2800" dirty="0" err="1" smtClean="0"/>
              <a:t>lost</a:t>
            </a:r>
            <a:r>
              <a:rPr lang="hu-HU" sz="2800" dirty="0" smtClean="0"/>
              <a:t> </a:t>
            </a:r>
            <a:r>
              <a:rPr lang="hu-HU" sz="2800" dirty="0" err="1" smtClean="0"/>
              <a:t>his</a:t>
            </a:r>
            <a:r>
              <a:rPr lang="hu-HU" sz="2800" dirty="0" smtClean="0"/>
              <a:t> mind’</a:t>
            </a:r>
          </a:p>
          <a:p>
            <a:pPr marL="514350" indent="-514350">
              <a:buNone/>
            </a:pPr>
            <a:r>
              <a:rPr lang="hu-HU" sz="2800" dirty="0" smtClean="0"/>
              <a:t>c. </a:t>
            </a:r>
            <a:r>
              <a:rPr lang="hu-HU" sz="2800" i="1" dirty="0" smtClean="0"/>
              <a:t>kalap levéve</a:t>
            </a:r>
          </a:p>
          <a:p>
            <a:pPr>
              <a:buNone/>
            </a:pPr>
            <a:r>
              <a:rPr lang="hu-HU" sz="2800" dirty="0" smtClean="0"/>
              <a:t>   </a:t>
            </a:r>
            <a:r>
              <a:rPr lang="hu-HU" sz="2800" dirty="0" err="1" smtClean="0"/>
              <a:t>hat-ø</a:t>
            </a:r>
            <a:r>
              <a:rPr lang="hu-HU" sz="2800" dirty="0" smtClean="0"/>
              <a:t> </a:t>
            </a:r>
            <a:r>
              <a:rPr lang="hu-HU" sz="2800" dirty="0" err="1" smtClean="0"/>
              <a:t>off-taking</a:t>
            </a:r>
            <a:r>
              <a:rPr lang="hu-HU" sz="2800" dirty="0" smtClean="0"/>
              <a:t>                    ‘</a:t>
            </a:r>
            <a:r>
              <a:rPr lang="hu-HU" sz="2800" dirty="0" err="1" smtClean="0"/>
              <a:t>taking</a:t>
            </a:r>
            <a:r>
              <a:rPr lang="hu-HU" sz="2800" dirty="0" smtClean="0"/>
              <a:t> </a:t>
            </a:r>
            <a:r>
              <a:rPr lang="hu-HU" sz="2800" dirty="0" err="1" smtClean="0"/>
              <a:t>off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hat’</a:t>
            </a:r>
            <a:endParaRPr lang="hu-H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Can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proto-syntax</a:t>
            </a:r>
            <a:r>
              <a:rPr lang="hu-HU" sz="3600" b="1" dirty="0" smtClean="0"/>
              <a:t> be </a:t>
            </a:r>
            <a:r>
              <a:rPr lang="hu-HU" sz="3600" b="1" dirty="0" err="1" smtClean="0"/>
              <a:t>reconstructed</a:t>
            </a:r>
            <a:r>
              <a:rPr lang="hu-HU" sz="3600" b="1" dirty="0" smtClean="0"/>
              <a:t>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Lightfoot</a:t>
            </a:r>
            <a:r>
              <a:rPr lang="hu-HU" dirty="0" smtClean="0"/>
              <a:t> (2002): </a:t>
            </a:r>
            <a:r>
              <a:rPr lang="hu-HU" b="1" dirty="0" smtClean="0"/>
              <a:t>No, </a:t>
            </a:r>
            <a:r>
              <a:rPr lang="hu-HU" dirty="0" err="1" smtClean="0"/>
              <a:t>because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there</a:t>
            </a:r>
            <a:r>
              <a:rPr lang="hu-HU" dirty="0" smtClean="0"/>
              <a:t> is no </a:t>
            </a:r>
            <a:r>
              <a:rPr lang="hu-HU" dirty="0" err="1" smtClean="0"/>
              <a:t>theory</a:t>
            </a:r>
            <a:r>
              <a:rPr lang="hu-HU" dirty="0" smtClean="0"/>
              <a:t> of </a:t>
            </a:r>
            <a:r>
              <a:rPr lang="hu-HU" dirty="0" err="1" smtClean="0"/>
              <a:t>linguistic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,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linguistic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is </a:t>
            </a:r>
            <a:r>
              <a:rPr lang="hu-HU" dirty="0" err="1" smtClean="0"/>
              <a:t>chaotic</a:t>
            </a:r>
            <a:r>
              <a:rPr lang="hu-HU" dirty="0" smtClean="0"/>
              <a:t>; </a:t>
            </a:r>
          </a:p>
          <a:p>
            <a:pPr>
              <a:buFontTx/>
              <a:buChar char="-"/>
            </a:pP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comparative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is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applicable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reconstruction</a:t>
            </a:r>
            <a:r>
              <a:rPr lang="hu-HU" dirty="0" smtClean="0"/>
              <a:t> of </a:t>
            </a:r>
            <a:r>
              <a:rPr lang="hu-HU" dirty="0" err="1" smtClean="0"/>
              <a:t>proto-lexemes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2. </a:t>
            </a:r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participial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WALS</a:t>
            </a:r>
            <a:r>
              <a:rPr lang="hu-HU" dirty="0" smtClean="0"/>
              <a:t>: </a:t>
            </a:r>
            <a:r>
              <a:rPr lang="hu-HU" dirty="0" err="1" smtClean="0"/>
              <a:t>SOV</a:t>
            </a:r>
            <a:r>
              <a:rPr lang="hu-HU" dirty="0" smtClean="0"/>
              <a:t> -&gt; </a:t>
            </a:r>
            <a:r>
              <a:rPr lang="hu-HU" dirty="0" err="1" smtClean="0"/>
              <a:t>prehead</a:t>
            </a:r>
            <a:r>
              <a:rPr lang="hu-HU" dirty="0" smtClean="0"/>
              <a:t> </a:t>
            </a:r>
            <a:r>
              <a:rPr lang="hu-HU" dirty="0" err="1" smtClean="0"/>
              <a:t>relatives</a:t>
            </a:r>
            <a:r>
              <a:rPr lang="hu-HU" dirty="0" smtClean="0"/>
              <a:t>; </a:t>
            </a:r>
            <a:r>
              <a:rPr lang="hu-HU" dirty="0" err="1" smtClean="0"/>
              <a:t>gap</a:t>
            </a:r>
            <a:r>
              <a:rPr lang="hu-HU" dirty="0" smtClean="0"/>
              <a:t> </a:t>
            </a:r>
            <a:r>
              <a:rPr lang="hu-HU" dirty="0" err="1" smtClean="0"/>
              <a:t>relativization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Ostyak</a:t>
            </a:r>
            <a:r>
              <a:rPr lang="hu-HU" dirty="0" smtClean="0"/>
              <a:t>:  </a:t>
            </a: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prehead</a:t>
            </a:r>
            <a:r>
              <a:rPr lang="hu-HU" dirty="0" smtClean="0"/>
              <a:t> </a:t>
            </a:r>
            <a:r>
              <a:rPr lang="hu-HU" dirty="0" err="1" smtClean="0"/>
              <a:t>relatives</a:t>
            </a:r>
            <a:endParaRPr lang="hu-HU" dirty="0" smtClean="0"/>
          </a:p>
          <a:p>
            <a:pPr>
              <a:buNone/>
            </a:pPr>
            <a:r>
              <a:rPr lang="hu-HU" sz="1100" dirty="0" smtClean="0"/>
              <a:t>	</a:t>
            </a:r>
          </a:p>
          <a:p>
            <a:pPr>
              <a:buNone/>
            </a:pPr>
            <a:r>
              <a:rPr lang="hu-HU" dirty="0" smtClean="0"/>
              <a:t>(11) </a:t>
            </a:r>
            <a:r>
              <a:rPr lang="hu-HU" i="1" dirty="0" smtClean="0"/>
              <a:t>[(</a:t>
            </a:r>
            <a:r>
              <a:rPr lang="hu-HU" i="1" dirty="0" err="1" smtClean="0"/>
              <a:t>mä</a:t>
            </a:r>
            <a:r>
              <a:rPr lang="hu-HU" i="1" dirty="0" smtClean="0"/>
              <a:t>) </a:t>
            </a:r>
            <a:r>
              <a:rPr lang="hu-HU" i="1" dirty="0" err="1" smtClean="0"/>
              <a:t>tini-m-äm</a:t>
            </a:r>
            <a:r>
              <a:rPr lang="hu-HU" i="1" dirty="0" smtClean="0"/>
              <a:t>]             </a:t>
            </a:r>
            <a:r>
              <a:rPr lang="hu-HU" i="1" dirty="0" err="1" smtClean="0"/>
              <a:t>lo</a:t>
            </a:r>
            <a:r>
              <a:rPr lang="el-GR" i="1" dirty="0" smtClean="0"/>
              <a:t>γ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  I       </a:t>
            </a:r>
            <a:r>
              <a:rPr lang="hu-HU" dirty="0" err="1" smtClean="0"/>
              <a:t>sell-</a:t>
            </a:r>
            <a:r>
              <a:rPr lang="hu-HU" sz="3000" dirty="0" err="1" smtClean="0"/>
              <a:t>PastPart-1</a:t>
            </a:r>
            <a:r>
              <a:rPr lang="hu-HU" sz="26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horse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     ‘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horse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I </a:t>
            </a:r>
            <a:r>
              <a:rPr lang="hu-HU" dirty="0" err="1" smtClean="0"/>
              <a:t>sold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(12) </a:t>
            </a:r>
            <a:r>
              <a:rPr lang="hu-HU" i="1" dirty="0" smtClean="0"/>
              <a:t>[</a:t>
            </a:r>
            <a:r>
              <a:rPr lang="hu-HU" i="1" dirty="0" err="1" smtClean="0"/>
              <a:t>Naŋ</a:t>
            </a:r>
            <a:r>
              <a:rPr lang="hu-HU" i="1" dirty="0" smtClean="0"/>
              <a:t> </a:t>
            </a:r>
            <a:r>
              <a:rPr lang="hu-HU" i="1" dirty="0" err="1" smtClean="0"/>
              <a:t>mo</a:t>
            </a:r>
            <a:r>
              <a:rPr lang="hu-HU" i="1" dirty="0" smtClean="0"/>
              <a:t>:</a:t>
            </a:r>
            <a:r>
              <a:rPr lang="hu-HU" i="1" dirty="0" err="1" smtClean="0"/>
              <a:t>sməlt-əm</a:t>
            </a:r>
            <a:r>
              <a:rPr lang="hu-HU" i="1" dirty="0" smtClean="0"/>
              <a:t>]  o:</a:t>
            </a:r>
            <a:r>
              <a:rPr lang="hu-HU" i="1" dirty="0" err="1" smtClean="0"/>
              <a:t>xa</a:t>
            </a:r>
            <a:r>
              <a:rPr lang="hu-HU" i="1" dirty="0" smtClean="0"/>
              <a:t>:</a:t>
            </a:r>
            <a:r>
              <a:rPr lang="hu-HU" i="1" dirty="0" err="1" smtClean="0"/>
              <a:t>r-e</a:t>
            </a:r>
            <a:r>
              <a:rPr lang="hu-HU" i="1" dirty="0" smtClean="0"/>
              <a:t>:n jel an  man-l</a:t>
            </a:r>
          </a:p>
          <a:p>
            <a:pPr>
              <a:buNone/>
            </a:pPr>
            <a:r>
              <a:rPr lang="hu-HU" dirty="0" smtClean="0"/>
              <a:t>         </a:t>
            </a:r>
            <a:r>
              <a:rPr lang="hu-HU" dirty="0" err="1" smtClean="0"/>
              <a:t>you</a:t>
            </a:r>
            <a:r>
              <a:rPr lang="hu-HU" dirty="0" smtClean="0"/>
              <a:t>  </a:t>
            </a:r>
            <a:r>
              <a:rPr lang="hu-HU" dirty="0" err="1" smtClean="0"/>
              <a:t>wound-</a:t>
            </a:r>
            <a:r>
              <a:rPr lang="hu-HU" sz="3000" dirty="0" err="1" smtClean="0"/>
              <a:t>PastPart</a:t>
            </a:r>
            <a:r>
              <a:rPr lang="hu-HU" dirty="0" smtClean="0"/>
              <a:t> </a:t>
            </a:r>
            <a:r>
              <a:rPr lang="hu-HU" dirty="0" err="1" smtClean="0"/>
              <a:t>fox-</a:t>
            </a:r>
            <a:r>
              <a:rPr lang="hu-HU" sz="3000" dirty="0" err="1" smtClean="0"/>
              <a:t>2SG</a:t>
            </a:r>
            <a:r>
              <a:rPr lang="hu-HU" dirty="0" smtClean="0"/>
              <a:t>   far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go-</a:t>
            </a:r>
            <a:r>
              <a:rPr lang="hu-HU" sz="3000" dirty="0" err="1" smtClean="0"/>
              <a:t>Pr.3SG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’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fox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wounded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go far.’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participial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(13) </a:t>
            </a:r>
            <a:r>
              <a:rPr lang="hu-HU" i="1" dirty="0" smtClean="0"/>
              <a:t>Es   </a:t>
            </a:r>
            <a:r>
              <a:rPr lang="hu-HU" i="1" dirty="0" err="1" smtClean="0"/>
              <a:t>ueg</a:t>
            </a:r>
            <a:r>
              <a:rPr lang="hu-HU" i="1" dirty="0" smtClean="0"/>
              <a:t>́</a:t>
            </a:r>
            <a:r>
              <a:rPr lang="hu-HU" i="1" dirty="0" err="1" smtClean="0"/>
              <a:t>ed</a:t>
            </a:r>
            <a:r>
              <a:rPr lang="hu-HU" i="1" dirty="0" smtClean="0"/>
              <a:t> az </a:t>
            </a:r>
            <a:r>
              <a:rPr lang="hu-HU" b="1" i="1" dirty="0" err="1" smtClean="0"/>
              <a:t>neko</a:t>
            </a:r>
            <a:r>
              <a:rPr lang="hu-HU" b="1" i="1" dirty="0" smtClean="0"/>
              <a:t>̗d  </a:t>
            </a:r>
            <a:r>
              <a:rPr lang="hu-HU" b="1" i="1" dirty="0" err="1" smtClean="0"/>
              <a:t>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rzo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ttem</a:t>
            </a:r>
            <a:r>
              <a:rPr lang="hu-HU" b="1" i="1" dirty="0" smtClean="0"/>
              <a:t>     </a:t>
            </a:r>
            <a:r>
              <a:rPr lang="hu-HU" i="1" dirty="0" err="1" smtClean="0"/>
              <a:t>Coronat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and </a:t>
            </a:r>
            <a:r>
              <a:rPr lang="hu-HU" dirty="0" err="1" smtClean="0"/>
              <a:t>take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you-</a:t>
            </a:r>
            <a:r>
              <a:rPr lang="hu-HU" sz="2400" dirty="0" err="1" smtClean="0"/>
              <a:t>DAT</a:t>
            </a:r>
            <a:r>
              <a:rPr lang="hu-HU" dirty="0" smtClean="0"/>
              <a:t> </a:t>
            </a:r>
            <a:r>
              <a:rPr lang="hu-HU" dirty="0" err="1" smtClean="0"/>
              <a:t>obtain-</a:t>
            </a:r>
            <a:r>
              <a:rPr lang="hu-HU" sz="2400" dirty="0" err="1" smtClean="0"/>
              <a:t>PP-1SG</a:t>
            </a:r>
            <a:r>
              <a:rPr lang="hu-HU" dirty="0" smtClean="0"/>
              <a:t> </a:t>
            </a:r>
            <a:r>
              <a:rPr lang="hu-HU" dirty="0" err="1" smtClean="0"/>
              <a:t>crown-</a:t>
            </a:r>
            <a:r>
              <a:rPr lang="hu-HU" sz="2400" dirty="0" err="1" smtClean="0"/>
              <a:t>ACC</a:t>
            </a: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dirty="0" smtClean="0"/>
              <a:t>      ‘and </a:t>
            </a:r>
            <a:r>
              <a:rPr lang="hu-HU" dirty="0" err="1" smtClean="0"/>
              <a:t>take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crown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I </a:t>
            </a:r>
            <a:r>
              <a:rPr lang="hu-HU" dirty="0" err="1" smtClean="0"/>
              <a:t>obtained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                                                  (Kazinczy C. 1526)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Decreasing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gap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relativization</a:t>
            </a:r>
            <a:r>
              <a:rPr lang="hu-HU" sz="3600" b="1" dirty="0" smtClean="0"/>
              <a:t>;</a:t>
            </a:r>
            <a:br>
              <a:rPr lang="hu-HU" sz="3600" b="1" dirty="0" smtClean="0"/>
            </a:br>
            <a:r>
              <a:rPr lang="hu-HU" sz="3600" b="1" dirty="0" err="1" smtClean="0"/>
              <a:t>increasing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number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relative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pronouns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pronouns</a:t>
            </a:r>
            <a:r>
              <a:rPr lang="hu-HU" dirty="0" smtClean="0"/>
              <a:t> </a:t>
            </a:r>
            <a:r>
              <a:rPr lang="hu-HU" i="1" dirty="0" err="1" smtClean="0"/>
              <a:t>who</a:t>
            </a:r>
            <a:r>
              <a:rPr lang="hu-HU" i="1" dirty="0" smtClean="0"/>
              <a:t>, </a:t>
            </a:r>
            <a:r>
              <a:rPr lang="hu-HU" i="1" dirty="0" err="1" smtClean="0"/>
              <a:t>what</a:t>
            </a:r>
            <a:r>
              <a:rPr lang="hu-HU" i="1" dirty="0" smtClean="0"/>
              <a:t>, </a:t>
            </a:r>
            <a:r>
              <a:rPr lang="hu-HU" i="1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St. </a:t>
            </a:r>
            <a:r>
              <a:rPr lang="hu-HU" dirty="0" err="1" smtClean="0"/>
              <a:t>Matthew’s</a:t>
            </a:r>
            <a:r>
              <a:rPr lang="hu-HU" dirty="0" smtClean="0"/>
              <a:t> </a:t>
            </a:r>
            <a:r>
              <a:rPr lang="hu-HU" dirty="0" err="1" smtClean="0"/>
              <a:t>Gospel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Munich</a:t>
            </a:r>
            <a:r>
              <a:rPr lang="hu-HU" dirty="0" smtClean="0"/>
              <a:t> C.      </a:t>
            </a:r>
            <a:r>
              <a:rPr lang="hu-HU" dirty="0" smtClean="0"/>
              <a:t>(a. 1416</a:t>
            </a:r>
            <a:r>
              <a:rPr lang="hu-HU" dirty="0" smtClean="0"/>
              <a:t>): </a:t>
            </a:r>
            <a:r>
              <a:rPr lang="hu-HU" dirty="0" smtClean="0"/>
              <a:t>    225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 </a:t>
            </a:r>
            <a:r>
              <a:rPr lang="hu-HU" dirty="0" smtClean="0"/>
              <a:t>(a. 1516</a:t>
            </a:r>
            <a:r>
              <a:rPr lang="hu-HU" dirty="0" smtClean="0"/>
              <a:t>):    314</a:t>
            </a:r>
          </a:p>
          <a:p>
            <a:pPr>
              <a:buNone/>
            </a:pPr>
            <a:r>
              <a:rPr lang="hu-HU" dirty="0" smtClean="0"/>
              <a:t>Károli </a:t>
            </a:r>
            <a:r>
              <a:rPr lang="hu-HU" dirty="0" err="1" smtClean="0"/>
              <a:t>Bible</a:t>
            </a:r>
            <a:r>
              <a:rPr lang="hu-HU" dirty="0" smtClean="0"/>
              <a:t>     (1590): 	  </a:t>
            </a:r>
            <a:r>
              <a:rPr lang="hu-HU" dirty="0" smtClean="0"/>
              <a:t>    330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Semi-productive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gap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relativization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dirty="0" smtClean="0"/>
              <a:t>(14)a. </a:t>
            </a:r>
            <a:r>
              <a:rPr lang="hu-HU" i="1" dirty="0" smtClean="0"/>
              <a:t>az</a:t>
            </a:r>
            <a:r>
              <a:rPr lang="hu-HU" dirty="0" smtClean="0"/>
              <a:t> </a:t>
            </a:r>
            <a:r>
              <a:rPr lang="hu-HU" i="1" dirty="0" smtClean="0"/>
              <a:t>[anyám         sütötte]                 kenyér</a:t>
            </a:r>
          </a:p>
          <a:p>
            <a:pPr marL="514350" indent="-514350">
              <a:buNone/>
            </a:pPr>
            <a:r>
              <a:rPr lang="hu-HU" dirty="0" smtClean="0"/>
              <a:t>   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mother-</a:t>
            </a:r>
            <a:r>
              <a:rPr lang="hu-HU" sz="2400" dirty="0" err="1" smtClean="0"/>
              <a:t>1SG</a:t>
            </a:r>
            <a:r>
              <a:rPr lang="hu-HU" dirty="0" smtClean="0"/>
              <a:t> </a:t>
            </a:r>
            <a:r>
              <a:rPr lang="hu-HU" dirty="0" err="1" smtClean="0"/>
              <a:t>baked-</a:t>
            </a:r>
            <a:r>
              <a:rPr lang="hu-HU" sz="2800" dirty="0" err="1" smtClean="0"/>
              <a:t>PastPart-</a:t>
            </a:r>
            <a:r>
              <a:rPr lang="hu-HU" sz="2600" dirty="0" err="1" smtClean="0"/>
              <a:t>3SG</a:t>
            </a:r>
            <a:r>
              <a:rPr lang="hu-HU" dirty="0" smtClean="0"/>
              <a:t> </a:t>
            </a:r>
            <a:r>
              <a:rPr lang="hu-HU" dirty="0" err="1" smtClean="0"/>
              <a:t>bread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   ‘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bread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mother</a:t>
            </a:r>
            <a:r>
              <a:rPr lang="hu-HU" dirty="0" smtClean="0"/>
              <a:t> </a:t>
            </a:r>
            <a:r>
              <a:rPr lang="hu-HU" dirty="0" err="1" smtClean="0"/>
              <a:t>baked</a:t>
            </a:r>
            <a:r>
              <a:rPr lang="hu-HU" dirty="0" smtClean="0"/>
              <a:t>’</a:t>
            </a:r>
          </a:p>
          <a:p>
            <a:pPr marL="514350" indent="-514350">
              <a:buNone/>
            </a:pPr>
            <a:r>
              <a:rPr lang="hu-HU" dirty="0" smtClean="0"/>
              <a:t>      b.</a:t>
            </a:r>
            <a:r>
              <a:rPr lang="hu-HU" i="1" dirty="0" smtClean="0"/>
              <a:t> egy [tanárok vezette]                   vetélkedő</a:t>
            </a:r>
          </a:p>
          <a:p>
            <a:pPr marL="514350" indent="-514350">
              <a:buNone/>
            </a:pPr>
            <a:r>
              <a:rPr lang="hu-HU" dirty="0" smtClean="0"/>
              <a:t>          a      </a:t>
            </a:r>
            <a:r>
              <a:rPr lang="hu-HU" dirty="0" err="1" smtClean="0"/>
              <a:t>teachers</a:t>
            </a:r>
            <a:r>
              <a:rPr lang="hu-HU" dirty="0" smtClean="0"/>
              <a:t> </a:t>
            </a:r>
            <a:r>
              <a:rPr lang="hu-HU" dirty="0" err="1" smtClean="0"/>
              <a:t>administer-</a:t>
            </a:r>
            <a:r>
              <a:rPr lang="hu-HU" sz="2800" dirty="0" err="1" smtClean="0"/>
              <a:t>PastPart-3SG</a:t>
            </a:r>
            <a:r>
              <a:rPr lang="hu-HU" dirty="0" smtClean="0"/>
              <a:t>  </a:t>
            </a:r>
            <a:r>
              <a:rPr lang="hu-HU" dirty="0" err="1" smtClean="0"/>
              <a:t>quiz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 ‘a </a:t>
            </a:r>
            <a:r>
              <a:rPr lang="hu-HU" dirty="0" err="1" smtClean="0"/>
              <a:t>quiz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teachers</a:t>
            </a:r>
            <a:r>
              <a:rPr lang="hu-HU" dirty="0" smtClean="0"/>
              <a:t> </a:t>
            </a:r>
            <a:r>
              <a:rPr lang="hu-HU" dirty="0" err="1" smtClean="0"/>
              <a:t>administered</a:t>
            </a:r>
            <a:r>
              <a:rPr lang="hu-HU" dirty="0" smtClean="0"/>
              <a:t>’</a:t>
            </a:r>
          </a:p>
          <a:p>
            <a:pPr marL="514350" indent="-514350">
              <a:buNone/>
            </a:pP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lexical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, and </a:t>
            </a:r>
            <a:r>
              <a:rPr lang="hu-HU" dirty="0" err="1" smtClean="0"/>
              <a:t>3SG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3. </a:t>
            </a:r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adverbial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WALS</a:t>
            </a:r>
            <a:r>
              <a:rPr lang="hu-HU" dirty="0" smtClean="0"/>
              <a:t>: </a:t>
            </a:r>
            <a:r>
              <a:rPr lang="hu-HU" dirty="0" err="1" smtClean="0"/>
              <a:t>SOV</a:t>
            </a:r>
            <a:r>
              <a:rPr lang="hu-HU" dirty="0" smtClean="0"/>
              <a:t> -&gt; </a:t>
            </a:r>
            <a:r>
              <a:rPr lang="hu-HU" dirty="0" err="1" smtClean="0"/>
              <a:t>nonfinite</a:t>
            </a:r>
            <a:r>
              <a:rPr lang="hu-HU" dirty="0" smtClean="0"/>
              <a:t> </a:t>
            </a:r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Ostyak</a:t>
            </a:r>
            <a:r>
              <a:rPr lang="hu-HU" dirty="0" smtClean="0"/>
              <a:t>: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subordination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(15</a:t>
            </a:r>
            <a:r>
              <a:rPr lang="hu-HU" i="1" dirty="0" smtClean="0"/>
              <a:t>) [</a:t>
            </a:r>
            <a:r>
              <a:rPr lang="hu-HU" b="1" i="1" dirty="0" err="1" smtClean="0"/>
              <a:t>Kase</a:t>
            </a:r>
            <a:r>
              <a:rPr lang="hu-HU" b="1" i="1" dirty="0" smtClean="0"/>
              <a:t>:</a:t>
            </a:r>
            <a:r>
              <a:rPr lang="hu-HU" b="1" i="1" dirty="0" err="1" smtClean="0"/>
              <a:t>-m</a:t>
            </a:r>
            <a:r>
              <a:rPr lang="hu-HU" b="1" i="1" dirty="0" smtClean="0"/>
              <a:t> man-ti </a:t>
            </a:r>
            <a:r>
              <a:rPr lang="hu-HU" b="1" i="1" dirty="0" err="1" smtClean="0"/>
              <a:t>jupina</a:t>
            </a:r>
            <a:r>
              <a:rPr lang="hu-HU" i="1" dirty="0" smtClean="0"/>
              <a:t>] </a:t>
            </a:r>
            <a:r>
              <a:rPr lang="hu-HU" i="1" dirty="0" err="1" smtClean="0"/>
              <a:t>li-ti</a:t>
            </a:r>
            <a:r>
              <a:rPr lang="hu-HU" i="1" dirty="0" smtClean="0"/>
              <a:t>     </a:t>
            </a:r>
            <a:r>
              <a:rPr lang="hu-HU" i="1" dirty="0" err="1" smtClean="0"/>
              <a:t>pit-l-əm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pain-</a:t>
            </a:r>
            <a:r>
              <a:rPr lang="hu-HU" sz="2400" dirty="0" err="1" smtClean="0"/>
              <a:t>1SG</a:t>
            </a:r>
            <a:r>
              <a:rPr lang="hu-HU" dirty="0" smtClean="0"/>
              <a:t> </a:t>
            </a:r>
            <a:r>
              <a:rPr lang="hu-HU" dirty="0" err="1" smtClean="0"/>
              <a:t>go-</a:t>
            </a:r>
            <a:r>
              <a:rPr lang="hu-HU" sz="2400" dirty="0" err="1" smtClean="0"/>
              <a:t>PART</a:t>
            </a:r>
            <a:r>
              <a:rPr lang="hu-HU" sz="2400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    </a:t>
            </a:r>
            <a:r>
              <a:rPr lang="hu-HU" dirty="0" err="1" smtClean="0"/>
              <a:t>eat</a:t>
            </a:r>
            <a:r>
              <a:rPr lang="hu-HU" sz="2400" dirty="0" err="1" smtClean="0"/>
              <a:t>-INF</a:t>
            </a:r>
            <a:r>
              <a:rPr lang="hu-HU" dirty="0" smtClean="0"/>
              <a:t> </a:t>
            </a:r>
            <a:r>
              <a:rPr lang="hu-HU" dirty="0" err="1" smtClean="0"/>
              <a:t>start-</a:t>
            </a:r>
            <a:r>
              <a:rPr lang="hu-HU" sz="2400" dirty="0" err="1" smtClean="0"/>
              <a:t>PRES-1SG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‘I start </a:t>
            </a:r>
            <a:r>
              <a:rPr lang="hu-HU" dirty="0" err="1" smtClean="0"/>
              <a:t>eating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pain</a:t>
            </a:r>
            <a:r>
              <a:rPr lang="hu-HU" dirty="0" smtClean="0"/>
              <a:t> </a:t>
            </a:r>
            <a:r>
              <a:rPr lang="hu-HU" dirty="0" err="1" smtClean="0"/>
              <a:t>stops</a:t>
            </a:r>
            <a:r>
              <a:rPr lang="hu-HU" dirty="0" smtClean="0"/>
              <a:t>.’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Hawkins’s</a:t>
            </a:r>
            <a:r>
              <a:rPr lang="hu-HU" sz="3600" b="1" dirty="0" smtClean="0"/>
              <a:t> (2001) performance </a:t>
            </a:r>
            <a:r>
              <a:rPr lang="hu-HU" sz="3600" b="1" dirty="0" err="1" smtClean="0"/>
              <a:t>theory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word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order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sz="5900" dirty="0" smtClean="0"/>
              <a:t>The </a:t>
            </a:r>
            <a:r>
              <a:rPr lang="hu-HU" sz="5900" dirty="0" err="1" smtClean="0"/>
              <a:t>Constituent</a:t>
            </a:r>
            <a:r>
              <a:rPr lang="hu-HU" sz="5900" dirty="0" smtClean="0"/>
              <a:t> </a:t>
            </a:r>
            <a:r>
              <a:rPr lang="hu-HU" sz="5900" dirty="0" err="1" smtClean="0"/>
              <a:t>Recognition</a:t>
            </a:r>
            <a:r>
              <a:rPr lang="hu-HU" sz="5900" dirty="0" smtClean="0"/>
              <a:t> Domain </a:t>
            </a:r>
            <a:r>
              <a:rPr lang="hu-HU" sz="5900" dirty="0" err="1" smtClean="0"/>
              <a:t>for</a:t>
            </a:r>
            <a:r>
              <a:rPr lang="hu-HU" sz="5900" dirty="0" smtClean="0"/>
              <a:t> a </a:t>
            </a:r>
            <a:r>
              <a:rPr lang="hu-HU" sz="5900" dirty="0" err="1" smtClean="0"/>
              <a:t>phrasal</a:t>
            </a:r>
            <a:r>
              <a:rPr lang="hu-HU" sz="5900" dirty="0" smtClean="0"/>
              <a:t> </a:t>
            </a:r>
            <a:r>
              <a:rPr lang="hu-HU" sz="5900" dirty="0" err="1" smtClean="0"/>
              <a:t>mother</a:t>
            </a:r>
            <a:r>
              <a:rPr lang="hu-HU" sz="5900" dirty="0" smtClean="0"/>
              <a:t> </a:t>
            </a:r>
            <a:r>
              <a:rPr lang="hu-HU" sz="5900" dirty="0" err="1" smtClean="0"/>
              <a:t>node</a:t>
            </a:r>
            <a:r>
              <a:rPr lang="hu-HU" sz="5900" dirty="0" smtClean="0"/>
              <a:t> </a:t>
            </a:r>
            <a:r>
              <a:rPr lang="hu-HU" sz="5900" dirty="0" err="1" smtClean="0"/>
              <a:t>consists</a:t>
            </a:r>
            <a:r>
              <a:rPr lang="hu-HU" sz="5900" dirty="0" smtClean="0"/>
              <a:t> of </a:t>
            </a:r>
            <a:r>
              <a:rPr lang="hu-HU" sz="5900" dirty="0" err="1" smtClean="0"/>
              <a:t>the</a:t>
            </a:r>
            <a:r>
              <a:rPr lang="hu-HU" sz="5900" dirty="0" smtClean="0"/>
              <a:t> </a:t>
            </a:r>
            <a:r>
              <a:rPr lang="hu-HU" sz="5900" dirty="0" err="1" smtClean="0"/>
              <a:t>set</a:t>
            </a:r>
            <a:r>
              <a:rPr lang="hu-HU" sz="5900" dirty="0" smtClean="0"/>
              <a:t> of </a:t>
            </a:r>
            <a:r>
              <a:rPr lang="hu-HU" sz="5900" dirty="0" err="1" smtClean="0"/>
              <a:t>nodes</a:t>
            </a:r>
            <a:r>
              <a:rPr lang="hu-HU" sz="5900" dirty="0" smtClean="0"/>
              <a:t> </a:t>
            </a:r>
            <a:r>
              <a:rPr lang="hu-HU" sz="5900" dirty="0" err="1" smtClean="0"/>
              <a:t>that</a:t>
            </a:r>
            <a:r>
              <a:rPr lang="hu-HU" sz="5900" dirty="0" smtClean="0"/>
              <a:t> </a:t>
            </a:r>
            <a:r>
              <a:rPr lang="hu-HU" sz="5900" dirty="0" err="1" smtClean="0"/>
              <a:t>are</a:t>
            </a:r>
            <a:r>
              <a:rPr lang="hu-HU" sz="5900" dirty="0" smtClean="0"/>
              <a:t> </a:t>
            </a:r>
            <a:r>
              <a:rPr lang="hu-HU" sz="5900" dirty="0" err="1" smtClean="0"/>
              <a:t>minimally</a:t>
            </a:r>
            <a:r>
              <a:rPr lang="hu-HU" sz="5900" dirty="0" smtClean="0"/>
              <a:t> </a:t>
            </a:r>
            <a:r>
              <a:rPr lang="hu-HU" sz="5900" dirty="0" err="1" smtClean="0"/>
              <a:t>needed</a:t>
            </a:r>
            <a:r>
              <a:rPr lang="hu-HU" sz="5900" dirty="0" smtClean="0"/>
              <a:t> </a:t>
            </a:r>
            <a:r>
              <a:rPr lang="hu-HU" sz="5900" dirty="0" err="1" smtClean="0"/>
              <a:t>to</a:t>
            </a:r>
            <a:r>
              <a:rPr lang="hu-HU" sz="5900" dirty="0" smtClean="0"/>
              <a:t> </a:t>
            </a:r>
            <a:r>
              <a:rPr lang="hu-HU" sz="5900" dirty="0" err="1" smtClean="0"/>
              <a:t>recognize</a:t>
            </a:r>
            <a:r>
              <a:rPr lang="hu-HU" sz="5900" dirty="0" smtClean="0"/>
              <a:t> </a:t>
            </a:r>
            <a:r>
              <a:rPr lang="hu-HU" sz="5900" dirty="0" err="1" smtClean="0"/>
              <a:t>its</a:t>
            </a:r>
            <a:r>
              <a:rPr lang="hu-HU" sz="5900" dirty="0" smtClean="0"/>
              <a:t> </a:t>
            </a:r>
            <a:r>
              <a:rPr lang="hu-HU" sz="5900" dirty="0" err="1" smtClean="0"/>
              <a:t>category</a:t>
            </a:r>
            <a:r>
              <a:rPr lang="hu-HU" sz="5900" dirty="0" smtClean="0"/>
              <a:t>, </a:t>
            </a:r>
            <a:r>
              <a:rPr lang="hu-HU" sz="5900" dirty="0" smtClean="0"/>
              <a:t>and </a:t>
            </a:r>
            <a:r>
              <a:rPr lang="hu-HU" sz="5900" dirty="0" err="1" smtClean="0"/>
              <a:t>its</a:t>
            </a:r>
            <a:r>
              <a:rPr lang="hu-HU" sz="5900" dirty="0" smtClean="0"/>
              <a:t> </a:t>
            </a:r>
            <a:r>
              <a:rPr lang="hu-HU" sz="5900" dirty="0" smtClean="0"/>
              <a:t>major </a:t>
            </a:r>
            <a:r>
              <a:rPr lang="hu-HU" sz="5900" dirty="0" err="1" smtClean="0"/>
              <a:t>constituents</a:t>
            </a:r>
            <a:r>
              <a:rPr lang="hu-HU" sz="5900" dirty="0" smtClean="0"/>
              <a:t>.</a:t>
            </a:r>
          </a:p>
          <a:p>
            <a:pPr>
              <a:buNone/>
            </a:pPr>
            <a:r>
              <a:rPr lang="hu-HU" sz="5800" dirty="0" smtClean="0"/>
              <a:t> </a:t>
            </a:r>
            <a:r>
              <a:rPr lang="hu-HU" sz="5800" dirty="0" err="1" smtClean="0"/>
              <a:t>Optimal</a:t>
            </a:r>
            <a:r>
              <a:rPr lang="hu-HU" sz="5800" dirty="0" smtClean="0"/>
              <a:t> </a:t>
            </a:r>
            <a:r>
              <a:rPr lang="hu-HU" sz="5800" dirty="0" err="1" smtClean="0"/>
              <a:t>linear</a:t>
            </a:r>
            <a:r>
              <a:rPr lang="hu-HU" sz="5800" dirty="0" smtClean="0"/>
              <a:t> </a:t>
            </a:r>
            <a:r>
              <a:rPr lang="hu-HU" sz="5800" dirty="0" err="1" smtClean="0"/>
              <a:t>orders</a:t>
            </a:r>
            <a:r>
              <a:rPr lang="hu-HU" sz="5800" dirty="0" smtClean="0"/>
              <a:t> </a:t>
            </a:r>
            <a:r>
              <a:rPr lang="hu-HU" sz="5800" dirty="0" err="1" smtClean="0"/>
              <a:t>minimize</a:t>
            </a:r>
            <a:r>
              <a:rPr lang="hu-HU" sz="5800" dirty="0" smtClean="0"/>
              <a:t>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Constituent</a:t>
            </a:r>
            <a:r>
              <a:rPr lang="hu-HU" sz="5800" dirty="0" smtClean="0"/>
              <a:t> </a:t>
            </a:r>
            <a:r>
              <a:rPr lang="hu-HU" sz="5800" dirty="0" err="1" smtClean="0"/>
              <a:t>Recognition</a:t>
            </a:r>
            <a:r>
              <a:rPr lang="hu-HU" sz="5800" dirty="0" smtClean="0"/>
              <a:t> Domain. The </a:t>
            </a:r>
            <a:r>
              <a:rPr lang="hu-HU" sz="5800" dirty="0" err="1" smtClean="0"/>
              <a:t>shortest</a:t>
            </a:r>
            <a:r>
              <a:rPr lang="hu-HU" sz="5800" dirty="0" smtClean="0"/>
              <a:t> </a:t>
            </a:r>
            <a:r>
              <a:rPr lang="hu-HU" sz="5800" dirty="0" err="1" smtClean="0"/>
              <a:t>recognition</a:t>
            </a:r>
            <a:r>
              <a:rPr lang="hu-HU" sz="5800" dirty="0" smtClean="0"/>
              <a:t> </a:t>
            </a:r>
            <a:r>
              <a:rPr lang="hu-HU" sz="5800" dirty="0" err="1" smtClean="0"/>
              <a:t>domain</a:t>
            </a:r>
            <a:r>
              <a:rPr lang="hu-HU" sz="5800" dirty="0" smtClean="0"/>
              <a:t> </a:t>
            </a:r>
            <a:r>
              <a:rPr lang="hu-HU" sz="5800" dirty="0" err="1" smtClean="0"/>
              <a:t>for</a:t>
            </a:r>
            <a:r>
              <a:rPr lang="hu-HU" sz="5800" dirty="0" smtClean="0"/>
              <a:t> </a:t>
            </a:r>
            <a:r>
              <a:rPr lang="hu-HU" sz="5800" dirty="0" smtClean="0"/>
              <a:t>a </a:t>
            </a:r>
            <a:r>
              <a:rPr lang="hu-HU" sz="5800" dirty="0" err="1" smtClean="0"/>
              <a:t>matrix</a:t>
            </a:r>
            <a:r>
              <a:rPr lang="hu-HU" sz="5800" dirty="0" smtClean="0"/>
              <a:t> VP </a:t>
            </a:r>
            <a:r>
              <a:rPr lang="hu-HU" sz="5800" dirty="0" err="1" smtClean="0"/>
              <a:t>with</a:t>
            </a:r>
            <a:r>
              <a:rPr lang="hu-HU" sz="5800" dirty="0" smtClean="0"/>
              <a:t> a </a:t>
            </a:r>
            <a:r>
              <a:rPr lang="hu-HU" sz="5800" dirty="0" err="1" smtClean="0"/>
              <a:t>clausal</a:t>
            </a:r>
            <a:r>
              <a:rPr lang="hu-HU" sz="5800" dirty="0" smtClean="0"/>
              <a:t> </a:t>
            </a:r>
            <a:r>
              <a:rPr lang="hu-HU" sz="5800" dirty="0" err="1" smtClean="0"/>
              <a:t>complement</a:t>
            </a:r>
            <a:r>
              <a:rPr lang="hu-HU" sz="5800" dirty="0" smtClean="0"/>
              <a:t> </a:t>
            </a:r>
            <a:r>
              <a:rPr lang="hu-HU" sz="5800" dirty="0" err="1" smtClean="0"/>
              <a:t>contains</a:t>
            </a:r>
            <a:r>
              <a:rPr lang="hu-HU" sz="5800" dirty="0" smtClean="0"/>
              <a:t>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matrix</a:t>
            </a:r>
            <a:r>
              <a:rPr lang="hu-HU" sz="5800" dirty="0" smtClean="0"/>
              <a:t> </a:t>
            </a:r>
            <a:r>
              <a:rPr lang="hu-HU" sz="5800" dirty="0" err="1" smtClean="0"/>
              <a:t>verb</a:t>
            </a:r>
            <a:r>
              <a:rPr lang="hu-HU" sz="5800" dirty="0" smtClean="0"/>
              <a:t> and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subordinator</a:t>
            </a:r>
            <a:r>
              <a:rPr lang="hu-HU" sz="5800" dirty="0" smtClean="0"/>
              <a:t>. </a:t>
            </a:r>
          </a:p>
          <a:p>
            <a:pPr>
              <a:buNone/>
            </a:pPr>
            <a:r>
              <a:rPr lang="hu-HU" sz="5800" dirty="0" err="1" smtClean="0"/>
              <a:t>In</a:t>
            </a:r>
            <a:r>
              <a:rPr lang="hu-HU" sz="5800" dirty="0" smtClean="0"/>
              <a:t> </a:t>
            </a:r>
            <a:r>
              <a:rPr lang="hu-HU" sz="5800" dirty="0" smtClean="0"/>
              <a:t>an </a:t>
            </a:r>
            <a:r>
              <a:rPr lang="hu-HU" sz="5800" dirty="0" err="1" smtClean="0"/>
              <a:t>SOV</a:t>
            </a:r>
            <a:r>
              <a:rPr lang="hu-HU" sz="5800" dirty="0" smtClean="0"/>
              <a:t> </a:t>
            </a:r>
            <a:r>
              <a:rPr lang="hu-HU" sz="5800" dirty="0" err="1" smtClean="0"/>
              <a:t>sentence</a:t>
            </a:r>
            <a:r>
              <a:rPr lang="hu-HU" sz="5800" dirty="0" smtClean="0"/>
              <a:t>, </a:t>
            </a:r>
            <a:r>
              <a:rPr lang="hu-HU" sz="5800" dirty="0" err="1" smtClean="0"/>
              <a:t>this</a:t>
            </a:r>
            <a:r>
              <a:rPr lang="hu-HU" sz="5800" dirty="0" smtClean="0"/>
              <a:t> </a:t>
            </a:r>
            <a:r>
              <a:rPr lang="hu-HU" sz="5800" dirty="0" err="1" smtClean="0"/>
              <a:t>domain</a:t>
            </a:r>
            <a:r>
              <a:rPr lang="hu-HU" sz="5800" dirty="0" smtClean="0"/>
              <a:t> is </a:t>
            </a:r>
            <a:r>
              <a:rPr lang="hu-HU" sz="5800" dirty="0" err="1" smtClean="0"/>
              <a:t>shortest</a:t>
            </a:r>
            <a:r>
              <a:rPr lang="hu-HU" sz="5800" dirty="0" smtClean="0"/>
              <a:t> </a:t>
            </a:r>
            <a:r>
              <a:rPr lang="hu-HU" sz="5800" dirty="0" err="1" smtClean="0"/>
              <a:t>if</a:t>
            </a:r>
            <a:r>
              <a:rPr lang="hu-HU" sz="5800" dirty="0" smtClean="0"/>
              <a:t>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subordinator</a:t>
            </a:r>
            <a:r>
              <a:rPr lang="hu-HU" sz="5800" dirty="0" smtClean="0"/>
              <a:t> is a </a:t>
            </a:r>
            <a:r>
              <a:rPr lang="hu-HU" sz="5800" dirty="0" err="1" smtClean="0"/>
              <a:t>participial</a:t>
            </a:r>
            <a:r>
              <a:rPr lang="hu-HU" sz="5800" dirty="0" smtClean="0"/>
              <a:t> </a:t>
            </a:r>
            <a:r>
              <a:rPr lang="hu-HU" sz="5800" dirty="0" err="1" smtClean="0"/>
              <a:t>suffix</a:t>
            </a:r>
            <a:r>
              <a:rPr lang="hu-HU" sz="5800" dirty="0" smtClean="0"/>
              <a:t> </a:t>
            </a:r>
            <a:r>
              <a:rPr lang="hu-HU" sz="5800" dirty="0" err="1" smtClean="0"/>
              <a:t>on</a:t>
            </a:r>
            <a:r>
              <a:rPr lang="hu-HU" sz="5800" dirty="0" smtClean="0"/>
              <a:t>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embedded</a:t>
            </a:r>
            <a:r>
              <a:rPr lang="hu-HU" sz="5800" dirty="0" smtClean="0"/>
              <a:t> </a:t>
            </a:r>
            <a:r>
              <a:rPr lang="hu-HU" sz="5800" dirty="0" err="1" smtClean="0"/>
              <a:t>verb</a:t>
            </a:r>
            <a:r>
              <a:rPr lang="hu-HU" sz="5800" dirty="0" smtClean="0"/>
              <a:t>, </a:t>
            </a:r>
            <a:r>
              <a:rPr lang="hu-HU" sz="5800" dirty="0" err="1" smtClean="0"/>
              <a:t>left-adjacent</a:t>
            </a:r>
            <a:r>
              <a:rPr lang="hu-HU" sz="5800" dirty="0" smtClean="0"/>
              <a:t> </a:t>
            </a:r>
            <a:r>
              <a:rPr lang="hu-HU" sz="5800" dirty="0" err="1" smtClean="0"/>
              <a:t>to</a:t>
            </a:r>
            <a:r>
              <a:rPr lang="hu-HU" sz="5800" dirty="0" smtClean="0"/>
              <a:t> </a:t>
            </a:r>
            <a:r>
              <a:rPr lang="hu-HU" sz="5800" dirty="0" err="1" smtClean="0"/>
              <a:t>the</a:t>
            </a:r>
            <a:r>
              <a:rPr lang="hu-HU" sz="5800" dirty="0" smtClean="0"/>
              <a:t> </a:t>
            </a:r>
            <a:r>
              <a:rPr lang="hu-HU" sz="5800" dirty="0" err="1" smtClean="0"/>
              <a:t>matrix</a:t>
            </a:r>
            <a:r>
              <a:rPr lang="hu-HU" sz="5800" dirty="0" smtClean="0"/>
              <a:t> </a:t>
            </a:r>
            <a:r>
              <a:rPr lang="hu-HU" sz="5800" dirty="0" err="1" smtClean="0"/>
              <a:t>verb</a:t>
            </a:r>
            <a:r>
              <a:rPr lang="hu-HU" sz="5800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dirty="0" smtClean="0"/>
              <a:t>(16) </a:t>
            </a:r>
            <a:r>
              <a:rPr lang="hu-HU" sz="2800" i="1" dirty="0" smtClean="0"/>
              <a:t>[</a:t>
            </a:r>
            <a:r>
              <a:rPr lang="hu-HU" sz="2800" b="1" i="1" dirty="0" smtClean="0"/>
              <a:t>Nap </a:t>
            </a:r>
            <a:r>
              <a:rPr lang="hu-HU" sz="2800" b="1" i="1" dirty="0" err="1" smtClean="0"/>
              <a:t>kedig</a:t>
            </a:r>
            <a:r>
              <a:rPr lang="hu-HU" sz="2800" b="1" i="1" dirty="0" smtClean="0"/>
              <a:t> </a:t>
            </a:r>
            <a:r>
              <a:rPr lang="hu-HU" sz="2800" b="1" i="1" dirty="0" err="1" smtClean="0"/>
              <a:t>felkèluē</a:t>
            </a:r>
            <a:r>
              <a:rPr lang="hu-HU" sz="2800" i="1" dirty="0" smtClean="0"/>
              <a:t>] meg </a:t>
            </a:r>
            <a:r>
              <a:rPr lang="hu-HU" sz="2800" i="1" dirty="0" err="1" smtClean="0"/>
              <a:t>hèuọlėnc</a:t>
            </a:r>
            <a:r>
              <a:rPr lang="hu-HU" sz="2800" b="1" i="1" dirty="0" smtClean="0"/>
              <a:t> </a:t>
            </a:r>
            <a:endParaRPr lang="hu-HU" sz="2800" i="1" dirty="0" smtClean="0"/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dirty="0" err="1" smtClean="0"/>
              <a:t>sun</a:t>
            </a:r>
            <a:r>
              <a:rPr lang="hu-HU" sz="2800" dirty="0" smtClean="0"/>
              <a:t>  </a:t>
            </a:r>
            <a:r>
              <a:rPr lang="hu-HU" sz="2800" cap="small" dirty="0" err="1" smtClean="0"/>
              <a:t>coord</a:t>
            </a:r>
            <a:r>
              <a:rPr lang="hu-HU" sz="2800" dirty="0" smtClean="0"/>
              <a:t> </a:t>
            </a:r>
            <a:r>
              <a:rPr lang="hu-HU" sz="2800" dirty="0" err="1" smtClean="0"/>
              <a:t>rising</a:t>
            </a:r>
            <a:r>
              <a:rPr lang="hu-HU" sz="2800" dirty="0" smtClean="0"/>
              <a:t>         </a:t>
            </a:r>
            <a:r>
              <a:rPr lang="hu-HU" sz="2000" dirty="0" err="1" smtClean="0"/>
              <a:t>P</a:t>
            </a:r>
            <a:r>
              <a:rPr lang="hu-HU" sz="2800" cap="small" dirty="0" err="1" smtClean="0"/>
              <a:t>rt</a:t>
            </a:r>
            <a:r>
              <a:rPr lang="hu-HU" sz="2800" cap="small" dirty="0" smtClean="0"/>
              <a:t>   </a:t>
            </a:r>
            <a:r>
              <a:rPr lang="hu-HU" sz="2800" dirty="0" err="1" smtClean="0"/>
              <a:t>burned-</a:t>
            </a:r>
            <a:r>
              <a:rPr lang="hu-HU" sz="2800" cap="small" dirty="0" err="1" smtClean="0"/>
              <a:t>past-3sg</a:t>
            </a:r>
            <a:r>
              <a:rPr lang="hu-HU" sz="2800" dirty="0" smtClean="0"/>
              <a:t>	</a:t>
            </a:r>
          </a:p>
          <a:p>
            <a:pPr>
              <a:buNone/>
            </a:pPr>
            <a:r>
              <a:rPr lang="hu-HU" sz="2800" dirty="0" smtClean="0"/>
              <a:t>       ’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</a:t>
            </a:r>
            <a:r>
              <a:rPr lang="hu-HU" sz="2800" dirty="0" err="1" smtClean="0"/>
              <a:t>having</a:t>
            </a:r>
            <a:r>
              <a:rPr lang="hu-HU" sz="2800" dirty="0" smtClean="0"/>
              <a:t> </a:t>
            </a:r>
            <a:r>
              <a:rPr lang="hu-HU" sz="2800" dirty="0" err="1" smtClean="0"/>
              <a:t>risen</a:t>
            </a:r>
            <a:r>
              <a:rPr lang="hu-HU" sz="2800" dirty="0" smtClean="0"/>
              <a:t>, </a:t>
            </a:r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burned</a:t>
            </a:r>
            <a:r>
              <a:rPr lang="hu-HU" sz="2800" dirty="0" smtClean="0"/>
              <a:t>.’                					                 </a:t>
            </a:r>
            <a:r>
              <a:rPr lang="hu-HU" sz="2800" dirty="0" smtClean="0"/>
              <a:t>  </a:t>
            </a:r>
            <a:r>
              <a:rPr lang="hu-HU" sz="2800" dirty="0" smtClean="0"/>
              <a:t>(</a:t>
            </a:r>
            <a:r>
              <a:rPr lang="hu-HU" sz="2800" dirty="0" err="1" smtClean="0"/>
              <a:t>Munich</a:t>
            </a:r>
            <a:r>
              <a:rPr lang="hu-HU" sz="2800" dirty="0" smtClean="0"/>
              <a:t> C. </a:t>
            </a:r>
            <a:r>
              <a:rPr lang="hu-HU" sz="2800" dirty="0" smtClean="0"/>
              <a:t>a. 1416</a:t>
            </a:r>
            <a:r>
              <a:rPr lang="hu-HU" sz="2800" dirty="0" smtClean="0"/>
              <a:t>)</a:t>
            </a:r>
          </a:p>
          <a:p>
            <a:pPr>
              <a:buNone/>
            </a:pPr>
            <a:r>
              <a:rPr lang="hu-HU" b="1" dirty="0" err="1" smtClean="0"/>
              <a:t>Middle</a:t>
            </a:r>
            <a:r>
              <a:rPr lang="hu-HU" b="1" dirty="0" smtClean="0"/>
              <a:t> </a:t>
            </a:r>
            <a:r>
              <a:rPr lang="hu-HU" b="1" dirty="0" err="1" smtClean="0"/>
              <a:t>Hungarian</a:t>
            </a:r>
            <a:r>
              <a:rPr lang="hu-HU" sz="2400" b="1" dirty="0" smtClean="0"/>
              <a:t>:</a:t>
            </a:r>
          </a:p>
          <a:p>
            <a:pPr>
              <a:buNone/>
            </a:pPr>
            <a:r>
              <a:rPr lang="hu-HU" sz="2800" dirty="0" smtClean="0"/>
              <a:t>(17) </a:t>
            </a:r>
            <a:r>
              <a:rPr lang="hu-HU" sz="2800" b="1" i="1" dirty="0" err="1" smtClean="0"/>
              <a:t>Mykoron</a:t>
            </a:r>
            <a:r>
              <a:rPr lang="hu-HU" sz="2800" b="1" i="1" dirty="0" smtClean="0"/>
              <a:t>  az  nap fel </a:t>
            </a:r>
            <a:r>
              <a:rPr lang="hu-HU" sz="2800" b="1" i="1" dirty="0" err="1" smtClean="0"/>
              <a:t>tamadot</a:t>
            </a:r>
            <a:r>
              <a:rPr lang="hu-HU" sz="2800" b="1" i="1" dirty="0" smtClean="0"/>
              <a:t> </a:t>
            </a:r>
            <a:r>
              <a:rPr lang="hu-HU" sz="2800" b="1" i="1" dirty="0" err="1" smtClean="0"/>
              <a:t>wolna</a:t>
            </a:r>
            <a:r>
              <a:rPr lang="hu-HU" sz="2800" i="1" dirty="0" smtClean="0"/>
              <a:t>, </a:t>
            </a:r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dirty="0" err="1" smtClean="0"/>
              <a:t>when</a:t>
            </a:r>
            <a:r>
              <a:rPr lang="hu-HU" sz="2800" dirty="0" smtClean="0"/>
              <a:t>       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</a:t>
            </a:r>
            <a:r>
              <a:rPr lang="hu-HU" sz="2800" dirty="0" err="1" smtClean="0"/>
              <a:t>up</a:t>
            </a:r>
            <a:r>
              <a:rPr lang="hu-HU" sz="2800" dirty="0" smtClean="0"/>
              <a:t> </a:t>
            </a:r>
            <a:r>
              <a:rPr lang="hu-HU" sz="2800" dirty="0" err="1" smtClean="0"/>
              <a:t>rise-</a:t>
            </a:r>
            <a:r>
              <a:rPr lang="hu-HU" sz="2800" cap="small" dirty="0" err="1" smtClean="0"/>
              <a:t>perf-3sg</a:t>
            </a:r>
            <a:r>
              <a:rPr lang="hu-HU" sz="2800" dirty="0" smtClean="0"/>
              <a:t> </a:t>
            </a:r>
            <a:r>
              <a:rPr lang="hu-HU" sz="2800" dirty="0" err="1" smtClean="0"/>
              <a:t>be-</a:t>
            </a:r>
            <a:r>
              <a:rPr lang="hu-HU" sz="2800" cap="small" dirty="0" err="1" smtClean="0"/>
              <a:t>past</a:t>
            </a:r>
            <a:r>
              <a:rPr lang="hu-HU" sz="2800" dirty="0" smtClean="0"/>
              <a:t> </a:t>
            </a:r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i="1" dirty="0" smtClean="0"/>
              <a:t>meg </a:t>
            </a:r>
            <a:r>
              <a:rPr lang="hu-HU" sz="2800" i="1" dirty="0" err="1" smtClean="0"/>
              <a:t>swte</a:t>
            </a:r>
            <a:r>
              <a:rPr lang="hu-HU" sz="2800" i="1" dirty="0" smtClean="0"/>
              <a:t>                 </a:t>
            </a:r>
            <a:r>
              <a:rPr lang="hu-HU" sz="2800" i="1" dirty="0" err="1" smtClean="0"/>
              <a:t>ewket</a:t>
            </a:r>
            <a:r>
              <a:rPr lang="hu-HU" sz="2800" i="1" dirty="0" smtClean="0"/>
              <a:t> </a:t>
            </a:r>
          </a:p>
          <a:p>
            <a:pPr>
              <a:buNone/>
            </a:pPr>
            <a:r>
              <a:rPr lang="hu-HU" sz="2800" dirty="0" smtClean="0"/>
              <a:t>	    </a:t>
            </a:r>
            <a:r>
              <a:rPr lang="hu-HU" sz="2800" cap="small" dirty="0" err="1" smtClean="0"/>
              <a:t>prt</a:t>
            </a:r>
            <a:r>
              <a:rPr lang="hu-HU" sz="2800" dirty="0" smtClean="0"/>
              <a:t>   </a:t>
            </a:r>
            <a:r>
              <a:rPr lang="hu-HU" sz="2800" dirty="0" err="1" smtClean="0"/>
              <a:t>burn-</a:t>
            </a:r>
            <a:r>
              <a:rPr lang="hu-HU" sz="2800" cap="small" dirty="0" err="1" smtClean="0"/>
              <a:t>past.3sg</a:t>
            </a:r>
            <a:r>
              <a:rPr lang="hu-HU" sz="2800" dirty="0" smtClean="0"/>
              <a:t>  </a:t>
            </a:r>
            <a:r>
              <a:rPr lang="hu-HU" sz="2800" dirty="0" err="1" smtClean="0"/>
              <a:t>them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       ’</a:t>
            </a:r>
            <a:r>
              <a:rPr lang="hu-HU" sz="2800" dirty="0" err="1" smtClean="0"/>
              <a:t>When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had </a:t>
            </a:r>
            <a:r>
              <a:rPr lang="hu-HU" sz="2800" dirty="0" err="1" smtClean="0"/>
              <a:t>risen</a:t>
            </a:r>
            <a:r>
              <a:rPr lang="hu-HU" sz="2800" dirty="0" smtClean="0"/>
              <a:t>, </a:t>
            </a:r>
            <a:r>
              <a:rPr lang="hu-HU" sz="2800" dirty="0" err="1" smtClean="0"/>
              <a:t>it</a:t>
            </a:r>
            <a:r>
              <a:rPr lang="hu-HU" sz="2800" dirty="0" smtClean="0"/>
              <a:t> </a:t>
            </a:r>
            <a:r>
              <a:rPr lang="hu-HU" sz="2800" dirty="0" err="1" smtClean="0"/>
              <a:t>burned</a:t>
            </a:r>
            <a:r>
              <a:rPr lang="hu-HU" sz="2800" dirty="0" smtClean="0"/>
              <a:t> </a:t>
            </a:r>
            <a:r>
              <a:rPr lang="hu-HU" sz="2800" dirty="0" err="1" smtClean="0"/>
              <a:t>them</a:t>
            </a:r>
            <a:r>
              <a:rPr lang="hu-HU" sz="2800" dirty="0" smtClean="0"/>
              <a:t>.’ </a:t>
            </a:r>
          </a:p>
          <a:p>
            <a:pPr>
              <a:buNone/>
            </a:pPr>
            <a:r>
              <a:rPr lang="hu-HU" sz="2800" dirty="0" smtClean="0"/>
              <a:t>		         (Gábor Pesthi, </a:t>
            </a:r>
            <a:r>
              <a:rPr lang="hu-HU" sz="2800" dirty="0" err="1" smtClean="0"/>
              <a:t>Novum</a:t>
            </a:r>
            <a:r>
              <a:rPr lang="hu-HU" sz="2800" dirty="0" smtClean="0"/>
              <a:t> Testamentum 1536)</a:t>
            </a:r>
          </a:p>
          <a:p>
            <a:pPr>
              <a:buNone/>
            </a:pPr>
            <a:endParaRPr lang="hu-H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number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adverbial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err="1" smtClean="0"/>
              <a:t>Number</a:t>
            </a:r>
            <a:r>
              <a:rPr lang="hu-HU" b="1" dirty="0" smtClean="0"/>
              <a:t> of </a:t>
            </a:r>
            <a:r>
              <a:rPr lang="hu-HU" b="1" dirty="0" err="1" smtClean="0"/>
              <a:t>-ván</a:t>
            </a:r>
            <a:r>
              <a:rPr lang="hu-HU" b="1" dirty="0" smtClean="0"/>
              <a:t>/vén </a:t>
            </a:r>
            <a:r>
              <a:rPr lang="hu-HU" b="1" dirty="0" err="1" smtClean="0"/>
              <a:t>clauses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St</a:t>
            </a:r>
            <a:r>
              <a:rPr lang="hu-HU" b="1" dirty="0" smtClean="0"/>
              <a:t> </a:t>
            </a:r>
            <a:r>
              <a:rPr lang="hu-HU" b="1" dirty="0" err="1" smtClean="0"/>
              <a:t>Matthew</a:t>
            </a:r>
            <a:r>
              <a:rPr lang="hu-HU" b="1" dirty="0" smtClean="0"/>
              <a:t>:			</a:t>
            </a:r>
            <a:endParaRPr lang="hu-HU" dirty="0" smtClean="0"/>
          </a:p>
          <a:p>
            <a:r>
              <a:rPr lang="hu-HU" dirty="0" err="1" smtClean="0"/>
              <a:t>Munich</a:t>
            </a:r>
            <a:r>
              <a:rPr lang="hu-HU" dirty="0" smtClean="0"/>
              <a:t> C.      </a:t>
            </a:r>
            <a:r>
              <a:rPr lang="hu-HU" dirty="0" smtClean="0"/>
              <a:t>a. 1416</a:t>
            </a:r>
            <a:r>
              <a:rPr lang="hu-HU" dirty="0" smtClean="0"/>
              <a:t>: </a:t>
            </a:r>
            <a:r>
              <a:rPr lang="hu-HU" dirty="0" smtClean="0"/>
              <a:t>   486</a:t>
            </a:r>
            <a:endParaRPr lang="hu-HU" dirty="0" smtClean="0"/>
          </a:p>
          <a:p>
            <a:r>
              <a:rPr lang="hu-HU" dirty="0" err="1" smtClean="0"/>
              <a:t>Jordánszky</a:t>
            </a:r>
            <a:r>
              <a:rPr lang="hu-HU" dirty="0" smtClean="0"/>
              <a:t> C. </a:t>
            </a:r>
            <a:r>
              <a:rPr lang="hu-HU" dirty="0" smtClean="0"/>
              <a:t>a. 1516</a:t>
            </a:r>
            <a:r>
              <a:rPr lang="hu-HU" dirty="0" smtClean="0"/>
              <a:t>:  </a:t>
            </a:r>
            <a:r>
              <a:rPr lang="hu-HU" dirty="0" smtClean="0"/>
              <a:t> 322</a:t>
            </a:r>
            <a:endParaRPr lang="hu-HU" dirty="0" smtClean="0"/>
          </a:p>
          <a:p>
            <a:r>
              <a:rPr lang="hu-HU" dirty="0" smtClean="0"/>
              <a:t>Károli </a:t>
            </a:r>
            <a:r>
              <a:rPr lang="hu-HU" dirty="0" err="1" smtClean="0"/>
              <a:t>Bible</a:t>
            </a:r>
            <a:r>
              <a:rPr lang="hu-HU" dirty="0" smtClean="0"/>
              <a:t>     </a:t>
            </a:r>
            <a:r>
              <a:rPr lang="hu-HU" dirty="0" smtClean="0"/>
              <a:t>    1590</a:t>
            </a:r>
            <a:r>
              <a:rPr lang="hu-HU" dirty="0" smtClean="0"/>
              <a:t>:  </a:t>
            </a:r>
            <a:r>
              <a:rPr lang="hu-HU" dirty="0" smtClean="0"/>
              <a:t> 286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4. </a:t>
            </a:r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infinitival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Ostyak</a:t>
            </a:r>
            <a:r>
              <a:rPr lang="hu-HU" dirty="0" smtClean="0"/>
              <a:t>: </a:t>
            </a: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complement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Russified</a:t>
            </a:r>
            <a:r>
              <a:rPr lang="hu-HU" dirty="0" smtClean="0"/>
              <a:t> </a:t>
            </a:r>
            <a:r>
              <a:rPr lang="hu-HU" dirty="0" err="1" smtClean="0"/>
              <a:t>speech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young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(18) </a:t>
            </a:r>
            <a:r>
              <a:rPr lang="hu-HU" i="1" dirty="0" smtClean="0"/>
              <a:t>[</a:t>
            </a:r>
            <a:r>
              <a:rPr lang="hu-HU" i="1" dirty="0" err="1" smtClean="0"/>
              <a:t>porniŋ</a:t>
            </a:r>
            <a:r>
              <a:rPr lang="hu-HU" i="1" dirty="0" smtClean="0"/>
              <a:t> </a:t>
            </a:r>
            <a:r>
              <a:rPr lang="hu-HU" i="1" dirty="0" err="1" smtClean="0"/>
              <a:t>imi</a:t>
            </a:r>
            <a:r>
              <a:rPr lang="hu-HU" i="1" dirty="0" smtClean="0"/>
              <a:t>   </a:t>
            </a:r>
            <a:r>
              <a:rPr lang="hu-HU" i="1" dirty="0" err="1" smtClean="0"/>
              <a:t>juw-əm</a:t>
            </a:r>
            <a:r>
              <a:rPr lang="hu-HU" i="1" dirty="0" smtClean="0"/>
              <a:t>]   </a:t>
            </a:r>
            <a:r>
              <a:rPr lang="hu-HU" i="1" dirty="0" err="1" smtClean="0"/>
              <a:t>wa</a:t>
            </a:r>
            <a:r>
              <a:rPr lang="hu-HU" i="1" dirty="0" smtClean="0"/>
              <a:t>:</a:t>
            </a:r>
            <a:r>
              <a:rPr lang="hu-HU" i="1" dirty="0" err="1" smtClean="0"/>
              <a:t>n-man</a:t>
            </a:r>
            <a:r>
              <a:rPr lang="hu-HU" i="1" dirty="0" smtClean="0"/>
              <a:t> </a:t>
            </a:r>
            <a:r>
              <a:rPr lang="hu-HU" i="1" dirty="0" err="1" smtClean="0"/>
              <a:t>taj-l-əlli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 Por </a:t>
            </a:r>
            <a:r>
              <a:rPr lang="hu-HU" dirty="0" err="1" smtClean="0"/>
              <a:t>woman</a:t>
            </a:r>
            <a:r>
              <a:rPr lang="hu-HU" dirty="0" smtClean="0"/>
              <a:t> </a:t>
            </a:r>
            <a:r>
              <a:rPr lang="hu-HU" dirty="0" err="1" smtClean="0"/>
              <a:t>come-</a:t>
            </a:r>
            <a:r>
              <a:rPr lang="hu-HU" sz="2800" dirty="0" err="1" smtClean="0"/>
              <a:t>PastP</a:t>
            </a:r>
            <a:r>
              <a:rPr lang="hu-HU" dirty="0" smtClean="0"/>
              <a:t> </a:t>
            </a:r>
            <a:r>
              <a:rPr lang="hu-HU" dirty="0" err="1" smtClean="0"/>
              <a:t>see-</a:t>
            </a:r>
            <a:r>
              <a:rPr lang="hu-HU" sz="2400" dirty="0" err="1" smtClean="0"/>
              <a:t>PART</a:t>
            </a:r>
            <a:r>
              <a:rPr lang="hu-HU" sz="2400" dirty="0" smtClean="0"/>
              <a:t>  </a:t>
            </a:r>
            <a:r>
              <a:rPr lang="hu-HU" dirty="0" err="1" smtClean="0"/>
              <a:t>have-</a:t>
            </a:r>
            <a:r>
              <a:rPr lang="hu-HU" sz="2800" dirty="0" err="1" smtClean="0"/>
              <a:t>Pr</a:t>
            </a:r>
            <a:r>
              <a:rPr lang="hu-HU" dirty="0" err="1" smtClean="0"/>
              <a:t>-</a:t>
            </a:r>
            <a:r>
              <a:rPr lang="hu-HU" sz="2400" dirty="0" err="1" smtClean="0"/>
              <a:t>3SG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‘</a:t>
            </a:r>
            <a:r>
              <a:rPr lang="hu-HU" dirty="0" err="1" smtClean="0"/>
              <a:t>She</a:t>
            </a:r>
            <a:r>
              <a:rPr lang="hu-HU" dirty="0" smtClean="0"/>
              <a:t> </a:t>
            </a:r>
            <a:r>
              <a:rPr lang="hu-HU" dirty="0" err="1" smtClean="0"/>
              <a:t>saw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a Por </a:t>
            </a:r>
            <a:r>
              <a:rPr lang="hu-HU" dirty="0" err="1" smtClean="0"/>
              <a:t>woman</a:t>
            </a:r>
            <a:r>
              <a:rPr lang="hu-HU" dirty="0" smtClean="0"/>
              <a:t> </a:t>
            </a:r>
            <a:r>
              <a:rPr lang="hu-HU" dirty="0" err="1" smtClean="0"/>
              <a:t>came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err="1" smtClean="0"/>
              <a:t>Infinitives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PRO </a:t>
            </a:r>
            <a:r>
              <a:rPr lang="hu-HU" dirty="0" err="1" smtClean="0"/>
              <a:t>subject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(19) </a:t>
            </a:r>
            <a:r>
              <a:rPr lang="hu-HU" i="1" dirty="0" err="1" smtClean="0"/>
              <a:t>luw-e</a:t>
            </a:r>
            <a:r>
              <a:rPr lang="hu-HU" i="1" dirty="0" smtClean="0"/>
              <a:t>:l [ø man-ti]   </a:t>
            </a:r>
            <a:r>
              <a:rPr lang="hu-HU" i="1" dirty="0" err="1" smtClean="0"/>
              <a:t>mo</a:t>
            </a:r>
            <a:r>
              <a:rPr lang="hu-HU" i="1" dirty="0" smtClean="0"/>
              <a:t>:</a:t>
            </a:r>
            <a:r>
              <a:rPr lang="hu-HU" i="1" dirty="0" err="1" smtClean="0"/>
              <a:t>sl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he-</a:t>
            </a:r>
            <a:r>
              <a:rPr lang="hu-HU" sz="2400" dirty="0" err="1" smtClean="0"/>
              <a:t>ACC</a:t>
            </a:r>
            <a:r>
              <a:rPr lang="hu-HU" sz="2400" dirty="0" smtClean="0"/>
              <a:t> </a:t>
            </a:r>
            <a:r>
              <a:rPr lang="hu-HU" dirty="0" smtClean="0"/>
              <a:t>      </a:t>
            </a:r>
            <a:r>
              <a:rPr lang="hu-HU" dirty="0" err="1" smtClean="0"/>
              <a:t>leave-</a:t>
            </a:r>
            <a:r>
              <a:rPr lang="hu-HU" sz="2400" dirty="0" err="1" smtClean="0"/>
              <a:t>INF</a:t>
            </a:r>
            <a:r>
              <a:rPr lang="hu-HU" dirty="0" smtClean="0"/>
              <a:t> </a:t>
            </a:r>
            <a:r>
              <a:rPr lang="hu-HU" dirty="0" err="1" smtClean="0"/>
              <a:t>need-</a:t>
            </a:r>
            <a:r>
              <a:rPr lang="hu-HU" sz="2400" dirty="0" err="1" smtClean="0"/>
              <a:t>Pr3SG</a:t>
            </a: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          </a:t>
            </a:r>
            <a:r>
              <a:rPr lang="hu-HU" dirty="0" smtClean="0"/>
              <a:t>‘He has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leave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Old H: a </a:t>
            </a:r>
            <a:r>
              <a:rPr lang="hu-HU" sz="3600" b="1" dirty="0" err="1" smtClean="0"/>
              <a:t>much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larger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set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Vs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taking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infinitive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Middle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Mod.H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Compare</a:t>
            </a:r>
            <a:r>
              <a:rPr lang="hu-HU" dirty="0" smtClean="0"/>
              <a:t> </a:t>
            </a:r>
            <a:r>
              <a:rPr lang="hu-HU" dirty="0" err="1" smtClean="0"/>
              <a:t>Matthew</a:t>
            </a:r>
            <a:r>
              <a:rPr lang="hu-HU" dirty="0" smtClean="0"/>
              <a:t> 14,19:</a:t>
            </a:r>
          </a:p>
          <a:p>
            <a:pPr>
              <a:buNone/>
            </a:pPr>
            <a:r>
              <a:rPr lang="hu-HU" dirty="0" smtClean="0"/>
              <a:t>(20) </a:t>
            </a:r>
            <a:r>
              <a:rPr lang="hu-HU" i="1" dirty="0" smtClean="0"/>
              <a:t>És  mikor </a:t>
            </a:r>
            <a:r>
              <a:rPr lang="hu-HU" b="1" i="1" dirty="0" smtClean="0"/>
              <a:t>parancsolt</a:t>
            </a:r>
            <a:r>
              <a:rPr lang="hu-HU" i="1" dirty="0" smtClean="0"/>
              <a:t> volna az </a:t>
            </a:r>
            <a:r>
              <a:rPr lang="hu-HU" i="1" dirty="0" err="1" smtClean="0"/>
              <a:t>gyölekezetnek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       and </a:t>
            </a:r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ordered</a:t>
            </a:r>
            <a:r>
              <a:rPr lang="hu-HU" dirty="0" smtClean="0"/>
              <a:t>    </a:t>
            </a:r>
            <a:r>
              <a:rPr lang="hu-HU" sz="2800" dirty="0" err="1" smtClean="0"/>
              <a:t>AUX</a:t>
            </a:r>
            <a:r>
              <a:rPr lang="hu-HU" dirty="0" smtClean="0"/>
              <a:t>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crowd-</a:t>
            </a:r>
            <a:r>
              <a:rPr lang="hu-HU" sz="2800" dirty="0" err="1" smtClean="0"/>
              <a:t>DAT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‘And </a:t>
            </a:r>
            <a:r>
              <a:rPr lang="hu-HU" dirty="0" err="1" smtClean="0"/>
              <a:t>when</a:t>
            </a:r>
            <a:r>
              <a:rPr lang="hu-HU" dirty="0" smtClean="0"/>
              <a:t> he </a:t>
            </a:r>
            <a:r>
              <a:rPr lang="hu-HU" dirty="0" err="1" smtClean="0"/>
              <a:t>ordered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crowd</a:t>
            </a:r>
            <a:r>
              <a:rPr lang="hu-HU" dirty="0" smtClean="0"/>
              <a:t>’</a:t>
            </a:r>
          </a:p>
          <a:p>
            <a:pPr marL="514350" indent="-514350">
              <a:buNone/>
            </a:pPr>
            <a:r>
              <a:rPr lang="hu-HU" dirty="0" smtClean="0"/>
              <a:t>a.  </a:t>
            </a:r>
            <a:r>
              <a:rPr lang="hu-HU" b="1" i="1" dirty="0" smtClean="0"/>
              <a:t>leülni             az   szénán </a:t>
            </a:r>
            <a:r>
              <a:rPr lang="hu-HU" dirty="0" smtClean="0"/>
              <a:t>(</a:t>
            </a:r>
            <a:r>
              <a:rPr lang="hu-HU" dirty="0" err="1" smtClean="0"/>
              <a:t>Munich</a:t>
            </a:r>
            <a:r>
              <a:rPr lang="hu-HU" dirty="0" smtClean="0"/>
              <a:t> C. </a:t>
            </a:r>
            <a:r>
              <a:rPr lang="hu-HU" dirty="0" err="1" smtClean="0"/>
              <a:t>a1416</a:t>
            </a:r>
            <a:r>
              <a:rPr lang="hu-HU" dirty="0" smtClean="0"/>
              <a:t>)</a:t>
            </a:r>
          </a:p>
          <a:p>
            <a:pPr marL="514350" indent="-514350">
              <a:buNone/>
            </a:pPr>
            <a:r>
              <a:rPr lang="hu-HU" dirty="0" smtClean="0"/>
              <a:t>     </a:t>
            </a:r>
            <a:r>
              <a:rPr lang="hu-HU" dirty="0" err="1" smtClean="0"/>
              <a:t>down-sit-</a:t>
            </a:r>
            <a:r>
              <a:rPr lang="hu-HU" sz="2800" dirty="0" err="1" smtClean="0"/>
              <a:t>INF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grass-on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b</a:t>
            </a:r>
            <a:r>
              <a:rPr lang="hu-HU" b="1" i="1" dirty="0" smtClean="0"/>
              <a:t>. hogy le </a:t>
            </a:r>
            <a:r>
              <a:rPr lang="hu-HU" b="1" i="1" dirty="0" err="1" smtClean="0"/>
              <a:t>ülnénec</a:t>
            </a:r>
            <a:r>
              <a:rPr lang="hu-HU" b="1" i="1" dirty="0" smtClean="0"/>
              <a:t>    az </a:t>
            </a:r>
            <a:r>
              <a:rPr lang="hu-HU" b="1" i="1" dirty="0" err="1" smtClean="0"/>
              <a:t>füuen</a:t>
            </a:r>
            <a:r>
              <a:rPr lang="hu-HU" b="1" i="1" dirty="0" smtClean="0"/>
              <a:t> </a:t>
            </a:r>
            <a:r>
              <a:rPr lang="hu-HU" dirty="0" smtClean="0"/>
              <a:t>(Károli </a:t>
            </a:r>
            <a:r>
              <a:rPr lang="hu-HU" dirty="0" err="1" smtClean="0"/>
              <a:t>Bible</a:t>
            </a:r>
            <a:r>
              <a:rPr lang="hu-HU" dirty="0" smtClean="0"/>
              <a:t> 1590)</a:t>
            </a:r>
          </a:p>
          <a:p>
            <a:pPr marL="514350" indent="-514350">
              <a:buNone/>
            </a:pP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down </a:t>
            </a:r>
            <a:r>
              <a:rPr lang="hu-HU" dirty="0" err="1" smtClean="0"/>
              <a:t>sit-</a:t>
            </a:r>
            <a:r>
              <a:rPr lang="hu-HU" sz="2400" dirty="0" err="1" smtClean="0"/>
              <a:t>SUBJ-3PL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grass-on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3200" dirty="0" err="1" smtClean="0"/>
              <a:t>Campbell</a:t>
            </a:r>
            <a:r>
              <a:rPr lang="hu-HU" sz="3200" dirty="0" smtClean="0"/>
              <a:t> and Harris (2002), </a:t>
            </a:r>
            <a:br>
              <a:rPr lang="hu-HU" sz="3200" dirty="0" smtClean="0"/>
            </a:br>
            <a:r>
              <a:rPr lang="hu-HU" sz="3200" dirty="0" err="1" smtClean="0"/>
              <a:t>Pires</a:t>
            </a:r>
            <a:r>
              <a:rPr lang="hu-HU" sz="3200" dirty="0" smtClean="0"/>
              <a:t> and Thomason (2008),  </a:t>
            </a:r>
            <a:br>
              <a:rPr lang="hu-HU" sz="3200" dirty="0" smtClean="0"/>
            </a:br>
            <a:r>
              <a:rPr lang="hu-HU" sz="3200" dirty="0" smtClean="0"/>
              <a:t>A. Harris (2008), etc.: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yes</a:t>
            </a:r>
            <a:r>
              <a:rPr lang="hu-HU" dirty="0" smtClean="0"/>
              <a:t>,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regular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                                   </a:t>
            </a:r>
            <a:r>
              <a:rPr lang="hu-HU" dirty="0" err="1" smtClean="0"/>
              <a:t>correspondences</a:t>
            </a:r>
            <a:r>
              <a:rPr lang="hu-HU" dirty="0" smtClean="0"/>
              <a:t> of </a:t>
            </a:r>
            <a:r>
              <a:rPr lang="hu-HU" dirty="0" err="1" smtClean="0"/>
              <a:t>cognates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related</a:t>
            </a:r>
            <a:r>
              <a:rPr lang="hu-HU" dirty="0" smtClean="0"/>
              <a:t> </a:t>
            </a:r>
            <a:r>
              <a:rPr lang="hu-HU" dirty="0" err="1" smtClean="0"/>
              <a:t>languages</a:t>
            </a:r>
            <a:r>
              <a:rPr lang="hu-HU" dirty="0" smtClean="0"/>
              <a:t>, + </a:t>
            </a:r>
            <a:r>
              <a:rPr lang="hu-HU" dirty="0" err="1" smtClean="0"/>
              <a:t>directionality</a:t>
            </a:r>
            <a:r>
              <a:rPr lang="hu-HU" dirty="0" smtClean="0"/>
              <a:t> </a:t>
            </a:r>
            <a:r>
              <a:rPr lang="hu-HU" dirty="0" err="1" smtClean="0"/>
              <a:t>generalizations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Von </a:t>
            </a:r>
            <a:r>
              <a:rPr lang="hu-HU" dirty="0" err="1" smtClean="0"/>
              <a:t>Mengden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b="1" dirty="0" err="1" smtClean="0"/>
              <a:t>Yes</a:t>
            </a:r>
            <a:r>
              <a:rPr lang="hu-HU" dirty="0" smtClean="0"/>
              <a:t>,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implicational</a:t>
            </a:r>
            <a:r>
              <a:rPr lang="hu-HU" dirty="0" smtClean="0"/>
              <a:t> </a:t>
            </a:r>
            <a:r>
              <a:rPr lang="hu-HU" dirty="0" err="1" smtClean="0"/>
              <a:t>universals</a:t>
            </a:r>
            <a:r>
              <a:rPr lang="hu-HU" dirty="0" smtClean="0"/>
              <a:t>, and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undoing</a:t>
            </a:r>
            <a:r>
              <a:rPr lang="hu-HU" dirty="0" smtClean="0"/>
              <a:t> </a:t>
            </a:r>
            <a:r>
              <a:rPr lang="hu-HU" dirty="0" err="1" smtClean="0"/>
              <a:t>grammaticalization</a:t>
            </a:r>
            <a:r>
              <a:rPr lang="hu-HU" dirty="0" smtClean="0"/>
              <a:t>.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5. </a:t>
            </a:r>
            <a:r>
              <a:rPr lang="hu-HU" sz="3600" b="1" dirty="0" err="1" smtClean="0"/>
              <a:t>Disappearing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clause-final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interrogative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particle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SOV</a:t>
            </a:r>
            <a:r>
              <a:rPr lang="hu-HU" dirty="0" smtClean="0"/>
              <a:t>  Vogul and </a:t>
            </a:r>
            <a:r>
              <a:rPr lang="hu-HU" dirty="0" err="1" smtClean="0"/>
              <a:t>Ostyak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	   </a:t>
            </a:r>
            <a:r>
              <a:rPr lang="hu-HU" dirty="0" err="1" smtClean="0"/>
              <a:t>clause-final</a:t>
            </a:r>
            <a:r>
              <a:rPr lang="hu-HU" dirty="0" smtClean="0"/>
              <a:t> </a:t>
            </a:r>
            <a:r>
              <a:rPr lang="hu-HU" dirty="0" err="1" smtClean="0"/>
              <a:t>interrogative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(21)a.  </a:t>
            </a:r>
            <a:r>
              <a:rPr lang="hu-HU" dirty="0" err="1" smtClean="0"/>
              <a:t>tit</a:t>
            </a:r>
            <a:r>
              <a:rPr lang="hu-HU" dirty="0" smtClean="0"/>
              <a:t>     </a:t>
            </a:r>
            <a:r>
              <a:rPr lang="hu-HU" dirty="0" err="1" smtClean="0"/>
              <a:t>χujew-</a:t>
            </a:r>
            <a:r>
              <a:rPr lang="hu-HU" b="1" dirty="0" err="1" smtClean="0"/>
              <a:t>ä</a:t>
            </a:r>
            <a:r>
              <a:rPr lang="hu-HU" i="1" dirty="0" smtClean="0"/>
              <a:t>   </a:t>
            </a:r>
            <a:r>
              <a:rPr lang="hu-HU" dirty="0" smtClean="0"/>
              <a:t>			</a:t>
            </a:r>
          </a:p>
          <a:p>
            <a:pPr>
              <a:buNone/>
            </a:pPr>
            <a:r>
              <a:rPr lang="hu-HU" dirty="0" smtClean="0"/>
              <a:t>  		  here </a:t>
            </a:r>
            <a:r>
              <a:rPr lang="hu-HU" dirty="0" err="1" smtClean="0"/>
              <a:t>sleep.1</a:t>
            </a:r>
            <a:r>
              <a:rPr lang="hu-HU" cap="small" dirty="0" err="1" smtClean="0"/>
              <a:t>pl</a:t>
            </a:r>
            <a:r>
              <a:rPr lang="hu-HU" dirty="0" err="1" smtClean="0"/>
              <a:t>-</a:t>
            </a:r>
            <a:r>
              <a:rPr lang="hu-HU" cap="small" dirty="0" err="1" smtClean="0"/>
              <a:t>q</a:t>
            </a:r>
            <a:r>
              <a:rPr lang="hu-HU" dirty="0" smtClean="0"/>
              <a:t>				   	</a:t>
            </a:r>
          </a:p>
          <a:p>
            <a:pPr>
              <a:buNone/>
            </a:pPr>
            <a:r>
              <a:rPr lang="hu-HU" dirty="0" smtClean="0"/>
              <a:t>		 ’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sleep</a:t>
            </a:r>
            <a:r>
              <a:rPr lang="hu-HU" dirty="0" smtClean="0"/>
              <a:t> here?’	(Vogul)								</a:t>
            </a:r>
          </a:p>
          <a:p>
            <a:pPr>
              <a:buNone/>
            </a:pPr>
            <a:r>
              <a:rPr lang="hu-HU" dirty="0" smtClean="0"/>
              <a:t>       b. </a:t>
            </a:r>
            <a:r>
              <a:rPr lang="hu-HU" dirty="0" err="1" smtClean="0"/>
              <a:t>nèηem</a:t>
            </a:r>
            <a:r>
              <a:rPr lang="hu-HU" dirty="0" smtClean="0"/>
              <a:t>     </a:t>
            </a:r>
            <a:r>
              <a:rPr lang="hu-HU" dirty="0" err="1" smtClean="0"/>
              <a:t>tǒttε</a:t>
            </a:r>
            <a:r>
              <a:rPr lang="hu-HU" dirty="0" smtClean="0"/>
              <a:t> 	 </a:t>
            </a:r>
            <a:r>
              <a:rPr lang="hu-HU" dirty="0" err="1" smtClean="0"/>
              <a:t>ù.tot-</a:t>
            </a:r>
            <a:r>
              <a:rPr lang="hu-HU" b="1" dirty="0" err="1" smtClean="0"/>
              <a:t>á</a:t>
            </a:r>
            <a:r>
              <a:rPr lang="hu-HU" i="1" dirty="0" smtClean="0"/>
              <a:t> 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 </a:t>
            </a:r>
            <a:r>
              <a:rPr lang="hu-HU" dirty="0" err="1" smtClean="0"/>
              <a:t>wife-1</a:t>
            </a:r>
            <a:r>
              <a:rPr lang="hu-HU" cap="small" dirty="0" err="1" smtClean="0"/>
              <a:t>sg</a:t>
            </a:r>
            <a:r>
              <a:rPr lang="hu-HU" dirty="0" smtClean="0"/>
              <a:t>  </a:t>
            </a:r>
            <a:r>
              <a:rPr lang="hu-HU" dirty="0" err="1" smtClean="0"/>
              <a:t>there</a:t>
            </a:r>
            <a:r>
              <a:rPr lang="hu-HU" dirty="0" smtClean="0"/>
              <a:t> 	 </a:t>
            </a:r>
            <a:r>
              <a:rPr lang="hu-HU" dirty="0" err="1" smtClean="0"/>
              <a:t>was-</a:t>
            </a:r>
            <a:r>
              <a:rPr lang="hu-HU" cap="small" dirty="0" err="1" smtClean="0"/>
              <a:t>q</a:t>
            </a:r>
            <a:r>
              <a:rPr lang="hu-HU" cap="small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’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wife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?’ (</a:t>
            </a:r>
            <a:r>
              <a:rPr lang="hu-HU" dirty="0" err="1" smtClean="0"/>
              <a:t>Ostyak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i="1" dirty="0" err="1" smtClean="0"/>
              <a:t>-e</a:t>
            </a:r>
            <a:r>
              <a:rPr lang="hu-HU" sz="3600" b="1" dirty="0" smtClean="0"/>
              <a:t>: a </a:t>
            </a:r>
            <a:r>
              <a:rPr lang="hu-HU" sz="3600" b="1" dirty="0" err="1" smtClean="0"/>
              <a:t>cognate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interrogative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Old/Modern </a:t>
            </a:r>
            <a:r>
              <a:rPr lang="hu-HU" sz="3600" b="1" dirty="0" err="1" smtClean="0"/>
              <a:t>Hungarian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Old </a:t>
            </a:r>
            <a:r>
              <a:rPr lang="hu-HU" b="1" dirty="0" err="1" smtClean="0"/>
              <a:t>Hungarian</a:t>
            </a:r>
            <a:r>
              <a:rPr lang="hu-HU" b="1" dirty="0" smtClean="0"/>
              <a:t>: </a:t>
            </a:r>
            <a:r>
              <a:rPr lang="hu-HU" b="1" dirty="0" err="1" smtClean="0"/>
              <a:t>clause-final</a:t>
            </a:r>
            <a:r>
              <a:rPr lang="hu-HU" b="1" dirty="0" smtClean="0"/>
              <a:t> </a:t>
            </a:r>
            <a:r>
              <a:rPr lang="hu-HU" b="1" dirty="0" err="1" smtClean="0"/>
              <a:t>or</a:t>
            </a:r>
            <a:r>
              <a:rPr lang="hu-HU" b="1" dirty="0" smtClean="0"/>
              <a:t> </a:t>
            </a:r>
            <a:r>
              <a:rPr lang="hu-HU" b="1" dirty="0" err="1" smtClean="0"/>
              <a:t>V-adjoined</a:t>
            </a:r>
            <a:r>
              <a:rPr lang="hu-HU" b="1" dirty="0" smtClean="0"/>
              <a:t> </a:t>
            </a:r>
            <a:r>
              <a:rPr lang="hu-HU" b="1" i="1" dirty="0" err="1" smtClean="0"/>
              <a:t>-e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(22) </a:t>
            </a:r>
            <a:r>
              <a:rPr lang="hu-HU" dirty="0" err="1" smtClean="0"/>
              <a:t>Nemdè</a:t>
            </a:r>
            <a:r>
              <a:rPr lang="hu-HU" dirty="0" smtClean="0"/>
              <a:t> </a:t>
            </a:r>
            <a:r>
              <a:rPr lang="hu-HU" dirty="0" err="1" smtClean="0"/>
              <a:t>kèt</a:t>
            </a:r>
            <a:r>
              <a:rPr lang="hu-HU" dirty="0" smtClean="0"/>
              <a:t> </a:t>
            </a:r>
            <a:r>
              <a:rPr lang="hu-HU" dirty="0" err="1" smtClean="0"/>
              <a:t>vèrèbec</a:t>
            </a:r>
            <a:r>
              <a:rPr lang="hu-HU" dirty="0" smtClean="0"/>
              <a:t> </a:t>
            </a:r>
            <a:r>
              <a:rPr lang="hu-HU" dirty="0" err="1" smtClean="0"/>
              <a:t>adatnac</a:t>
            </a:r>
            <a:r>
              <a:rPr lang="hu-HU" dirty="0" smtClean="0"/>
              <a:t>  </a:t>
            </a:r>
            <a:r>
              <a:rPr lang="hu-HU" b="1" dirty="0" err="1" smtClean="0"/>
              <a:t>eģfel</a:t>
            </a:r>
            <a:r>
              <a:rPr lang="hu-HU" b="1" dirty="0" smtClean="0"/>
              <a:t> </a:t>
            </a:r>
            <a:r>
              <a:rPr lang="hu-HU" b="1" dirty="0" err="1" smtClean="0"/>
              <a:t>penzen</a:t>
            </a:r>
            <a:r>
              <a:rPr lang="hu-HU" dirty="0" smtClean="0"/>
              <a:t> </a:t>
            </a:r>
            <a:r>
              <a:rPr lang="hu-HU" b="1" dirty="0" smtClean="0"/>
              <a:t>ė</a:t>
            </a:r>
            <a:r>
              <a:rPr lang="hu-HU" dirty="0" smtClean="0"/>
              <a:t>? 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not</a:t>
            </a:r>
            <a:r>
              <a:rPr lang="hu-HU" dirty="0" smtClean="0"/>
              <a:t>  </a:t>
            </a:r>
            <a:r>
              <a:rPr lang="hu-HU" dirty="0" err="1" smtClean="0"/>
              <a:t>two</a:t>
            </a:r>
            <a:r>
              <a:rPr lang="hu-HU" dirty="0" smtClean="0"/>
              <a:t>  </a:t>
            </a:r>
            <a:r>
              <a:rPr lang="hu-HU" dirty="0" err="1" smtClean="0"/>
              <a:t>sparrows</a:t>
            </a:r>
            <a:r>
              <a:rPr lang="hu-HU" dirty="0" smtClean="0"/>
              <a:t> </a:t>
            </a:r>
            <a:r>
              <a:rPr lang="hu-HU" dirty="0" err="1" smtClean="0"/>
              <a:t>give-</a:t>
            </a:r>
            <a:r>
              <a:rPr lang="hu-HU" cap="small" dirty="0" err="1" smtClean="0"/>
              <a:t>pass-3pl</a:t>
            </a:r>
            <a:r>
              <a:rPr lang="hu-HU" dirty="0" smtClean="0"/>
              <a:t> </a:t>
            </a:r>
            <a:r>
              <a:rPr lang="hu-HU" dirty="0" err="1" smtClean="0"/>
              <a:t>half</a:t>
            </a:r>
            <a:r>
              <a:rPr lang="hu-HU" dirty="0" smtClean="0"/>
              <a:t> </a:t>
            </a:r>
            <a:r>
              <a:rPr lang="hu-HU" dirty="0" err="1" smtClean="0"/>
              <a:t>coin-on</a:t>
            </a:r>
            <a:r>
              <a:rPr lang="hu-HU" dirty="0" smtClean="0"/>
              <a:t> </a:t>
            </a:r>
            <a:r>
              <a:rPr lang="hu-HU" cap="small" dirty="0" smtClean="0"/>
              <a:t>q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’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sparrows</a:t>
            </a:r>
            <a:r>
              <a:rPr lang="hu-HU" dirty="0" smtClean="0"/>
              <a:t> </a:t>
            </a:r>
            <a:r>
              <a:rPr lang="hu-HU" dirty="0" err="1" smtClean="0"/>
              <a:t>sold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farthing</a:t>
            </a:r>
            <a:r>
              <a:rPr lang="hu-HU" dirty="0" smtClean="0"/>
              <a:t>?’ </a:t>
            </a:r>
          </a:p>
          <a:p>
            <a:pPr>
              <a:buNone/>
            </a:pPr>
            <a:r>
              <a:rPr lang="hu-HU" dirty="0" smtClean="0"/>
              <a:t>                                        (</a:t>
            </a:r>
            <a:r>
              <a:rPr lang="hu-HU" dirty="0" err="1" smtClean="0"/>
              <a:t>Munich</a:t>
            </a:r>
            <a:r>
              <a:rPr lang="hu-HU" dirty="0" smtClean="0"/>
              <a:t> C.,  </a:t>
            </a:r>
            <a:r>
              <a:rPr lang="hu-HU" dirty="0" err="1" smtClean="0"/>
              <a:t>Matthew</a:t>
            </a:r>
            <a:r>
              <a:rPr lang="hu-HU" dirty="0" smtClean="0"/>
              <a:t> 10,29)</a:t>
            </a:r>
          </a:p>
          <a:p>
            <a:pPr>
              <a:buNone/>
            </a:pPr>
            <a:r>
              <a:rPr lang="hu-HU" dirty="0" smtClean="0"/>
              <a:t>(23) </a:t>
            </a:r>
            <a:r>
              <a:rPr lang="hu-HU" dirty="0" err="1" smtClean="0"/>
              <a:t>Il’l’es</a:t>
            </a:r>
            <a:r>
              <a:rPr lang="hu-HU" dirty="0" smtClean="0"/>
              <a:t> </a:t>
            </a:r>
            <a:r>
              <a:rPr lang="hu-HU" b="1" dirty="0" err="1" smtClean="0"/>
              <a:t>vag</a:t>
            </a:r>
            <a:r>
              <a:rPr lang="hu-HU" b="1" dirty="0" smtClean="0"/>
              <a:t> ė</a:t>
            </a:r>
            <a:r>
              <a:rPr lang="hu-HU" dirty="0" smtClean="0"/>
              <a:t> 	</a:t>
            </a:r>
            <a:r>
              <a:rPr lang="hu-HU" dirty="0" err="1" smtClean="0"/>
              <a:t>tè</a:t>
            </a:r>
            <a:r>
              <a:rPr lang="hu-HU" dirty="0" smtClean="0"/>
              <a:t>? </a:t>
            </a:r>
          </a:p>
          <a:p>
            <a:pPr>
              <a:buNone/>
            </a:pPr>
            <a:r>
              <a:rPr lang="hu-HU" dirty="0" smtClean="0"/>
              <a:t> 	    Elias  </a:t>
            </a:r>
            <a:r>
              <a:rPr lang="hu-HU" dirty="0" err="1" smtClean="0"/>
              <a:t>are</a:t>
            </a:r>
            <a:r>
              <a:rPr lang="hu-HU" dirty="0" smtClean="0"/>
              <a:t>  </a:t>
            </a:r>
            <a:r>
              <a:rPr lang="hu-HU" cap="small" dirty="0" smtClean="0"/>
              <a:t>q</a:t>
            </a:r>
            <a:r>
              <a:rPr lang="hu-HU" dirty="0" smtClean="0"/>
              <a:t>	</a:t>
            </a:r>
            <a:r>
              <a:rPr lang="hu-HU" dirty="0" err="1" smtClean="0"/>
              <a:t>you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’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Elias?’ 	</a:t>
            </a:r>
            <a:r>
              <a:rPr lang="hu-HU" dirty="0" smtClean="0"/>
              <a:t>        (</a:t>
            </a:r>
            <a:r>
              <a:rPr lang="hu-HU" dirty="0" err="1" smtClean="0"/>
              <a:t>Munich</a:t>
            </a:r>
            <a:r>
              <a:rPr lang="hu-HU" dirty="0" smtClean="0"/>
              <a:t> C., </a:t>
            </a:r>
            <a:r>
              <a:rPr lang="hu-HU" dirty="0" smtClean="0"/>
              <a:t>John </a:t>
            </a:r>
            <a:r>
              <a:rPr lang="hu-HU" dirty="0" smtClean="0"/>
              <a:t>1,21)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Middle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Mod</a:t>
            </a:r>
            <a:r>
              <a:rPr lang="hu-HU" sz="3600" b="1" dirty="0" smtClean="0"/>
              <a:t>.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i="1" dirty="0" err="1" smtClean="0"/>
              <a:t>-e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adjoined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V (</a:t>
            </a:r>
            <a:r>
              <a:rPr lang="hu-HU" sz="3600" b="1" dirty="0" err="1" smtClean="0"/>
              <a:t>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preverbal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element</a:t>
            </a:r>
            <a:r>
              <a:rPr lang="hu-HU" sz="3600" b="1" dirty="0" smtClean="0"/>
              <a:t>)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 </a:t>
            </a:r>
            <a:r>
              <a:rPr lang="hu-HU" dirty="0" smtClean="0"/>
              <a:t>(a 1516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(24) </a:t>
            </a:r>
            <a:r>
              <a:rPr lang="hu-HU" i="1" dirty="0" smtClean="0"/>
              <a:t>Nem de </a:t>
            </a:r>
            <a:r>
              <a:rPr lang="hu-HU" i="1" dirty="0" err="1" smtClean="0"/>
              <a:t>ket</a:t>
            </a:r>
            <a:r>
              <a:rPr lang="hu-HU" i="1" dirty="0" smtClean="0"/>
              <a:t>  verebek   </a:t>
            </a:r>
            <a:r>
              <a:rPr lang="hu-HU" b="1" i="1" dirty="0" smtClean="0"/>
              <a:t>adatnak       </a:t>
            </a:r>
            <a:r>
              <a:rPr lang="hu-HU" b="1" i="1" dirty="0" err="1" smtClean="0"/>
              <a:t>ee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not</a:t>
            </a:r>
            <a:r>
              <a:rPr lang="hu-HU" dirty="0" smtClean="0"/>
              <a:t>        </a:t>
            </a:r>
            <a:r>
              <a:rPr lang="hu-HU" dirty="0" err="1" smtClean="0"/>
              <a:t>two</a:t>
            </a:r>
            <a:r>
              <a:rPr lang="hu-HU" dirty="0" smtClean="0"/>
              <a:t>  </a:t>
            </a:r>
            <a:r>
              <a:rPr lang="hu-HU" dirty="0" err="1" smtClean="0"/>
              <a:t>sparrows</a:t>
            </a:r>
            <a:r>
              <a:rPr lang="hu-HU" dirty="0" smtClean="0"/>
              <a:t> </a:t>
            </a:r>
            <a:r>
              <a:rPr lang="hu-HU" dirty="0" err="1" smtClean="0"/>
              <a:t>give-</a:t>
            </a:r>
            <a:r>
              <a:rPr lang="hu-HU" cap="small" dirty="0" err="1" smtClean="0"/>
              <a:t>pass-3pl</a:t>
            </a:r>
            <a:r>
              <a:rPr lang="hu-HU" dirty="0" smtClean="0"/>
              <a:t> </a:t>
            </a:r>
            <a:r>
              <a:rPr lang="hu-HU" cap="small" dirty="0" smtClean="0"/>
              <a:t>q 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</a:t>
            </a:r>
            <a:r>
              <a:rPr lang="hu-HU" i="1" dirty="0" err="1" smtClean="0"/>
              <a:t>eǵ</a:t>
            </a:r>
            <a:r>
              <a:rPr lang="hu-HU" i="1" dirty="0" smtClean="0"/>
              <a:t> </a:t>
            </a:r>
            <a:r>
              <a:rPr lang="hu-HU" i="1" dirty="0" err="1" smtClean="0"/>
              <a:t>ffel</a:t>
            </a:r>
            <a:r>
              <a:rPr lang="hu-HU" i="1" dirty="0" smtClean="0"/>
              <a:t> </a:t>
            </a:r>
            <a:r>
              <a:rPr lang="hu-HU" i="1" dirty="0" err="1" smtClean="0"/>
              <a:t>penzen</a:t>
            </a:r>
            <a:r>
              <a:rPr lang="hu-HU" i="1" dirty="0" smtClean="0"/>
              <a:t>?</a:t>
            </a:r>
          </a:p>
          <a:p>
            <a:pPr>
              <a:buNone/>
            </a:pPr>
            <a:r>
              <a:rPr lang="hu-HU" dirty="0" smtClean="0"/>
              <a:t>   </a:t>
            </a:r>
            <a:r>
              <a:rPr lang="hu-HU" dirty="0" err="1" smtClean="0"/>
              <a:t>half</a:t>
            </a:r>
            <a:r>
              <a:rPr lang="hu-HU" dirty="0" smtClean="0"/>
              <a:t> </a:t>
            </a:r>
            <a:r>
              <a:rPr lang="hu-HU" dirty="0" err="1" smtClean="0"/>
              <a:t>coin-on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(25) </a:t>
            </a:r>
            <a:r>
              <a:rPr lang="hu-HU" dirty="0" err="1" smtClean="0"/>
              <a:t>yllyes</a:t>
            </a:r>
            <a:r>
              <a:rPr lang="hu-HU" dirty="0" smtClean="0"/>
              <a:t> </a:t>
            </a:r>
            <a:r>
              <a:rPr lang="hu-HU" b="1" dirty="0" smtClean="0"/>
              <a:t>vagy </a:t>
            </a:r>
            <a:r>
              <a:rPr lang="hu-HU" b="1" dirty="0" err="1" smtClean="0"/>
              <a:t>ee</a:t>
            </a:r>
            <a:r>
              <a:rPr lang="hu-HU" b="1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dirty="0" smtClean="0"/>
              <a:t>         Elias  </a:t>
            </a:r>
            <a:r>
              <a:rPr lang="hu-HU" dirty="0" err="1" smtClean="0"/>
              <a:t>are</a:t>
            </a:r>
            <a:r>
              <a:rPr lang="hu-HU" dirty="0" smtClean="0"/>
              <a:t>    </a:t>
            </a:r>
            <a:r>
              <a:rPr lang="hu-HU" cap="small" dirty="0" smtClean="0"/>
              <a:t>q   </a:t>
            </a:r>
            <a:r>
              <a:rPr lang="hu-HU" dirty="0" err="1" smtClean="0"/>
              <a:t>you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6. </a:t>
            </a:r>
            <a:r>
              <a:rPr lang="hu-HU" sz="4000" b="1" dirty="0" err="1" smtClean="0"/>
              <a:t>Disappearing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V-adjoined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negative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particle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Ostyak</a:t>
            </a:r>
            <a:r>
              <a:rPr lang="hu-HU" dirty="0" smtClean="0"/>
              <a:t>: </a:t>
            </a:r>
            <a:r>
              <a:rPr lang="hu-HU" dirty="0" err="1" smtClean="0"/>
              <a:t>pre-V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(26) </a:t>
            </a:r>
            <a:r>
              <a:rPr lang="hu-HU" i="1" dirty="0" err="1" smtClean="0"/>
              <a:t>Tami</a:t>
            </a:r>
            <a:r>
              <a:rPr lang="hu-HU" i="1" dirty="0" smtClean="0"/>
              <a:t> </a:t>
            </a:r>
            <a:r>
              <a:rPr lang="hu-HU" i="1" dirty="0" err="1" smtClean="0"/>
              <a:t>naŋ</a:t>
            </a:r>
            <a:r>
              <a:rPr lang="hu-HU" i="1" dirty="0" smtClean="0"/>
              <a:t> </a:t>
            </a:r>
            <a:r>
              <a:rPr lang="hu-HU" i="1" dirty="0" err="1" smtClean="0"/>
              <a:t>ke</a:t>
            </a:r>
            <a:r>
              <a:rPr lang="hu-HU" i="1" dirty="0" smtClean="0"/>
              <a:t>:se:</a:t>
            </a:r>
            <a:r>
              <a:rPr lang="hu-HU" i="1" dirty="0" err="1" smtClean="0"/>
              <a:t>-n</a:t>
            </a:r>
            <a:r>
              <a:rPr lang="hu-HU" i="1" dirty="0" smtClean="0"/>
              <a:t>  </a:t>
            </a:r>
            <a:r>
              <a:rPr lang="hu-HU" b="1" i="1" dirty="0" err="1" smtClean="0"/>
              <a:t>ant</a:t>
            </a:r>
            <a:r>
              <a:rPr lang="hu-HU" i="1" dirty="0" smtClean="0"/>
              <a:t> u:</a:t>
            </a:r>
            <a:r>
              <a:rPr lang="hu-HU" i="1" dirty="0" err="1" smtClean="0"/>
              <a:t>-l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 </a:t>
            </a:r>
            <a:r>
              <a:rPr lang="hu-HU" dirty="0" err="1" smtClean="0"/>
              <a:t>this</a:t>
            </a:r>
            <a:r>
              <a:rPr lang="hu-HU" dirty="0" smtClean="0"/>
              <a:t> 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knife-</a:t>
            </a:r>
            <a:r>
              <a:rPr lang="hu-HU" sz="2400" dirty="0" err="1" smtClean="0"/>
              <a:t>2SG</a:t>
            </a:r>
            <a:r>
              <a:rPr lang="hu-HU" dirty="0" smtClean="0"/>
              <a:t> </a:t>
            </a:r>
            <a:r>
              <a:rPr lang="hu-HU" sz="2400" dirty="0" err="1" smtClean="0"/>
              <a:t>NEG</a:t>
            </a:r>
            <a:r>
              <a:rPr lang="hu-HU" dirty="0" smtClean="0"/>
              <a:t> </a:t>
            </a:r>
            <a:r>
              <a:rPr lang="hu-HU" dirty="0" err="1" smtClean="0"/>
              <a:t>be</a:t>
            </a:r>
            <a:r>
              <a:rPr lang="hu-HU" sz="3600" dirty="0" err="1" smtClean="0"/>
              <a:t>-</a:t>
            </a:r>
            <a:r>
              <a:rPr lang="hu-HU" sz="2800" dirty="0" err="1" smtClean="0"/>
              <a:t>Pr.3SG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‘</a:t>
            </a:r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knife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(27) </a:t>
            </a:r>
            <a:r>
              <a:rPr lang="hu-HU" i="1" dirty="0" err="1" smtClean="0"/>
              <a:t>Niŋ</a:t>
            </a:r>
            <a:r>
              <a:rPr lang="hu-HU" i="1" dirty="0" smtClean="0"/>
              <a:t>        ne:</a:t>
            </a:r>
            <a:r>
              <a:rPr lang="hu-HU" i="1" dirty="0" err="1" smtClean="0"/>
              <a:t>ŋxi</a:t>
            </a:r>
            <a:r>
              <a:rPr lang="hu-HU" i="1" dirty="0" smtClean="0"/>
              <a:t> </a:t>
            </a:r>
            <a:r>
              <a:rPr lang="hu-HU" b="1" i="1" dirty="0" smtClean="0"/>
              <a:t>an</a:t>
            </a:r>
            <a:r>
              <a:rPr lang="hu-HU" i="1" dirty="0" smtClean="0"/>
              <a:t>  </a:t>
            </a:r>
            <a:r>
              <a:rPr lang="hu-HU" i="1" dirty="0" err="1" smtClean="0"/>
              <a:t>taj-əl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woman</a:t>
            </a:r>
            <a:r>
              <a:rPr lang="hu-HU" dirty="0" smtClean="0"/>
              <a:t> man    </a:t>
            </a:r>
            <a:r>
              <a:rPr lang="hu-HU" sz="2400" dirty="0" err="1" smtClean="0"/>
              <a:t>NEG</a:t>
            </a:r>
            <a:r>
              <a:rPr lang="hu-HU" sz="2400" dirty="0" smtClean="0"/>
              <a:t> </a:t>
            </a:r>
            <a:r>
              <a:rPr lang="hu-HU" dirty="0" err="1" smtClean="0"/>
              <a:t>have-</a:t>
            </a:r>
            <a:r>
              <a:rPr lang="hu-HU" sz="2800" dirty="0" err="1" smtClean="0"/>
              <a:t>Pr.3SG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two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negative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constructions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AutoNum type="romanLcParenBoth"/>
            </a:pPr>
            <a:r>
              <a:rPr lang="hu-HU" b="1" dirty="0" err="1" smtClean="0"/>
              <a:t>PRT</a:t>
            </a:r>
            <a:r>
              <a:rPr lang="hu-HU" b="1" dirty="0" smtClean="0"/>
              <a:t> </a:t>
            </a:r>
            <a:r>
              <a:rPr lang="hu-HU" b="1" dirty="0" err="1" smtClean="0"/>
              <a:t>NEG</a:t>
            </a:r>
            <a:r>
              <a:rPr lang="hu-HU" b="1" dirty="0" smtClean="0"/>
              <a:t> V </a:t>
            </a:r>
            <a:r>
              <a:rPr lang="hu-HU" dirty="0" smtClean="0"/>
              <a:t>–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NEG</a:t>
            </a:r>
            <a:r>
              <a:rPr lang="hu-HU" dirty="0" smtClean="0"/>
              <a:t> </a:t>
            </a:r>
            <a:r>
              <a:rPr lang="hu-HU" dirty="0" err="1" smtClean="0"/>
              <a:t>left-adjoined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V:</a:t>
            </a:r>
          </a:p>
          <a:p>
            <a:pPr marL="571500" indent="-571500">
              <a:buNone/>
            </a:pPr>
            <a:r>
              <a:rPr lang="hu-HU" dirty="0" smtClean="0"/>
              <a:t>(28</a:t>
            </a:r>
            <a:r>
              <a:rPr lang="hu-HU" i="1" dirty="0" smtClean="0"/>
              <a:t>) Rázódott nádat    </a:t>
            </a:r>
            <a:r>
              <a:rPr lang="hu-HU" b="1" i="1" dirty="0" smtClean="0"/>
              <a:t>meg nem szeg </a:t>
            </a:r>
            <a:r>
              <a:rPr lang="hu-HU" dirty="0" smtClean="0"/>
              <a:t>(</a:t>
            </a:r>
            <a:r>
              <a:rPr lang="hu-HU" dirty="0" err="1" smtClean="0"/>
              <a:t>Munich</a:t>
            </a:r>
            <a:r>
              <a:rPr lang="hu-HU" dirty="0" smtClean="0"/>
              <a:t> C.)</a:t>
            </a:r>
          </a:p>
          <a:p>
            <a:pPr marL="571500" indent="-571500"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bruised</a:t>
            </a:r>
            <a:r>
              <a:rPr lang="hu-HU" dirty="0" smtClean="0"/>
              <a:t>    </a:t>
            </a:r>
            <a:r>
              <a:rPr lang="hu-HU" dirty="0" err="1" smtClean="0"/>
              <a:t>reed-</a:t>
            </a:r>
            <a:r>
              <a:rPr lang="hu-HU" sz="2400" dirty="0" err="1" smtClean="0"/>
              <a:t>ACC</a:t>
            </a:r>
            <a:r>
              <a:rPr lang="hu-HU" dirty="0" smtClean="0"/>
              <a:t> </a:t>
            </a:r>
            <a:r>
              <a:rPr lang="hu-HU" sz="2400" dirty="0" err="1" smtClean="0"/>
              <a:t>PRT</a:t>
            </a:r>
            <a:r>
              <a:rPr lang="hu-HU" dirty="0" smtClean="0"/>
              <a:t>  </a:t>
            </a:r>
            <a:r>
              <a:rPr lang="hu-HU" dirty="0" err="1" smtClean="0"/>
              <a:t>not</a:t>
            </a:r>
            <a:r>
              <a:rPr lang="hu-HU" dirty="0" smtClean="0"/>
              <a:t>   </a:t>
            </a:r>
            <a:r>
              <a:rPr lang="hu-HU" dirty="0" err="1" smtClean="0"/>
              <a:t>breaks</a:t>
            </a:r>
            <a:endParaRPr lang="hu-HU" dirty="0" smtClean="0"/>
          </a:p>
          <a:p>
            <a:pPr marL="571500" indent="-571500">
              <a:buNone/>
            </a:pPr>
            <a:r>
              <a:rPr lang="hu-HU" dirty="0" smtClean="0"/>
              <a:t>       ‘</a:t>
            </a:r>
            <a:r>
              <a:rPr lang="en-US" dirty="0" smtClean="0"/>
              <a:t>A bruised reed shall he not break</a:t>
            </a:r>
            <a:r>
              <a:rPr lang="hu-HU" dirty="0" smtClean="0"/>
              <a:t>’</a:t>
            </a:r>
          </a:p>
          <a:p>
            <a:pPr marL="571500" indent="-571500">
              <a:buNone/>
            </a:pPr>
            <a:endParaRPr lang="hu-HU" sz="1100" dirty="0" smtClean="0"/>
          </a:p>
          <a:p>
            <a:pPr marL="571500" indent="-571500"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</a:t>
            </a:r>
            <a:r>
              <a:rPr lang="hu-HU" b="1" dirty="0" err="1" smtClean="0"/>
              <a:t>NEG</a:t>
            </a:r>
            <a:r>
              <a:rPr lang="hu-HU" b="1" dirty="0" smtClean="0"/>
              <a:t> V … </a:t>
            </a:r>
            <a:r>
              <a:rPr lang="hu-HU" b="1" dirty="0" err="1" smtClean="0"/>
              <a:t>PRT</a:t>
            </a:r>
            <a:r>
              <a:rPr lang="hu-HU" b="1" dirty="0" smtClean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with</a:t>
            </a:r>
            <a:r>
              <a:rPr lang="hu-HU" dirty="0" smtClean="0"/>
              <a:t> V </a:t>
            </a:r>
            <a:r>
              <a:rPr lang="hu-HU" dirty="0" err="1" smtClean="0"/>
              <a:t>raised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NEG</a:t>
            </a:r>
            <a:r>
              <a:rPr lang="hu-HU" dirty="0" smtClean="0"/>
              <a:t>:</a:t>
            </a:r>
          </a:p>
          <a:p>
            <a:pPr marL="571500" indent="-571500">
              <a:buNone/>
            </a:pPr>
            <a:r>
              <a:rPr lang="hu-HU" dirty="0" smtClean="0"/>
              <a:t>(29) </a:t>
            </a:r>
            <a:r>
              <a:rPr lang="pt-BR" i="1" dirty="0" smtClean="0"/>
              <a:t>És </a:t>
            </a:r>
            <a:r>
              <a:rPr lang="hu-HU" i="1" dirty="0" smtClean="0"/>
              <a:t>  </a:t>
            </a:r>
            <a:r>
              <a:rPr lang="pt-BR" b="1" i="1" dirty="0" smtClean="0"/>
              <a:t>nem esmeré meg </a:t>
            </a:r>
            <a:r>
              <a:rPr lang="pt-BR" i="1" dirty="0" smtClean="0"/>
              <a:t>őtet</a:t>
            </a:r>
            <a:r>
              <a:rPr lang="hu-HU" i="1" dirty="0" smtClean="0"/>
              <a:t>     </a:t>
            </a:r>
            <a:r>
              <a:rPr lang="hu-HU" dirty="0" smtClean="0"/>
              <a:t>(</a:t>
            </a:r>
            <a:r>
              <a:rPr lang="hu-HU" dirty="0" err="1" smtClean="0"/>
              <a:t>Munich</a:t>
            </a:r>
            <a:r>
              <a:rPr lang="hu-HU" dirty="0" smtClean="0"/>
              <a:t> C.)</a:t>
            </a:r>
          </a:p>
          <a:p>
            <a:pPr marL="571500" indent="-571500">
              <a:buNone/>
            </a:pPr>
            <a:r>
              <a:rPr lang="hu-HU" dirty="0" smtClean="0"/>
              <a:t>        and </a:t>
            </a:r>
            <a:r>
              <a:rPr lang="hu-HU" dirty="0" err="1" smtClean="0"/>
              <a:t>not</a:t>
            </a:r>
            <a:r>
              <a:rPr lang="hu-HU" dirty="0" smtClean="0"/>
              <a:t>  </a:t>
            </a:r>
            <a:r>
              <a:rPr lang="hu-HU" dirty="0" err="1" smtClean="0"/>
              <a:t>knew</a:t>
            </a:r>
            <a:r>
              <a:rPr lang="hu-HU" dirty="0" smtClean="0"/>
              <a:t>     </a:t>
            </a:r>
            <a:r>
              <a:rPr lang="hu-HU" dirty="0" err="1" smtClean="0"/>
              <a:t>PRT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endParaRPr lang="hu-HU" dirty="0" smtClean="0"/>
          </a:p>
          <a:p>
            <a:pPr marL="571500" indent="-571500">
              <a:buNone/>
            </a:pPr>
            <a:r>
              <a:rPr lang="hu-HU" dirty="0" smtClean="0"/>
              <a:t>       ‘And </a:t>
            </a:r>
            <a:r>
              <a:rPr lang="hu-HU" dirty="0" err="1" smtClean="0"/>
              <a:t>knew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’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Evidence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V-to-NEG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movement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innovative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pattern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(30) </a:t>
            </a:r>
          </a:p>
          <a:p>
            <a:pPr>
              <a:buNone/>
            </a:pPr>
            <a:r>
              <a:rPr lang="hu-HU" dirty="0" smtClean="0"/>
              <a:t>[</a:t>
            </a:r>
            <a:r>
              <a:rPr lang="hu-HU" baseline="-25000" dirty="0" err="1" smtClean="0"/>
              <a:t>NegP</a:t>
            </a:r>
            <a:r>
              <a:rPr lang="hu-HU" baseline="-25000" dirty="0" smtClean="0"/>
              <a:t> </a:t>
            </a:r>
            <a:r>
              <a:rPr lang="hu-HU" b="1" dirty="0" smtClean="0"/>
              <a:t>nem </a:t>
            </a:r>
            <a:r>
              <a:rPr lang="hu-HU" b="1" dirty="0" err="1" smtClean="0"/>
              <a:t>fyzettel</a:t>
            </a:r>
            <a:r>
              <a:rPr lang="hu-HU" baseline="-25000" dirty="0" err="1" smtClean="0"/>
              <a:t>i</a:t>
            </a:r>
            <a:r>
              <a:rPr lang="hu-HU" i="1" dirty="0" smtClean="0"/>
              <a:t> </a:t>
            </a:r>
            <a:r>
              <a:rPr lang="hu-HU" dirty="0" smtClean="0"/>
              <a:t>[</a:t>
            </a:r>
            <a:r>
              <a:rPr lang="hu-HU" baseline="-25000" dirty="0" smtClean="0"/>
              <a:t>VP </a:t>
            </a:r>
            <a:r>
              <a:rPr lang="hu-HU" dirty="0" err="1" smtClean="0"/>
              <a:t>telyesseguel</a:t>
            </a:r>
            <a:r>
              <a:rPr lang="hu-HU" i="1" dirty="0" smtClean="0"/>
              <a:t> </a:t>
            </a:r>
            <a:r>
              <a:rPr lang="hu-HU" dirty="0" smtClean="0"/>
              <a:t>[</a:t>
            </a:r>
            <a:r>
              <a:rPr lang="hu-HU" baseline="-25000" dirty="0" smtClean="0"/>
              <a:t>VP </a:t>
            </a:r>
            <a:r>
              <a:rPr lang="hu-HU" b="1" dirty="0" smtClean="0"/>
              <a:t>meg</a:t>
            </a:r>
            <a:r>
              <a:rPr lang="hu-HU" dirty="0" smtClean="0"/>
              <a:t> </a:t>
            </a:r>
            <a:r>
              <a:rPr lang="hu-HU" i="1" dirty="0" smtClean="0"/>
              <a:t>t</a:t>
            </a:r>
            <a:r>
              <a:rPr lang="hu-HU" baseline="-25000" dirty="0" smtClean="0"/>
              <a:t>i</a:t>
            </a:r>
            <a:r>
              <a:rPr lang="hu-HU" dirty="0" smtClean="0"/>
              <a:t>]]] </a:t>
            </a:r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not</a:t>
            </a:r>
            <a:r>
              <a:rPr lang="hu-HU" dirty="0" smtClean="0"/>
              <a:t>   </a:t>
            </a:r>
            <a:r>
              <a:rPr lang="hu-HU" dirty="0" err="1" smtClean="0"/>
              <a:t>paid</a:t>
            </a:r>
            <a:r>
              <a:rPr lang="hu-HU" dirty="0" smtClean="0"/>
              <a:t>	         </a:t>
            </a:r>
            <a:r>
              <a:rPr lang="hu-HU" dirty="0" err="1" smtClean="0"/>
              <a:t>completely</a:t>
            </a:r>
            <a:r>
              <a:rPr lang="hu-HU" dirty="0" smtClean="0"/>
              <a:t>	       </a:t>
            </a:r>
            <a:r>
              <a:rPr lang="hu-HU" dirty="0" err="1" smtClean="0"/>
              <a:t>up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’…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paid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completely</a:t>
            </a:r>
            <a:r>
              <a:rPr lang="hu-HU" dirty="0" smtClean="0"/>
              <a:t>’							</a:t>
            </a:r>
            <a:r>
              <a:rPr lang="hu-HU" dirty="0" smtClean="0"/>
              <a:t>              (</a:t>
            </a:r>
            <a:r>
              <a:rPr lang="hu-HU" dirty="0" smtClean="0"/>
              <a:t>Jókai C</a:t>
            </a:r>
            <a:r>
              <a:rPr lang="hu-HU" dirty="0" smtClean="0"/>
              <a:t>.)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3600" b="1" dirty="0" smtClean="0"/>
              <a:t>The </a:t>
            </a:r>
            <a:r>
              <a:rPr lang="hu-HU" sz="3600" b="1" dirty="0" err="1" smtClean="0"/>
              <a:t>increasing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proportion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Neg</a:t>
            </a:r>
            <a:r>
              <a:rPr lang="hu-HU" sz="3600" b="1" dirty="0" smtClean="0"/>
              <a:t> V …</a:t>
            </a:r>
            <a:r>
              <a:rPr lang="hu-HU" sz="3600" b="1" dirty="0" err="1" smtClean="0"/>
              <a:t>PRT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period</a:t>
            </a:r>
            <a:r>
              <a:rPr lang="hu-HU" sz="3600" b="1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Gugán</a:t>
            </a:r>
            <a:r>
              <a:rPr lang="hu-HU" sz="2400" dirty="0" smtClean="0"/>
              <a:t> 2007)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hu-HU" sz="2800" dirty="0"/>
          </a:p>
        </p:txBody>
      </p:sp>
      <p:pic>
        <p:nvPicPr>
          <p:cNvPr id="4" name="Tartalom helye 3" descr="ab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317" y="1643050"/>
            <a:ext cx="8060649" cy="4357718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7. </a:t>
            </a:r>
            <a:r>
              <a:rPr lang="hu-HU" sz="3600" b="1" dirty="0" err="1" smtClean="0"/>
              <a:t>Disappearing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V-Auxiliary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Old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tenses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temporal</a:t>
            </a:r>
            <a:r>
              <a:rPr lang="hu-HU" dirty="0" smtClean="0"/>
              <a:t> </a:t>
            </a:r>
            <a:r>
              <a:rPr lang="hu-HU" dirty="0" err="1" smtClean="0"/>
              <a:t>aux</a:t>
            </a:r>
            <a:r>
              <a:rPr lang="hu-HU" dirty="0" smtClean="0"/>
              <a:t>.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cognate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Udmurt </a:t>
            </a: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tenses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(Udmurt: a </a:t>
            </a:r>
            <a:r>
              <a:rPr lang="hu-HU" dirty="0" err="1" smtClean="0"/>
              <a:t>sister</a:t>
            </a:r>
            <a:r>
              <a:rPr lang="hu-HU" dirty="0" smtClean="0"/>
              <a:t> </a:t>
            </a:r>
            <a:r>
              <a:rPr lang="hu-HU" dirty="0" err="1" smtClean="0"/>
              <a:t>language</a:t>
            </a:r>
            <a:r>
              <a:rPr lang="hu-HU" dirty="0" smtClean="0"/>
              <a:t>. </a:t>
            </a:r>
            <a:r>
              <a:rPr lang="hu-HU" dirty="0" err="1" smtClean="0"/>
              <a:t>Hungarians</a:t>
            </a:r>
            <a:r>
              <a:rPr lang="hu-HU" dirty="0" smtClean="0"/>
              <a:t> and </a:t>
            </a:r>
            <a:r>
              <a:rPr lang="hu-HU" dirty="0" err="1" smtClean="0"/>
              <a:t>Udmurts</a:t>
            </a:r>
            <a:r>
              <a:rPr lang="hu-HU" dirty="0" smtClean="0"/>
              <a:t> </a:t>
            </a:r>
            <a:r>
              <a:rPr lang="hu-HU" dirty="0" err="1" smtClean="0"/>
              <a:t>shared</a:t>
            </a:r>
            <a:r>
              <a:rPr lang="hu-HU" dirty="0" smtClean="0"/>
              <a:t> a </a:t>
            </a:r>
            <a:r>
              <a:rPr lang="hu-HU" dirty="0" err="1" smtClean="0"/>
              <a:t>habitat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600-700 AD)</a:t>
            </a:r>
          </a:p>
          <a:p>
            <a:pPr>
              <a:buNone/>
            </a:pPr>
            <a:r>
              <a:rPr lang="hu-HU" dirty="0" err="1" smtClean="0"/>
              <a:t>Hun.men-ni</a:t>
            </a:r>
            <a:r>
              <a:rPr lang="hu-HU" dirty="0" smtClean="0"/>
              <a:t>	</a:t>
            </a:r>
            <a:r>
              <a:rPr lang="hu-HU" dirty="0" err="1" smtClean="0"/>
              <a:t>Ud.mini-ni</a:t>
            </a:r>
            <a:r>
              <a:rPr lang="hu-HU" dirty="0" smtClean="0"/>
              <a:t>           ‘</a:t>
            </a:r>
            <a:r>
              <a:rPr lang="hu-HU" dirty="0" err="1" smtClean="0"/>
              <a:t>go-</a:t>
            </a:r>
            <a:r>
              <a:rPr lang="hu-HU" sz="3000" dirty="0" err="1" smtClean="0"/>
              <a:t>INF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megy-ek</a:t>
            </a:r>
            <a:r>
              <a:rPr lang="hu-HU" dirty="0" smtClean="0"/>
              <a:t>	       </a:t>
            </a:r>
            <a:r>
              <a:rPr lang="hu-HU" dirty="0" err="1" smtClean="0"/>
              <a:t>mini-sko</a:t>
            </a:r>
            <a:r>
              <a:rPr lang="hu-HU" dirty="0" smtClean="0"/>
              <a:t>         ‘</a:t>
            </a:r>
            <a:r>
              <a:rPr lang="hu-HU" dirty="0" err="1" smtClean="0"/>
              <a:t>go-</a:t>
            </a:r>
            <a:r>
              <a:rPr lang="hu-HU" sz="3000" dirty="0" err="1" smtClean="0"/>
              <a:t>Pr.1SG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 	     </a:t>
            </a:r>
            <a:r>
              <a:rPr lang="hu-HU" dirty="0" err="1" smtClean="0"/>
              <a:t>megy-ek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      </a:t>
            </a:r>
            <a:r>
              <a:rPr lang="hu-HU" dirty="0" err="1" smtClean="0"/>
              <a:t>mini-sko</a:t>
            </a:r>
            <a:r>
              <a:rPr lang="hu-HU" dirty="0" smtClean="0"/>
              <a:t> </a:t>
            </a:r>
            <a:r>
              <a:rPr lang="hu-HU" dirty="0" err="1" smtClean="0"/>
              <a:t>val</a:t>
            </a:r>
            <a:r>
              <a:rPr lang="hu-HU" dirty="0" smtClean="0"/>
              <a:t>   ‘</a:t>
            </a:r>
            <a:r>
              <a:rPr lang="hu-HU" dirty="0" err="1" smtClean="0"/>
              <a:t>go-</a:t>
            </a:r>
            <a:r>
              <a:rPr lang="hu-HU" sz="3000" dirty="0" err="1" smtClean="0"/>
              <a:t>PastCont.1SG</a:t>
            </a:r>
            <a:r>
              <a:rPr lang="hu-HU" sz="3000" dirty="0" smtClean="0"/>
              <a:t>’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ment-em</a:t>
            </a:r>
            <a:r>
              <a:rPr lang="hu-HU" dirty="0" smtClean="0"/>
              <a:t>	       </a:t>
            </a:r>
            <a:r>
              <a:rPr lang="hu-HU" dirty="0" err="1" smtClean="0"/>
              <a:t>min-em</a:t>
            </a:r>
            <a:r>
              <a:rPr lang="hu-HU" dirty="0" smtClean="0"/>
              <a:t>          ‘</a:t>
            </a:r>
            <a:r>
              <a:rPr lang="hu-HU" dirty="0" err="1" smtClean="0"/>
              <a:t>go-Pr</a:t>
            </a:r>
            <a:r>
              <a:rPr lang="hu-HU" sz="3000" dirty="0" err="1" smtClean="0"/>
              <a:t>Perf.1SG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men-t-em</a:t>
            </a:r>
            <a:r>
              <a:rPr lang="hu-HU" dirty="0" smtClean="0"/>
              <a:t> </a:t>
            </a:r>
            <a:r>
              <a:rPr lang="hu-HU" dirty="0" err="1" smtClean="0"/>
              <a:t>vala</a:t>
            </a:r>
            <a:r>
              <a:rPr lang="hu-HU" dirty="0" smtClean="0"/>
              <a:t>    </a:t>
            </a:r>
            <a:r>
              <a:rPr lang="hu-HU" dirty="0" err="1" smtClean="0"/>
              <a:t>min-em</a:t>
            </a:r>
            <a:r>
              <a:rPr lang="hu-HU" dirty="0" smtClean="0"/>
              <a:t> </a:t>
            </a:r>
            <a:r>
              <a:rPr lang="hu-HU" dirty="0" err="1" smtClean="0"/>
              <a:t>val</a:t>
            </a:r>
            <a:r>
              <a:rPr lang="hu-HU" dirty="0" smtClean="0"/>
              <a:t>    ‘</a:t>
            </a:r>
            <a:r>
              <a:rPr lang="hu-HU" dirty="0" err="1" smtClean="0"/>
              <a:t>go-</a:t>
            </a:r>
            <a:r>
              <a:rPr lang="hu-HU" sz="3000" dirty="0" err="1" smtClean="0"/>
              <a:t>PastPerf.1SG</a:t>
            </a:r>
            <a:r>
              <a:rPr lang="hu-HU" sz="3000" dirty="0" smtClean="0"/>
              <a:t>’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complex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tenses</a:t>
            </a:r>
            <a:r>
              <a:rPr lang="hu-HU" sz="3600" b="1" dirty="0" smtClean="0"/>
              <a:t>, </a:t>
            </a:r>
            <a:br>
              <a:rPr lang="hu-HU" sz="3600" b="1" dirty="0" smtClean="0"/>
            </a:br>
            <a:r>
              <a:rPr lang="hu-HU" sz="3600" b="1" dirty="0" err="1" smtClean="0"/>
              <a:t>strict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V-Aux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order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(31) </a:t>
            </a:r>
            <a:r>
              <a:rPr lang="hu-HU" i="1" dirty="0" smtClean="0"/>
              <a:t>És  </a:t>
            </a:r>
            <a:r>
              <a:rPr lang="hu-HU" i="1" dirty="0" err="1" smtClean="0"/>
              <a:t>imé</a:t>
            </a:r>
            <a:r>
              <a:rPr lang="hu-HU" i="1" dirty="0" smtClean="0"/>
              <a:t> az </a:t>
            </a:r>
            <a:r>
              <a:rPr lang="hu-HU" i="1" dirty="0" err="1" smtClean="0"/>
              <a:t>czillag</a:t>
            </a:r>
            <a:r>
              <a:rPr lang="hu-HU" i="1" dirty="0" smtClean="0"/>
              <a:t>, </a:t>
            </a:r>
            <a:r>
              <a:rPr lang="hu-HU" i="1" dirty="0" err="1" smtClean="0"/>
              <a:t>mellyet</a:t>
            </a:r>
            <a:r>
              <a:rPr lang="hu-HU" i="1" dirty="0" smtClean="0"/>
              <a:t> </a:t>
            </a:r>
            <a:r>
              <a:rPr lang="hu-HU" b="1" i="1" dirty="0" err="1" smtClean="0"/>
              <a:t>láttac</a:t>
            </a:r>
            <a:r>
              <a:rPr lang="hu-HU" b="1" i="1" dirty="0" smtClean="0"/>
              <a:t>          </a:t>
            </a:r>
            <a:r>
              <a:rPr lang="hu-HU" b="1" i="1" dirty="0" err="1" smtClean="0"/>
              <a:t>vala</a:t>
            </a:r>
            <a:r>
              <a:rPr lang="hu-HU" b="1" i="1" dirty="0" smtClean="0"/>
              <a:t> </a:t>
            </a:r>
          </a:p>
          <a:p>
            <a:pPr>
              <a:buNone/>
            </a:pPr>
            <a:r>
              <a:rPr lang="hu-HU" b="1" dirty="0" smtClean="0"/>
              <a:t>        </a:t>
            </a:r>
            <a:r>
              <a:rPr lang="hu-HU" dirty="0" smtClean="0"/>
              <a:t>and </a:t>
            </a:r>
            <a:r>
              <a:rPr lang="hu-HU" dirty="0" err="1" smtClean="0"/>
              <a:t>lo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star</a:t>
            </a:r>
            <a:r>
              <a:rPr lang="hu-HU" dirty="0" smtClean="0"/>
              <a:t>  </a:t>
            </a:r>
            <a:r>
              <a:rPr lang="hu-HU" dirty="0" err="1" smtClean="0"/>
              <a:t>which-</a:t>
            </a:r>
            <a:r>
              <a:rPr lang="hu-HU" sz="2400" dirty="0" err="1" smtClean="0"/>
              <a:t>ACC</a:t>
            </a:r>
            <a:r>
              <a:rPr lang="hu-HU" dirty="0" smtClean="0"/>
              <a:t> </a:t>
            </a:r>
            <a:r>
              <a:rPr lang="hu-HU" dirty="0" err="1" smtClean="0"/>
              <a:t>see-</a:t>
            </a:r>
            <a:r>
              <a:rPr lang="hu-HU" sz="2400" dirty="0" err="1" smtClean="0"/>
              <a:t>PERF.3PL</a:t>
            </a:r>
            <a:r>
              <a:rPr lang="hu-HU" dirty="0" smtClean="0"/>
              <a:t> </a:t>
            </a:r>
            <a:r>
              <a:rPr lang="hu-HU" dirty="0" err="1" smtClean="0"/>
              <a:t>be-</a:t>
            </a:r>
            <a:r>
              <a:rPr lang="hu-HU" sz="2400" dirty="0" err="1" smtClean="0"/>
              <a:t>PAST</a:t>
            </a:r>
            <a:endParaRPr lang="hu-HU" sz="24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i="1" dirty="0" smtClean="0"/>
              <a:t>nap keleten, </a:t>
            </a:r>
            <a:r>
              <a:rPr lang="hu-HU" i="1" dirty="0" err="1" smtClean="0"/>
              <a:t>elöttöc</a:t>
            </a:r>
            <a:r>
              <a:rPr lang="hu-HU" b="1" i="1" dirty="0" smtClean="0"/>
              <a:t>          </a:t>
            </a:r>
            <a:r>
              <a:rPr lang="hu-HU" b="1" i="1" dirty="0" err="1" smtClean="0"/>
              <a:t>mégyen</a:t>
            </a:r>
            <a:r>
              <a:rPr lang="hu-HU" b="1" i="1" dirty="0" smtClean="0"/>
              <a:t>  </a:t>
            </a:r>
            <a:r>
              <a:rPr lang="hu-HU" b="1" i="1" dirty="0" err="1" smtClean="0"/>
              <a:t>vala</a:t>
            </a:r>
            <a:endParaRPr lang="hu-HU" b="1" i="1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east-in</a:t>
            </a:r>
            <a:r>
              <a:rPr lang="hu-HU" dirty="0" smtClean="0"/>
              <a:t>           </a:t>
            </a:r>
            <a:r>
              <a:rPr lang="hu-HU" dirty="0" err="1" smtClean="0"/>
              <a:t>before.them</a:t>
            </a:r>
            <a:r>
              <a:rPr lang="hu-HU" dirty="0" smtClean="0"/>
              <a:t> </a:t>
            </a:r>
            <a:r>
              <a:rPr lang="hu-HU" dirty="0" err="1" smtClean="0"/>
              <a:t>go-</a:t>
            </a:r>
            <a:r>
              <a:rPr lang="hu-HU" sz="2400" dirty="0" err="1" smtClean="0"/>
              <a:t>3SG</a:t>
            </a:r>
            <a:r>
              <a:rPr lang="hu-HU" dirty="0" smtClean="0"/>
              <a:t>     </a:t>
            </a:r>
            <a:r>
              <a:rPr lang="hu-HU" dirty="0" err="1" smtClean="0"/>
              <a:t>be-</a:t>
            </a:r>
            <a:r>
              <a:rPr lang="hu-HU" sz="2400" dirty="0" err="1" smtClean="0"/>
              <a:t>PAST</a:t>
            </a:r>
            <a:endParaRPr lang="hu-HU" sz="24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       ‘A</a:t>
            </a:r>
            <a:r>
              <a:rPr lang="en-US" dirty="0" err="1" smtClean="0"/>
              <a:t>nd</a:t>
            </a:r>
            <a:r>
              <a:rPr lang="en-US" dirty="0" smtClean="0"/>
              <a:t>, lo, the star, which they </a:t>
            </a:r>
            <a:r>
              <a:rPr lang="hu-HU" dirty="0" smtClean="0"/>
              <a:t>had </a:t>
            </a:r>
            <a:r>
              <a:rPr lang="en-US" dirty="0" smtClean="0"/>
              <a:t>s</a:t>
            </a:r>
            <a:r>
              <a:rPr lang="hu-HU" dirty="0" err="1" smtClean="0"/>
              <a:t>een</a:t>
            </a:r>
            <a:r>
              <a:rPr lang="en-US" dirty="0" smtClean="0"/>
              <a:t> in the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</a:t>
            </a:r>
            <a:r>
              <a:rPr lang="en-US" dirty="0" smtClean="0"/>
              <a:t>east, w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going</a:t>
            </a:r>
            <a:r>
              <a:rPr lang="en-US" dirty="0" smtClean="0"/>
              <a:t> before them’</a:t>
            </a:r>
            <a:endParaRPr lang="hu-H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Disappearing</a:t>
            </a:r>
            <a:r>
              <a:rPr lang="hu-HU" b="1" dirty="0" smtClean="0"/>
              <a:t> </a:t>
            </a:r>
            <a:r>
              <a:rPr lang="hu-HU" b="1" dirty="0" err="1" smtClean="0"/>
              <a:t>temporal</a:t>
            </a:r>
            <a:r>
              <a:rPr lang="hu-HU" b="1" dirty="0" smtClean="0"/>
              <a:t> </a:t>
            </a:r>
            <a:r>
              <a:rPr lang="hu-HU" b="1" dirty="0" err="1" smtClean="0"/>
              <a:t>auxiliary</a:t>
            </a:r>
            <a:r>
              <a:rPr lang="hu-HU" b="1" dirty="0" smtClean="0"/>
              <a:t>; </a:t>
            </a:r>
            <a:br>
              <a:rPr lang="hu-HU" b="1" dirty="0" smtClean="0"/>
            </a:br>
            <a:r>
              <a:rPr lang="hu-HU" b="1" dirty="0" err="1" smtClean="0"/>
              <a:t>present</a:t>
            </a:r>
            <a:r>
              <a:rPr lang="hu-HU" b="1" dirty="0" smtClean="0"/>
              <a:t> </a:t>
            </a:r>
            <a:r>
              <a:rPr lang="hu-HU" b="1" dirty="0" err="1" smtClean="0"/>
              <a:t>perfect</a:t>
            </a:r>
            <a:r>
              <a:rPr lang="hu-HU" b="1" dirty="0" smtClean="0"/>
              <a:t> </a:t>
            </a:r>
            <a:r>
              <a:rPr lang="hu-HU" b="1" dirty="0" err="1" smtClean="0"/>
              <a:t>reinterpreted</a:t>
            </a:r>
            <a:r>
              <a:rPr lang="hu-HU" b="1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 err="1" smtClean="0"/>
              <a:t>past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(32) És   íme, a csillag, amelyet    napkeleten</a:t>
            </a:r>
          </a:p>
          <a:p>
            <a:pPr>
              <a:buNone/>
            </a:pPr>
            <a:r>
              <a:rPr lang="hu-HU" dirty="0" smtClean="0"/>
              <a:t>        and </a:t>
            </a:r>
            <a:r>
              <a:rPr lang="hu-HU" dirty="0" err="1" smtClean="0"/>
              <a:t>lo</a:t>
            </a:r>
            <a:r>
              <a:rPr lang="hu-HU" dirty="0" smtClean="0"/>
              <a:t>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star</a:t>
            </a:r>
            <a:r>
              <a:rPr lang="hu-HU" dirty="0" smtClean="0"/>
              <a:t>  </a:t>
            </a:r>
            <a:r>
              <a:rPr lang="hu-HU" dirty="0" err="1" smtClean="0"/>
              <a:t>which-</a:t>
            </a:r>
            <a:r>
              <a:rPr lang="hu-HU" sz="2400" dirty="0" err="1" smtClean="0"/>
              <a:t>ACC</a:t>
            </a:r>
            <a:r>
              <a:rPr lang="hu-HU" dirty="0" smtClean="0"/>
              <a:t> </a:t>
            </a:r>
            <a:r>
              <a:rPr lang="hu-HU" dirty="0" err="1" smtClean="0"/>
              <a:t>east-in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i="1" dirty="0" smtClean="0"/>
              <a:t>        </a:t>
            </a:r>
            <a:r>
              <a:rPr lang="hu-HU" b="1" i="1" dirty="0" smtClean="0"/>
              <a:t>láttak</a:t>
            </a:r>
            <a:r>
              <a:rPr lang="hu-HU" i="1" dirty="0" smtClean="0"/>
              <a:t>,          előttük 	       </a:t>
            </a:r>
            <a:r>
              <a:rPr lang="hu-HU" b="1" i="1" dirty="0" smtClean="0"/>
              <a:t>haladt</a:t>
            </a:r>
            <a:r>
              <a:rPr lang="hu-HU" i="1" dirty="0" smtClean="0"/>
              <a:t>, </a:t>
            </a:r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see-</a:t>
            </a:r>
            <a:r>
              <a:rPr lang="hu-HU" sz="2400" dirty="0" err="1" smtClean="0"/>
              <a:t>PAST.3PL</a:t>
            </a:r>
            <a:r>
              <a:rPr lang="hu-HU" dirty="0" smtClean="0"/>
              <a:t>  </a:t>
            </a:r>
            <a:r>
              <a:rPr lang="hu-HU" dirty="0" err="1" smtClean="0"/>
              <a:t>before.them</a:t>
            </a:r>
            <a:r>
              <a:rPr lang="hu-HU" dirty="0" smtClean="0"/>
              <a:t> </a:t>
            </a:r>
            <a:r>
              <a:rPr lang="hu-HU" dirty="0" err="1" smtClean="0"/>
              <a:t>procede-</a:t>
            </a:r>
            <a:r>
              <a:rPr lang="hu-HU" sz="2400" dirty="0" err="1" smtClean="0"/>
              <a:t>PAST-3SG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                     (</a:t>
            </a:r>
            <a:r>
              <a:rPr lang="hu-HU" dirty="0" err="1" smtClean="0"/>
              <a:t>Neovulgata</a:t>
            </a:r>
            <a:r>
              <a:rPr lang="hu-HU" dirty="0" smtClean="0"/>
              <a:t> 1969)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 err="1" smtClean="0"/>
              <a:t>How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to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identify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syntactic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cognates</a:t>
            </a:r>
            <a:r>
              <a:rPr lang="hu-HU" sz="3200" b="1" dirty="0" smtClean="0"/>
              <a:t>?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Roberts &amp; </a:t>
            </a:r>
            <a:r>
              <a:rPr lang="hu-HU" dirty="0" err="1" smtClean="0"/>
              <a:t>Roussou</a:t>
            </a:r>
            <a:r>
              <a:rPr lang="hu-HU" dirty="0" smtClean="0"/>
              <a:t> (2003), </a:t>
            </a:r>
            <a:r>
              <a:rPr lang="hu-HU" dirty="0" err="1" smtClean="0"/>
              <a:t>Longobardi</a:t>
            </a:r>
            <a:r>
              <a:rPr lang="hu-HU" dirty="0" smtClean="0"/>
              <a:t> (2003):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cognates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parametric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of </a:t>
            </a:r>
            <a:r>
              <a:rPr lang="hu-HU" dirty="0" err="1" smtClean="0"/>
              <a:t>Universal</a:t>
            </a:r>
            <a:r>
              <a:rPr lang="hu-HU" dirty="0" smtClean="0"/>
              <a:t> </a:t>
            </a:r>
            <a:r>
              <a:rPr lang="hu-HU" dirty="0" err="1" smtClean="0"/>
              <a:t>Grammar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Alice Harris (2008):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functional</a:t>
            </a:r>
            <a:r>
              <a:rPr lang="hu-HU" dirty="0" smtClean="0"/>
              <a:t>, </a:t>
            </a:r>
            <a:r>
              <a:rPr lang="hu-HU" dirty="0" err="1" smtClean="0"/>
              <a:t>distributional</a:t>
            </a:r>
            <a:r>
              <a:rPr lang="hu-HU" dirty="0" smtClean="0"/>
              <a:t> and </a:t>
            </a:r>
            <a:r>
              <a:rPr lang="hu-HU" dirty="0" err="1" smtClean="0"/>
              <a:t>phonological</a:t>
            </a:r>
            <a:r>
              <a:rPr lang="hu-HU" dirty="0" smtClean="0"/>
              <a:t> </a:t>
            </a:r>
            <a:r>
              <a:rPr lang="hu-HU" dirty="0" err="1" smtClean="0"/>
              <a:t>correspondence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err="1" smtClean="0"/>
              <a:t>Surviving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auxiliaries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Aux-V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case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(33) </a:t>
            </a:r>
          </a:p>
          <a:p>
            <a:pPr>
              <a:buNone/>
            </a:pPr>
            <a:r>
              <a:rPr lang="hu-HU" dirty="0" smtClean="0"/>
              <a:t>hogy </a:t>
            </a:r>
            <a:r>
              <a:rPr lang="hu-HU" dirty="0" err="1" smtClean="0"/>
              <a:t>ehsegtewl</a:t>
            </a:r>
            <a:r>
              <a:rPr lang="hu-HU" dirty="0" smtClean="0"/>
              <a:t> sok emberek</a:t>
            </a:r>
            <a:r>
              <a:rPr lang="hu-HU" i="1" dirty="0" smtClean="0"/>
              <a:t> </a:t>
            </a:r>
            <a:r>
              <a:rPr lang="hu-HU" b="1" dirty="0" smtClean="0"/>
              <a:t>fognak  meg </a:t>
            </a:r>
            <a:r>
              <a:rPr lang="hu-HU" b="1" dirty="0" err="1" smtClean="0"/>
              <a:t>halny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hunger-from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peple</a:t>
            </a:r>
            <a:r>
              <a:rPr lang="hu-HU" dirty="0" smtClean="0"/>
              <a:t> </a:t>
            </a:r>
            <a:r>
              <a:rPr lang="hu-HU" dirty="0" err="1" smtClean="0"/>
              <a:t>will-</a:t>
            </a:r>
            <a:r>
              <a:rPr lang="hu-HU" sz="2800" dirty="0" err="1" smtClean="0"/>
              <a:t>3</a:t>
            </a:r>
            <a:r>
              <a:rPr lang="hu-HU" cap="small" dirty="0" err="1" smtClean="0"/>
              <a:t>pl</a:t>
            </a:r>
            <a:r>
              <a:rPr lang="hu-HU" dirty="0" smtClean="0"/>
              <a:t> </a:t>
            </a:r>
            <a:r>
              <a:rPr lang="hu-HU" cap="small" dirty="0" err="1" smtClean="0"/>
              <a:t>prt</a:t>
            </a:r>
            <a:r>
              <a:rPr lang="hu-HU" dirty="0" smtClean="0"/>
              <a:t>   die</a:t>
            </a:r>
          </a:p>
          <a:p>
            <a:pPr>
              <a:buNone/>
            </a:pPr>
            <a:r>
              <a:rPr lang="hu-HU" dirty="0" smtClean="0"/>
              <a:t>’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die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hunger</a:t>
            </a:r>
            <a:r>
              <a:rPr lang="hu-HU" dirty="0" smtClean="0"/>
              <a:t>’			                               (Jókai C. </a:t>
            </a:r>
            <a:r>
              <a:rPr lang="hu-HU" dirty="0" smtClean="0"/>
              <a:t>a. 1370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Ostyak</a:t>
            </a:r>
            <a:r>
              <a:rPr lang="hu-HU" dirty="0" smtClean="0"/>
              <a:t> and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fare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contain</a:t>
            </a:r>
            <a:r>
              <a:rPr lang="hu-HU" dirty="0" smtClean="0"/>
              <a:t> </a:t>
            </a:r>
            <a:r>
              <a:rPr lang="hu-HU" dirty="0" err="1" smtClean="0"/>
              <a:t>cognates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compared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backward</a:t>
            </a:r>
            <a:r>
              <a:rPr lang="hu-HU" dirty="0" smtClean="0"/>
              <a:t> </a:t>
            </a:r>
            <a:r>
              <a:rPr lang="hu-HU" dirty="0" err="1" smtClean="0"/>
              <a:t>extension</a:t>
            </a:r>
            <a:r>
              <a:rPr lang="hu-HU" dirty="0" smtClean="0"/>
              <a:t> of </a:t>
            </a:r>
            <a:r>
              <a:rPr lang="hu-HU" dirty="0" err="1" smtClean="0"/>
              <a:t>ʃ-curves</a:t>
            </a:r>
            <a:r>
              <a:rPr lang="hu-HU" dirty="0" smtClean="0"/>
              <a:t> </a:t>
            </a:r>
            <a:r>
              <a:rPr lang="hu-HU" dirty="0" err="1" smtClean="0"/>
              <a:t>created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corpora</a:t>
            </a:r>
            <a:r>
              <a:rPr lang="hu-HU" dirty="0" smtClean="0"/>
              <a:t> </a:t>
            </a:r>
            <a:r>
              <a:rPr lang="hu-HU" dirty="0" err="1" smtClean="0"/>
              <a:t>makes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reconstruct</a:t>
            </a:r>
            <a:r>
              <a:rPr lang="hu-HU" dirty="0" smtClean="0"/>
              <a:t> </a:t>
            </a:r>
            <a:r>
              <a:rPr lang="hu-HU" dirty="0" err="1" smtClean="0"/>
              <a:t>late</a:t>
            </a:r>
            <a:r>
              <a:rPr lang="hu-HU" dirty="0" smtClean="0"/>
              <a:t> </a:t>
            </a:r>
            <a:r>
              <a:rPr lang="hu-HU" dirty="0" err="1" smtClean="0"/>
              <a:t>Proto-Hungarian</a:t>
            </a:r>
            <a:r>
              <a:rPr lang="hu-HU" dirty="0" smtClean="0"/>
              <a:t> </a:t>
            </a:r>
            <a:r>
              <a:rPr lang="hu-HU" dirty="0" err="1" smtClean="0"/>
              <a:t>syntax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err="1" smtClean="0"/>
              <a:t>Late</a:t>
            </a:r>
            <a:r>
              <a:rPr lang="hu-HU" dirty="0" smtClean="0"/>
              <a:t> </a:t>
            </a:r>
            <a:r>
              <a:rPr lang="hu-HU" dirty="0" err="1" smtClean="0"/>
              <a:t>Proto-Hungarian</a:t>
            </a:r>
            <a:r>
              <a:rPr lang="hu-HU" dirty="0" smtClean="0"/>
              <a:t> and </a:t>
            </a:r>
            <a:r>
              <a:rPr lang="hu-HU" dirty="0" err="1" smtClean="0"/>
              <a:t>present-day</a:t>
            </a:r>
            <a:r>
              <a:rPr lang="hu-HU" dirty="0" smtClean="0"/>
              <a:t> </a:t>
            </a:r>
            <a:r>
              <a:rPr lang="hu-HU" dirty="0" err="1" smtClean="0"/>
              <a:t>Ostyak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close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reconstruct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r>
              <a:rPr lang="hu-HU" dirty="0" smtClean="0"/>
              <a:t> of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ancester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problem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establishing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syntactic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correspondence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 and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closest</a:t>
            </a:r>
            <a:r>
              <a:rPr lang="hu-HU" dirty="0" smtClean="0"/>
              <a:t> </a:t>
            </a:r>
            <a:r>
              <a:rPr lang="hu-HU" dirty="0" err="1" smtClean="0"/>
              <a:t>sisters</a:t>
            </a:r>
            <a:r>
              <a:rPr lang="hu-HU" dirty="0" smtClean="0"/>
              <a:t> (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Ob-Ugric</a:t>
            </a:r>
            <a:r>
              <a:rPr lang="hu-HU" dirty="0" smtClean="0"/>
              <a:t> </a:t>
            </a:r>
            <a:r>
              <a:rPr lang="hu-HU" dirty="0" err="1" smtClean="0"/>
              <a:t>languages</a:t>
            </a:r>
            <a:r>
              <a:rPr lang="hu-HU" dirty="0" smtClean="0"/>
              <a:t> ) </a:t>
            </a:r>
            <a:r>
              <a:rPr lang="hu-HU" dirty="0" err="1" smtClean="0"/>
              <a:t>parted</a:t>
            </a:r>
            <a:r>
              <a:rPr lang="hu-HU" dirty="0" smtClean="0"/>
              <a:t> 3000-4000 </a:t>
            </a:r>
            <a:r>
              <a:rPr lang="hu-HU" dirty="0" err="1" smtClean="0"/>
              <a:t>years</a:t>
            </a:r>
            <a:r>
              <a:rPr lang="hu-HU" dirty="0" smtClean="0"/>
              <a:t> </a:t>
            </a:r>
            <a:r>
              <a:rPr lang="hu-HU" dirty="0" err="1" smtClean="0"/>
              <a:t>ago</a:t>
            </a:r>
            <a:r>
              <a:rPr lang="hu-HU" dirty="0" smtClean="0"/>
              <a:t>;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r>
              <a:rPr lang="hu-HU" dirty="0" smtClean="0"/>
              <a:t> far.</a:t>
            </a:r>
          </a:p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documents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since</a:t>
            </a:r>
            <a:r>
              <a:rPr lang="hu-HU" dirty="0" smtClean="0"/>
              <a:t> 1192-95.</a:t>
            </a:r>
          </a:p>
          <a:p>
            <a:pPr>
              <a:buNone/>
            </a:pPr>
            <a:r>
              <a:rPr lang="hu-HU" b="1" dirty="0" err="1" smtClean="0"/>
              <a:t>Proposal</a:t>
            </a:r>
            <a:r>
              <a:rPr lang="hu-HU" b="1" dirty="0" smtClean="0"/>
              <a:t>: </a:t>
            </a:r>
            <a:r>
              <a:rPr lang="hu-HU" b="1" dirty="0" err="1" smtClean="0"/>
              <a:t>obtaining</a:t>
            </a:r>
            <a:r>
              <a:rPr lang="hu-HU" b="1" dirty="0" smtClean="0"/>
              <a:t> </a:t>
            </a:r>
            <a:r>
              <a:rPr lang="hu-HU" b="1" dirty="0" err="1" smtClean="0"/>
              <a:t>cognates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 </a:t>
            </a:r>
            <a:r>
              <a:rPr lang="hu-HU" b="1" dirty="0" err="1" smtClean="0"/>
              <a:t>comparison</a:t>
            </a:r>
            <a:endParaRPr lang="hu-HU" b="1" dirty="0" smtClean="0"/>
          </a:p>
          <a:p>
            <a:pPr>
              <a:buNone/>
            </a:pPr>
            <a:r>
              <a:rPr lang="hu-HU" b="1" dirty="0" smtClean="0"/>
              <a:t>	</a:t>
            </a:r>
            <a:r>
              <a:rPr lang="hu-HU" b="1" dirty="0" err="1" smtClean="0"/>
              <a:t>by</a:t>
            </a:r>
            <a:r>
              <a:rPr lang="hu-HU" b="1" dirty="0" smtClean="0"/>
              <a:t> </a:t>
            </a:r>
            <a:r>
              <a:rPr lang="hu-HU" b="1" dirty="0" err="1" smtClean="0"/>
              <a:t>extending</a:t>
            </a:r>
            <a:r>
              <a:rPr lang="hu-HU" b="1" dirty="0" smtClean="0"/>
              <a:t> </a:t>
            </a:r>
            <a:r>
              <a:rPr lang="hu-HU" b="1" dirty="0" err="1" smtClean="0"/>
              <a:t>backwards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ʃ </a:t>
            </a:r>
            <a:r>
              <a:rPr lang="hu-HU" b="1" dirty="0" err="1" smtClean="0"/>
              <a:t>curves</a:t>
            </a:r>
            <a:r>
              <a:rPr lang="hu-HU" b="1" dirty="0" smtClean="0"/>
              <a:t> of </a:t>
            </a:r>
            <a:r>
              <a:rPr lang="hu-HU" b="1" dirty="0" err="1" smtClean="0"/>
              <a:t>linguistic</a:t>
            </a:r>
            <a:r>
              <a:rPr lang="hu-HU" b="1" dirty="0" smtClean="0"/>
              <a:t> </a:t>
            </a:r>
            <a:r>
              <a:rPr lang="hu-HU" b="1" dirty="0" err="1" smtClean="0"/>
              <a:t>changes</a:t>
            </a:r>
            <a:r>
              <a:rPr lang="hu-HU" b="1" dirty="0" smtClean="0"/>
              <a:t> </a:t>
            </a:r>
            <a:r>
              <a:rPr lang="hu-HU" b="1" dirty="0" err="1" smtClean="0"/>
              <a:t>attested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documented</a:t>
            </a:r>
            <a:r>
              <a:rPr lang="hu-HU" b="1" dirty="0" smtClean="0"/>
              <a:t> </a:t>
            </a:r>
            <a:r>
              <a:rPr lang="hu-HU" b="1" dirty="0" err="1" smtClean="0"/>
              <a:t>history</a:t>
            </a:r>
            <a:r>
              <a:rPr lang="hu-HU" b="1" dirty="0" smtClean="0"/>
              <a:t> of </a:t>
            </a:r>
            <a:r>
              <a:rPr lang="hu-HU" b="1" dirty="0" err="1" smtClean="0"/>
              <a:t>Hungarian</a:t>
            </a:r>
            <a:r>
              <a:rPr lang="hu-HU" dirty="0" smtClean="0"/>
              <a:t>.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The ʃ </a:t>
            </a:r>
            <a:r>
              <a:rPr lang="hu-HU" sz="3600" b="1" dirty="0" err="1" smtClean="0"/>
              <a:t>curve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linguistic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changes</a:t>
            </a:r>
            <a:r>
              <a:rPr lang="hu-HU" sz="3600" b="1" dirty="0" smtClean="0"/>
              <a:t>:</a:t>
            </a:r>
            <a:endParaRPr lang="hu-HU" sz="7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/>
              <a:t>progress</a:t>
            </a:r>
            <a:r>
              <a:rPr lang="hu-HU" dirty="0"/>
              <a:t> of a </a:t>
            </a:r>
            <a:r>
              <a:rPr lang="hu-HU" dirty="0" err="1"/>
              <a:t>linguistic</a:t>
            </a:r>
            <a:r>
              <a:rPr lang="hu-HU" dirty="0"/>
              <a:t> </a:t>
            </a:r>
            <a:r>
              <a:rPr lang="hu-HU" dirty="0" err="1"/>
              <a:t>innovation</a:t>
            </a:r>
            <a:r>
              <a:rPr lang="hu-HU" dirty="0"/>
              <a:t> over </a:t>
            </a:r>
            <a:r>
              <a:rPr lang="hu-HU" dirty="0" err="1"/>
              <a:t>time</a:t>
            </a:r>
            <a:r>
              <a:rPr lang="hu-HU" dirty="0"/>
              <a:t> </a:t>
            </a:r>
            <a:r>
              <a:rPr lang="hu-HU" dirty="0" err="1"/>
              <a:t>forms</a:t>
            </a:r>
            <a:r>
              <a:rPr lang="hu-HU" dirty="0"/>
              <a:t> </a:t>
            </a:r>
            <a:r>
              <a:rPr lang="hu-HU" dirty="0" smtClean="0"/>
              <a:t>an ʃ</a:t>
            </a:r>
            <a:r>
              <a:rPr lang="en-US" dirty="0" smtClean="0"/>
              <a:t>-curve</a:t>
            </a:r>
            <a:r>
              <a:rPr lang="hu-HU" dirty="0" smtClean="0"/>
              <a:t> (</a:t>
            </a:r>
            <a:r>
              <a:rPr lang="hu-HU" dirty="0" err="1" smtClean="0"/>
              <a:t>Osgood</a:t>
            </a:r>
            <a:r>
              <a:rPr lang="hu-HU" dirty="0" smtClean="0"/>
              <a:t> &amp; </a:t>
            </a:r>
            <a:r>
              <a:rPr lang="hu-HU" dirty="0" err="1" smtClean="0"/>
              <a:t>Sebeok</a:t>
            </a:r>
            <a:r>
              <a:rPr lang="hu-HU" dirty="0" smtClean="0"/>
              <a:t> 1954, </a:t>
            </a:r>
            <a:r>
              <a:rPr lang="hu-HU" dirty="0" err="1" smtClean="0"/>
              <a:t>Weinrech</a:t>
            </a:r>
            <a:r>
              <a:rPr lang="hu-HU" dirty="0" smtClean="0"/>
              <a:t>, </a:t>
            </a:r>
            <a:r>
              <a:rPr lang="hu-HU" dirty="0" err="1" smtClean="0"/>
              <a:t>Labov</a:t>
            </a:r>
            <a:r>
              <a:rPr lang="hu-HU" dirty="0" smtClean="0"/>
              <a:t> &amp; </a:t>
            </a:r>
            <a:r>
              <a:rPr lang="hu-HU" dirty="0" err="1" smtClean="0"/>
              <a:t>Herzog</a:t>
            </a:r>
            <a:r>
              <a:rPr lang="hu-HU" dirty="0" smtClean="0"/>
              <a:t> 1965, </a:t>
            </a:r>
            <a:r>
              <a:rPr lang="hu-HU" dirty="0" err="1" smtClean="0"/>
              <a:t>etc</a:t>
            </a:r>
            <a:r>
              <a:rPr lang="en-US" dirty="0" smtClean="0"/>
              <a:t>.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disappearing</a:t>
            </a:r>
            <a:r>
              <a:rPr lang="hu-HU" dirty="0" smtClean="0"/>
              <a:t> </a:t>
            </a:r>
            <a:r>
              <a:rPr lang="hu-HU" dirty="0" err="1" smtClean="0"/>
              <a:t>variant</a:t>
            </a:r>
            <a:r>
              <a:rPr lang="hu-HU" dirty="0" smtClean="0"/>
              <a:t> (</a:t>
            </a:r>
            <a:r>
              <a:rPr lang="hu-HU" b="1" dirty="0" smtClean="0"/>
              <a:t> </a:t>
            </a:r>
            <a:r>
              <a:rPr lang="hu-HU" sz="2800" b="1" dirty="0" smtClean="0"/>
              <a:t>ʅ</a:t>
            </a:r>
            <a:r>
              <a:rPr lang="hu-HU" dirty="0" smtClean="0"/>
              <a:t>) </a:t>
            </a:r>
            <a:r>
              <a:rPr lang="hu-HU" dirty="0" err="1" smtClean="0"/>
              <a:t>represents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prevalent</a:t>
            </a:r>
            <a:r>
              <a:rPr lang="hu-HU" dirty="0" smtClean="0"/>
              <a:t> </a:t>
            </a:r>
            <a:r>
              <a:rPr lang="hu-HU" dirty="0" err="1" smtClean="0"/>
              <a:t>variant</a:t>
            </a:r>
            <a:r>
              <a:rPr lang="hu-HU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previous, undocumented phase of the </a:t>
            </a:r>
            <a:r>
              <a:rPr lang="en-US" dirty="0" smtClean="0"/>
              <a:t>language. 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Obtaining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evidence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about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Proto-Ugric</a:t>
            </a:r>
            <a:r>
              <a:rPr lang="hu-HU" sz="3600" b="1" dirty="0" smtClean="0"/>
              <a:t> and </a:t>
            </a:r>
            <a:r>
              <a:rPr lang="hu-HU" sz="3600" b="1" dirty="0" err="1" smtClean="0"/>
              <a:t>early</a:t>
            </a:r>
            <a:r>
              <a:rPr lang="hu-HU" sz="3600" b="1" dirty="0" smtClean="0"/>
              <a:t>  </a:t>
            </a:r>
            <a:r>
              <a:rPr lang="hu-HU" sz="3600" b="1" dirty="0" err="1" smtClean="0"/>
              <a:t>Proto-Hungarian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syntax</a:t>
            </a:r>
            <a:r>
              <a:rPr lang="hu-HU" sz="3600" b="1" dirty="0" smtClean="0"/>
              <a:t> :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500" dirty="0" err="1" smtClean="0"/>
              <a:t>Reconstructing</a:t>
            </a:r>
            <a:r>
              <a:rPr lang="hu-HU" sz="3500" dirty="0" smtClean="0"/>
              <a:t> </a:t>
            </a:r>
            <a:r>
              <a:rPr lang="hu-HU" sz="3500" dirty="0" err="1" smtClean="0"/>
              <a:t>late</a:t>
            </a:r>
            <a:r>
              <a:rPr lang="hu-HU" sz="3500" dirty="0" smtClean="0"/>
              <a:t> </a:t>
            </a:r>
            <a:r>
              <a:rPr lang="hu-HU" sz="3500" dirty="0" err="1" smtClean="0"/>
              <a:t>Proto-Hungarian</a:t>
            </a:r>
            <a:r>
              <a:rPr lang="hu-HU" sz="3500" dirty="0" smtClean="0"/>
              <a:t> </a:t>
            </a:r>
            <a:r>
              <a:rPr lang="hu-HU" sz="3500" dirty="0" err="1" smtClean="0"/>
              <a:t>structures</a:t>
            </a:r>
            <a:r>
              <a:rPr lang="hu-HU" sz="3500" dirty="0" smtClean="0"/>
              <a:t> </a:t>
            </a:r>
            <a:r>
              <a:rPr lang="hu-HU" sz="3500" dirty="0" err="1" smtClean="0"/>
              <a:t>by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backward</a:t>
            </a:r>
            <a:r>
              <a:rPr lang="hu-HU" sz="3500" dirty="0" smtClean="0"/>
              <a:t> </a:t>
            </a:r>
            <a:r>
              <a:rPr lang="hu-HU" sz="3500" dirty="0" err="1" smtClean="0"/>
              <a:t>extension</a:t>
            </a:r>
            <a:r>
              <a:rPr lang="hu-HU" sz="3500" dirty="0" smtClean="0"/>
              <a:t> of </a:t>
            </a:r>
            <a:r>
              <a:rPr lang="hu-HU" sz="3500" dirty="0" err="1" smtClean="0"/>
              <a:t>ʃ-curves</a:t>
            </a:r>
            <a:r>
              <a:rPr lang="hu-HU" sz="3500" dirty="0" smtClean="0"/>
              <a:t> of </a:t>
            </a:r>
            <a:r>
              <a:rPr lang="hu-HU" sz="3500" dirty="0" err="1" smtClean="0"/>
              <a:t>linguistic</a:t>
            </a:r>
            <a:r>
              <a:rPr lang="hu-HU" sz="3500" dirty="0" smtClean="0"/>
              <a:t> </a:t>
            </a:r>
            <a:r>
              <a:rPr lang="hu-HU" sz="3500" dirty="0" err="1" smtClean="0"/>
              <a:t>changes</a:t>
            </a:r>
            <a:r>
              <a:rPr lang="hu-HU" sz="3500" dirty="0" smtClean="0"/>
              <a:t> </a:t>
            </a:r>
            <a:r>
              <a:rPr lang="hu-HU" sz="3500" dirty="0" err="1" smtClean="0"/>
              <a:t>attested</a:t>
            </a:r>
            <a:r>
              <a:rPr lang="hu-HU" sz="3500" dirty="0" smtClean="0"/>
              <a:t> </a:t>
            </a:r>
            <a:r>
              <a:rPr lang="hu-HU" sz="3500" dirty="0" err="1" smtClean="0"/>
              <a:t>in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documented</a:t>
            </a:r>
            <a:r>
              <a:rPr lang="hu-HU" sz="3500" dirty="0" smtClean="0"/>
              <a:t> </a:t>
            </a:r>
            <a:r>
              <a:rPr lang="hu-HU" sz="3500" dirty="0" err="1" smtClean="0"/>
              <a:t>history</a:t>
            </a:r>
            <a:r>
              <a:rPr lang="hu-HU" sz="3500" dirty="0" smtClean="0"/>
              <a:t> of </a:t>
            </a:r>
            <a:r>
              <a:rPr lang="hu-HU" sz="3500" dirty="0" err="1" smtClean="0"/>
              <a:t>Hungarian</a:t>
            </a:r>
            <a:r>
              <a:rPr lang="hu-HU" sz="3500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500" dirty="0" err="1" smtClean="0"/>
              <a:t>finding</a:t>
            </a:r>
            <a:r>
              <a:rPr lang="hu-HU" sz="3500" dirty="0" smtClean="0"/>
              <a:t> </a:t>
            </a:r>
            <a:r>
              <a:rPr lang="hu-HU" sz="3500" dirty="0" err="1" smtClean="0"/>
              <a:t>cognates</a:t>
            </a:r>
            <a:r>
              <a:rPr lang="hu-HU" sz="3500" dirty="0" smtClean="0"/>
              <a:t> </a:t>
            </a:r>
            <a:r>
              <a:rPr lang="hu-HU" sz="3500" dirty="0" err="1" smtClean="0"/>
              <a:t>in</a:t>
            </a:r>
            <a:r>
              <a:rPr lang="hu-HU" sz="3500" dirty="0" smtClean="0"/>
              <a:t> </a:t>
            </a:r>
            <a:r>
              <a:rPr lang="hu-HU" sz="3500" dirty="0" err="1" smtClean="0"/>
              <a:t>reconstructed</a:t>
            </a:r>
            <a:r>
              <a:rPr lang="hu-HU" sz="3500" dirty="0" smtClean="0"/>
              <a:t> </a:t>
            </a:r>
            <a:r>
              <a:rPr lang="hu-HU" sz="3500" dirty="0" err="1" smtClean="0"/>
              <a:t>late</a:t>
            </a:r>
            <a:r>
              <a:rPr lang="hu-HU" sz="3500" dirty="0" smtClean="0"/>
              <a:t> </a:t>
            </a:r>
            <a:r>
              <a:rPr lang="hu-HU" sz="3500" dirty="0" err="1" smtClean="0"/>
              <a:t>Proto-Hungarian</a:t>
            </a:r>
            <a:r>
              <a:rPr lang="hu-HU" sz="3500" dirty="0" smtClean="0"/>
              <a:t> and </a:t>
            </a:r>
            <a:r>
              <a:rPr lang="hu-HU" sz="3500" dirty="0" err="1" smtClean="0"/>
              <a:t>in</a:t>
            </a:r>
            <a:r>
              <a:rPr lang="hu-HU" sz="3500" dirty="0" smtClean="0"/>
              <a:t> </a:t>
            </a:r>
            <a:r>
              <a:rPr lang="hu-HU" sz="3500" dirty="0" err="1" smtClean="0"/>
              <a:t>present-day</a:t>
            </a:r>
            <a:r>
              <a:rPr lang="hu-HU" sz="3500" dirty="0" smtClean="0"/>
              <a:t> </a:t>
            </a:r>
            <a:r>
              <a:rPr lang="hu-HU" sz="3500" dirty="0" err="1" smtClean="0"/>
              <a:t>Ob-Ugric</a:t>
            </a:r>
            <a:r>
              <a:rPr lang="hu-HU" sz="3500" dirty="0" smtClean="0"/>
              <a:t> (Vogul and </a:t>
            </a:r>
            <a:r>
              <a:rPr lang="hu-HU" sz="3500" dirty="0" err="1" smtClean="0"/>
              <a:t>Ostyak</a:t>
            </a:r>
            <a:r>
              <a:rPr lang="hu-HU" sz="3500" dirty="0" smtClean="0"/>
              <a:t>). </a:t>
            </a:r>
          </a:p>
          <a:p>
            <a:pPr>
              <a:buNone/>
            </a:pP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</a:t>
            </a:r>
            <a:r>
              <a:rPr lang="hu-HU" sz="3600" dirty="0" err="1" smtClean="0"/>
              <a:t>case</a:t>
            </a:r>
            <a:r>
              <a:rPr lang="hu-HU" sz="3600" dirty="0" smtClean="0"/>
              <a:t> </a:t>
            </a:r>
            <a:r>
              <a:rPr lang="hu-HU" sz="3600" dirty="0" err="1" smtClean="0"/>
              <a:t>study</a:t>
            </a:r>
            <a:r>
              <a:rPr lang="hu-HU" sz="3600" dirty="0" smtClean="0"/>
              <a:t>: </a:t>
            </a:r>
            <a:r>
              <a:rPr lang="hu-HU" sz="3600" b="1" dirty="0" err="1" smtClean="0"/>
              <a:t>Reconstructing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word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order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Proto-Hungarian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500" dirty="0" err="1" smtClean="0"/>
              <a:t>Hungarian</a:t>
            </a:r>
            <a:r>
              <a:rPr lang="hu-HU" sz="3500" dirty="0" smtClean="0"/>
              <a:t> has </a:t>
            </a:r>
            <a:r>
              <a:rPr lang="hu-HU" sz="3500" dirty="0" err="1" smtClean="0"/>
              <a:t>been</a:t>
            </a:r>
            <a:r>
              <a:rPr lang="hu-HU" sz="3500" dirty="0" smtClean="0"/>
              <a:t> Top </a:t>
            </a:r>
            <a:r>
              <a:rPr lang="hu-HU" sz="3500" dirty="0" err="1" smtClean="0"/>
              <a:t>Foc</a:t>
            </a:r>
            <a:r>
              <a:rPr lang="hu-HU" sz="3500" dirty="0" smtClean="0"/>
              <a:t> V X* </a:t>
            </a:r>
            <a:r>
              <a:rPr lang="hu-HU" sz="3500" dirty="0" err="1" smtClean="0"/>
              <a:t>throughout</a:t>
            </a:r>
            <a:r>
              <a:rPr lang="hu-HU" sz="3500" dirty="0" smtClean="0"/>
              <a:t> </a:t>
            </a:r>
            <a:r>
              <a:rPr lang="hu-HU" sz="3500" dirty="0" err="1" smtClean="0"/>
              <a:t>its</a:t>
            </a:r>
            <a:r>
              <a:rPr lang="hu-HU" sz="3500" dirty="0" smtClean="0"/>
              <a:t> </a:t>
            </a:r>
            <a:r>
              <a:rPr lang="hu-HU" sz="3500" dirty="0" err="1" smtClean="0"/>
              <a:t>documented</a:t>
            </a:r>
            <a:r>
              <a:rPr lang="hu-HU" sz="3500" dirty="0" smtClean="0"/>
              <a:t> </a:t>
            </a:r>
            <a:r>
              <a:rPr lang="hu-HU" sz="3500" dirty="0" err="1" smtClean="0"/>
              <a:t>history</a:t>
            </a:r>
            <a:r>
              <a:rPr lang="hu-HU" sz="3500" dirty="0" smtClean="0"/>
              <a:t> (</a:t>
            </a:r>
            <a:r>
              <a:rPr lang="hu-HU" sz="3500" dirty="0" err="1" smtClean="0"/>
              <a:t>since</a:t>
            </a:r>
            <a:r>
              <a:rPr lang="hu-HU" sz="3500" dirty="0" smtClean="0"/>
              <a:t> 1192-95). </a:t>
            </a:r>
          </a:p>
          <a:p>
            <a:pPr>
              <a:buNone/>
            </a:pPr>
            <a:r>
              <a:rPr lang="hu-HU" sz="3500" dirty="0" err="1" smtClean="0"/>
              <a:t>E.g</a:t>
            </a:r>
            <a:r>
              <a:rPr lang="hu-HU" sz="3500" dirty="0" smtClean="0"/>
              <a:t>.</a:t>
            </a:r>
          </a:p>
          <a:p>
            <a:pPr>
              <a:buNone/>
            </a:pPr>
            <a:r>
              <a:rPr lang="hu-HU" sz="3000" dirty="0" smtClean="0"/>
              <a:t>[</a:t>
            </a:r>
            <a:r>
              <a:rPr lang="hu-HU" sz="3500" baseline="-25000" dirty="0" err="1" smtClean="0"/>
              <a:t>TopP</a:t>
            </a:r>
            <a:r>
              <a:rPr lang="hu-HU" sz="3500" i="1" dirty="0" err="1" smtClean="0"/>
              <a:t>oz</a:t>
            </a:r>
            <a:r>
              <a:rPr lang="hu-HU" sz="3500" dirty="0" smtClean="0"/>
              <a:t> </a:t>
            </a:r>
            <a:r>
              <a:rPr lang="hu-HU" sz="3500" i="1" dirty="0" err="1" smtClean="0"/>
              <a:t>gimilsnek</a:t>
            </a:r>
            <a:r>
              <a:rPr lang="hu-HU" sz="3500" baseline="-25000" dirty="0" err="1" smtClean="0"/>
              <a:t>i</a:t>
            </a:r>
            <a:r>
              <a:rPr lang="hu-HU" sz="3000" dirty="0" smtClean="0"/>
              <a:t>[</a:t>
            </a:r>
            <a:r>
              <a:rPr lang="hu-HU" sz="3500" baseline="-25000" dirty="0" err="1" smtClean="0"/>
              <a:t>FP</a:t>
            </a:r>
            <a:r>
              <a:rPr lang="hu-HU" sz="3500" i="1" dirty="0" err="1" smtClean="0"/>
              <a:t>vvl</a:t>
            </a:r>
            <a:r>
              <a:rPr lang="hu-HU" sz="3500" i="1" dirty="0" smtClean="0"/>
              <a:t> </a:t>
            </a:r>
            <a:r>
              <a:rPr lang="hu-HU" sz="3500" i="1" dirty="0" err="1" smtClean="0"/>
              <a:t>keseruv</a:t>
            </a:r>
            <a:r>
              <a:rPr lang="hu-HU" sz="3500" baseline="-25000" dirty="0" err="1" smtClean="0"/>
              <a:t>k</a:t>
            </a:r>
            <a:r>
              <a:rPr lang="hu-HU" sz="3000" dirty="0" smtClean="0"/>
              <a:t>[</a:t>
            </a:r>
            <a:r>
              <a:rPr lang="hu-HU" sz="3500" baseline="-25000" dirty="0" err="1" smtClean="0"/>
              <a:t>VP</a:t>
            </a:r>
            <a:r>
              <a:rPr lang="hu-HU" sz="3500" i="1" dirty="0" err="1" smtClean="0"/>
              <a:t>uola</a:t>
            </a:r>
            <a:r>
              <a:rPr lang="hu-HU" sz="3500" i="1" dirty="0" smtClean="0"/>
              <a:t> </a:t>
            </a:r>
            <a:r>
              <a:rPr lang="hu-HU" sz="3000" dirty="0" smtClean="0"/>
              <a:t>[</a:t>
            </a:r>
            <a:r>
              <a:rPr lang="hu-HU" sz="3500" dirty="0" smtClean="0"/>
              <a:t>t</a:t>
            </a:r>
            <a:r>
              <a:rPr lang="hu-HU" sz="3500" baseline="-25000" dirty="0" smtClean="0"/>
              <a:t>i </a:t>
            </a:r>
            <a:r>
              <a:rPr lang="hu-HU" sz="3500" i="1" dirty="0" smtClean="0"/>
              <a:t>vize</a:t>
            </a:r>
            <a:r>
              <a:rPr lang="hu-HU" sz="3000" dirty="0" smtClean="0"/>
              <a:t>] </a:t>
            </a:r>
            <a:r>
              <a:rPr lang="hu-HU" sz="3500" dirty="0" err="1" smtClean="0"/>
              <a:t>t</a:t>
            </a:r>
            <a:r>
              <a:rPr lang="hu-HU" sz="3500" baseline="-25000" dirty="0" err="1" smtClean="0"/>
              <a:t>k</a:t>
            </a:r>
            <a:r>
              <a:rPr lang="hu-HU" sz="3000" dirty="0" smtClean="0"/>
              <a:t>]]]</a:t>
            </a:r>
            <a:endParaRPr lang="hu-HU" sz="3500" dirty="0" smtClean="0"/>
          </a:p>
          <a:p>
            <a:pPr>
              <a:buNone/>
            </a:pPr>
            <a:r>
              <a:rPr lang="hu-HU" sz="3500" dirty="0" smtClean="0"/>
              <a:t>     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fruit-</a:t>
            </a:r>
            <a:r>
              <a:rPr lang="hu-HU" sz="3500" cap="small" dirty="0" err="1" smtClean="0"/>
              <a:t>dat</a:t>
            </a:r>
            <a:r>
              <a:rPr lang="hu-HU" sz="3500" dirty="0" smtClean="0"/>
              <a:t> 	   </a:t>
            </a:r>
            <a:r>
              <a:rPr lang="hu-HU" sz="3500" dirty="0" err="1" smtClean="0"/>
              <a:t>so</a:t>
            </a:r>
            <a:r>
              <a:rPr lang="hu-HU" sz="3500" dirty="0" smtClean="0"/>
              <a:t>  </a:t>
            </a:r>
            <a:r>
              <a:rPr lang="hu-HU" sz="3500" dirty="0" err="1" smtClean="0"/>
              <a:t>bitter</a:t>
            </a:r>
            <a:r>
              <a:rPr lang="hu-HU" sz="3500" dirty="0" smtClean="0"/>
              <a:t>	         </a:t>
            </a:r>
            <a:r>
              <a:rPr lang="hu-HU" sz="3500" dirty="0" err="1" smtClean="0"/>
              <a:t>was</a:t>
            </a:r>
            <a:r>
              <a:rPr lang="hu-HU" sz="3500" dirty="0" smtClean="0"/>
              <a:t>      </a:t>
            </a:r>
            <a:r>
              <a:rPr lang="hu-HU" sz="3500" dirty="0" err="1" smtClean="0"/>
              <a:t>juice-</a:t>
            </a:r>
            <a:r>
              <a:rPr lang="hu-HU" sz="3000" dirty="0" err="1" smtClean="0"/>
              <a:t>3</a:t>
            </a:r>
            <a:r>
              <a:rPr lang="hu-HU" sz="3500" cap="small" dirty="0" err="1" smtClean="0"/>
              <a:t>sg</a:t>
            </a:r>
            <a:endParaRPr lang="hu-HU" sz="3500" dirty="0" smtClean="0"/>
          </a:p>
          <a:p>
            <a:pPr>
              <a:buNone/>
            </a:pPr>
            <a:r>
              <a:rPr lang="hu-HU" sz="3500" dirty="0" smtClean="0"/>
              <a:t>     ’</a:t>
            </a:r>
            <a:r>
              <a:rPr lang="hu-HU" sz="3500" dirty="0" err="1" smtClean="0"/>
              <a:t>of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fruit</a:t>
            </a:r>
            <a:r>
              <a:rPr lang="hu-HU" sz="3500" dirty="0" smtClean="0"/>
              <a:t>, </a:t>
            </a:r>
            <a:r>
              <a:rPr lang="hu-HU" sz="3500" dirty="0" err="1" smtClean="0"/>
              <a:t>so</a:t>
            </a:r>
            <a:r>
              <a:rPr lang="hu-HU" sz="3500" dirty="0" smtClean="0"/>
              <a:t> </a:t>
            </a:r>
            <a:r>
              <a:rPr lang="hu-HU" sz="3500" dirty="0" err="1" smtClean="0"/>
              <a:t>bitter</a:t>
            </a:r>
            <a:r>
              <a:rPr lang="hu-HU" sz="3500" dirty="0" smtClean="0"/>
              <a:t> </a:t>
            </a:r>
            <a:r>
              <a:rPr lang="hu-HU" sz="3500" dirty="0" err="1" smtClean="0"/>
              <a:t>was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juice</a:t>
            </a:r>
            <a:r>
              <a:rPr lang="hu-HU" sz="3500" dirty="0" smtClean="0"/>
              <a:t>’</a:t>
            </a:r>
          </a:p>
          <a:p>
            <a:pPr>
              <a:buNone/>
            </a:pPr>
            <a:r>
              <a:rPr lang="hu-HU" sz="3500" dirty="0" smtClean="0"/>
              <a:t> 					(</a:t>
            </a:r>
            <a:r>
              <a:rPr lang="hu-HU" sz="3500" dirty="0" err="1" smtClean="0"/>
              <a:t>Funeral</a:t>
            </a:r>
            <a:r>
              <a:rPr lang="hu-HU" sz="3500" dirty="0" smtClean="0"/>
              <a:t> </a:t>
            </a:r>
            <a:r>
              <a:rPr lang="hu-HU" sz="3500" dirty="0" err="1" smtClean="0"/>
              <a:t>Sermon</a:t>
            </a:r>
            <a:r>
              <a:rPr lang="hu-HU" sz="3500" dirty="0" smtClean="0"/>
              <a:t> 1192-95)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err="1" smtClean="0"/>
              <a:t>Arguments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that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Proto-Hungarian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was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Declining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patterns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spreading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patterns</a:t>
            </a:r>
            <a:r>
              <a:rPr lang="hu-HU" sz="3600" b="1" dirty="0" smtClean="0"/>
              <a:t> </a:t>
            </a:r>
            <a:br>
              <a:rPr lang="hu-HU" sz="3600" b="1" dirty="0" smtClean="0"/>
            </a:b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historical</a:t>
            </a:r>
            <a:r>
              <a:rPr lang="hu-HU" sz="3600" b="1" dirty="0" smtClean="0"/>
              <a:t> corpus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Declining</a:t>
            </a:r>
            <a:r>
              <a:rPr lang="hu-HU" dirty="0" smtClean="0"/>
              <a:t> </a:t>
            </a:r>
            <a:r>
              <a:rPr lang="hu-HU" dirty="0" err="1" smtClean="0"/>
              <a:t>S-curves</a:t>
            </a:r>
            <a:r>
              <a:rPr lang="hu-HU" dirty="0" smtClean="0"/>
              <a:t>:</a:t>
            </a:r>
          </a:p>
          <a:p>
            <a:pPr marL="514350" indent="-514350">
              <a:buAutoNum type="arabicPeriod"/>
            </a:pPr>
            <a:r>
              <a:rPr lang="hu-HU" dirty="0" err="1" smtClean="0"/>
              <a:t>Disappearing</a:t>
            </a:r>
            <a:r>
              <a:rPr lang="hu-HU" dirty="0" smtClean="0"/>
              <a:t> </a:t>
            </a:r>
            <a:r>
              <a:rPr lang="hu-HU" dirty="0" err="1" smtClean="0"/>
              <a:t>SOV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Decreasing</a:t>
            </a:r>
            <a:r>
              <a:rPr lang="hu-HU" dirty="0" smtClean="0"/>
              <a:t> </a:t>
            </a:r>
            <a:r>
              <a:rPr lang="hu-HU" dirty="0" err="1" smtClean="0"/>
              <a:t>prehead</a:t>
            </a:r>
            <a:r>
              <a:rPr lang="hu-HU" dirty="0" smtClean="0"/>
              <a:t> </a:t>
            </a:r>
            <a:r>
              <a:rPr lang="hu-HU" dirty="0" err="1" smtClean="0"/>
              <a:t>participial</a:t>
            </a:r>
            <a:r>
              <a:rPr lang="hu-HU" dirty="0" smtClean="0"/>
              <a:t> </a:t>
            </a:r>
            <a:r>
              <a:rPr lang="hu-HU" dirty="0" err="1" smtClean="0"/>
              <a:t>relatives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Decreasing</a:t>
            </a:r>
            <a:r>
              <a:rPr lang="hu-HU" dirty="0" smtClean="0"/>
              <a:t> </a:t>
            </a:r>
            <a:r>
              <a:rPr lang="hu-HU" dirty="0" err="1" smtClean="0"/>
              <a:t>participial</a:t>
            </a:r>
            <a:r>
              <a:rPr lang="hu-HU" dirty="0" smtClean="0"/>
              <a:t> </a:t>
            </a:r>
            <a:r>
              <a:rPr lang="hu-HU" dirty="0" err="1" smtClean="0"/>
              <a:t>adverbial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Decreasing</a:t>
            </a:r>
            <a:r>
              <a:rPr lang="hu-HU" dirty="0" smtClean="0"/>
              <a:t> </a:t>
            </a:r>
            <a:r>
              <a:rPr lang="hu-HU" dirty="0" err="1" smtClean="0"/>
              <a:t>infinitival</a:t>
            </a:r>
            <a:r>
              <a:rPr lang="hu-HU" dirty="0" smtClean="0"/>
              <a:t> </a:t>
            </a:r>
            <a:r>
              <a:rPr lang="hu-HU" dirty="0" err="1" smtClean="0"/>
              <a:t>complement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Disappearing</a:t>
            </a:r>
            <a:r>
              <a:rPr lang="hu-HU" dirty="0" smtClean="0"/>
              <a:t> </a:t>
            </a:r>
            <a:r>
              <a:rPr lang="hu-HU" dirty="0" err="1" smtClean="0"/>
              <a:t>clause-final</a:t>
            </a:r>
            <a:r>
              <a:rPr lang="hu-HU" dirty="0" smtClean="0"/>
              <a:t> </a:t>
            </a:r>
            <a:r>
              <a:rPr lang="hu-HU" dirty="0" err="1" smtClean="0"/>
              <a:t>complementizer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Disappearing</a:t>
            </a:r>
            <a:r>
              <a:rPr lang="hu-HU" dirty="0" smtClean="0"/>
              <a:t> </a:t>
            </a:r>
            <a:r>
              <a:rPr lang="hu-HU" dirty="0" err="1" smtClean="0"/>
              <a:t>V-adjoined</a:t>
            </a:r>
            <a:r>
              <a:rPr lang="hu-HU" dirty="0" smtClean="0"/>
              <a:t>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particle</a:t>
            </a:r>
            <a:endParaRPr lang="hu-HU" dirty="0" smtClean="0"/>
          </a:p>
          <a:p>
            <a:pPr marL="514350" indent="-514350">
              <a:buAutoNum type="arabicPeriod"/>
            </a:pPr>
            <a:r>
              <a:rPr lang="hu-HU" dirty="0" err="1" smtClean="0"/>
              <a:t>Disappearing</a:t>
            </a:r>
            <a:r>
              <a:rPr lang="hu-HU" dirty="0" smtClean="0"/>
              <a:t> </a:t>
            </a:r>
            <a:r>
              <a:rPr lang="hu-HU" dirty="0" err="1" smtClean="0"/>
              <a:t>V-Auxiliary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1787</Words>
  <Application>Microsoft Office PowerPoint</Application>
  <PresentationFormat>Diavetítés a képernyőre (4:3 oldalarány)</PresentationFormat>
  <Paragraphs>284</Paragraphs>
  <Slides>41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Office-téma</vt:lpstr>
      <vt:lpstr>The role of historical corpora in the reconstruction of proto-syntax </vt:lpstr>
      <vt:lpstr>Can proto-syntax be reconstructed?</vt:lpstr>
      <vt:lpstr>Campbell and Harris (2002),  Pires and Thomason (2008),   A. Harris (2008), etc.:</vt:lpstr>
      <vt:lpstr>How to identify syntactic cognates?</vt:lpstr>
      <vt:lpstr>A problem for establishing Uralic syntactic correspondence sets:</vt:lpstr>
      <vt:lpstr>The ʃ curve of linguistic changes:</vt:lpstr>
      <vt:lpstr>Obtaining evidence about Proto-Ugric and early  Proto-Hungarian syntax : </vt:lpstr>
      <vt:lpstr>A case study: Reconstructing the word order of Proto-Hungarian</vt:lpstr>
      <vt:lpstr>Arguments that Proto-Hungarian was SOV: Declining OV patterns, spreading VO patterns  in the historical corpus</vt:lpstr>
      <vt:lpstr>10. dia</vt:lpstr>
      <vt:lpstr>1. Disappearing SOV clause types</vt:lpstr>
      <vt:lpstr>SOV non-finite clauses with an unmarked object in Old Hungarian:</vt:lpstr>
      <vt:lpstr>SOV non-finite clauses with an unmarked object in Old Hungarian:</vt:lpstr>
      <vt:lpstr>SOV non-finite clauses with an unmarked object in Old Hungarian:</vt:lpstr>
      <vt:lpstr>Why was SOV with an unmarked object preserved in non-finite clauses? </vt:lpstr>
      <vt:lpstr>The fast decline of unmarked objects:</vt:lpstr>
      <vt:lpstr>The decreasing proportion of unmarked objects</vt:lpstr>
      <vt:lpstr>Accusative marking  VO order:</vt:lpstr>
      <vt:lpstr>Fossilized OV structures with unmarked O in Modern Hungarian:</vt:lpstr>
      <vt:lpstr>2. Decreasing participial relatives</vt:lpstr>
      <vt:lpstr>Old Hungarian participial relatives</vt:lpstr>
      <vt:lpstr>Decreasing of gap relativization; increasing number of relative pronouns</vt:lpstr>
      <vt:lpstr>Semi-productive gap relativization in Modern Hungarian:</vt:lpstr>
      <vt:lpstr>3. Decreasing non-finite adverbial clauses</vt:lpstr>
      <vt:lpstr>Hawkins’s (2001) performance theory of word order </vt:lpstr>
      <vt:lpstr>Old Hungarian:</vt:lpstr>
      <vt:lpstr>Decreasing number of non-finite adverbial clauses </vt:lpstr>
      <vt:lpstr>4. Decreasing infinitival clauses</vt:lpstr>
      <vt:lpstr>Old H: a much larger set of Vs taking an infinitive clause than in Middle/Mod.H</vt:lpstr>
      <vt:lpstr>5. Disappearing clause-final interrogative particle</vt:lpstr>
      <vt:lpstr>-e: a cognate interrogative particle in Old/Modern Hungarian</vt:lpstr>
      <vt:lpstr>Middle/Mod. Hungarian: -e adjoined to the V (or to a preverbal element) </vt:lpstr>
      <vt:lpstr>6. Disappearing V-adjoined negative particle</vt:lpstr>
      <vt:lpstr>Old Hungarian: two negative constructions</vt:lpstr>
      <vt:lpstr>Evidence of V-to-NEG movement in the innovative pattern:</vt:lpstr>
      <vt:lpstr>The increasing proportion of Neg V …PRT in the Modern Hungarian period (Gugán 2007) </vt:lpstr>
      <vt:lpstr>7. Disappearing V-Auxiliary order</vt:lpstr>
      <vt:lpstr>Old Hungarian: complex tenses,  strict V-Aux order</vt:lpstr>
      <vt:lpstr>Disappearing temporal auxiliary;  present perfect reinterpreted as past</vt:lpstr>
      <vt:lpstr>Surviving auxiliaries: Aux-V order in the unmarked case</vt:lpstr>
      <vt:lpstr>Summary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historical corpora in the reconstruction of proto-syntax</dc:title>
  <dc:creator>É.Kiss Katalin</dc:creator>
  <cp:lastModifiedBy>É.Kiss Katalin</cp:lastModifiedBy>
  <cp:revision>157</cp:revision>
  <dcterms:created xsi:type="dcterms:W3CDTF">2012-06-07T18:03:54Z</dcterms:created>
  <dcterms:modified xsi:type="dcterms:W3CDTF">2012-06-12T21:04:29Z</dcterms:modified>
</cp:coreProperties>
</file>