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99" r:id="rId4"/>
    <p:sldId id="300" r:id="rId5"/>
    <p:sldId id="308" r:id="rId6"/>
    <p:sldId id="302" r:id="rId7"/>
    <p:sldId id="303" r:id="rId8"/>
    <p:sldId id="304" r:id="rId9"/>
    <p:sldId id="306" r:id="rId10"/>
    <p:sldId id="307" r:id="rId11"/>
    <p:sldId id="309" r:id="rId12"/>
    <p:sldId id="31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301" r:id="rId29"/>
    <p:sldId id="294" r:id="rId30"/>
    <p:sldId id="295" r:id="rId31"/>
    <p:sldId id="311" r:id="rId32"/>
    <p:sldId id="296" r:id="rId33"/>
    <p:sldId id="297" r:id="rId34"/>
    <p:sldId id="298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7546C-358D-46B3-9411-49EB175A4F59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553BE-51B0-4C62-B4F1-2B6E1E0A12D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553BE-51B0-4C62-B4F1-2B6E1E0A12D8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4260-D424-4E1C-A3A0-B47EA1893B0D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Syntactic reconstruction from </a:t>
            </a:r>
            <a:r>
              <a:rPr lang="hu-HU" sz="4900" b="1" dirty="0" smtClean="0"/>
              <a:t/>
            </a:r>
            <a:br>
              <a:rPr lang="hu-HU" sz="4900" b="1" dirty="0" smtClean="0"/>
            </a:br>
            <a:r>
              <a:rPr lang="en-US" sz="4900" b="1" dirty="0" smtClean="0"/>
              <a:t>linguistic fossils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Katalin É. Kiss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Research </a:t>
            </a:r>
            <a:r>
              <a:rPr lang="hu-HU" i="1" dirty="0">
                <a:solidFill>
                  <a:schemeClr val="tx1"/>
                </a:solidFill>
              </a:rPr>
              <a:t>Institute </a:t>
            </a:r>
            <a:r>
              <a:rPr lang="hu-HU" i="1" dirty="0" err="1">
                <a:solidFill>
                  <a:schemeClr val="tx1"/>
                </a:solidFill>
              </a:rPr>
              <a:t>for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Linguistics</a:t>
            </a:r>
            <a:r>
              <a:rPr lang="hu-HU" i="1" dirty="0">
                <a:solidFill>
                  <a:schemeClr val="tx1"/>
                </a:solidFill>
              </a:rPr>
              <a:t> of </a:t>
            </a:r>
            <a:r>
              <a:rPr lang="hu-HU" i="1" dirty="0" err="1">
                <a:solidFill>
                  <a:schemeClr val="tx1"/>
                </a:solidFill>
              </a:rPr>
              <a:t>the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Hungarian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Academy</a:t>
            </a:r>
            <a:r>
              <a:rPr lang="hu-HU" i="1" dirty="0">
                <a:solidFill>
                  <a:schemeClr val="tx1"/>
                </a:solidFill>
              </a:rPr>
              <a:t> and Pázmány P. </a:t>
            </a:r>
            <a:r>
              <a:rPr lang="hu-HU" i="1" dirty="0" smtClean="0">
                <a:solidFill>
                  <a:schemeClr val="tx1"/>
                </a:solidFill>
              </a:rPr>
              <a:t>University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655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(12) </a:t>
            </a:r>
            <a:r>
              <a:rPr lang="hu-HU" b="1" i="1" dirty="0" err="1" smtClean="0"/>
              <a:t>Animacy</a:t>
            </a:r>
            <a:r>
              <a:rPr lang="hu-HU" b="1" i="1" dirty="0" smtClean="0"/>
              <a:t> </a:t>
            </a:r>
            <a:r>
              <a:rPr lang="hu-HU" b="1" i="1" dirty="0" err="1" smtClean="0"/>
              <a:t>Hierarchy</a:t>
            </a:r>
            <a:r>
              <a:rPr lang="hu-HU" b="1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Hungarian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        </a:t>
            </a:r>
            <a:r>
              <a:rPr lang="hu-HU" dirty="0" err="1" smtClean="0"/>
              <a:t>1PL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</a:t>
            </a:r>
            <a:r>
              <a:rPr lang="hu-HU" dirty="0" err="1" smtClean="0"/>
              <a:t>1SG</a:t>
            </a:r>
            <a:r>
              <a:rPr lang="hu-HU" dirty="0" smtClean="0"/>
              <a:t>  &gt; </a:t>
            </a:r>
            <a:r>
              <a:rPr lang="hu-HU" dirty="0" err="1" smtClean="0"/>
              <a:t>2SG</a:t>
            </a:r>
            <a:r>
              <a:rPr lang="hu-HU" dirty="0" smtClean="0"/>
              <a:t> &gt; </a:t>
            </a:r>
            <a:r>
              <a:rPr lang="hu-HU" dirty="0" err="1" smtClean="0"/>
              <a:t>2PL</a:t>
            </a:r>
            <a:r>
              <a:rPr lang="hu-HU" dirty="0" smtClean="0"/>
              <a:t>  &gt; 3</a:t>
            </a:r>
          </a:p>
          <a:p>
            <a:pPr>
              <a:buNone/>
            </a:pPr>
            <a:r>
              <a:rPr lang="hu-HU" dirty="0" smtClean="0"/>
              <a:t>	  </a:t>
            </a:r>
            <a:r>
              <a:rPr lang="hu-HU" dirty="0" err="1" smtClean="0"/>
              <a:t>speaker</a:t>
            </a:r>
            <a:r>
              <a:rPr lang="hu-HU" dirty="0" smtClean="0"/>
              <a:t>   </a:t>
            </a:r>
            <a:r>
              <a:rPr lang="hu-HU" dirty="0" err="1" smtClean="0"/>
              <a:t>participant</a:t>
            </a:r>
            <a:r>
              <a:rPr lang="hu-HU" dirty="0" smtClean="0"/>
              <a:t>    </a:t>
            </a:r>
            <a:r>
              <a:rPr lang="hu-HU" dirty="0" err="1" smtClean="0"/>
              <a:t>non-participant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(13) 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Agreement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Hungarian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An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verb</a:t>
            </a:r>
            <a:r>
              <a:rPr lang="hu-HU" dirty="0" smtClean="0"/>
              <a:t> must be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, </a:t>
            </a:r>
            <a:r>
              <a:rPr lang="hu-HU" dirty="0" err="1" smtClean="0"/>
              <a:t>unless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represent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lowest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Bal oldali kapcsos zárójel 4"/>
          <p:cNvSpPr/>
          <p:nvPr/>
        </p:nvSpPr>
        <p:spPr>
          <a:xfrm>
            <a:off x="2483768" y="112474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 oldali kapcsos zárójel 5"/>
          <p:cNvSpPr/>
          <p:nvPr/>
        </p:nvSpPr>
        <p:spPr>
          <a:xfrm>
            <a:off x="4283968" y="112474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7099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Strong </a:t>
            </a:r>
            <a:r>
              <a:rPr lang="hu-HU" sz="4000" b="1" dirty="0" err="1" smtClean="0"/>
              <a:t>IAC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4000" b="1" dirty="0" err="1" smtClean="0"/>
              <a:t>Eastern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Khanty</a:t>
            </a:r>
            <a:r>
              <a:rPr lang="hu-HU" sz="4000" b="1" dirty="0" smtClean="0"/>
              <a:t>, </a:t>
            </a:r>
            <a:r>
              <a:rPr lang="hu-HU" sz="4000" b="1" dirty="0" err="1" smtClean="0"/>
              <a:t>Samoyedic</a:t>
            </a:r>
            <a:r>
              <a:rPr lang="hu-HU" sz="3600" dirty="0"/>
              <a:t>:</a:t>
            </a:r>
            <a:r>
              <a:rPr lang="hu-HU" sz="4000" dirty="0"/>
              <a:t>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b="1" dirty="0" smtClean="0"/>
              <a:t>no </a:t>
            </a:r>
            <a:r>
              <a:rPr lang="hu-HU" sz="4000" b="1" dirty="0" err="1"/>
              <a:t>agreement</a:t>
            </a:r>
            <a:r>
              <a:rPr lang="hu-HU" sz="4000" b="1" dirty="0"/>
              <a:t> </a:t>
            </a:r>
            <a:r>
              <a:rPr lang="hu-HU" sz="4000" b="1" dirty="0" err="1"/>
              <a:t>with</a:t>
            </a:r>
            <a:r>
              <a:rPr lang="hu-HU" sz="4000" b="1" dirty="0"/>
              <a:t> </a:t>
            </a:r>
            <a:r>
              <a:rPr lang="hu-HU" sz="4000" b="1" dirty="0" err="1"/>
              <a:t>1st</a:t>
            </a:r>
            <a:r>
              <a:rPr lang="hu-HU" sz="4000" b="1" dirty="0"/>
              <a:t> and </a:t>
            </a:r>
            <a:r>
              <a:rPr lang="hu-HU" sz="4000" b="1" dirty="0" err="1"/>
              <a:t>2nd</a:t>
            </a:r>
            <a:r>
              <a:rPr lang="hu-HU" sz="4000" b="1" dirty="0"/>
              <a:t> </a:t>
            </a:r>
            <a:r>
              <a:rPr lang="hu-HU" sz="4000" b="1" dirty="0" err="1"/>
              <a:t>person</a:t>
            </a:r>
            <a:r>
              <a:rPr lang="hu-HU" sz="4000" b="1" dirty="0"/>
              <a:t> </a:t>
            </a:r>
            <a:r>
              <a:rPr lang="hu-HU" sz="4000" b="1" dirty="0" err="1" smtClean="0"/>
              <a:t>objects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/>
              <a:t>(</a:t>
            </a:r>
            <a:r>
              <a:rPr lang="hu-HU" dirty="0" smtClean="0"/>
              <a:t>14) </a:t>
            </a:r>
            <a:r>
              <a:rPr lang="hu-HU" dirty="0"/>
              <a:t>	</a:t>
            </a:r>
            <a:r>
              <a:rPr lang="hu-HU" i="1" dirty="0" smtClean="0"/>
              <a:t>Vera </a:t>
            </a:r>
            <a:r>
              <a:rPr lang="hu-HU" i="1" dirty="0"/>
              <a:t>	</a:t>
            </a:r>
            <a:r>
              <a:rPr lang="hu-HU" b="1" i="1" dirty="0" err="1"/>
              <a:t>ʌüw-at</a:t>
            </a:r>
            <a:r>
              <a:rPr lang="hu-HU" i="1" dirty="0"/>
              <a:t> 	</a:t>
            </a:r>
            <a:r>
              <a:rPr lang="hu-HU" i="1" dirty="0" err="1"/>
              <a:t>wū-ʌ-</a:t>
            </a:r>
            <a:r>
              <a:rPr lang="hu-HU" b="1" i="1" dirty="0" err="1">
                <a:solidFill>
                  <a:srgbClr val="FF0000"/>
                </a:solidFill>
              </a:rPr>
              <a:t>təɣ</a:t>
            </a:r>
            <a:r>
              <a:rPr lang="hu-HU" i="1" dirty="0"/>
              <a:t>.</a:t>
            </a: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Vera </a:t>
            </a:r>
            <a:r>
              <a:rPr lang="hu-HU" dirty="0"/>
              <a:t>	</a:t>
            </a:r>
            <a:r>
              <a:rPr lang="hu-HU" dirty="0" err="1"/>
              <a:t>she-</a:t>
            </a:r>
            <a:r>
              <a:rPr lang="hu-HU" cap="small" dirty="0" err="1"/>
              <a:t>acc</a:t>
            </a:r>
            <a:r>
              <a:rPr lang="hu-HU" dirty="0"/>
              <a:t> 	</a:t>
            </a:r>
            <a:r>
              <a:rPr lang="hu-HU" dirty="0" err="1"/>
              <a:t>know-</a:t>
            </a:r>
            <a:r>
              <a:rPr lang="hu-HU" cap="small" dirty="0" err="1"/>
              <a:t>prs-</a:t>
            </a:r>
            <a:r>
              <a:rPr lang="hu-HU" b="1" cap="small" dirty="0" err="1">
                <a:solidFill>
                  <a:srgbClr val="FF0000"/>
                </a:solidFill>
              </a:rPr>
              <a:t>obj</a:t>
            </a:r>
            <a:r>
              <a:rPr lang="hu-HU" cap="small" dirty="0" err="1"/>
              <a:t>.3sg</a:t>
            </a:r>
            <a:endParaRPr lang="hu-HU" dirty="0"/>
          </a:p>
          <a:p>
            <a:pPr>
              <a:buNone/>
            </a:pPr>
            <a:r>
              <a:rPr lang="hu-HU" dirty="0"/>
              <a:t>		</a:t>
            </a:r>
            <a:r>
              <a:rPr lang="hu-HU" dirty="0" smtClean="0"/>
              <a:t>‘Vera </a:t>
            </a:r>
            <a:r>
              <a:rPr lang="hu-HU" dirty="0" err="1"/>
              <a:t>knows</a:t>
            </a:r>
            <a:r>
              <a:rPr lang="hu-HU" dirty="0"/>
              <a:t> </a:t>
            </a:r>
            <a:r>
              <a:rPr lang="hu-HU" b="1" dirty="0" err="1"/>
              <a:t>her</a:t>
            </a:r>
            <a:r>
              <a:rPr lang="hu-HU" b="1" dirty="0" smtClean="0"/>
              <a:t>.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sz="900" dirty="0"/>
          </a:p>
          <a:p>
            <a:pPr>
              <a:buNone/>
            </a:pPr>
            <a:r>
              <a:rPr lang="hu-HU" dirty="0"/>
              <a:t> (</a:t>
            </a:r>
            <a:r>
              <a:rPr lang="hu-HU" dirty="0" smtClean="0"/>
              <a:t>15)a</a:t>
            </a:r>
            <a:r>
              <a:rPr lang="hu-HU" dirty="0"/>
              <a:t>. </a:t>
            </a:r>
            <a:r>
              <a:rPr lang="hu-HU" i="1" dirty="0" err="1" smtClean="0"/>
              <a:t>ʌüw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b="1" i="1" dirty="0" err="1"/>
              <a:t>mān-t</a:t>
            </a:r>
            <a:r>
              <a:rPr lang="hu-HU" b="1" i="1" dirty="0"/>
              <a:t> /</a:t>
            </a:r>
            <a:r>
              <a:rPr lang="hu-HU" b="1" i="1" dirty="0" err="1"/>
              <a:t>nüŋ-at</a:t>
            </a:r>
            <a:r>
              <a:rPr lang="hu-HU" i="1" dirty="0"/>
              <a:t>	</a:t>
            </a:r>
            <a:r>
              <a:rPr lang="hu-HU" i="1" dirty="0" err="1" smtClean="0"/>
              <a:t>wū-ʌ</a:t>
            </a:r>
            <a:r>
              <a:rPr lang="hu-HU" i="1" dirty="0"/>
              <a:t>.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 he </a:t>
            </a:r>
            <a:r>
              <a:rPr lang="hu-HU" dirty="0"/>
              <a:t>	</a:t>
            </a:r>
            <a:r>
              <a:rPr lang="hu-HU" dirty="0" err="1" smtClean="0"/>
              <a:t>I-</a:t>
            </a:r>
            <a:r>
              <a:rPr lang="hu-HU" cap="small" dirty="0" err="1" smtClean="0"/>
              <a:t>acc</a:t>
            </a:r>
            <a:r>
              <a:rPr lang="hu-HU" cap="small" dirty="0" smtClean="0"/>
              <a:t>   </a:t>
            </a:r>
            <a:r>
              <a:rPr lang="hu-HU" dirty="0" smtClean="0"/>
              <a:t>/</a:t>
            </a:r>
            <a:r>
              <a:rPr lang="hu-HU" dirty="0" err="1"/>
              <a:t>you-</a:t>
            </a:r>
            <a:r>
              <a:rPr lang="hu-HU" cap="small" dirty="0" err="1"/>
              <a:t>acc</a:t>
            </a:r>
            <a:r>
              <a:rPr lang="hu-HU" dirty="0"/>
              <a:t> 	</a:t>
            </a:r>
            <a:r>
              <a:rPr lang="hu-HU" dirty="0" err="1"/>
              <a:t>see-</a:t>
            </a:r>
            <a:r>
              <a:rPr lang="hu-HU" cap="small" dirty="0" err="1"/>
              <a:t>prs.3sg</a:t>
            </a:r>
            <a:r>
              <a:rPr lang="hu-HU" cap="small" dirty="0"/>
              <a:t>	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/>
              <a:t>He </a:t>
            </a:r>
            <a:r>
              <a:rPr lang="hu-HU" dirty="0" err="1"/>
              <a:t>sees</a:t>
            </a:r>
            <a:r>
              <a:rPr lang="hu-HU" dirty="0"/>
              <a:t> </a:t>
            </a:r>
            <a:r>
              <a:rPr lang="hu-HU" b="1" dirty="0" err="1" smtClean="0"/>
              <a:t>me</a:t>
            </a:r>
            <a:r>
              <a:rPr lang="hu-HU" b="1" dirty="0" smtClean="0"/>
              <a:t>/</a:t>
            </a:r>
            <a:r>
              <a:rPr lang="hu-HU" b="1" dirty="0" err="1" smtClean="0"/>
              <a:t>you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sz="900" dirty="0" smtClean="0"/>
          </a:p>
          <a:p>
            <a:pPr marL="514350" indent="-514350">
              <a:buNone/>
            </a:pPr>
            <a:r>
              <a:rPr lang="hu-HU" i="1" dirty="0"/>
              <a:t> </a:t>
            </a:r>
            <a:r>
              <a:rPr lang="hu-HU" i="1" dirty="0" smtClean="0"/>
              <a:t>       b. </a:t>
            </a:r>
            <a:r>
              <a:rPr lang="hu-HU" i="1" dirty="0" err="1" smtClean="0"/>
              <a:t>mā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b="1" i="1" dirty="0" err="1"/>
              <a:t>nüŋ-at</a:t>
            </a:r>
            <a:r>
              <a:rPr lang="hu-HU" i="1" dirty="0"/>
              <a:t> 	</a:t>
            </a:r>
            <a:r>
              <a:rPr lang="hu-HU" i="1" dirty="0" err="1" smtClean="0"/>
              <a:t>wū-ʌ-əm</a:t>
            </a:r>
            <a:r>
              <a:rPr lang="hu-HU" i="1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	  I </a:t>
            </a:r>
            <a:r>
              <a:rPr lang="hu-HU" dirty="0"/>
              <a:t>	</a:t>
            </a:r>
            <a:r>
              <a:rPr lang="hu-HU" dirty="0" err="1" smtClean="0"/>
              <a:t>you-</a:t>
            </a:r>
            <a:r>
              <a:rPr lang="hu-HU" cap="small" dirty="0" err="1" smtClean="0"/>
              <a:t>acc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see-</a:t>
            </a:r>
            <a:r>
              <a:rPr lang="hu-HU" cap="small" dirty="0" err="1"/>
              <a:t>prs-1sg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smtClean="0"/>
              <a:t>		 ‘</a:t>
            </a:r>
            <a:r>
              <a:rPr lang="hu-HU" dirty="0"/>
              <a:t>I </a:t>
            </a:r>
            <a:r>
              <a:rPr lang="hu-HU" dirty="0" err="1"/>
              <a:t>see</a:t>
            </a:r>
            <a:r>
              <a:rPr lang="hu-HU" dirty="0"/>
              <a:t>/</a:t>
            </a:r>
            <a:r>
              <a:rPr lang="hu-HU" dirty="0" err="1"/>
              <a:t>know</a:t>
            </a:r>
            <a:r>
              <a:rPr lang="hu-HU" dirty="0"/>
              <a:t> </a:t>
            </a:r>
            <a:r>
              <a:rPr lang="hu-HU" b="1" dirty="0" err="1"/>
              <a:t>you</a:t>
            </a:r>
            <a:r>
              <a:rPr lang="hu-HU" cap="small" baseline="-25000" dirty="0" err="1"/>
              <a:t>sg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Strong </a:t>
            </a:r>
            <a:r>
              <a:rPr lang="hu-HU" sz="3600" b="1" dirty="0" err="1" smtClean="0"/>
              <a:t>IAC</a:t>
            </a:r>
            <a:r>
              <a:rPr lang="hu-HU" sz="3600" b="1" i="1" dirty="0" smtClean="0"/>
              <a:t> </a:t>
            </a:r>
            <a:r>
              <a:rPr lang="hu-HU" sz="3600" b="1" dirty="0" err="1" smtClean="0"/>
              <a:t>also</a:t>
            </a:r>
            <a:r>
              <a:rPr lang="hu-HU" sz="3600" b="1" i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Tundra </a:t>
            </a:r>
            <a:r>
              <a:rPr lang="hu-HU" sz="3600" b="1" dirty="0" err="1" smtClean="0"/>
              <a:t>Nenets</a:t>
            </a:r>
            <a:r>
              <a:rPr lang="hu-HU" sz="3600" dirty="0" smtClean="0"/>
              <a:t> </a:t>
            </a:r>
            <a:br>
              <a:rPr lang="hu-HU" sz="3600" dirty="0" smtClean="0"/>
            </a:br>
            <a:r>
              <a:rPr lang="hu-HU" sz="3600" dirty="0" smtClean="0"/>
              <a:t>(</a:t>
            </a:r>
            <a:r>
              <a:rPr lang="hu-HU" sz="3600" dirty="0" err="1" smtClean="0"/>
              <a:t>Dalrymple</a:t>
            </a:r>
            <a:r>
              <a:rPr lang="hu-HU" sz="3600" dirty="0" smtClean="0"/>
              <a:t> and </a:t>
            </a:r>
            <a:r>
              <a:rPr lang="hu-HU" sz="3600" dirty="0" err="1" smtClean="0"/>
              <a:t>Nikolaeva</a:t>
            </a:r>
            <a:r>
              <a:rPr lang="hu-HU" sz="3600" dirty="0" smtClean="0"/>
              <a:t> 2011):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hu-HU" dirty="0" smtClean="0"/>
              <a:t>(16)	</a:t>
            </a:r>
            <a:r>
              <a:rPr lang="hu-HU" i="1" dirty="0" err="1" smtClean="0"/>
              <a:t>Wanya</a:t>
            </a:r>
            <a:r>
              <a:rPr lang="hu-HU" i="1" dirty="0" smtClean="0"/>
              <a:t>  </a:t>
            </a:r>
            <a:r>
              <a:rPr lang="hu-HU" b="1" i="1" dirty="0" err="1" smtClean="0"/>
              <a:t>syita</a:t>
            </a:r>
            <a:r>
              <a:rPr lang="hu-HU" i="1" dirty="0" smtClean="0"/>
              <a:t>  	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</a:t>
            </a:r>
            <a:r>
              <a:rPr lang="hu-HU" i="1" dirty="0" err="1" smtClean="0"/>
              <a:t>-</a:t>
            </a:r>
            <a:r>
              <a:rPr lang="hu-HU" b="1" i="1" u="sng" dirty="0" err="1" smtClean="0">
                <a:solidFill>
                  <a:srgbClr val="FF0000"/>
                </a:solidFill>
              </a:rPr>
              <a:t>da</a:t>
            </a:r>
            <a:r>
              <a:rPr lang="hu-HU" u="sng" dirty="0" smtClean="0"/>
              <a:t>.</a:t>
            </a:r>
            <a:r>
              <a:rPr lang="hu-HU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baseline="30000" dirty="0" smtClean="0"/>
              <a:t>	</a:t>
            </a:r>
            <a:r>
              <a:rPr lang="hu-HU" dirty="0" smtClean="0"/>
              <a:t>John 	   he.</a:t>
            </a:r>
            <a:r>
              <a:rPr lang="hu-HU" cap="small" dirty="0" smtClean="0"/>
              <a:t> </a:t>
            </a:r>
            <a:r>
              <a:rPr lang="hu-HU" cap="small" dirty="0" err="1" smtClean="0"/>
              <a:t>acc</a:t>
            </a:r>
            <a:r>
              <a:rPr lang="hu-HU" dirty="0" smtClean="0"/>
              <a:t> 	hit-</a:t>
            </a:r>
            <a:r>
              <a:rPr lang="hu-HU" b="1" cap="small" dirty="0" smtClean="0"/>
              <a:t> 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.3sg</a:t>
            </a:r>
            <a:r>
              <a:rPr lang="hu-HU" cap="small" dirty="0" smtClean="0"/>
              <a:t>		</a:t>
            </a: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	’</a:t>
            </a:r>
            <a:r>
              <a:rPr lang="hu-HU" dirty="0" err="1" smtClean="0"/>
              <a:t>John</a:t>
            </a:r>
            <a:r>
              <a:rPr lang="hu-HU" dirty="0" smtClean="0"/>
              <a:t> hit </a:t>
            </a:r>
            <a:r>
              <a:rPr lang="hu-HU" b="1" dirty="0" err="1" smtClean="0"/>
              <a:t>him</a:t>
            </a:r>
            <a:r>
              <a:rPr lang="hu-HU" dirty="0" smtClean="0"/>
              <a:t>.’</a:t>
            </a:r>
          </a:p>
          <a:p>
            <a:pPr marL="0" indent="0"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(17)	</a:t>
            </a:r>
            <a:r>
              <a:rPr lang="hu-HU" i="1" dirty="0" err="1" smtClean="0"/>
              <a:t>Wanya</a:t>
            </a:r>
            <a:r>
              <a:rPr lang="hu-HU" i="1" dirty="0" smtClean="0"/>
              <a:t>  </a:t>
            </a:r>
            <a:r>
              <a:rPr lang="hu-HU" b="1" i="1" dirty="0" err="1" smtClean="0"/>
              <a:t>syiqm</a:t>
            </a:r>
            <a:r>
              <a:rPr lang="hu-HU" b="1" i="1" baseline="30000" dirty="0" smtClean="0"/>
              <a:t>◦</a:t>
            </a:r>
            <a:r>
              <a:rPr lang="hu-HU" b="1" i="1" dirty="0" smtClean="0"/>
              <a:t>/</a:t>
            </a:r>
            <a:r>
              <a:rPr lang="hu-HU" b="1" i="1" dirty="0" err="1" smtClean="0"/>
              <a:t>syit</a:t>
            </a:r>
            <a:r>
              <a:rPr lang="hu-HU" b="1" i="1" baseline="30000" dirty="0" smtClean="0"/>
              <a:t>◦</a:t>
            </a:r>
            <a:r>
              <a:rPr lang="hu-HU" b="1" i="1" dirty="0" smtClean="0"/>
              <a:t> </a:t>
            </a:r>
            <a:r>
              <a:rPr lang="hu-HU" i="1" dirty="0" smtClean="0"/>
              <a:t>	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 </a:t>
            </a:r>
            <a:r>
              <a:rPr lang="hu-HU" i="1" dirty="0" smtClean="0"/>
              <a:t>  /</a:t>
            </a:r>
            <a:r>
              <a:rPr lang="hu-HU" b="1" i="1" baseline="30000" dirty="0" smtClean="0"/>
              <a:t>*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</a:t>
            </a:r>
            <a:r>
              <a:rPr lang="hu-HU" i="1" dirty="0" err="1" smtClean="0"/>
              <a:t>-</a:t>
            </a:r>
            <a:r>
              <a:rPr lang="hu-HU" b="1" i="1" dirty="0" err="1" smtClean="0"/>
              <a:t>da</a:t>
            </a:r>
            <a:r>
              <a:rPr lang="hu-HU" i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baseline="30000" dirty="0" smtClean="0"/>
              <a:t>	</a:t>
            </a:r>
            <a:r>
              <a:rPr lang="hu-HU" dirty="0" smtClean="0"/>
              <a:t>John 	    </a:t>
            </a:r>
            <a:r>
              <a:rPr lang="hu-HU" dirty="0" err="1" smtClean="0"/>
              <a:t>I.</a:t>
            </a:r>
            <a:r>
              <a:rPr lang="hu-HU" cap="small" dirty="0" err="1" smtClean="0"/>
              <a:t>acc</a:t>
            </a:r>
            <a:r>
              <a:rPr lang="hu-HU" dirty="0" smtClean="0"/>
              <a:t>/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r>
              <a:rPr lang="hu-HU" cap="small" dirty="0" smtClean="0"/>
              <a:t> 	</a:t>
            </a:r>
            <a:r>
              <a:rPr lang="hu-HU" dirty="0" err="1" smtClean="0"/>
              <a:t>hit.3</a:t>
            </a:r>
            <a:r>
              <a:rPr lang="hu-HU" cap="small" dirty="0" err="1" smtClean="0"/>
              <a:t>sg</a:t>
            </a:r>
            <a:r>
              <a:rPr lang="hu-HU" dirty="0" smtClean="0"/>
              <a:t>/hit-</a:t>
            </a:r>
            <a:r>
              <a:rPr lang="hu-HU" b="1" cap="small" dirty="0" smtClean="0"/>
              <a:t> 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.3s</a:t>
            </a:r>
            <a:r>
              <a:rPr lang="hu-HU" cap="small" dirty="0" smtClean="0"/>
              <a:t>	</a:t>
            </a:r>
            <a:r>
              <a:rPr lang="hu-HU" dirty="0" smtClean="0"/>
              <a:t>’</a:t>
            </a:r>
            <a:r>
              <a:rPr lang="hu-HU" dirty="0" err="1" smtClean="0"/>
              <a:t>John</a:t>
            </a:r>
            <a:r>
              <a:rPr lang="hu-HU" dirty="0" smtClean="0"/>
              <a:t> hit </a:t>
            </a:r>
            <a:r>
              <a:rPr lang="hu-HU" b="1" dirty="0" err="1" smtClean="0"/>
              <a:t>me</a:t>
            </a:r>
            <a:r>
              <a:rPr lang="hu-HU" b="1" dirty="0" smtClean="0"/>
              <a:t>/</a:t>
            </a:r>
            <a:r>
              <a:rPr lang="hu-HU" b="1" dirty="0" err="1" smtClean="0"/>
              <a:t>you</a:t>
            </a:r>
            <a:r>
              <a:rPr lang="hu-HU" dirty="0" smtClean="0"/>
              <a:t>.’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Fragment</a:t>
            </a:r>
            <a:r>
              <a:rPr lang="hu-HU" sz="3600" b="1" dirty="0" smtClean="0"/>
              <a:t> 2: </a:t>
            </a:r>
            <a:r>
              <a:rPr lang="hu-HU" sz="3600" b="1" dirty="0" err="1" smtClean="0"/>
              <a:t>Differential</a:t>
            </a:r>
            <a:r>
              <a:rPr lang="hu-HU" sz="3600" b="1" dirty="0" smtClean="0"/>
              <a:t> </a:t>
            </a:r>
            <a:r>
              <a:rPr lang="hu-HU" sz="3600" b="1" dirty="0" err="1"/>
              <a:t>object-verb</a:t>
            </a:r>
            <a:r>
              <a:rPr lang="hu-HU" sz="3600" b="1" dirty="0"/>
              <a:t> </a:t>
            </a:r>
            <a:r>
              <a:rPr lang="hu-HU" sz="3600" b="1" dirty="0" err="1"/>
              <a:t>agreement</a:t>
            </a:r>
            <a:r>
              <a:rPr lang="hu-HU" sz="3600" b="1" dirty="0"/>
              <a:t> </a:t>
            </a:r>
            <a:r>
              <a:rPr lang="hu-HU" sz="3600" b="1" dirty="0" err="1"/>
              <a:t>in</a:t>
            </a:r>
            <a:r>
              <a:rPr lang="hu-HU" sz="3600" b="1" dirty="0"/>
              <a:t>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Ugric</a:t>
            </a:r>
            <a:r>
              <a:rPr lang="hu-HU" sz="3600" b="1" dirty="0" smtClean="0"/>
              <a:t> &amp; </a:t>
            </a:r>
            <a:r>
              <a:rPr lang="hu-HU" sz="3600" b="1" dirty="0" err="1" smtClean="0"/>
              <a:t>Samoyedic</a:t>
            </a:r>
            <a:r>
              <a:rPr lang="hu-HU" sz="3600" b="1" dirty="0" smtClean="0"/>
              <a:t>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/>
              <a:t>Optional</a:t>
            </a:r>
            <a:r>
              <a:rPr lang="hu-HU" dirty="0"/>
              <a:t> </a:t>
            </a:r>
            <a:r>
              <a:rPr lang="hu-HU" dirty="0" err="1"/>
              <a:t>definite</a:t>
            </a:r>
            <a:r>
              <a:rPr lang="hu-HU" dirty="0"/>
              <a:t> </a:t>
            </a:r>
            <a:r>
              <a:rPr lang="hu-HU" dirty="0" smtClean="0"/>
              <a:t>O–V </a:t>
            </a:r>
            <a:r>
              <a:rPr lang="hu-HU" dirty="0" err="1" smtClean="0"/>
              <a:t>agreement</a:t>
            </a:r>
            <a:r>
              <a:rPr lang="hu-HU" dirty="0" smtClean="0"/>
              <a:t>?</a:t>
            </a:r>
          </a:p>
          <a:p>
            <a:pPr>
              <a:buNone/>
            </a:pPr>
            <a:r>
              <a:rPr lang="hu-HU" dirty="0" smtClean="0"/>
              <a:t>(18)a</a:t>
            </a:r>
            <a:r>
              <a:rPr lang="hu-HU" dirty="0"/>
              <a:t>. </a:t>
            </a:r>
            <a:r>
              <a:rPr lang="hu-HU" i="1" dirty="0" err="1" smtClean="0"/>
              <a:t>ku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i="1" dirty="0" err="1"/>
              <a:t>rit</a:t>
            </a:r>
            <a:r>
              <a:rPr lang="hu-HU" i="1" dirty="0"/>
              <a:t> 	</a:t>
            </a:r>
            <a:r>
              <a:rPr lang="hu-HU" i="1" dirty="0" err="1"/>
              <a:t>tu-s</a:t>
            </a:r>
            <a:r>
              <a:rPr lang="hu-HU" i="1" dirty="0"/>
              <a:t>	</a:t>
            </a:r>
            <a:endParaRPr lang="hu-HU" i="1" dirty="0" smtClean="0"/>
          </a:p>
          <a:p>
            <a:pPr>
              <a:buNone/>
            </a:pPr>
            <a:r>
              <a:rPr lang="hu-HU" i="1" dirty="0"/>
              <a:t>		</a:t>
            </a:r>
            <a:r>
              <a:rPr lang="hu-HU" i="1" dirty="0" smtClean="0"/>
              <a:t> </a:t>
            </a:r>
            <a:r>
              <a:rPr lang="hu-HU" dirty="0" smtClean="0"/>
              <a:t>man </a:t>
            </a:r>
            <a:r>
              <a:rPr lang="hu-HU" dirty="0" err="1" smtClean="0"/>
              <a:t>boat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take-</a:t>
            </a:r>
            <a:r>
              <a:rPr lang="hu-HU" cap="small" dirty="0" err="1"/>
              <a:t>past.3sg</a:t>
            </a:r>
            <a:r>
              <a:rPr lang="hu-HU" dirty="0"/>
              <a:t> man</a:t>
            </a:r>
            <a:r>
              <a:rPr lang="hu-HU" i="1" dirty="0"/>
              <a:t>			</a:t>
            </a:r>
            <a:r>
              <a:rPr lang="hu-HU" dirty="0"/>
              <a:t>‘The man </a:t>
            </a:r>
            <a:r>
              <a:rPr lang="hu-HU" dirty="0" err="1"/>
              <a:t>took</a:t>
            </a:r>
            <a:r>
              <a:rPr lang="hu-HU" dirty="0"/>
              <a:t> a </a:t>
            </a:r>
            <a:r>
              <a:rPr lang="hu-HU" dirty="0" err="1"/>
              <a:t>boat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	   b. </a:t>
            </a:r>
            <a:r>
              <a:rPr lang="hu-HU" i="1" dirty="0" err="1" smtClean="0"/>
              <a:t>ku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i="1" dirty="0" err="1"/>
              <a:t>rit</a:t>
            </a:r>
            <a:r>
              <a:rPr lang="hu-HU" i="1" dirty="0"/>
              <a:t> 	</a:t>
            </a:r>
            <a:r>
              <a:rPr lang="hu-HU" i="1" dirty="0" err="1" smtClean="0"/>
              <a:t>tu-s-</a:t>
            </a:r>
            <a:r>
              <a:rPr lang="hu-HU" b="1" i="1" dirty="0" err="1" smtClean="0">
                <a:solidFill>
                  <a:srgbClr val="FF0000"/>
                </a:solidFill>
              </a:rPr>
              <a:t>t</a:t>
            </a:r>
            <a:r>
              <a:rPr lang="hu-HU" i="1" dirty="0"/>
              <a:t>	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		 man	</a:t>
            </a:r>
            <a:r>
              <a:rPr lang="hu-HU" dirty="0" err="1" smtClean="0"/>
              <a:t>boat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take-</a:t>
            </a:r>
            <a:r>
              <a:rPr lang="hu-HU" cap="small" dirty="0" err="1"/>
              <a:t>past-</a:t>
            </a:r>
            <a:r>
              <a:rPr lang="hu-HU" b="1" cap="small" dirty="0" err="1">
                <a:solidFill>
                  <a:srgbClr val="FF0000"/>
                </a:solidFill>
              </a:rPr>
              <a:t>obj</a:t>
            </a:r>
            <a:r>
              <a:rPr lang="hu-HU" b="1" cap="small" dirty="0" err="1"/>
              <a:t>.</a:t>
            </a:r>
            <a:r>
              <a:rPr lang="hu-HU" cap="small" dirty="0" err="1"/>
              <a:t>3sg</a:t>
            </a:r>
            <a:endParaRPr lang="hu-HU" dirty="0"/>
          </a:p>
          <a:p>
            <a:pPr>
              <a:buNone/>
            </a:pPr>
            <a:r>
              <a:rPr lang="hu-HU" i="1" dirty="0"/>
              <a:t>	</a:t>
            </a:r>
            <a:r>
              <a:rPr lang="hu-HU" i="1" dirty="0" smtClean="0"/>
              <a:t>	</a:t>
            </a:r>
            <a:r>
              <a:rPr lang="hu-HU" dirty="0" smtClean="0"/>
              <a:t>‘</a:t>
            </a:r>
            <a:r>
              <a:rPr lang="hu-HU" dirty="0"/>
              <a:t>The man </a:t>
            </a:r>
            <a:r>
              <a:rPr lang="hu-HU" dirty="0" err="1"/>
              <a:t>took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boat</a:t>
            </a:r>
            <a:r>
              <a:rPr lang="hu-HU" dirty="0"/>
              <a:t>.’ (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/>
              <a:t>Nikolaeva</a:t>
            </a:r>
            <a:r>
              <a:rPr lang="hu-HU" sz="3600" dirty="0"/>
              <a:t> (1999; 2001</a:t>
            </a:r>
            <a:r>
              <a:rPr lang="hu-HU" sz="3600" dirty="0" smtClean="0"/>
              <a:t>),</a:t>
            </a:r>
            <a:br>
              <a:rPr lang="hu-HU" sz="3600" dirty="0" smtClean="0"/>
            </a:br>
            <a:r>
              <a:rPr lang="hu-HU" sz="3600" dirty="0" smtClean="0"/>
              <a:t> </a:t>
            </a:r>
            <a:r>
              <a:rPr lang="hu-HU" sz="3600" dirty="0" err="1"/>
              <a:t>Dalrymple</a:t>
            </a:r>
            <a:r>
              <a:rPr lang="hu-HU" sz="3600" dirty="0"/>
              <a:t> &amp; </a:t>
            </a:r>
            <a:r>
              <a:rPr lang="hu-HU" sz="3600" dirty="0" err="1"/>
              <a:t>Nikolaeva</a:t>
            </a:r>
            <a:r>
              <a:rPr lang="hu-HU" sz="3600" dirty="0"/>
              <a:t> (2011):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/>
              <a:t>O-V</a:t>
            </a:r>
            <a:r>
              <a:rPr lang="hu-HU" dirty="0"/>
              <a:t> </a:t>
            </a:r>
            <a:r>
              <a:rPr lang="hu-HU" dirty="0" err="1"/>
              <a:t>agreement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Khanty</a:t>
            </a:r>
            <a:r>
              <a:rPr lang="hu-HU" dirty="0"/>
              <a:t> and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Samoyedic</a:t>
            </a:r>
            <a:r>
              <a:rPr lang="hu-HU" dirty="0"/>
              <a:t> </a:t>
            </a:r>
            <a:r>
              <a:rPr lang="hu-HU" dirty="0" err="1"/>
              <a:t>languages</a:t>
            </a:r>
            <a:r>
              <a:rPr lang="hu-HU" dirty="0"/>
              <a:t> (Tundra </a:t>
            </a:r>
            <a:r>
              <a:rPr lang="hu-HU" dirty="0" err="1"/>
              <a:t>Nenets</a:t>
            </a:r>
            <a:r>
              <a:rPr lang="hu-HU" dirty="0"/>
              <a:t>, </a:t>
            </a:r>
            <a:r>
              <a:rPr lang="hu-HU" dirty="0" err="1"/>
              <a:t>Selkup</a:t>
            </a:r>
            <a:r>
              <a:rPr lang="hu-HU" dirty="0"/>
              <a:t>, </a:t>
            </a:r>
            <a:r>
              <a:rPr lang="hu-HU" dirty="0" err="1"/>
              <a:t>Nganasan</a:t>
            </a:r>
            <a:r>
              <a:rPr lang="hu-HU" dirty="0"/>
              <a:t>) </a:t>
            </a:r>
            <a:r>
              <a:rPr lang="hu-HU" dirty="0" err="1"/>
              <a:t>iff</a:t>
            </a:r>
            <a:r>
              <a:rPr lang="hu-HU" dirty="0"/>
              <a:t> O is </a:t>
            </a:r>
            <a:r>
              <a:rPr lang="hu-HU" dirty="0" err="1"/>
              <a:t>given</a:t>
            </a:r>
            <a:r>
              <a:rPr lang="hu-HU" dirty="0"/>
              <a:t>, </a:t>
            </a:r>
            <a:r>
              <a:rPr lang="hu-HU" dirty="0" err="1"/>
              <a:t>topical</a:t>
            </a:r>
            <a:r>
              <a:rPr lang="hu-HU" dirty="0" smtClean="0"/>
              <a:t>: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(19)a</a:t>
            </a:r>
            <a:r>
              <a:rPr lang="hu-HU" dirty="0"/>
              <a:t>. [</a:t>
            </a:r>
            <a:r>
              <a:rPr lang="hu-HU" baseline="-25000" dirty="0" err="1"/>
              <a:t>TopP</a:t>
            </a:r>
            <a:r>
              <a:rPr lang="hu-HU" dirty="0"/>
              <a:t>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hu-HU" dirty="0"/>
              <a:t>  [</a:t>
            </a:r>
            <a:r>
              <a:rPr lang="hu-HU" baseline="-25000" dirty="0"/>
              <a:t>VP</a:t>
            </a:r>
            <a:r>
              <a:rPr lang="hu-HU" dirty="0"/>
              <a:t> O    V+</a:t>
            </a:r>
            <a:r>
              <a:rPr lang="hu-HU" b="1" dirty="0" err="1">
                <a:solidFill>
                  <a:schemeClr val="accent2">
                    <a:lumMod val="75000"/>
                  </a:schemeClr>
                </a:solidFill>
              </a:rPr>
              <a:t>AgrS</a:t>
            </a:r>
            <a:r>
              <a:rPr lang="hu-HU" dirty="0"/>
              <a:t> ]]    </a:t>
            </a:r>
          </a:p>
          <a:p>
            <a:pPr>
              <a:buNone/>
            </a:pPr>
            <a:r>
              <a:rPr lang="hu-HU" dirty="0"/>
              <a:t>     </a:t>
            </a:r>
            <a:r>
              <a:rPr lang="hu-HU" dirty="0" smtClean="0"/>
              <a:t>  b</a:t>
            </a:r>
            <a:r>
              <a:rPr lang="hu-HU" dirty="0"/>
              <a:t>. [</a:t>
            </a:r>
            <a:r>
              <a:rPr lang="hu-HU" baseline="-25000" dirty="0" err="1"/>
              <a:t>TopP</a:t>
            </a:r>
            <a:r>
              <a:rPr lang="hu-HU" baseline="-25000" dirty="0"/>
              <a:t>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hu-HU" dirty="0"/>
              <a:t> [</a:t>
            </a:r>
            <a:r>
              <a:rPr lang="hu-HU" baseline="-25000" dirty="0" err="1"/>
              <a:t>TopP</a:t>
            </a:r>
            <a:r>
              <a:rPr lang="hu-HU" dirty="0"/>
              <a:t> </a:t>
            </a:r>
            <a:r>
              <a:rPr lang="hu-HU" b="1" dirty="0">
                <a:solidFill>
                  <a:srgbClr val="FF0000"/>
                </a:solidFill>
              </a:rPr>
              <a:t>O</a:t>
            </a:r>
            <a:r>
              <a:rPr lang="hu-HU" dirty="0"/>
              <a:t>  [</a:t>
            </a:r>
            <a:r>
              <a:rPr lang="hu-HU" baseline="-25000" dirty="0"/>
              <a:t>VP</a:t>
            </a:r>
            <a:r>
              <a:rPr lang="hu-HU" dirty="0"/>
              <a:t>  V+</a:t>
            </a:r>
            <a:r>
              <a:rPr lang="hu-HU" b="1" dirty="0" err="1">
                <a:solidFill>
                  <a:srgbClr val="FF0000"/>
                </a:solidFill>
              </a:rPr>
              <a:t>AgrO</a:t>
            </a:r>
            <a:r>
              <a:rPr lang="hu-HU" dirty="0"/>
              <a:t>+</a:t>
            </a:r>
            <a:r>
              <a:rPr lang="hu-HU" b="1" dirty="0" err="1">
                <a:solidFill>
                  <a:schemeClr val="accent2">
                    <a:lumMod val="75000"/>
                  </a:schemeClr>
                </a:solidFill>
              </a:rPr>
              <a:t>AgrS</a:t>
            </a:r>
            <a:r>
              <a:rPr lang="hu-HU" dirty="0"/>
              <a:t> ]]]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(</a:t>
            </a:r>
            <a:r>
              <a:rPr lang="hu-HU" sz="3600" b="1" dirty="0" err="1" smtClean="0"/>
              <a:t>Eastern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sentence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structure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err="1" smtClean="0"/>
              <a:t>SOV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S = </a:t>
            </a:r>
            <a:r>
              <a:rPr lang="hu-HU" sz="3600" b="1" dirty="0" err="1" smtClean="0"/>
              <a:t>primary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(20)a</a:t>
            </a:r>
            <a:r>
              <a:rPr lang="hu-HU" dirty="0"/>
              <a:t>. </a:t>
            </a:r>
            <a:r>
              <a:rPr lang="hu-HU" i="1" dirty="0"/>
              <a:t>(</a:t>
            </a:r>
            <a:r>
              <a:rPr lang="hu-HU" i="1" dirty="0" err="1"/>
              <a:t>luw</a:t>
            </a:r>
            <a:r>
              <a:rPr lang="hu-HU" i="1" dirty="0"/>
              <a:t>)	 </a:t>
            </a:r>
            <a:r>
              <a:rPr lang="hu-HU" i="1" dirty="0" err="1"/>
              <a:t>juwan</a:t>
            </a:r>
            <a:r>
              <a:rPr lang="hu-HU" i="1" dirty="0"/>
              <a:t> 	re:</a:t>
            </a:r>
            <a:r>
              <a:rPr lang="hu-HU" i="1" dirty="0" err="1"/>
              <a:t>sk-əs</a:t>
            </a:r>
            <a:r>
              <a:rPr lang="hu-HU" dirty="0"/>
              <a:t> 			</a:t>
            </a:r>
            <a:r>
              <a:rPr lang="hu-HU" dirty="0" smtClean="0"/>
              <a:t>   he </a:t>
            </a:r>
            <a:r>
              <a:rPr lang="hu-HU" dirty="0"/>
              <a:t>	</a:t>
            </a:r>
            <a:r>
              <a:rPr lang="hu-HU" dirty="0" smtClean="0"/>
              <a:t>	Ivan </a:t>
            </a:r>
            <a:r>
              <a:rPr lang="hu-HU" dirty="0"/>
              <a:t>		hit- </a:t>
            </a:r>
            <a:r>
              <a:rPr lang="hu-HU" cap="small" dirty="0" err="1"/>
              <a:t>past.3sg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 ‘He hit Ivan.’ </a:t>
            </a:r>
          </a:p>
          <a:p>
            <a:pPr>
              <a:buNone/>
            </a:pP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dirty="0" smtClean="0"/>
              <a:t> 	   b. </a:t>
            </a:r>
            <a:r>
              <a:rPr lang="hu-HU" i="1" dirty="0" err="1" smtClean="0"/>
              <a:t>juwan</a:t>
            </a:r>
            <a:r>
              <a:rPr lang="hu-HU" i="1" dirty="0" smtClean="0"/>
              <a:t> 	</a:t>
            </a:r>
            <a:r>
              <a:rPr lang="hu-HU" i="1" dirty="0" err="1" smtClean="0"/>
              <a:t>xoj-na</a:t>
            </a:r>
            <a:r>
              <a:rPr lang="hu-HU" i="1" dirty="0" smtClean="0"/>
              <a:t> 	re:</a:t>
            </a:r>
            <a:r>
              <a:rPr lang="hu-HU" i="1" dirty="0" err="1" smtClean="0"/>
              <a:t>sk-əs-a</a:t>
            </a:r>
            <a:r>
              <a:rPr lang="hu-HU" i="1" dirty="0" smtClean="0"/>
              <a:t> </a:t>
            </a:r>
            <a:r>
              <a:rPr lang="hu-HU" dirty="0"/>
              <a:t>		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 Ivan </a:t>
            </a:r>
            <a:r>
              <a:rPr lang="hu-HU" dirty="0"/>
              <a:t>		</a:t>
            </a:r>
            <a:r>
              <a:rPr lang="hu-HU" dirty="0" err="1"/>
              <a:t>who-</a:t>
            </a:r>
            <a:r>
              <a:rPr lang="hu-HU" cap="small" dirty="0" err="1"/>
              <a:t>loc</a:t>
            </a:r>
            <a:r>
              <a:rPr lang="hu-HU" dirty="0"/>
              <a:t> 	</a:t>
            </a:r>
            <a:r>
              <a:rPr lang="hu-HU" dirty="0" err="1"/>
              <a:t>hit-</a:t>
            </a:r>
            <a:r>
              <a:rPr lang="hu-HU" cap="small" dirty="0" err="1"/>
              <a:t>past-pass.3sg</a:t>
            </a:r>
            <a:endParaRPr lang="hu-HU" dirty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/>
              <a:t>‘</a:t>
            </a:r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Ivan hit </a:t>
            </a:r>
            <a:r>
              <a:rPr lang="hu-HU" dirty="0" err="1" smtClean="0"/>
              <a:t>by</a:t>
            </a:r>
            <a:r>
              <a:rPr lang="hu-HU" dirty="0" smtClean="0"/>
              <a:t>?’</a:t>
            </a:r>
            <a:r>
              <a:rPr lang="hu-HU" dirty="0"/>
              <a:t>	</a:t>
            </a:r>
            <a:r>
              <a:rPr lang="hu-HU" dirty="0" smtClean="0"/>
              <a:t>(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  <a:r>
              <a:rPr lang="hu-HU" dirty="0"/>
              <a:t>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(</a:t>
            </a:r>
            <a:r>
              <a:rPr lang="hu-HU" sz="3600" b="1" dirty="0" err="1" smtClean="0"/>
              <a:t>Eastern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sentence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structure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err="1" smtClean="0"/>
              <a:t>SOV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S = </a:t>
            </a:r>
            <a:r>
              <a:rPr lang="hu-HU" sz="3600" b="1" dirty="0" err="1" smtClean="0"/>
              <a:t>primary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(21)a.*</a:t>
            </a:r>
            <a:r>
              <a:rPr lang="hu-HU" i="1" dirty="0" err="1" smtClean="0"/>
              <a:t>xoj</a:t>
            </a:r>
            <a:r>
              <a:rPr lang="hu-HU" i="1" dirty="0" smtClean="0"/>
              <a:t> 	</a:t>
            </a:r>
            <a:r>
              <a:rPr lang="hu-HU" i="1" dirty="0" err="1" smtClean="0"/>
              <a:t>tam</a:t>
            </a:r>
            <a:r>
              <a:rPr lang="hu-HU" i="1" dirty="0" smtClean="0"/>
              <a:t> 	</a:t>
            </a:r>
            <a:r>
              <a:rPr lang="hu-HU" i="1" dirty="0" err="1" smtClean="0"/>
              <a:t>xu</a:t>
            </a:r>
            <a:r>
              <a:rPr lang="hu-HU" i="1" dirty="0" smtClean="0"/>
              <a:t>:j 	an 	</a:t>
            </a:r>
            <a:r>
              <a:rPr lang="hu-HU" i="1" dirty="0" err="1" smtClean="0"/>
              <a:t>wa</a:t>
            </a:r>
            <a:r>
              <a:rPr lang="hu-HU" i="1" dirty="0" smtClean="0"/>
              <a:t>:</a:t>
            </a:r>
            <a:r>
              <a:rPr lang="hu-HU" i="1" dirty="0" err="1" smtClean="0"/>
              <a:t>nt-əs</a:t>
            </a:r>
            <a:r>
              <a:rPr lang="hu-HU" i="1" dirty="0" smtClean="0"/>
              <a:t> 	   	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who</a:t>
            </a:r>
            <a:r>
              <a:rPr lang="hu-HU" dirty="0" smtClean="0"/>
              <a:t> 	</a:t>
            </a:r>
            <a:r>
              <a:rPr lang="hu-HU" dirty="0" err="1" smtClean="0"/>
              <a:t>this</a:t>
            </a:r>
            <a:r>
              <a:rPr lang="hu-HU" dirty="0" smtClean="0"/>
              <a:t> 	man 	</a:t>
            </a:r>
            <a:r>
              <a:rPr lang="hu-HU" dirty="0" err="1" smtClean="0"/>
              <a:t>not</a:t>
            </a:r>
            <a:r>
              <a:rPr lang="hu-HU" dirty="0" smtClean="0"/>
              <a:t> 	</a:t>
            </a:r>
            <a:r>
              <a:rPr lang="hu-HU" dirty="0" err="1" smtClean="0"/>
              <a:t>see-</a:t>
            </a:r>
            <a:r>
              <a:rPr lang="hu-HU" cap="small" dirty="0" err="1" smtClean="0"/>
              <a:t>past.3sg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Nobody</a:t>
            </a:r>
            <a:r>
              <a:rPr lang="hu-HU" dirty="0" smtClean="0"/>
              <a:t> </a:t>
            </a:r>
            <a:r>
              <a:rPr lang="hu-HU" dirty="0" err="1" smtClean="0"/>
              <a:t>saw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man.’ </a:t>
            </a:r>
            <a:r>
              <a:rPr lang="hu-HU" i="1" dirty="0" smtClean="0"/>
              <a:t>	 </a:t>
            </a:r>
          </a:p>
          <a:p>
            <a:pPr>
              <a:buNone/>
            </a:pPr>
            <a:r>
              <a:rPr lang="hu-HU" sz="800" i="1" dirty="0" smtClean="0"/>
              <a:t>´</a:t>
            </a:r>
          </a:p>
          <a:p>
            <a:pPr>
              <a:buNone/>
            </a:pPr>
            <a:r>
              <a:rPr lang="hu-HU" i="1" dirty="0" smtClean="0"/>
              <a:t>	</a:t>
            </a:r>
            <a:r>
              <a:rPr lang="hu-HU" dirty="0" smtClean="0"/>
              <a:t>b. 	</a:t>
            </a:r>
            <a:r>
              <a:rPr lang="hu-HU" i="1" dirty="0" err="1" smtClean="0"/>
              <a:t>tam</a:t>
            </a:r>
            <a:r>
              <a:rPr lang="hu-HU" i="1" dirty="0" smtClean="0"/>
              <a:t> 	</a:t>
            </a:r>
            <a:r>
              <a:rPr lang="hu-HU" i="1" dirty="0" err="1" smtClean="0"/>
              <a:t>xu</a:t>
            </a:r>
            <a:r>
              <a:rPr lang="hu-HU" i="1" dirty="0" smtClean="0"/>
              <a:t>:j 	</a:t>
            </a:r>
            <a:r>
              <a:rPr lang="hu-HU" i="1" dirty="0" err="1" smtClean="0"/>
              <a:t>xoj-na</a:t>
            </a:r>
            <a:r>
              <a:rPr lang="hu-HU" i="1" dirty="0" smtClean="0"/>
              <a:t>     an  </a:t>
            </a:r>
            <a:r>
              <a:rPr lang="hu-HU" i="1" dirty="0" err="1" smtClean="0"/>
              <a:t>wa</a:t>
            </a:r>
            <a:r>
              <a:rPr lang="hu-HU" i="1" dirty="0" smtClean="0"/>
              <a:t>:</a:t>
            </a:r>
            <a:r>
              <a:rPr lang="hu-HU" i="1" dirty="0" err="1" smtClean="0"/>
              <a:t>n-s-a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this</a:t>
            </a:r>
            <a:r>
              <a:rPr lang="hu-HU" dirty="0" smtClean="0"/>
              <a:t> 	man 	</a:t>
            </a:r>
            <a:r>
              <a:rPr lang="hu-HU" dirty="0" err="1" smtClean="0"/>
              <a:t>who-</a:t>
            </a:r>
            <a:r>
              <a:rPr lang="hu-HU" cap="small" dirty="0" err="1" smtClean="0"/>
              <a:t>loc</a:t>
            </a:r>
            <a:r>
              <a:rPr lang="hu-HU" cap="small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see-</a:t>
            </a:r>
            <a:r>
              <a:rPr lang="hu-HU" cap="small" dirty="0" err="1" smtClean="0"/>
              <a:t>past-pass.3sg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This</a:t>
            </a:r>
            <a:r>
              <a:rPr lang="hu-HU" dirty="0" smtClean="0"/>
              <a:t> man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seen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anybody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								(</a:t>
            </a:r>
            <a:r>
              <a:rPr lang="hu-HU" dirty="0" err="1" smtClean="0"/>
              <a:t>Khanty</a:t>
            </a:r>
            <a:r>
              <a:rPr lang="hu-HU" dirty="0" smtClean="0"/>
              <a:t>) 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3736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sz="3600" b="1" dirty="0" err="1"/>
              <a:t>Object</a:t>
            </a:r>
            <a:r>
              <a:rPr lang="hu-HU" sz="3600" b="1" dirty="0"/>
              <a:t> </a:t>
            </a:r>
            <a:r>
              <a:rPr lang="hu-HU" sz="3600" b="1" dirty="0" err="1"/>
              <a:t>conveying</a:t>
            </a:r>
            <a:r>
              <a:rPr lang="hu-HU" sz="3600" b="1" dirty="0"/>
              <a:t> </a:t>
            </a:r>
            <a:r>
              <a:rPr lang="hu-HU" sz="3600" b="1" dirty="0" err="1"/>
              <a:t>new</a:t>
            </a:r>
            <a:r>
              <a:rPr lang="hu-HU" sz="3600" b="1" dirty="0"/>
              <a:t> </a:t>
            </a:r>
            <a:r>
              <a:rPr lang="hu-HU" sz="3600" b="1" dirty="0" err="1"/>
              <a:t>information</a:t>
            </a:r>
            <a:r>
              <a:rPr lang="hu-HU" sz="3600" dirty="0"/>
              <a:t>:</a:t>
            </a:r>
            <a:br>
              <a:rPr lang="hu-HU" sz="3600" dirty="0"/>
            </a:br>
            <a:r>
              <a:rPr lang="hu-HU" sz="3600" dirty="0" smtClean="0"/>
              <a:t>(22)a. </a:t>
            </a:r>
            <a:r>
              <a:rPr lang="hu-HU" sz="3600" dirty="0" err="1" smtClean="0"/>
              <a:t>What</a:t>
            </a:r>
            <a:r>
              <a:rPr lang="hu-HU" sz="3600" dirty="0" smtClean="0"/>
              <a:t> </a:t>
            </a:r>
            <a:r>
              <a:rPr lang="hu-HU" sz="3600" dirty="0" err="1"/>
              <a:t>happened</a:t>
            </a:r>
            <a:r>
              <a:rPr lang="hu-HU" sz="3600" dirty="0"/>
              <a:t>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1300" i="1" dirty="0" smtClean="0"/>
              <a:t>	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     ma </a:t>
            </a:r>
            <a:r>
              <a:rPr lang="hu-HU" i="1" dirty="0" err="1"/>
              <a:t>tam</a:t>
            </a:r>
            <a:r>
              <a:rPr lang="hu-HU" i="1" dirty="0"/>
              <a:t> </a:t>
            </a:r>
            <a:r>
              <a:rPr lang="hu-HU" i="1" dirty="0" err="1"/>
              <a:t>kalaη</a:t>
            </a:r>
            <a:r>
              <a:rPr lang="hu-HU" i="1" dirty="0"/>
              <a:t> 	</a:t>
            </a:r>
            <a:r>
              <a:rPr lang="hu-HU" i="1" dirty="0" err="1"/>
              <a:t>we</a:t>
            </a:r>
            <a:r>
              <a:rPr lang="hu-HU" i="1" dirty="0"/>
              <a:t>:</a:t>
            </a:r>
            <a:r>
              <a:rPr lang="hu-HU" i="1" dirty="0" err="1"/>
              <a:t>l-s-əm</a:t>
            </a:r>
            <a:r>
              <a:rPr lang="hu-HU" i="1" dirty="0"/>
              <a:t>   	</a:t>
            </a:r>
            <a:r>
              <a:rPr lang="hu-HU" i="1" dirty="0" smtClean="0"/>
              <a:t> </a:t>
            </a:r>
            <a:r>
              <a:rPr lang="hu-HU" i="1" dirty="0"/>
              <a:t>/</a:t>
            </a:r>
            <a:r>
              <a:rPr lang="hu-HU" b="1" i="1" dirty="0"/>
              <a:t>*</a:t>
            </a:r>
            <a:r>
              <a:rPr lang="hu-HU" i="1" dirty="0" err="1"/>
              <a:t>we</a:t>
            </a:r>
            <a:r>
              <a:rPr lang="hu-HU" i="1" dirty="0"/>
              <a:t>:l-s-</a:t>
            </a:r>
            <a:r>
              <a:rPr lang="hu-HU" b="1" i="1" dirty="0"/>
              <a:t>e:</a:t>
            </a:r>
            <a:r>
              <a:rPr lang="hu-HU" i="1" dirty="0"/>
              <a:t>m</a:t>
            </a:r>
            <a:endParaRPr lang="hu-HU" dirty="0"/>
          </a:p>
          <a:p>
            <a:pPr>
              <a:buNone/>
            </a:pPr>
            <a:r>
              <a:rPr lang="hu-HU" dirty="0" smtClean="0"/>
              <a:t>	     I     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 	</a:t>
            </a:r>
            <a:r>
              <a:rPr lang="hu-HU" dirty="0" err="1"/>
              <a:t>kill-</a:t>
            </a:r>
            <a:r>
              <a:rPr lang="hu-HU" cap="small" dirty="0" err="1"/>
              <a:t>past-1sg</a:t>
            </a:r>
            <a:r>
              <a:rPr lang="hu-HU" dirty="0"/>
              <a:t>/</a:t>
            </a:r>
            <a:r>
              <a:rPr lang="hu-HU" dirty="0" err="1"/>
              <a:t>kill-</a:t>
            </a:r>
            <a:r>
              <a:rPr lang="hu-HU" cap="small" dirty="0" err="1"/>
              <a:t>past-</a:t>
            </a:r>
            <a:r>
              <a:rPr lang="hu-HU" b="1" cap="small" dirty="0" err="1"/>
              <a:t>obj</a:t>
            </a:r>
            <a:r>
              <a:rPr lang="hu-HU" cap="small" dirty="0" err="1"/>
              <a:t>.1sg</a:t>
            </a: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     ‘</a:t>
            </a:r>
            <a:r>
              <a:rPr lang="hu-HU" dirty="0"/>
              <a:t>I </a:t>
            </a:r>
            <a:r>
              <a:rPr lang="hu-HU" dirty="0" err="1"/>
              <a:t>killed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.’							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Given</a:t>
            </a:r>
            <a:r>
              <a:rPr lang="hu-HU" b="1" dirty="0" smtClean="0"/>
              <a:t> </a:t>
            </a:r>
            <a:r>
              <a:rPr lang="hu-HU" b="1" dirty="0" err="1"/>
              <a:t>object</a:t>
            </a:r>
            <a:r>
              <a:rPr lang="hu-HU" dirty="0"/>
              <a:t>:</a:t>
            </a:r>
          </a:p>
          <a:p>
            <a:pPr>
              <a:buNone/>
            </a:pPr>
            <a:r>
              <a:rPr lang="hu-HU" dirty="0"/>
              <a:t>	  b.	</a:t>
            </a: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did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?</a:t>
            </a:r>
          </a:p>
          <a:p>
            <a:pPr>
              <a:buNone/>
            </a:pPr>
            <a:r>
              <a:rPr lang="hu-HU" i="1" dirty="0"/>
              <a:t>		ma </a:t>
            </a:r>
            <a:r>
              <a:rPr lang="hu-HU" i="1" dirty="0" err="1"/>
              <a:t>tam</a:t>
            </a:r>
            <a:r>
              <a:rPr lang="hu-HU" i="1" dirty="0"/>
              <a:t> </a:t>
            </a:r>
            <a:r>
              <a:rPr lang="hu-HU" i="1" dirty="0" err="1"/>
              <a:t>kalaη</a:t>
            </a:r>
            <a:r>
              <a:rPr lang="hu-HU" i="1" dirty="0"/>
              <a:t> 	*</a:t>
            </a:r>
            <a:r>
              <a:rPr lang="hu-HU" i="1" dirty="0" err="1"/>
              <a:t>we</a:t>
            </a:r>
            <a:r>
              <a:rPr lang="hu-HU" i="1" dirty="0"/>
              <a:t>:</a:t>
            </a:r>
            <a:r>
              <a:rPr lang="hu-HU" i="1" dirty="0" err="1"/>
              <a:t>l-s-əm</a:t>
            </a:r>
            <a:r>
              <a:rPr lang="hu-HU" i="1" dirty="0"/>
              <a:t>    /</a:t>
            </a:r>
            <a:r>
              <a:rPr lang="hu-HU" i="1" dirty="0" err="1"/>
              <a:t>we</a:t>
            </a:r>
            <a:r>
              <a:rPr lang="hu-HU" i="1" dirty="0"/>
              <a:t>:l-s-</a:t>
            </a:r>
            <a:r>
              <a:rPr lang="hu-HU" b="1" i="1" dirty="0">
                <a:solidFill>
                  <a:srgbClr val="FF0000"/>
                </a:solidFill>
              </a:rPr>
              <a:t>e:</a:t>
            </a:r>
            <a:r>
              <a:rPr lang="hu-HU" i="1" dirty="0"/>
              <a:t>m</a:t>
            </a:r>
            <a:endParaRPr lang="hu-HU" dirty="0"/>
          </a:p>
          <a:p>
            <a:pPr>
              <a:buNone/>
            </a:pPr>
            <a:r>
              <a:rPr lang="hu-HU" dirty="0" smtClean="0"/>
              <a:t>		I 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 	</a:t>
            </a:r>
            <a:r>
              <a:rPr lang="hu-HU" dirty="0" err="1"/>
              <a:t>kill-</a:t>
            </a:r>
            <a:r>
              <a:rPr lang="hu-HU" cap="small" dirty="0" err="1"/>
              <a:t>past-1sg</a:t>
            </a:r>
            <a:r>
              <a:rPr lang="hu-HU" dirty="0"/>
              <a:t>/</a:t>
            </a:r>
            <a:r>
              <a:rPr lang="hu-HU" dirty="0" err="1"/>
              <a:t>kill-</a:t>
            </a:r>
            <a:r>
              <a:rPr lang="hu-HU" cap="small" dirty="0" err="1"/>
              <a:t>past-</a:t>
            </a:r>
            <a:r>
              <a:rPr lang="hu-HU" b="1" cap="small" dirty="0" err="1">
                <a:solidFill>
                  <a:srgbClr val="FF0000"/>
                </a:solidFill>
              </a:rPr>
              <a:t>obj</a:t>
            </a:r>
            <a:r>
              <a:rPr lang="hu-HU" cap="small" dirty="0" err="1"/>
              <a:t>.1sg</a:t>
            </a:r>
            <a:endParaRPr lang="hu-HU" dirty="0"/>
          </a:p>
          <a:p>
            <a:pPr>
              <a:buNone/>
            </a:pPr>
            <a:r>
              <a:rPr lang="hu-HU" dirty="0"/>
              <a:t>		‘I </a:t>
            </a:r>
            <a:r>
              <a:rPr lang="hu-HU" dirty="0" err="1"/>
              <a:t>killed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.’		</a:t>
            </a:r>
            <a:r>
              <a:rPr lang="hu-HU" dirty="0" smtClean="0"/>
              <a:t>(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  <a:r>
              <a:rPr lang="hu-HU" dirty="0"/>
              <a:t>						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01608" cy="720080"/>
          </a:xfrm>
        </p:spPr>
        <p:txBody>
          <a:bodyPr>
            <a:normAutofit/>
          </a:bodyPr>
          <a:lstStyle/>
          <a:p>
            <a:pPr algn="l"/>
            <a:r>
              <a:rPr lang="hu-HU" sz="3200" dirty="0" smtClean="0"/>
              <a:t>(23) </a:t>
            </a:r>
            <a:r>
              <a:rPr lang="hu-HU" sz="3200" b="1" dirty="0" err="1" smtClean="0"/>
              <a:t>Presupposed</a:t>
            </a:r>
            <a:r>
              <a:rPr lang="hu-HU" sz="3200" b="1" dirty="0" smtClean="0"/>
              <a:t> </a:t>
            </a:r>
            <a:r>
              <a:rPr lang="hu-HU" sz="3200" b="1" dirty="0" err="1"/>
              <a:t>object</a:t>
            </a:r>
            <a:r>
              <a:rPr lang="hu-HU" sz="3200" dirty="0" smtClean="0"/>
              <a:t>: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smtClean="0"/>
              <a:t>Ma </a:t>
            </a:r>
            <a:r>
              <a:rPr lang="hu-HU" i="1" dirty="0" err="1" smtClean="0"/>
              <a:t>ta</a:t>
            </a:r>
            <a:r>
              <a:rPr lang="hu-HU" i="1" dirty="0" smtClean="0"/>
              <a:t>:</a:t>
            </a:r>
            <a:r>
              <a:rPr lang="hu-HU" i="1" dirty="0" err="1" smtClean="0"/>
              <a:t>ləx</a:t>
            </a:r>
            <a:r>
              <a:rPr lang="hu-HU" i="1" dirty="0" smtClean="0"/>
              <a:t> 	        </a:t>
            </a:r>
            <a:r>
              <a:rPr lang="hu-HU" i="1" dirty="0" err="1" smtClean="0"/>
              <a:t>ta</a:t>
            </a:r>
            <a:r>
              <a:rPr lang="hu-HU" i="1" dirty="0" smtClean="0"/>
              <a:t>:</a:t>
            </a:r>
            <a:r>
              <a:rPr lang="hu-HU" i="1" dirty="0" err="1" smtClean="0"/>
              <a:t>ta</a:t>
            </a:r>
            <a:r>
              <a:rPr lang="hu-HU" i="1" dirty="0" smtClean="0"/>
              <a:t> a:</a:t>
            </a:r>
            <a:r>
              <a:rPr lang="hu-HU" i="1" dirty="0" err="1" smtClean="0"/>
              <a:t>kət-l-</a:t>
            </a:r>
            <a:r>
              <a:rPr lang="hu-HU" b="1" i="1" dirty="0" err="1" smtClean="0">
                <a:solidFill>
                  <a:srgbClr val="FF0000"/>
                </a:solidFill>
              </a:rPr>
              <a:t>e</a:t>
            </a:r>
            <a:r>
              <a:rPr lang="hu-HU" b="1" i="1" dirty="0" smtClean="0">
                <a:solidFill>
                  <a:srgbClr val="FF0000"/>
                </a:solidFill>
              </a:rPr>
              <a:t>:</a:t>
            </a:r>
            <a:r>
              <a:rPr lang="hu-HU" i="1" dirty="0" smtClean="0"/>
              <a:t>m  		   </a:t>
            </a:r>
            <a:r>
              <a:rPr lang="hu-HU" i="1" dirty="0" err="1" smtClean="0"/>
              <a:t>anta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:</a:t>
            </a:r>
            <a:r>
              <a:rPr lang="hu-HU" i="1" dirty="0" err="1" smtClean="0"/>
              <a:t>ta</a:t>
            </a:r>
            <a:endParaRPr lang="hu-HU" dirty="0"/>
          </a:p>
          <a:p>
            <a:pPr>
              <a:buNone/>
            </a:pPr>
            <a:r>
              <a:rPr lang="hu-HU" dirty="0" smtClean="0"/>
              <a:t>I      </a:t>
            </a:r>
            <a:r>
              <a:rPr lang="hu-HU" dirty="0" err="1" smtClean="0"/>
              <a:t>mushroom</a:t>
            </a:r>
            <a:r>
              <a:rPr lang="hu-HU" dirty="0" smtClean="0"/>
              <a:t> here  </a:t>
            </a:r>
            <a:r>
              <a:rPr lang="hu-HU" dirty="0" err="1" smtClean="0"/>
              <a:t>collect-</a:t>
            </a:r>
            <a:r>
              <a:rPr lang="hu-HU" cap="small" dirty="0" err="1" smtClean="0"/>
              <a:t>pres-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.1sg</a:t>
            </a:r>
            <a:r>
              <a:rPr lang="hu-HU" cap="small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  </a:t>
            </a:r>
            <a:r>
              <a:rPr lang="hu-HU" dirty="0" err="1" smtClean="0"/>
              <a:t>there</a:t>
            </a:r>
            <a:endParaRPr lang="hu-HU" dirty="0"/>
          </a:p>
          <a:p>
            <a:pPr>
              <a:buNone/>
            </a:pPr>
            <a:r>
              <a:rPr lang="hu-HU" dirty="0" smtClean="0"/>
              <a:t>‘</a:t>
            </a:r>
            <a:r>
              <a:rPr lang="hu-HU" dirty="0"/>
              <a:t>I </a:t>
            </a: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mushrooms</a:t>
            </a:r>
            <a:r>
              <a:rPr lang="hu-HU" dirty="0"/>
              <a:t> HERE,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b="1" dirty="0"/>
              <a:t>A </a:t>
            </a:r>
            <a:r>
              <a:rPr lang="hu-HU" b="1" dirty="0" err="1"/>
              <a:t>new</a:t>
            </a:r>
            <a:r>
              <a:rPr lang="hu-HU" b="1" dirty="0"/>
              <a:t> O </a:t>
            </a:r>
            <a:r>
              <a:rPr lang="hu-HU" b="1" dirty="0" err="1"/>
              <a:t>with</a:t>
            </a:r>
            <a:r>
              <a:rPr lang="hu-HU" b="1" dirty="0"/>
              <a:t> a </a:t>
            </a:r>
            <a:r>
              <a:rPr lang="hu-HU" b="1" dirty="0" err="1"/>
              <a:t>familiar</a:t>
            </a:r>
            <a:r>
              <a:rPr lang="hu-HU" b="1" dirty="0"/>
              <a:t> </a:t>
            </a:r>
            <a:r>
              <a:rPr lang="hu-HU" b="1" dirty="0" err="1"/>
              <a:t>possessor</a:t>
            </a:r>
            <a:r>
              <a:rPr lang="hu-HU" b="1" dirty="0"/>
              <a:t> </a:t>
            </a:r>
            <a:r>
              <a:rPr lang="hu-HU" b="1" dirty="0" err="1"/>
              <a:t>counts</a:t>
            </a:r>
            <a:r>
              <a:rPr lang="hu-HU" b="1" dirty="0"/>
              <a:t> </a:t>
            </a:r>
            <a:r>
              <a:rPr lang="hu-HU" b="1" dirty="0" err="1"/>
              <a:t>as</a:t>
            </a:r>
            <a:r>
              <a:rPr lang="hu-HU" b="1" dirty="0"/>
              <a:t> </a:t>
            </a:r>
            <a:r>
              <a:rPr lang="hu-HU" b="1" dirty="0" err="1"/>
              <a:t>given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(24) </a:t>
            </a:r>
            <a:r>
              <a:rPr lang="hu-HU" i="1" dirty="0" err="1" smtClean="0"/>
              <a:t>Luw</a:t>
            </a:r>
            <a:r>
              <a:rPr lang="hu-HU" i="1" dirty="0" smtClean="0"/>
              <a:t>   </a:t>
            </a:r>
            <a:r>
              <a:rPr lang="hu-HU" i="1" dirty="0" err="1" smtClean="0"/>
              <a:t>kalaη-əl</a:t>
            </a:r>
            <a:r>
              <a:rPr lang="hu-HU" i="1" dirty="0" smtClean="0"/>
              <a:t> 	   re:</a:t>
            </a:r>
            <a:r>
              <a:rPr lang="hu-HU" i="1" dirty="0" err="1" smtClean="0"/>
              <a:t>sk-əs-</a:t>
            </a:r>
            <a:r>
              <a:rPr lang="hu-HU" b="1" i="1" dirty="0" err="1" smtClean="0">
                <a:solidFill>
                  <a:srgbClr val="FF0000"/>
                </a:solidFill>
              </a:rPr>
              <a:t>li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/>
              <a:t>     	</a:t>
            </a:r>
            <a:endParaRPr lang="hu-HU" dirty="0"/>
          </a:p>
          <a:p>
            <a:pPr>
              <a:buNone/>
            </a:pPr>
            <a:r>
              <a:rPr lang="hu-HU" dirty="0"/>
              <a:t>	 </a:t>
            </a:r>
            <a:r>
              <a:rPr lang="hu-HU" dirty="0" smtClean="0"/>
              <a:t>   he      </a:t>
            </a:r>
            <a:r>
              <a:rPr lang="hu-HU" dirty="0" err="1" smtClean="0"/>
              <a:t>reindeer-3</a:t>
            </a:r>
            <a:r>
              <a:rPr lang="hu-HU" cap="small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hit-</a:t>
            </a:r>
            <a:r>
              <a:rPr lang="hu-HU" cap="small" dirty="0" err="1" smtClean="0"/>
              <a:t>past-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.3sg</a:t>
            </a:r>
            <a:endParaRPr lang="hu-HU" dirty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/>
              <a:t>He</a:t>
            </a:r>
            <a:r>
              <a:rPr lang="hu-HU" baseline="-25000" dirty="0" err="1"/>
              <a:t>i</a:t>
            </a:r>
            <a:r>
              <a:rPr lang="hu-HU" dirty="0"/>
              <a:t> hit </a:t>
            </a:r>
            <a:r>
              <a:rPr lang="hu-HU" dirty="0" err="1"/>
              <a:t>his</a:t>
            </a:r>
            <a:r>
              <a:rPr lang="hu-HU" baseline="-25000" dirty="0" err="1"/>
              <a:t>i</a:t>
            </a:r>
            <a:r>
              <a:rPr lang="hu-HU" baseline="-25000" dirty="0"/>
              <a:t>/*j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.’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/>
              <a:t>O–V </a:t>
            </a:r>
            <a:r>
              <a:rPr lang="hu-HU" sz="3600" b="1" dirty="0" err="1"/>
              <a:t>agreement</a:t>
            </a:r>
            <a:r>
              <a:rPr lang="hu-HU" sz="3600" b="1" dirty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/>
              <a:t>familiar</a:t>
            </a:r>
            <a:r>
              <a:rPr lang="hu-HU" sz="3600" b="1" dirty="0"/>
              <a:t> </a:t>
            </a:r>
            <a:r>
              <a:rPr lang="hu-HU" sz="3600" b="1" dirty="0" err="1"/>
              <a:t>objects</a:t>
            </a:r>
            <a:r>
              <a:rPr lang="hu-HU" sz="3600" b="1" dirty="0"/>
              <a:t> </a:t>
            </a:r>
            <a:r>
              <a:rPr lang="hu-HU" sz="3600" b="1" dirty="0" err="1" smtClean="0"/>
              <a:t>also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/>
              <a:t>IO-shift</a:t>
            </a:r>
            <a:r>
              <a:rPr lang="hu-HU" sz="3600" b="1" dirty="0"/>
              <a:t> </a:t>
            </a:r>
            <a:r>
              <a:rPr lang="hu-HU" sz="3600" b="1" dirty="0" err="1"/>
              <a:t>constructions</a:t>
            </a:r>
            <a:r>
              <a:rPr lang="hu-HU" sz="3600" b="1" dirty="0"/>
              <a:t>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(25)a</a:t>
            </a:r>
            <a:r>
              <a:rPr lang="hu-HU" dirty="0"/>
              <a:t>. </a:t>
            </a:r>
            <a:r>
              <a:rPr lang="hu-HU" i="1" dirty="0"/>
              <a:t>Am 	</a:t>
            </a:r>
            <a:r>
              <a:rPr lang="hu-HU" b="1" i="1" dirty="0" err="1"/>
              <a:t>mis-um-n</a:t>
            </a:r>
            <a:r>
              <a:rPr lang="hu-HU" i="1" dirty="0"/>
              <a:t> 	 </a:t>
            </a:r>
            <a:r>
              <a:rPr lang="hu-HU" i="1" dirty="0" smtClean="0"/>
              <a:t>  </a:t>
            </a:r>
            <a:r>
              <a:rPr lang="hu-HU" i="1" dirty="0" err="1" smtClean="0"/>
              <a:t>pum</a:t>
            </a:r>
            <a:r>
              <a:rPr lang="hu-HU" i="1" dirty="0" smtClean="0"/>
              <a:t>  </a:t>
            </a:r>
            <a:r>
              <a:rPr lang="hu-HU" i="1" dirty="0" err="1" smtClean="0"/>
              <a:t>sāγr-ēγ-um</a:t>
            </a:r>
            <a:r>
              <a:rPr lang="hu-HU" i="1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 I </a:t>
            </a:r>
            <a:r>
              <a:rPr lang="hu-HU" dirty="0"/>
              <a:t>	</a:t>
            </a:r>
            <a:r>
              <a:rPr lang="hu-HU" dirty="0" err="1"/>
              <a:t>cow-1</a:t>
            </a:r>
            <a:r>
              <a:rPr lang="hu-HU" cap="small" dirty="0" err="1"/>
              <a:t>sg-dat</a:t>
            </a:r>
            <a:r>
              <a:rPr lang="hu-HU" dirty="0"/>
              <a:t> </a:t>
            </a:r>
            <a:r>
              <a:rPr lang="hu-HU" dirty="0" err="1" smtClean="0"/>
              <a:t>hay</a:t>
            </a:r>
            <a:r>
              <a:rPr lang="hu-HU" dirty="0" smtClean="0"/>
              <a:t>    </a:t>
            </a:r>
            <a:r>
              <a:rPr lang="hu-HU" dirty="0" err="1" smtClean="0"/>
              <a:t>cut-</a:t>
            </a:r>
            <a:r>
              <a:rPr lang="hu-HU" cap="small" dirty="0" err="1" smtClean="0"/>
              <a:t>pres-1sg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/>
              <a:t>I </a:t>
            </a:r>
            <a:r>
              <a:rPr lang="hu-HU" dirty="0" err="1"/>
              <a:t>cut</a:t>
            </a:r>
            <a:r>
              <a:rPr lang="hu-HU" dirty="0"/>
              <a:t> </a:t>
            </a:r>
            <a:r>
              <a:rPr lang="hu-HU" dirty="0" err="1"/>
              <a:t>hay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cow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/>
              <a:t>	 </a:t>
            </a:r>
            <a:r>
              <a:rPr lang="hu-HU" dirty="0" smtClean="0"/>
              <a:t>  b</a:t>
            </a:r>
            <a:r>
              <a:rPr lang="hu-HU" dirty="0"/>
              <a:t>. </a:t>
            </a:r>
            <a:r>
              <a:rPr lang="hu-HU" i="1" dirty="0" smtClean="0"/>
              <a:t>Am </a:t>
            </a:r>
            <a:r>
              <a:rPr lang="hu-HU" b="1" i="1" dirty="0" err="1"/>
              <a:t>mis-um</a:t>
            </a:r>
            <a:r>
              <a:rPr lang="hu-HU" i="1" dirty="0"/>
              <a:t>   </a:t>
            </a:r>
            <a:r>
              <a:rPr lang="hu-HU" i="1" dirty="0" err="1"/>
              <a:t>pum-el</a:t>
            </a:r>
            <a:r>
              <a:rPr lang="hu-HU" i="1" dirty="0"/>
              <a:t>  </a:t>
            </a:r>
            <a:r>
              <a:rPr lang="hu-HU" i="1" dirty="0" smtClean="0"/>
              <a:t>   </a:t>
            </a:r>
            <a:r>
              <a:rPr lang="hu-HU" i="1" dirty="0" err="1" smtClean="0"/>
              <a:t>sāγr-i-</a:t>
            </a:r>
            <a:r>
              <a:rPr lang="hu-HU" b="1" i="1" dirty="0" err="1" smtClean="0">
                <a:solidFill>
                  <a:srgbClr val="FF0000"/>
                </a:solidFill>
              </a:rPr>
              <a:t>l</a:t>
            </a:r>
            <a:r>
              <a:rPr lang="hu-HU" i="1" dirty="0" err="1" smtClean="0"/>
              <a:t>-um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		 I      </a:t>
            </a:r>
            <a:r>
              <a:rPr lang="hu-HU" dirty="0" err="1" smtClean="0"/>
              <a:t>cow-1</a:t>
            </a:r>
            <a:r>
              <a:rPr lang="hu-HU" cap="small" dirty="0" err="1" smtClean="0"/>
              <a:t>sg</a:t>
            </a:r>
            <a:r>
              <a:rPr lang="hu-HU" dirty="0" smtClean="0"/>
              <a:t>  </a:t>
            </a:r>
            <a:r>
              <a:rPr lang="hu-HU" dirty="0" err="1" smtClean="0"/>
              <a:t>hay-</a:t>
            </a:r>
            <a:r>
              <a:rPr lang="hu-HU" cap="small" dirty="0" err="1" smtClean="0"/>
              <a:t>instr</a:t>
            </a:r>
            <a:r>
              <a:rPr lang="hu-HU" dirty="0" smtClean="0"/>
              <a:t>  </a:t>
            </a:r>
            <a:r>
              <a:rPr lang="hu-HU" dirty="0" err="1" smtClean="0"/>
              <a:t>cut-</a:t>
            </a:r>
            <a:r>
              <a:rPr lang="hu-HU" cap="small" dirty="0" err="1" smtClean="0"/>
              <a:t>pres-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-1sg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‘I </a:t>
            </a:r>
            <a:r>
              <a:rPr lang="hu-HU" dirty="0" err="1"/>
              <a:t>supply</a:t>
            </a:r>
            <a:r>
              <a:rPr lang="hu-HU" dirty="0"/>
              <a:t> </a:t>
            </a:r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cow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HAY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						(</a:t>
            </a:r>
            <a:r>
              <a:rPr lang="hu-HU" dirty="0" err="1"/>
              <a:t>Northern</a:t>
            </a:r>
            <a:r>
              <a:rPr lang="hu-HU" dirty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 </a:t>
            </a:r>
            <a:r>
              <a:rPr lang="hu-HU" sz="4000" b="1" dirty="0" err="1" smtClean="0"/>
              <a:t>Claim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b="1" dirty="0" err="1" smtClean="0"/>
              <a:t>Linguistic</a:t>
            </a:r>
            <a:r>
              <a:rPr lang="hu-HU" b="1" dirty="0" smtClean="0"/>
              <a:t> </a:t>
            </a:r>
            <a:r>
              <a:rPr lang="en-US" b="1" dirty="0" smtClean="0"/>
              <a:t>fossils are potential sources of syntactic reconstruction</a:t>
            </a:r>
            <a:r>
              <a:rPr lang="hu-HU" b="1" dirty="0" smtClean="0"/>
              <a:t>. </a:t>
            </a:r>
          </a:p>
          <a:p>
            <a:endParaRPr lang="hu-HU" sz="900" b="1" dirty="0"/>
          </a:p>
          <a:p>
            <a:r>
              <a:rPr lang="hu-HU" b="1" dirty="0" smtClean="0"/>
              <a:t>A </a:t>
            </a:r>
            <a:r>
              <a:rPr lang="hu-HU" b="1" dirty="0" err="1" smtClean="0"/>
              <a:t>fossilized</a:t>
            </a:r>
            <a:r>
              <a:rPr lang="hu-HU" b="1" dirty="0" smtClean="0"/>
              <a:t> </a:t>
            </a:r>
            <a:r>
              <a:rPr lang="hu-HU" b="1" dirty="0" err="1" smtClean="0"/>
              <a:t>linguistic</a:t>
            </a:r>
            <a:r>
              <a:rPr lang="hu-HU" b="1" dirty="0" smtClean="0"/>
              <a:t> </a:t>
            </a:r>
            <a:r>
              <a:rPr lang="hu-HU" b="1" dirty="0" err="1" smtClean="0"/>
              <a:t>fragment</a:t>
            </a:r>
            <a:r>
              <a:rPr lang="hu-HU" b="1" dirty="0" smtClean="0"/>
              <a:t> </a:t>
            </a:r>
            <a:r>
              <a:rPr lang="en-US" b="1" dirty="0" smtClean="0"/>
              <a:t>provides </a:t>
            </a:r>
            <a:r>
              <a:rPr lang="hu-HU" b="1" dirty="0" err="1" smtClean="0"/>
              <a:t>reliable</a:t>
            </a:r>
            <a:r>
              <a:rPr lang="hu-HU" b="1" dirty="0" smtClean="0"/>
              <a:t> </a:t>
            </a:r>
            <a:r>
              <a:rPr lang="en-US" b="1" dirty="0" smtClean="0"/>
              <a:t>information </a:t>
            </a:r>
            <a:r>
              <a:rPr lang="en-US" b="1" dirty="0" smtClean="0"/>
              <a:t>on a proto-construction if it can be fit together with other</a:t>
            </a:r>
            <a:r>
              <a:rPr lang="hu-HU" b="1" dirty="0" smtClean="0"/>
              <a:t> </a:t>
            </a:r>
            <a:r>
              <a:rPr lang="en-US" b="1" dirty="0" smtClean="0"/>
              <a:t>fragments</a:t>
            </a:r>
            <a:r>
              <a:rPr lang="hu-HU" b="1" dirty="0" smtClean="0"/>
              <a:t> p</a:t>
            </a:r>
            <a:r>
              <a:rPr lang="en-US" b="1" dirty="0" smtClean="0"/>
              <a:t>reserved in the given language and/or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en-US" b="1" dirty="0" smtClean="0"/>
              <a:t> the sister languages.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is an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Topicality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(26) 	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Topicality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	A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cannot</a:t>
            </a:r>
            <a:r>
              <a:rPr lang="hu-HU" dirty="0" smtClean="0"/>
              <a:t> be more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.</a:t>
            </a:r>
          </a:p>
          <a:p>
            <a:endParaRPr lang="hu-HU" sz="900" dirty="0" smtClean="0"/>
          </a:p>
          <a:p>
            <a:pPr marL="514350" indent="-514350">
              <a:buNone/>
            </a:pPr>
            <a:r>
              <a:rPr lang="hu-HU" dirty="0" smtClean="0"/>
              <a:t>(27) 	An </a:t>
            </a:r>
            <a:r>
              <a:rPr lang="hu-HU" dirty="0" err="1" smtClean="0"/>
              <a:t>object</a:t>
            </a:r>
            <a:r>
              <a:rPr lang="hu-HU" dirty="0" smtClean="0"/>
              <a:t> more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be </a:t>
            </a:r>
            <a:r>
              <a:rPr lang="hu-HU" dirty="0" err="1" smtClean="0"/>
              <a:t>construed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focus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 startAt="29"/>
            </a:pPr>
            <a:endParaRPr lang="hu-HU" sz="2200" dirty="0" smtClean="0"/>
          </a:p>
          <a:p>
            <a:pPr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err="1" smtClean="0"/>
              <a:t>topical-O</a:t>
            </a:r>
            <a:r>
              <a:rPr lang="hu-HU" dirty="0" smtClean="0"/>
              <a:t> – V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</a:t>
            </a:r>
            <a:r>
              <a:rPr lang="hu-HU" dirty="0" err="1" smtClean="0"/>
              <a:t>definite-O</a:t>
            </a:r>
            <a:r>
              <a:rPr lang="hu-HU" dirty="0" smtClean="0"/>
              <a:t> – V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Topicality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is a </a:t>
            </a:r>
            <a:r>
              <a:rPr lang="hu-HU" dirty="0" err="1" smtClean="0"/>
              <a:t>linguistic</a:t>
            </a:r>
            <a:r>
              <a:rPr lang="hu-HU" dirty="0" smtClean="0"/>
              <a:t> </a:t>
            </a:r>
            <a:r>
              <a:rPr lang="hu-HU" dirty="0" err="1" smtClean="0"/>
              <a:t>fossil</a:t>
            </a:r>
            <a:r>
              <a:rPr lang="hu-HU" dirty="0" smtClean="0"/>
              <a:t>. 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Fragment</a:t>
            </a:r>
            <a:r>
              <a:rPr lang="hu-HU" sz="3600" b="1" dirty="0" smtClean="0"/>
              <a:t> 3: </a:t>
            </a:r>
            <a:br>
              <a:rPr lang="hu-HU" sz="3600" b="1" dirty="0" smtClean="0"/>
            </a:br>
            <a:r>
              <a:rPr lang="hu-HU" sz="3600" b="1" dirty="0" err="1" smtClean="0"/>
              <a:t>Differential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Eastern</a:t>
            </a:r>
            <a:r>
              <a:rPr lang="hu-HU" b="1" dirty="0" smtClean="0"/>
              <a:t> </a:t>
            </a:r>
            <a:r>
              <a:rPr lang="hu-HU" b="1" dirty="0" err="1" smtClean="0"/>
              <a:t>Mansi</a:t>
            </a:r>
            <a:r>
              <a:rPr lang="hu-HU" b="1" dirty="0" smtClean="0"/>
              <a:t>: O </a:t>
            </a:r>
            <a:r>
              <a:rPr lang="hu-HU" b="1" dirty="0" err="1" smtClean="0"/>
              <a:t>case-marked</a:t>
            </a:r>
            <a:r>
              <a:rPr lang="hu-HU" b="1" dirty="0" smtClean="0"/>
              <a:t> </a:t>
            </a:r>
            <a:r>
              <a:rPr lang="hu-HU" b="1" dirty="0" err="1" smtClean="0"/>
              <a:t>iff</a:t>
            </a:r>
            <a:r>
              <a:rPr lang="hu-HU" b="1" dirty="0" smtClean="0"/>
              <a:t>  </a:t>
            </a:r>
            <a:r>
              <a:rPr lang="hu-HU" b="1" dirty="0" err="1" smtClean="0"/>
              <a:t>secondary</a:t>
            </a:r>
            <a:r>
              <a:rPr lang="hu-HU" b="1" dirty="0" smtClean="0"/>
              <a:t> </a:t>
            </a:r>
            <a:r>
              <a:rPr lang="hu-HU" b="1" dirty="0" err="1" smtClean="0"/>
              <a:t>topic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(28)	a. 	</a:t>
            </a:r>
            <a:r>
              <a:rPr lang="hu-HU" i="1" dirty="0" err="1" smtClean="0"/>
              <a:t>kom</a:t>
            </a:r>
            <a:r>
              <a:rPr lang="hu-HU" i="1" dirty="0" smtClean="0"/>
              <a:t> 	</a:t>
            </a:r>
            <a:r>
              <a:rPr lang="hu-HU" i="1" dirty="0" err="1" smtClean="0"/>
              <a:t>jowt-nyõõl</a:t>
            </a:r>
            <a:r>
              <a:rPr lang="hu-HU" i="1" dirty="0" smtClean="0"/>
              <a:t> 	</a:t>
            </a:r>
            <a:r>
              <a:rPr lang="hu-HU" i="1" dirty="0" err="1" smtClean="0"/>
              <a:t>wø-s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man 	</a:t>
            </a:r>
            <a:r>
              <a:rPr lang="hu-HU" dirty="0" err="1" smtClean="0"/>
              <a:t>bow-arrow</a:t>
            </a:r>
            <a:r>
              <a:rPr lang="hu-HU" dirty="0" smtClean="0"/>
              <a:t> 	</a:t>
            </a:r>
            <a:r>
              <a:rPr lang="hu-HU" dirty="0" err="1" smtClean="0"/>
              <a:t>take-</a:t>
            </a:r>
            <a:r>
              <a:rPr lang="hu-HU" cap="small" dirty="0" err="1" smtClean="0"/>
              <a:t>past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	‘The man </a:t>
            </a:r>
            <a:r>
              <a:rPr lang="hu-HU" dirty="0" err="1" smtClean="0"/>
              <a:t>took</a:t>
            </a:r>
            <a:r>
              <a:rPr lang="hu-HU" dirty="0" smtClean="0"/>
              <a:t> a </a:t>
            </a:r>
            <a:r>
              <a:rPr lang="hu-HU" dirty="0" err="1" smtClean="0"/>
              <a:t>bow</a:t>
            </a:r>
            <a:r>
              <a:rPr lang="hu-HU" dirty="0" smtClean="0"/>
              <a:t> and an </a:t>
            </a:r>
            <a:r>
              <a:rPr lang="hu-HU" dirty="0" err="1" smtClean="0"/>
              <a:t>arrow</a:t>
            </a:r>
            <a:r>
              <a:rPr lang="hu-HU" dirty="0" smtClean="0"/>
              <a:t>’   				 </a:t>
            </a:r>
          </a:p>
          <a:p>
            <a:pPr>
              <a:buNone/>
            </a:pPr>
            <a:r>
              <a:rPr lang="hu-HU" dirty="0" smtClean="0"/>
              <a:t>  	  	b.	</a:t>
            </a:r>
            <a:r>
              <a:rPr lang="hu-HU" i="1" dirty="0" err="1" smtClean="0"/>
              <a:t>õõw-</a:t>
            </a:r>
            <a:r>
              <a:rPr lang="hu-HU" b="1" i="1" dirty="0" err="1" smtClean="0">
                <a:solidFill>
                  <a:srgbClr val="FF0000"/>
                </a:solidFill>
              </a:rPr>
              <a:t>mø</a:t>
            </a:r>
            <a:r>
              <a:rPr lang="hu-HU" i="1" dirty="0" smtClean="0"/>
              <a:t> 		</a:t>
            </a:r>
            <a:r>
              <a:rPr lang="hu-HU" i="1" dirty="0" err="1" smtClean="0"/>
              <a:t>öät</a:t>
            </a:r>
            <a:r>
              <a:rPr lang="hu-HU" i="1" dirty="0" smtClean="0"/>
              <a:t>  	</a:t>
            </a:r>
            <a:r>
              <a:rPr lang="hu-HU" i="1" dirty="0" err="1" smtClean="0"/>
              <a:t>kont-iiløm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door-</a:t>
            </a:r>
            <a:r>
              <a:rPr lang="hu-HU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cap="small" dirty="0" smtClean="0"/>
              <a:t> 	</a:t>
            </a:r>
            <a:r>
              <a:rPr lang="hu-HU" cap="small" dirty="0" err="1" smtClean="0"/>
              <a:t>neg</a:t>
            </a:r>
            <a:r>
              <a:rPr lang="hu-HU" dirty="0" smtClean="0"/>
              <a:t>  </a:t>
            </a:r>
            <a:r>
              <a:rPr lang="hu-HU" dirty="0" err="1" smtClean="0"/>
              <a:t>find-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.1sg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‘I </a:t>
            </a:r>
            <a:r>
              <a:rPr lang="hu-HU" dirty="0" err="1" smtClean="0"/>
              <a:t>can’t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door</a:t>
            </a:r>
            <a:r>
              <a:rPr lang="hu-HU" dirty="0" smtClean="0"/>
              <a:t>.’	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Fragment</a:t>
            </a:r>
            <a:r>
              <a:rPr lang="hu-HU" sz="3600" b="1" dirty="0" smtClean="0"/>
              <a:t> 4: A </a:t>
            </a:r>
            <a:r>
              <a:rPr lang="hu-HU" sz="3600" b="1" dirty="0" err="1" smtClean="0"/>
              <a:t>Person-Case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1st</a:t>
            </a:r>
            <a:r>
              <a:rPr lang="hu-HU" b="1" dirty="0" smtClean="0"/>
              <a:t> and </a:t>
            </a:r>
            <a:r>
              <a:rPr lang="hu-HU" b="1" dirty="0" err="1" smtClean="0"/>
              <a:t>2nd</a:t>
            </a:r>
            <a:r>
              <a:rPr lang="hu-HU" b="1" dirty="0" smtClean="0"/>
              <a:t> </a:t>
            </a:r>
            <a:r>
              <a:rPr lang="hu-HU" b="1" dirty="0" err="1" smtClean="0"/>
              <a:t>person</a:t>
            </a:r>
            <a:r>
              <a:rPr lang="hu-HU" b="1" dirty="0" smtClean="0"/>
              <a:t> </a:t>
            </a:r>
            <a:r>
              <a:rPr lang="hu-HU" b="1" dirty="0" err="1" smtClean="0"/>
              <a:t>objects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caseless</a:t>
            </a:r>
            <a:r>
              <a:rPr lang="hu-HU" dirty="0" smtClean="0"/>
              <a:t>: 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smtClean="0"/>
              <a:t>(29)</a:t>
            </a:r>
            <a:r>
              <a:rPr lang="hu-HU" i="1" dirty="0" smtClean="0"/>
              <a:t> 	</a:t>
            </a:r>
            <a:r>
              <a:rPr lang="hu-HU" b="1" i="1" dirty="0" err="1" smtClean="0"/>
              <a:t>öän-øm</a:t>
            </a:r>
            <a:r>
              <a:rPr lang="hu-HU" i="1" dirty="0" smtClean="0"/>
              <a:t> 	</a:t>
            </a:r>
            <a:r>
              <a:rPr lang="hu-HU" i="1" dirty="0" err="1" smtClean="0"/>
              <a:t>jål-ääl-ääl-øn</a:t>
            </a:r>
            <a:r>
              <a:rPr lang="hu-HU" i="1" dirty="0" smtClean="0"/>
              <a:t>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I-1</a:t>
            </a:r>
            <a:r>
              <a:rPr lang="hu-HU" cap="small" dirty="0" err="1" smtClean="0"/>
              <a:t>sg</a:t>
            </a:r>
            <a:r>
              <a:rPr lang="hu-HU" dirty="0" smtClean="0"/>
              <a:t> 		</a:t>
            </a:r>
            <a:r>
              <a:rPr lang="hu-HU" dirty="0" err="1" smtClean="0"/>
              <a:t>down-kill-</a:t>
            </a:r>
            <a:r>
              <a:rPr lang="hu-HU" cap="small" dirty="0" err="1" smtClean="0"/>
              <a:t>imp-obj.2sg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Kill</a:t>
            </a:r>
            <a:r>
              <a:rPr lang="hu-HU" dirty="0" smtClean="0"/>
              <a:t> </a:t>
            </a:r>
            <a:r>
              <a:rPr lang="hu-HU" b="1" dirty="0" err="1" smtClean="0"/>
              <a:t>me</a:t>
            </a:r>
            <a:r>
              <a:rPr lang="hu-HU" dirty="0" smtClean="0"/>
              <a:t>!’</a:t>
            </a: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sz="800" dirty="0" smtClean="0"/>
              <a:t>						</a:t>
            </a:r>
          </a:p>
          <a:p>
            <a:pPr>
              <a:buNone/>
            </a:pPr>
            <a:r>
              <a:rPr lang="hu-HU" dirty="0" smtClean="0"/>
              <a:t>(30)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i="1" dirty="0" err="1" smtClean="0"/>
              <a:t>Om</a:t>
            </a:r>
            <a:r>
              <a:rPr lang="hu-HU" i="1" dirty="0" smtClean="0"/>
              <a:t> </a:t>
            </a:r>
            <a:r>
              <a:rPr lang="hu-HU" b="1" i="1" dirty="0" err="1" smtClean="0"/>
              <a:t>nää-n</a:t>
            </a:r>
            <a:r>
              <a:rPr lang="hu-HU" i="1" dirty="0" smtClean="0"/>
              <a:t>    </a:t>
            </a:r>
            <a:r>
              <a:rPr lang="hu-HU" i="1" dirty="0" err="1" smtClean="0"/>
              <a:t>jorøl</a:t>
            </a:r>
            <a:r>
              <a:rPr lang="hu-HU" i="1" dirty="0" smtClean="0"/>
              <a:t>  	       </a:t>
            </a:r>
            <a:r>
              <a:rPr lang="hu-HU" i="1" dirty="0" err="1" smtClean="0"/>
              <a:t>tảt-øs-løm</a:t>
            </a:r>
            <a:r>
              <a:rPr lang="hu-HU" i="1" dirty="0" smtClean="0"/>
              <a:t>  		</a:t>
            </a:r>
            <a:r>
              <a:rPr lang="hu-HU" i="1" dirty="0" err="1" smtClean="0"/>
              <a:t>tøg</a:t>
            </a:r>
            <a:r>
              <a:rPr lang="hu-HU" dirty="0" smtClean="0"/>
              <a:t>. 	</a:t>
            </a:r>
          </a:p>
          <a:p>
            <a:pPr>
              <a:buNone/>
            </a:pPr>
            <a:r>
              <a:rPr lang="hu-HU" dirty="0" smtClean="0"/>
              <a:t>	I	</a:t>
            </a:r>
            <a:r>
              <a:rPr lang="hu-HU" dirty="0" err="1" smtClean="0"/>
              <a:t>you-2</a:t>
            </a:r>
            <a:r>
              <a:rPr lang="hu-HU" cap="small" dirty="0" err="1" smtClean="0"/>
              <a:t>sg</a:t>
            </a:r>
            <a:r>
              <a:rPr lang="hu-HU" cap="small" dirty="0" smtClean="0"/>
              <a:t> </a:t>
            </a:r>
            <a:r>
              <a:rPr lang="hu-HU" dirty="0" err="1" smtClean="0"/>
              <a:t>on.purpose</a:t>
            </a:r>
            <a:r>
              <a:rPr lang="hu-HU" dirty="0" smtClean="0"/>
              <a:t> </a:t>
            </a:r>
            <a:r>
              <a:rPr lang="hu-HU" dirty="0" err="1" smtClean="0"/>
              <a:t>bring-</a:t>
            </a:r>
            <a:r>
              <a:rPr lang="hu-HU" cap="small" dirty="0" err="1" smtClean="0"/>
              <a:t>past-obj.1sg</a:t>
            </a:r>
            <a:r>
              <a:rPr lang="hu-HU" dirty="0" smtClean="0"/>
              <a:t>	here</a:t>
            </a:r>
          </a:p>
          <a:p>
            <a:pPr>
              <a:buNone/>
            </a:pPr>
            <a:r>
              <a:rPr lang="hu-HU" dirty="0" smtClean="0"/>
              <a:t>	‘I </a:t>
            </a:r>
            <a:r>
              <a:rPr lang="hu-HU" dirty="0" err="1" smtClean="0"/>
              <a:t>brought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dirty="0" smtClean="0"/>
              <a:t> here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purpose</a:t>
            </a:r>
            <a:r>
              <a:rPr lang="hu-HU" dirty="0" smtClean="0"/>
              <a:t>.’ (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Objects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anchored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a </a:t>
            </a:r>
            <a:r>
              <a:rPr lang="hu-HU" sz="3600" b="1" dirty="0" err="1" smtClean="0"/>
              <a:t>1st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2nd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person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are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caseless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(31) 	</a:t>
            </a:r>
            <a:r>
              <a:rPr lang="hu-HU" i="1" dirty="0" err="1" smtClean="0"/>
              <a:t>ääk-</a:t>
            </a:r>
            <a:r>
              <a:rPr lang="hu-HU" b="1" i="1" dirty="0" err="1" smtClean="0"/>
              <a:t>øn</a:t>
            </a:r>
            <a:r>
              <a:rPr lang="hu-HU" i="1" dirty="0" smtClean="0"/>
              <a:t> 		</a:t>
            </a:r>
            <a:r>
              <a:rPr lang="hu-HU" i="1" dirty="0" err="1" smtClean="0"/>
              <a:t>komøly</a:t>
            </a:r>
            <a:r>
              <a:rPr lang="hu-HU" i="1" dirty="0" smtClean="0"/>
              <a:t> 	</a:t>
            </a:r>
            <a:r>
              <a:rPr lang="hu-HU" i="1" dirty="0" err="1" smtClean="0"/>
              <a:t>woåxtl-øs-løn</a:t>
            </a:r>
            <a:r>
              <a:rPr lang="hu-HU" i="1" dirty="0" smtClean="0"/>
              <a:t>!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uncle-2</a:t>
            </a:r>
            <a:r>
              <a:rPr lang="hu-HU" cap="small" dirty="0" err="1" smtClean="0"/>
              <a:t>sg</a:t>
            </a:r>
            <a:r>
              <a:rPr lang="hu-HU" cap="small" dirty="0" smtClean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how</a:t>
            </a:r>
            <a:r>
              <a:rPr lang="hu-HU" dirty="0" smtClean="0"/>
              <a:t> 		</a:t>
            </a:r>
            <a:r>
              <a:rPr lang="hu-HU" dirty="0" err="1" smtClean="0"/>
              <a:t>leave-</a:t>
            </a:r>
            <a:r>
              <a:rPr lang="hu-HU" cap="small" dirty="0" smtClean="0"/>
              <a:t> </a:t>
            </a:r>
            <a:r>
              <a:rPr lang="hu-HU" cap="small" dirty="0" err="1" smtClean="0"/>
              <a:t>past-obj.2sg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leave</a:t>
            </a:r>
            <a:r>
              <a:rPr lang="hu-HU" dirty="0" smtClean="0"/>
              <a:t> </a:t>
            </a:r>
            <a:r>
              <a:rPr lang="hu-HU" b="1" dirty="0" err="1" smtClean="0"/>
              <a:t>your</a:t>
            </a:r>
            <a:r>
              <a:rPr lang="hu-HU" b="1" dirty="0" smtClean="0"/>
              <a:t> </a:t>
            </a:r>
            <a:r>
              <a:rPr lang="hu-HU" dirty="0" err="1" smtClean="0"/>
              <a:t>uncle</a:t>
            </a:r>
            <a:r>
              <a:rPr lang="hu-HU" dirty="0" smtClean="0"/>
              <a:t>!’  (E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suffix</a:t>
            </a:r>
            <a:r>
              <a:rPr lang="hu-HU" dirty="0" smtClean="0"/>
              <a:t> </a:t>
            </a:r>
            <a:r>
              <a:rPr lang="hu-HU" dirty="0" err="1" smtClean="0"/>
              <a:t>doesn’t</a:t>
            </a:r>
            <a:r>
              <a:rPr lang="hu-HU" dirty="0" smtClean="0"/>
              <a:t> </a:t>
            </a:r>
            <a:r>
              <a:rPr lang="hu-HU" dirty="0" err="1" smtClean="0"/>
              <a:t>exempt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smtClean="0"/>
              <a:t>marking: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(32) 	</a:t>
            </a:r>
            <a:r>
              <a:rPr lang="hu-HU" i="1" dirty="0" err="1" smtClean="0"/>
              <a:t>sågrøp-</a:t>
            </a:r>
            <a:r>
              <a:rPr lang="hu-HU" b="1" i="1" dirty="0" err="1" smtClean="0">
                <a:solidFill>
                  <a:srgbClr val="FF0000"/>
                </a:solidFill>
              </a:rPr>
              <a:t>øtääm</a:t>
            </a:r>
            <a:r>
              <a:rPr lang="hu-HU" i="1" dirty="0" smtClean="0"/>
              <a:t> 	</a:t>
            </a:r>
            <a:r>
              <a:rPr lang="hu-HU" i="1" dirty="0" err="1" smtClean="0"/>
              <a:t>kont-øs-tø</a:t>
            </a:r>
            <a:r>
              <a:rPr lang="hu-HU" i="1" dirty="0" smtClean="0"/>
              <a:t>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axe-</a:t>
            </a:r>
            <a:r>
              <a:rPr lang="hu-HU" b="1" dirty="0" err="1" smtClean="0">
                <a:solidFill>
                  <a:srgbClr val="FF0000"/>
                </a:solidFill>
              </a:rPr>
              <a:t>3</a:t>
            </a:r>
            <a:r>
              <a:rPr lang="hu-HU" b="1" cap="small" dirty="0" err="1" smtClean="0">
                <a:solidFill>
                  <a:srgbClr val="FF0000"/>
                </a:solidFill>
              </a:rPr>
              <a:t>sg.acc</a:t>
            </a:r>
            <a:r>
              <a:rPr lang="hu-HU" dirty="0" smtClean="0"/>
              <a:t> 	</a:t>
            </a:r>
            <a:r>
              <a:rPr lang="hu-HU" dirty="0" err="1" smtClean="0"/>
              <a:t>find-</a:t>
            </a:r>
            <a:r>
              <a:rPr lang="hu-HU" cap="small" dirty="0" err="1" smtClean="0"/>
              <a:t>past-obj.3sg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‘He </a:t>
            </a:r>
            <a:r>
              <a:rPr lang="hu-HU" dirty="0" err="1" smtClean="0"/>
              <a:t>found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his</a:t>
            </a:r>
            <a:r>
              <a:rPr lang="hu-HU" dirty="0" smtClean="0"/>
              <a:t> </a:t>
            </a:r>
            <a:r>
              <a:rPr lang="hu-HU" dirty="0" err="1" smtClean="0"/>
              <a:t>axe</a:t>
            </a:r>
            <a:r>
              <a:rPr lang="hu-HU" dirty="0" smtClean="0"/>
              <a:t>.’	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Functions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non-possessively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used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morphemes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r>
              <a:rPr lang="hu-HU" sz="3600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(i) </a:t>
            </a:r>
            <a:r>
              <a:rPr lang="hu-HU" dirty="0" err="1" smtClean="0"/>
              <a:t>3rd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: </a:t>
            </a:r>
            <a:r>
              <a:rPr lang="hu-HU" dirty="0" err="1" smtClean="0"/>
              <a:t>identifying</a:t>
            </a:r>
            <a:r>
              <a:rPr lang="hu-HU" dirty="0" smtClean="0"/>
              <a:t>, </a:t>
            </a:r>
            <a:r>
              <a:rPr lang="hu-HU" dirty="0" err="1" smtClean="0"/>
              <a:t>deictic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;</a:t>
            </a:r>
          </a:p>
          <a:p>
            <a:endParaRPr lang="hu-HU" b="1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</a:t>
            </a:r>
            <a:r>
              <a:rPr lang="hu-HU" b="1" dirty="0" smtClean="0"/>
              <a:t>) </a:t>
            </a:r>
            <a:r>
              <a:rPr lang="hu-HU" b="1" dirty="0" err="1" smtClean="0"/>
              <a:t>1st</a:t>
            </a:r>
            <a:r>
              <a:rPr lang="hu-HU" b="1" dirty="0" smtClean="0"/>
              <a:t>/</a:t>
            </a:r>
            <a:r>
              <a:rPr lang="hu-HU" b="1" dirty="0" err="1" smtClean="0"/>
              <a:t>2nd</a:t>
            </a:r>
            <a:r>
              <a:rPr lang="hu-HU" b="1" dirty="0" smtClean="0"/>
              <a:t> </a:t>
            </a:r>
            <a:r>
              <a:rPr lang="hu-HU" b="1" dirty="0" err="1" smtClean="0"/>
              <a:t>person</a:t>
            </a:r>
            <a:r>
              <a:rPr lang="hu-HU" b="1" dirty="0" smtClean="0"/>
              <a:t>: </a:t>
            </a:r>
            <a:r>
              <a:rPr lang="hu-HU" b="1" dirty="0" err="1" smtClean="0"/>
              <a:t>associative</a:t>
            </a:r>
            <a:r>
              <a:rPr lang="hu-HU" b="1" dirty="0" smtClean="0"/>
              <a:t> </a:t>
            </a:r>
            <a:r>
              <a:rPr lang="hu-HU" b="1" dirty="0" err="1" smtClean="0"/>
              <a:t>role</a:t>
            </a:r>
            <a:r>
              <a:rPr lang="hu-HU" b="1" dirty="0" smtClean="0"/>
              <a:t>;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speaker</a:t>
            </a:r>
            <a:r>
              <a:rPr lang="hu-HU" b="1" dirty="0" smtClean="0"/>
              <a:t>/</a:t>
            </a:r>
            <a:r>
              <a:rPr lang="hu-HU" b="1" dirty="0" err="1" smtClean="0"/>
              <a:t>addressee</a:t>
            </a:r>
            <a:r>
              <a:rPr lang="hu-HU" b="1" dirty="0" smtClean="0"/>
              <a:t> is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reference</a:t>
            </a:r>
            <a:r>
              <a:rPr lang="hu-HU" b="1" dirty="0" smtClean="0"/>
              <a:t>  </a:t>
            </a:r>
            <a:r>
              <a:rPr lang="hu-HU" b="1" dirty="0" err="1" smtClean="0"/>
              <a:t>point</a:t>
            </a:r>
            <a:r>
              <a:rPr lang="hu-HU" b="1" dirty="0" smtClean="0"/>
              <a:t>;</a:t>
            </a:r>
            <a:endParaRPr lang="hu-HU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iii</a:t>
            </a:r>
            <a:r>
              <a:rPr lang="hu-HU" b="1" dirty="0" smtClean="0"/>
              <a:t>)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possessive</a:t>
            </a:r>
            <a:r>
              <a:rPr lang="hu-HU" b="1" dirty="0" smtClean="0"/>
              <a:t> ending </a:t>
            </a:r>
            <a:r>
              <a:rPr lang="hu-HU" b="1" dirty="0" err="1" smtClean="0"/>
              <a:t>can</a:t>
            </a:r>
            <a:r>
              <a:rPr lang="hu-HU" b="1" dirty="0" smtClean="0"/>
              <a:t> </a:t>
            </a:r>
            <a:r>
              <a:rPr lang="hu-HU" b="1" dirty="0" err="1" smtClean="0"/>
              <a:t>express</a:t>
            </a:r>
            <a:r>
              <a:rPr lang="hu-HU" b="1" dirty="0" smtClean="0"/>
              <a:t> </a:t>
            </a:r>
            <a:r>
              <a:rPr lang="hu-HU" b="1" dirty="0" err="1" smtClean="0"/>
              <a:t>contrast</a:t>
            </a:r>
            <a:r>
              <a:rPr lang="hu-HU" b="1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generalized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marking;</a:t>
            </a:r>
            <a:br>
              <a:rPr lang="hu-HU" sz="3600" b="1" dirty="0" smtClean="0"/>
            </a:b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is a </a:t>
            </a:r>
            <a:r>
              <a:rPr lang="hu-HU" sz="3600" b="1" dirty="0" err="1" smtClean="0"/>
              <a:t>linguistic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fossil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44825"/>
            <a:ext cx="8496944" cy="47525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4100" b="1" dirty="0" smtClean="0"/>
              <a:t>No </a:t>
            </a:r>
            <a:r>
              <a:rPr lang="hu-HU" sz="4100" b="1" dirty="0" err="1" smtClean="0"/>
              <a:t>accusative</a:t>
            </a:r>
            <a:r>
              <a:rPr lang="hu-HU" sz="4100" b="1" dirty="0" smtClean="0"/>
              <a:t> </a:t>
            </a:r>
            <a:r>
              <a:rPr lang="hu-HU" sz="4100" b="1" dirty="0" err="1" smtClean="0"/>
              <a:t>-</a:t>
            </a:r>
            <a:r>
              <a:rPr lang="hu-HU" sz="4100" b="1" i="1" dirty="0" err="1" smtClean="0"/>
              <a:t>t</a:t>
            </a:r>
            <a:r>
              <a:rPr lang="hu-HU" sz="4100" b="1" dirty="0" smtClean="0"/>
              <a:t> </a:t>
            </a:r>
            <a:r>
              <a:rPr lang="hu-HU" sz="4100" b="1" dirty="0" err="1" smtClean="0"/>
              <a:t>on</a:t>
            </a:r>
            <a:r>
              <a:rPr lang="hu-HU" sz="4100" b="1" cap="small" dirty="0" smtClean="0"/>
              <a:t> </a:t>
            </a:r>
            <a:r>
              <a:rPr lang="hu-HU" sz="4100" b="1" cap="small" dirty="0" err="1" smtClean="0"/>
              <a:t>sg</a:t>
            </a:r>
            <a:r>
              <a:rPr lang="hu-HU" sz="4100" b="1" dirty="0" err="1" smtClean="0"/>
              <a:t>1</a:t>
            </a:r>
            <a:r>
              <a:rPr lang="hu-HU" sz="4100" b="1" dirty="0" smtClean="0"/>
              <a:t>,2 </a:t>
            </a:r>
            <a:r>
              <a:rPr lang="hu-HU" sz="4100" b="1" dirty="0" err="1" smtClean="0"/>
              <a:t>objects</a:t>
            </a:r>
            <a:r>
              <a:rPr lang="hu-HU" sz="4100" dirty="0" smtClean="0"/>
              <a:t>:</a:t>
            </a:r>
          </a:p>
          <a:p>
            <a:pPr>
              <a:buNone/>
            </a:pPr>
            <a:r>
              <a:rPr lang="hu-HU" sz="4100" cap="small" dirty="0" smtClean="0"/>
              <a:t>(33)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1</a:t>
            </a:r>
            <a:r>
              <a:rPr lang="hu-HU" sz="4100" dirty="0" smtClean="0"/>
              <a:t>:  </a:t>
            </a:r>
            <a:r>
              <a:rPr lang="hu-HU" sz="4100" b="1" i="1" dirty="0" err="1" smtClean="0"/>
              <a:t>eng-em</a:t>
            </a:r>
            <a:r>
              <a:rPr lang="hu-HU" sz="4100" b="1" dirty="0" smtClean="0"/>
              <a:t> </a:t>
            </a:r>
            <a:r>
              <a:rPr lang="hu-HU" sz="4100" b="1" i="1" dirty="0" smtClean="0"/>
              <a:t> 	</a:t>
            </a:r>
            <a:r>
              <a:rPr lang="hu-HU" sz="4100" dirty="0" smtClean="0"/>
              <a:t>	vs.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1</a:t>
            </a:r>
            <a:r>
              <a:rPr lang="hu-HU" sz="4100" dirty="0" smtClean="0"/>
              <a:t>:</a:t>
            </a:r>
            <a:r>
              <a:rPr lang="hu-HU" sz="4100" i="1" dirty="0" smtClean="0"/>
              <a:t>	</a:t>
            </a:r>
            <a:r>
              <a:rPr lang="hu-HU" sz="4100" i="1" dirty="0" err="1" smtClean="0"/>
              <a:t>mi-nk-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hu-HU" sz="4100" dirty="0" smtClean="0"/>
              <a:t>		</a:t>
            </a:r>
            <a:r>
              <a:rPr lang="hu-HU" sz="4100" dirty="0" err="1" smtClean="0"/>
              <a:t>I-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1</a:t>
            </a:r>
            <a:r>
              <a:rPr lang="hu-HU" sz="4100" cap="small" dirty="0" err="1" smtClean="0"/>
              <a:t>sg</a:t>
            </a:r>
            <a:r>
              <a:rPr lang="hu-HU" sz="4100" cap="small" dirty="0" smtClean="0"/>
              <a:t>	</a:t>
            </a:r>
            <a:r>
              <a:rPr lang="hu-HU" sz="4100" dirty="0" smtClean="0"/>
              <a:t>		</a:t>
            </a:r>
            <a:r>
              <a:rPr lang="hu-HU" sz="4100" dirty="0" err="1" smtClean="0"/>
              <a:t>we-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1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endParaRPr lang="hu-HU" sz="4100" b="1" cap="small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u-HU" sz="4100" cap="small" dirty="0" smtClean="0"/>
          </a:p>
          <a:p>
            <a:pPr marL="514350" indent="-514350">
              <a:buNone/>
            </a:pPr>
            <a:r>
              <a:rPr lang="hu-HU" sz="4100" cap="small" dirty="0" smtClean="0"/>
              <a:t>	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2</a:t>
            </a:r>
            <a:r>
              <a:rPr lang="hu-HU" sz="4100" dirty="0" smtClean="0"/>
              <a:t>:	</a:t>
            </a:r>
            <a:r>
              <a:rPr lang="hu-HU" sz="4100" b="1" i="1" dirty="0" err="1" smtClean="0"/>
              <a:t>tég-ed</a:t>
            </a:r>
            <a:r>
              <a:rPr lang="hu-HU" sz="4100" b="1" dirty="0" smtClean="0"/>
              <a:t>  </a:t>
            </a:r>
            <a:r>
              <a:rPr lang="hu-HU" sz="4100" dirty="0" smtClean="0"/>
              <a:t>	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2</a:t>
            </a:r>
            <a:r>
              <a:rPr lang="hu-HU" sz="4100" dirty="0" smtClean="0"/>
              <a:t>:	</a:t>
            </a:r>
            <a:r>
              <a:rPr lang="hu-HU" sz="4100" i="1" dirty="0" err="1" smtClean="0"/>
              <a:t>ti-tek-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hu-HU" sz="4100" dirty="0" smtClean="0"/>
              <a:t>		</a:t>
            </a:r>
            <a:r>
              <a:rPr lang="hu-HU" sz="4100" dirty="0" err="1" smtClean="0"/>
              <a:t>you-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2</a:t>
            </a:r>
            <a:r>
              <a:rPr lang="hu-HU" sz="4100" cap="small" dirty="0" err="1" smtClean="0"/>
              <a:t>sg</a:t>
            </a:r>
            <a:r>
              <a:rPr lang="hu-HU" sz="4100" dirty="0" smtClean="0"/>
              <a:t> 		</a:t>
            </a:r>
            <a:r>
              <a:rPr lang="hu-HU" sz="4100" dirty="0" err="1" smtClean="0"/>
              <a:t>you</a:t>
            </a:r>
            <a:r>
              <a:rPr lang="hu-HU" sz="4100" cap="small" baseline="-25000" dirty="0" err="1" smtClean="0"/>
              <a:t>pl</a:t>
            </a:r>
            <a:r>
              <a:rPr lang="hu-HU" sz="4100" dirty="0" err="1" smtClean="0"/>
              <a:t>-</a:t>
            </a:r>
            <a:r>
              <a:rPr lang="hu-HU" sz="4100" cap="small" dirty="0" smtClean="0"/>
              <a:t> 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2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sz="4100" cap="small" dirty="0" smtClean="0"/>
              <a:t>	</a:t>
            </a:r>
          </a:p>
          <a:p>
            <a:pPr>
              <a:buNone/>
            </a:pPr>
            <a:endParaRPr lang="hu-HU" sz="4100" dirty="0" smtClean="0"/>
          </a:p>
          <a:p>
            <a:pPr>
              <a:buNone/>
            </a:pPr>
            <a:r>
              <a:rPr lang="hu-HU" sz="4100" dirty="0" smtClean="0"/>
              <a:t>	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3</a:t>
            </a:r>
            <a:r>
              <a:rPr lang="hu-HU" sz="4100" dirty="0" smtClean="0"/>
              <a:t>: 	</a:t>
            </a:r>
            <a:r>
              <a:rPr lang="hu-HU" sz="4100" i="1" dirty="0" smtClean="0"/>
              <a:t>ő-</a:t>
            </a:r>
            <a:r>
              <a:rPr lang="hu-HU" sz="4100" b="1" i="1" dirty="0" smtClean="0">
                <a:solidFill>
                  <a:srgbClr val="FF0000"/>
                </a:solidFill>
              </a:rPr>
              <a:t>t</a:t>
            </a:r>
            <a:r>
              <a:rPr lang="hu-HU" sz="4100" dirty="0" smtClean="0"/>
              <a:t> ’		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3</a:t>
            </a:r>
            <a:r>
              <a:rPr lang="hu-HU" sz="4100" dirty="0" smtClean="0"/>
              <a:t>:	</a:t>
            </a:r>
            <a:r>
              <a:rPr lang="hu-HU" sz="4100" i="1" dirty="0" err="1" smtClean="0"/>
              <a:t>ő-k-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endParaRPr lang="hu-HU" sz="4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4100" dirty="0" smtClean="0"/>
              <a:t>		(s)</a:t>
            </a:r>
            <a:r>
              <a:rPr lang="hu-HU" sz="4100" dirty="0" err="1" smtClean="0"/>
              <a:t>he-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  <a:r>
              <a:rPr lang="hu-HU" sz="4100" dirty="0" smtClean="0"/>
              <a:t>			(s)he-</a:t>
            </a:r>
            <a:r>
              <a:rPr lang="hu-HU" sz="4100" cap="small" dirty="0" smtClean="0"/>
              <a:t> 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	</a:t>
            </a:r>
            <a:r>
              <a:rPr lang="hu-HU" i="1" dirty="0" smtClean="0"/>
              <a:t>				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If</a:t>
            </a:r>
            <a:r>
              <a:rPr lang="hu-HU" sz="3600" b="1" dirty="0" smtClean="0"/>
              <a:t> O has a </a:t>
            </a:r>
            <a:r>
              <a:rPr lang="hu-HU" sz="3600" b="1" dirty="0" err="1" smtClean="0"/>
              <a:t>1</a:t>
            </a:r>
            <a:r>
              <a:rPr lang="hu-HU" sz="3600" b="1" cap="small" dirty="0" err="1" smtClean="0"/>
              <a:t>sg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2</a:t>
            </a:r>
            <a:r>
              <a:rPr lang="hu-HU" sz="3600" b="1" cap="small" dirty="0" err="1" smtClean="0"/>
              <a:t>sg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accusative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-</a:t>
            </a:r>
            <a:r>
              <a:rPr lang="hu-HU" sz="3600" b="1" i="1" dirty="0" err="1" smtClean="0"/>
              <a:t>t</a:t>
            </a:r>
            <a:r>
              <a:rPr lang="hu-HU" sz="3600" b="1" i="1" dirty="0" smtClean="0"/>
              <a:t> </a:t>
            </a:r>
            <a:r>
              <a:rPr lang="hu-HU" sz="3600" b="1" dirty="0" smtClean="0"/>
              <a:t>is </a:t>
            </a:r>
            <a:r>
              <a:rPr lang="hu-HU" sz="3600" b="1" dirty="0" err="1" smtClean="0"/>
              <a:t>optional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(34) </a:t>
            </a:r>
            <a:r>
              <a:rPr lang="hu-HU" i="1" dirty="0" smtClean="0"/>
              <a:t>Összetörték az   autó-m</a:t>
            </a:r>
            <a:r>
              <a:rPr lang="hu-HU" b="1" i="1" dirty="0" smtClean="0"/>
              <a:t>(</a:t>
            </a:r>
            <a:r>
              <a:rPr lang="hu-HU" b="1" i="1" dirty="0" err="1" smtClean="0">
                <a:solidFill>
                  <a:srgbClr val="FF0000"/>
                </a:solidFill>
              </a:rPr>
              <a:t>-at</a:t>
            </a:r>
            <a:r>
              <a:rPr lang="hu-HU" b="1" i="1" dirty="0" smtClean="0"/>
              <a:t>)	      </a:t>
            </a:r>
            <a:r>
              <a:rPr lang="hu-HU" i="1" dirty="0" smtClean="0"/>
              <a:t>/</a:t>
            </a:r>
            <a:r>
              <a:rPr lang="hu-HU" i="1" dirty="0" err="1" smtClean="0"/>
              <a:t>autó-d</a:t>
            </a:r>
            <a:r>
              <a:rPr lang="hu-HU" b="1" i="1" dirty="0" smtClean="0"/>
              <a:t>(</a:t>
            </a:r>
            <a:r>
              <a:rPr lang="hu-HU" b="1" i="1" dirty="0" err="1" smtClean="0">
                <a:solidFill>
                  <a:srgbClr val="FF0000"/>
                </a:solidFill>
              </a:rPr>
              <a:t>-at</a:t>
            </a:r>
            <a:r>
              <a:rPr lang="hu-HU" b="1" i="1" dirty="0" smtClean="0"/>
              <a:t>)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broke-3</a:t>
            </a:r>
            <a:r>
              <a:rPr lang="hu-HU" cap="small" dirty="0" err="1" smtClean="0"/>
              <a:t>pl</a:t>
            </a:r>
            <a:r>
              <a:rPr lang="hu-HU" dirty="0" smtClean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car-</a:t>
            </a:r>
            <a:r>
              <a:rPr lang="hu-HU" cap="small" dirty="0" smtClean="0"/>
              <a:t> </a:t>
            </a:r>
            <a:r>
              <a:rPr lang="hu-HU" cap="small" dirty="0" err="1" smtClean="0"/>
              <a:t>poss1sg</a:t>
            </a:r>
            <a:r>
              <a:rPr lang="hu-HU" b="1" cap="small" dirty="0" smtClean="0"/>
              <a:t>(</a:t>
            </a:r>
            <a:r>
              <a:rPr lang="hu-HU" b="1" cap="small" dirty="0" err="1" smtClean="0"/>
              <a:t>-</a:t>
            </a:r>
            <a:r>
              <a:rPr lang="hu-HU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b="1" dirty="0" smtClean="0"/>
              <a:t>)</a:t>
            </a:r>
            <a:r>
              <a:rPr lang="hu-HU" dirty="0" smtClean="0"/>
              <a:t>/</a:t>
            </a:r>
            <a:r>
              <a:rPr lang="hu-HU" cap="small" dirty="0" err="1" smtClean="0"/>
              <a:t>poss2sg</a:t>
            </a:r>
            <a:r>
              <a:rPr lang="hu-HU" b="1" cap="small" dirty="0" smtClean="0"/>
              <a:t>(</a:t>
            </a:r>
            <a:r>
              <a:rPr lang="hu-HU" b="1" cap="small" dirty="0" err="1" smtClean="0"/>
              <a:t>-</a:t>
            </a:r>
            <a:r>
              <a:rPr lang="hu-HU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b="1" cap="small" dirty="0" smtClean="0"/>
              <a:t>)</a:t>
            </a:r>
            <a:r>
              <a:rPr lang="hu-HU" cap="small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broke</a:t>
            </a:r>
            <a:r>
              <a:rPr lang="hu-HU" dirty="0" smtClean="0"/>
              <a:t> 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car</a:t>
            </a:r>
            <a:r>
              <a:rPr lang="hu-HU" dirty="0" smtClean="0"/>
              <a:t>/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car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Piecing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together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surviving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fragments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51520" y="1052736"/>
          <a:ext cx="8640961" cy="5406431"/>
        </p:xfrm>
        <a:graphic>
          <a:graphicData uri="http://schemas.openxmlformats.org/drawingml/2006/table">
            <a:tbl>
              <a:tblPr/>
              <a:tblGrid>
                <a:gridCol w="1872208"/>
                <a:gridCol w="1224136"/>
                <a:gridCol w="1152128"/>
                <a:gridCol w="1080120"/>
                <a:gridCol w="1080120"/>
                <a:gridCol w="1272142"/>
                <a:gridCol w="960107"/>
              </a:tblGrid>
              <a:tr h="988087"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>
                          <a:latin typeface="Times New Roman"/>
                          <a:ea typeface="Calibri"/>
                          <a:cs typeface="Times New Roman"/>
                        </a:rPr>
                        <a:t>Samoyedic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hu-HU" sz="2000" b="1" dirty="0" err="1">
                          <a:latin typeface="Times New Roman"/>
                          <a:ea typeface="Calibri"/>
                          <a:cs typeface="Times New Roman"/>
                        </a:rPr>
                        <a:t>Khanty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E Khanty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E Mansi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Hungarian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Proto-Uralic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Topical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O – V </a:t>
                      </a: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agreement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Inverse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Agreement</a:t>
                      </a: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Constraint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Topical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O </a:t>
                      </a: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marking 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Inverse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O Marking </a:t>
                      </a:r>
                      <a:r>
                        <a:rPr lang="hu-HU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Constraint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Proto-Uralic</a:t>
            </a:r>
            <a:r>
              <a:rPr lang="hu-HU" sz="3600" b="1" dirty="0" smtClean="0"/>
              <a:t> System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i. 	</a:t>
            </a:r>
            <a:r>
              <a:rPr lang="hu-HU" b="1" dirty="0" err="1"/>
              <a:t>Differential</a:t>
            </a:r>
            <a:r>
              <a:rPr lang="hu-HU" b="1" dirty="0"/>
              <a:t> </a:t>
            </a:r>
            <a:r>
              <a:rPr lang="hu-HU" b="1" dirty="0" err="1"/>
              <a:t>Object-V</a:t>
            </a:r>
            <a:r>
              <a:rPr lang="hu-HU" b="1" dirty="0"/>
              <a:t> </a:t>
            </a:r>
            <a:r>
              <a:rPr lang="hu-HU" b="1" dirty="0" err="1"/>
              <a:t>agreement</a:t>
            </a:r>
            <a:r>
              <a:rPr lang="hu-HU" dirty="0"/>
              <a:t>: </a:t>
            </a:r>
          </a:p>
          <a:p>
            <a:pPr>
              <a:buNone/>
            </a:pPr>
            <a:r>
              <a:rPr lang="hu-HU" dirty="0"/>
              <a:t>	V+</a:t>
            </a:r>
            <a:r>
              <a:rPr lang="hu-HU" b="1" dirty="0" err="1">
                <a:solidFill>
                  <a:srgbClr val="FF0000"/>
                </a:solidFill>
              </a:rPr>
              <a:t>AgrO</a:t>
            </a:r>
            <a:r>
              <a:rPr lang="hu-HU" b="1" dirty="0"/>
              <a:t>+</a:t>
            </a:r>
            <a:r>
              <a:rPr lang="hu-HU" dirty="0" err="1"/>
              <a:t>AgrS</a:t>
            </a: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iff</a:t>
            </a:r>
            <a:r>
              <a:rPr lang="hu-HU" dirty="0" smtClean="0"/>
              <a:t>  O </a:t>
            </a:r>
            <a:r>
              <a:rPr lang="hu-HU" dirty="0"/>
              <a:t>is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 smtClean="0"/>
              <a:t>topic</a:t>
            </a:r>
            <a:endParaRPr lang="hu-HU" dirty="0" smtClean="0"/>
          </a:p>
          <a:p>
            <a:pPr>
              <a:buNone/>
            </a:pPr>
            <a:endParaRPr lang="hu-HU" sz="900" b="1" dirty="0" smtClean="0"/>
          </a:p>
          <a:p>
            <a:pPr>
              <a:buNone/>
            </a:pPr>
            <a:r>
              <a:rPr lang="hu-HU" dirty="0" err="1"/>
              <a:t>ii</a:t>
            </a:r>
            <a:r>
              <a:rPr lang="hu-HU" dirty="0"/>
              <a:t>.	</a:t>
            </a:r>
            <a:r>
              <a:rPr lang="hu-HU" b="1" dirty="0" err="1"/>
              <a:t>Inverse</a:t>
            </a:r>
            <a:r>
              <a:rPr lang="hu-HU" b="1" dirty="0"/>
              <a:t> </a:t>
            </a:r>
            <a:r>
              <a:rPr lang="hu-HU" b="1" dirty="0" err="1"/>
              <a:t>Agreement</a:t>
            </a:r>
            <a:r>
              <a:rPr lang="hu-HU" b="1" dirty="0"/>
              <a:t> </a:t>
            </a:r>
            <a:r>
              <a:rPr lang="hu-HU" b="1" dirty="0" err="1"/>
              <a:t>Constraint</a:t>
            </a:r>
            <a:r>
              <a:rPr lang="hu-HU" b="1" dirty="0"/>
              <a:t> (=</a:t>
            </a:r>
            <a:r>
              <a:rPr lang="hu-HU" b="1" dirty="0" err="1"/>
              <a:t>PCC</a:t>
            </a:r>
            <a:r>
              <a:rPr lang="hu-HU" b="1" dirty="0"/>
              <a:t>)</a:t>
            </a:r>
            <a:r>
              <a:rPr lang="hu-HU" dirty="0"/>
              <a:t>:</a:t>
            </a:r>
          </a:p>
          <a:p>
            <a:pPr>
              <a:buNone/>
            </a:pPr>
            <a:r>
              <a:rPr lang="hu-HU" dirty="0"/>
              <a:t>	*V + </a:t>
            </a:r>
            <a:r>
              <a:rPr lang="hu-HU" b="1" dirty="0" err="1">
                <a:solidFill>
                  <a:srgbClr val="FF0000"/>
                </a:solidFill>
              </a:rPr>
              <a:t>AgrO1</a:t>
            </a:r>
            <a:r>
              <a:rPr lang="hu-HU" b="1" dirty="0">
                <a:solidFill>
                  <a:srgbClr val="FF0000"/>
                </a:solidFill>
              </a:rPr>
              <a:t>/2</a:t>
            </a:r>
            <a:r>
              <a:rPr lang="hu-HU" dirty="0"/>
              <a:t> + </a:t>
            </a:r>
            <a:r>
              <a:rPr lang="hu-HU" dirty="0" err="1" smtClean="0"/>
              <a:t>AgrS3</a:t>
            </a:r>
            <a:r>
              <a:rPr lang="hu-HU" dirty="0" smtClean="0"/>
              <a:t>	  </a:t>
            </a:r>
            <a:r>
              <a:rPr lang="hu-HU" dirty="0" err="1" smtClean="0"/>
              <a:t>Repair</a:t>
            </a:r>
            <a:r>
              <a:rPr lang="hu-HU" dirty="0" smtClean="0"/>
              <a:t>: V+</a:t>
            </a:r>
            <a:r>
              <a:rPr lang="hu-HU" dirty="0" err="1" smtClean="0"/>
              <a:t>AgrS3</a:t>
            </a:r>
            <a:endParaRPr lang="hu-HU" dirty="0" smtClean="0"/>
          </a:p>
          <a:p>
            <a:pPr>
              <a:buNone/>
            </a:pPr>
            <a:endParaRPr lang="hu-HU" sz="900" b="1" dirty="0" smtClean="0"/>
          </a:p>
          <a:p>
            <a:pPr>
              <a:buNone/>
            </a:pPr>
            <a:r>
              <a:rPr lang="hu-HU" dirty="0" err="1"/>
              <a:t>iii</a:t>
            </a:r>
            <a:r>
              <a:rPr lang="hu-HU" dirty="0" smtClean="0"/>
              <a:t>. 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/>
              <a:t>Object</a:t>
            </a:r>
            <a:r>
              <a:rPr lang="hu-HU" b="1" dirty="0"/>
              <a:t> marking:</a:t>
            </a:r>
            <a:r>
              <a:rPr lang="hu-HU" dirty="0"/>
              <a:t>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O + </a:t>
            </a:r>
            <a:r>
              <a:rPr lang="hu-HU" b="1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 </a:t>
            </a:r>
            <a:r>
              <a:rPr lang="hu-HU" dirty="0" err="1"/>
              <a:t>iff</a:t>
            </a:r>
            <a:r>
              <a:rPr lang="hu-HU" dirty="0"/>
              <a:t> O is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endParaRPr lang="hu-HU" dirty="0" smtClean="0"/>
          </a:p>
          <a:p>
            <a:pPr>
              <a:buNone/>
            </a:pPr>
            <a:endParaRPr lang="hu-HU" sz="900" b="1" dirty="0" smtClean="0"/>
          </a:p>
          <a:p>
            <a:pPr>
              <a:buNone/>
            </a:pPr>
            <a:r>
              <a:rPr lang="hu-HU" dirty="0" err="1"/>
              <a:t>iv</a:t>
            </a:r>
            <a:r>
              <a:rPr lang="hu-HU" dirty="0"/>
              <a:t>. </a:t>
            </a:r>
            <a:r>
              <a:rPr lang="hu-HU" b="1" dirty="0" err="1"/>
              <a:t>Inverse</a:t>
            </a:r>
            <a:r>
              <a:rPr lang="hu-HU" b="1" dirty="0"/>
              <a:t> </a:t>
            </a:r>
            <a:r>
              <a:rPr lang="hu-HU" b="1" dirty="0" err="1"/>
              <a:t>Object-marking</a:t>
            </a:r>
            <a:r>
              <a:rPr lang="hu-HU" b="1" dirty="0"/>
              <a:t> </a:t>
            </a:r>
            <a:r>
              <a:rPr lang="hu-HU" b="1" dirty="0" err="1"/>
              <a:t>Constraint</a:t>
            </a:r>
            <a:r>
              <a:rPr lang="hu-HU" b="1" dirty="0"/>
              <a:t> (=</a:t>
            </a:r>
            <a:r>
              <a:rPr lang="hu-HU" b="1" dirty="0" err="1"/>
              <a:t>PCC</a:t>
            </a:r>
            <a:r>
              <a:rPr lang="hu-HU" b="1" dirty="0"/>
              <a:t>)</a:t>
            </a:r>
            <a:endParaRPr lang="hu-HU" dirty="0"/>
          </a:p>
          <a:p>
            <a:pPr>
              <a:buNone/>
            </a:pPr>
            <a:r>
              <a:rPr lang="hu-HU" dirty="0"/>
              <a:t>	*</a:t>
            </a:r>
            <a:r>
              <a:rPr lang="hu-HU" dirty="0" err="1" smtClean="0"/>
              <a:t>O1</a:t>
            </a:r>
            <a:r>
              <a:rPr lang="hu-HU" dirty="0" smtClean="0"/>
              <a:t>/2+</a:t>
            </a:r>
            <a:r>
              <a:rPr lang="hu-HU" b="1" dirty="0" err="1" smtClean="0">
                <a:solidFill>
                  <a:srgbClr val="FF0000"/>
                </a:solidFill>
              </a:rPr>
              <a:t>ACC</a:t>
            </a:r>
            <a:r>
              <a:rPr lang="hu-HU" b="1" dirty="0" smtClean="0"/>
              <a:t> </a:t>
            </a:r>
            <a:r>
              <a:rPr lang="hu-HU" dirty="0" smtClean="0"/>
              <a:t>                          </a:t>
            </a:r>
            <a:r>
              <a:rPr lang="hu-HU" dirty="0" err="1" smtClean="0"/>
              <a:t>Repair</a:t>
            </a:r>
            <a:r>
              <a:rPr lang="hu-HU" dirty="0" smtClean="0"/>
              <a:t>: </a:t>
            </a:r>
            <a:r>
              <a:rPr lang="hu-HU" dirty="0" err="1" smtClean="0"/>
              <a:t>O1</a:t>
            </a:r>
            <a:r>
              <a:rPr lang="hu-HU" dirty="0" smtClean="0"/>
              <a:t>/2</a:t>
            </a:r>
          </a:p>
          <a:p>
            <a:pPr>
              <a:buNone/>
            </a:pPr>
            <a:r>
              <a:rPr lang="hu-HU" dirty="0" smtClean="0"/>
              <a:t>	*O+</a:t>
            </a:r>
            <a:r>
              <a:rPr lang="hu-HU" dirty="0" err="1" smtClean="0"/>
              <a:t>POSS1</a:t>
            </a:r>
            <a:r>
              <a:rPr lang="hu-HU" dirty="0" smtClean="0"/>
              <a:t>/2+</a:t>
            </a:r>
            <a:r>
              <a:rPr lang="hu-HU" b="1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                             O+</a:t>
            </a:r>
            <a:r>
              <a:rPr lang="hu-HU" dirty="0" err="1" smtClean="0"/>
              <a:t>POSS1</a:t>
            </a:r>
            <a:r>
              <a:rPr lang="hu-HU" dirty="0" smtClean="0"/>
              <a:t>/2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err="1" smtClean="0"/>
              <a:t>Reconstructing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</a:t>
            </a:r>
            <a:r>
              <a:rPr lang="hu-HU" sz="3600" b="1" dirty="0" smtClean="0"/>
              <a:t> of </a:t>
            </a:r>
            <a:br>
              <a:rPr lang="hu-HU" sz="3600" b="1" dirty="0" smtClean="0"/>
            </a:b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Proto-Uralic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system</a:t>
            </a:r>
            <a:r>
              <a:rPr lang="hu-HU" sz="3600" dirty="0" smtClean="0"/>
              <a:t>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Khanty</a:t>
            </a:r>
            <a:r>
              <a:rPr lang="hu-HU" dirty="0" smtClean="0"/>
              <a:t>, </a:t>
            </a:r>
            <a:r>
              <a:rPr lang="hu-HU" dirty="0" err="1" smtClean="0"/>
              <a:t>Mansi</a:t>
            </a:r>
            <a:r>
              <a:rPr lang="hu-HU" dirty="0" smtClean="0"/>
              <a:t> and </a:t>
            </a:r>
            <a:r>
              <a:rPr lang="hu-HU" dirty="0" err="1" smtClean="0"/>
              <a:t>Samoyedic</a:t>
            </a:r>
            <a:r>
              <a:rPr lang="hu-HU" dirty="0" smtClean="0"/>
              <a:t>,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is </a:t>
            </a:r>
            <a:r>
              <a:rPr lang="hu-HU" dirty="0" err="1" smtClean="0"/>
              <a:t>topic-doubling</a:t>
            </a:r>
            <a:r>
              <a:rPr lang="hu-HU" dirty="0" smtClean="0"/>
              <a:t> – </a:t>
            </a:r>
            <a:r>
              <a:rPr lang="hu-HU" dirty="0" err="1" smtClean="0"/>
              <a:t>cf</a:t>
            </a:r>
            <a:r>
              <a:rPr lang="hu-HU" dirty="0" smtClean="0"/>
              <a:t>. </a:t>
            </a:r>
            <a:r>
              <a:rPr lang="hu-HU" dirty="0" err="1" smtClean="0"/>
              <a:t>Givón</a:t>
            </a:r>
            <a:r>
              <a:rPr lang="hu-HU" dirty="0" smtClean="0"/>
              <a:t> (1975), Farkas &amp; </a:t>
            </a:r>
            <a:r>
              <a:rPr lang="hu-HU" dirty="0" err="1" smtClean="0"/>
              <a:t>Kazazis</a:t>
            </a:r>
            <a:r>
              <a:rPr lang="hu-HU" dirty="0" smtClean="0"/>
              <a:t> (1980), </a:t>
            </a:r>
            <a:r>
              <a:rPr lang="hu-HU" dirty="0" err="1" smtClean="0"/>
              <a:t>Kallulli</a:t>
            </a:r>
            <a:r>
              <a:rPr lang="hu-HU" dirty="0" smtClean="0"/>
              <a:t> (2008), </a:t>
            </a:r>
            <a:r>
              <a:rPr lang="hu-HU" dirty="0" err="1" smtClean="0"/>
              <a:t>Dočekal</a:t>
            </a:r>
            <a:r>
              <a:rPr lang="hu-HU" dirty="0" smtClean="0"/>
              <a:t> &amp; </a:t>
            </a:r>
            <a:r>
              <a:rPr lang="hu-HU" dirty="0" err="1" smtClean="0"/>
              <a:t>Kallulli</a:t>
            </a:r>
            <a:r>
              <a:rPr lang="hu-HU" dirty="0" smtClean="0"/>
              <a:t> (2012); </a:t>
            </a:r>
          </a:p>
          <a:p>
            <a:pPr>
              <a:buNone/>
            </a:pPr>
            <a:endParaRPr lang="hu-HU" sz="900" dirty="0" smtClean="0"/>
          </a:p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,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object-marking</a:t>
            </a:r>
            <a:r>
              <a:rPr lang="hu-HU" dirty="0" smtClean="0"/>
              <a:t> </a:t>
            </a:r>
            <a:r>
              <a:rPr lang="hu-HU" dirty="0" err="1" smtClean="0"/>
              <a:t>marks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– </a:t>
            </a:r>
            <a:r>
              <a:rPr lang="hu-HU" dirty="0" err="1" smtClean="0"/>
              <a:t>cf</a:t>
            </a:r>
            <a:r>
              <a:rPr lang="hu-HU" dirty="0" smtClean="0"/>
              <a:t>. </a:t>
            </a:r>
            <a:r>
              <a:rPr lang="hu-HU" dirty="0" err="1" smtClean="0"/>
              <a:t>Enc</a:t>
            </a:r>
            <a:r>
              <a:rPr lang="hu-HU" dirty="0" smtClean="0"/>
              <a:t> (1991), </a:t>
            </a:r>
            <a:r>
              <a:rPr lang="hu-HU" dirty="0" err="1" smtClean="0"/>
              <a:t>Dalrymple</a:t>
            </a:r>
            <a:r>
              <a:rPr lang="hu-HU" dirty="0" smtClean="0"/>
              <a:t> &amp; </a:t>
            </a:r>
            <a:r>
              <a:rPr lang="hu-HU" dirty="0" err="1" smtClean="0"/>
              <a:t>Nikolaeva</a:t>
            </a:r>
            <a:r>
              <a:rPr lang="hu-HU" dirty="0" smtClean="0"/>
              <a:t> (2011)</a:t>
            </a:r>
          </a:p>
          <a:p>
            <a:pPr>
              <a:buNone/>
            </a:pPr>
            <a:endParaRPr lang="hu-HU" sz="900" dirty="0" smtClean="0"/>
          </a:p>
          <a:p>
            <a:pPr>
              <a:buNone/>
            </a:pPr>
            <a:r>
              <a:rPr lang="hu-HU" dirty="0" smtClean="0">
                <a:sym typeface="Wingdings"/>
              </a:rPr>
              <a:t> 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agreement</a:t>
            </a:r>
            <a:r>
              <a:rPr lang="hu-HU" b="1" dirty="0" smtClean="0"/>
              <a:t> and 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 smtClean="0"/>
              <a:t>O-marking</a:t>
            </a:r>
            <a:r>
              <a:rPr lang="hu-HU" b="1" dirty="0" smtClean="0"/>
              <a:t> </a:t>
            </a:r>
            <a:r>
              <a:rPr lang="hu-HU" b="1" dirty="0" err="1" smtClean="0"/>
              <a:t>encod</a:t>
            </a:r>
            <a:r>
              <a:rPr lang="hu-HU" b="1" dirty="0" smtClean="0"/>
              <a:t>(</a:t>
            </a:r>
            <a:r>
              <a:rPr lang="hu-HU" b="1" dirty="0" err="1" smtClean="0"/>
              <a:t>ed</a:t>
            </a:r>
            <a:r>
              <a:rPr lang="hu-HU" b="1" dirty="0" smtClean="0"/>
              <a:t>)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topic</a:t>
            </a:r>
            <a:r>
              <a:rPr lang="hu-HU" b="1" dirty="0" smtClean="0"/>
              <a:t> status of </a:t>
            </a:r>
            <a:r>
              <a:rPr lang="hu-HU" b="1" dirty="0" err="1" smtClean="0"/>
              <a:t>the</a:t>
            </a:r>
            <a:r>
              <a:rPr lang="hu-HU" b="1" dirty="0" smtClean="0"/>
              <a:t> O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/>
              <a:t>A </a:t>
            </a:r>
            <a:r>
              <a:rPr lang="hu-HU" sz="4000" b="1" dirty="0" err="1" smtClean="0"/>
              <a:t>case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study</a:t>
            </a:r>
            <a:r>
              <a:rPr lang="hu-HU" sz="4000" b="1" dirty="0" smtClean="0"/>
              <a:t>: </a:t>
            </a:r>
            <a:r>
              <a:rPr lang="hu-HU" sz="4000" b="1" dirty="0" err="1" smtClean="0"/>
              <a:t>Fitting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together</a:t>
            </a:r>
            <a:r>
              <a:rPr lang="hu-HU" sz="4000" b="1" dirty="0" smtClean="0"/>
              <a:t> </a:t>
            </a:r>
            <a:br>
              <a:rPr lang="hu-HU" sz="4000" b="1" dirty="0" smtClean="0"/>
            </a:br>
            <a:r>
              <a:rPr lang="hu-HU" sz="4000" b="1" dirty="0" err="1" smtClean="0"/>
              <a:t>fragments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preserved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Uralic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languages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,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Khanty</a:t>
            </a:r>
            <a:r>
              <a:rPr lang="hu-HU" dirty="0" smtClean="0"/>
              <a:t>, </a:t>
            </a:r>
            <a:r>
              <a:rPr lang="hu-HU" dirty="0" err="1" smtClean="0"/>
              <a:t>Samoyedic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Agreement</a:t>
            </a:r>
            <a:r>
              <a:rPr lang="hu-HU" b="1" dirty="0" smtClean="0"/>
              <a:t> </a:t>
            </a:r>
            <a:r>
              <a:rPr lang="hu-HU" b="1" dirty="0" err="1" smtClean="0"/>
              <a:t>Constraint</a:t>
            </a:r>
            <a:endParaRPr lang="hu-HU" b="1" dirty="0" smtClean="0"/>
          </a:p>
          <a:p>
            <a:pPr>
              <a:buNone/>
            </a:pPr>
            <a:r>
              <a:rPr lang="hu-HU" dirty="0" err="1" smtClean="0"/>
              <a:t>Khanty</a:t>
            </a:r>
            <a:r>
              <a:rPr lang="hu-HU" dirty="0" smtClean="0"/>
              <a:t>, </a:t>
            </a:r>
            <a:r>
              <a:rPr lang="hu-HU" dirty="0" err="1" smtClean="0"/>
              <a:t>Mansi</a:t>
            </a:r>
            <a:r>
              <a:rPr lang="hu-HU" dirty="0" smtClean="0"/>
              <a:t>, </a:t>
            </a:r>
            <a:r>
              <a:rPr lang="hu-HU" dirty="0" err="1" smtClean="0"/>
              <a:t>Samoyedic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 smtClean="0"/>
              <a:t>Object-Verb</a:t>
            </a:r>
            <a:r>
              <a:rPr lang="hu-HU" b="1" dirty="0" smtClean="0"/>
              <a:t> </a:t>
            </a:r>
            <a:r>
              <a:rPr lang="hu-HU" b="1" dirty="0" err="1" smtClean="0"/>
              <a:t>Agreement</a:t>
            </a:r>
            <a:endParaRPr lang="hu-HU" b="1" dirty="0" smtClean="0"/>
          </a:p>
          <a:p>
            <a:pPr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,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b="1" dirty="0" err="1" smtClean="0"/>
              <a:t>Person-Case</a:t>
            </a:r>
            <a:r>
              <a:rPr lang="hu-HU" b="1" dirty="0" smtClean="0"/>
              <a:t> </a:t>
            </a:r>
            <a:r>
              <a:rPr lang="hu-HU" b="1" dirty="0" err="1" smtClean="0"/>
              <a:t>Constraint</a:t>
            </a:r>
            <a:endParaRPr lang="hu-HU" b="1" dirty="0" smtClean="0"/>
          </a:p>
          <a:p>
            <a:pPr>
              <a:buNone/>
            </a:pP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 smtClean="0"/>
              <a:t>Object</a:t>
            </a:r>
            <a:r>
              <a:rPr lang="hu-HU" b="1" dirty="0" smtClean="0"/>
              <a:t> Marking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Person-Case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manifestations</a:t>
            </a:r>
            <a:r>
              <a:rPr lang="hu-HU" dirty="0" smtClean="0"/>
              <a:t> of an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Topicality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(35) 	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Topicality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The </a:t>
            </a:r>
            <a:r>
              <a:rPr lang="hu-HU" dirty="0" err="1" smtClean="0"/>
              <a:t>hierarchy</a:t>
            </a:r>
            <a:r>
              <a:rPr lang="hu-HU" dirty="0" smtClean="0"/>
              <a:t> of </a:t>
            </a:r>
            <a:r>
              <a:rPr lang="hu-HU" dirty="0" err="1" smtClean="0"/>
              <a:t>topicalized</a:t>
            </a:r>
            <a:r>
              <a:rPr lang="hu-HU" dirty="0" smtClean="0"/>
              <a:t> </a:t>
            </a:r>
            <a:r>
              <a:rPr lang="hu-HU" dirty="0" err="1" smtClean="0"/>
              <a:t>constituents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(</a:t>
            </a:r>
            <a:r>
              <a:rPr lang="hu-HU" dirty="0" err="1" smtClean="0"/>
              <a:t>external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internal</a:t>
            </a:r>
            <a:r>
              <a:rPr lang="hu-HU" dirty="0" smtClean="0"/>
              <a:t>) </a:t>
            </a:r>
            <a:r>
              <a:rPr lang="hu-HU" dirty="0" err="1" smtClean="0"/>
              <a:t>structural</a:t>
            </a:r>
            <a:r>
              <a:rPr lang="hu-HU" dirty="0" smtClean="0"/>
              <a:t> 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contradict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ranking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of </a:t>
            </a:r>
            <a:r>
              <a:rPr lang="hu-HU" dirty="0" err="1" smtClean="0"/>
              <a:t>discourse</a:t>
            </a:r>
            <a:r>
              <a:rPr lang="hu-HU" dirty="0" smtClean="0"/>
              <a:t> </a:t>
            </a:r>
            <a:r>
              <a:rPr lang="hu-HU" dirty="0" err="1" smtClean="0"/>
              <a:t>participants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114300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Standard </a:t>
            </a:r>
            <a:r>
              <a:rPr lang="hu-HU" sz="3600" b="1" dirty="0" err="1" smtClean="0"/>
              <a:t>explanations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Person-Case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constraint</a:t>
            </a:r>
            <a:r>
              <a:rPr lang="hu-HU" sz="3200" b="1" dirty="0" smtClean="0"/>
              <a:t>: </a:t>
            </a:r>
            <a:r>
              <a:rPr lang="hu-HU" sz="3200" b="1" dirty="0" err="1" smtClean="0"/>
              <a:t>two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arguments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attempt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feature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checking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with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same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probe</a:t>
            </a:r>
            <a:r>
              <a:rPr lang="hu-HU" sz="3200" dirty="0" smtClean="0"/>
              <a:t/>
            </a:r>
            <a:br>
              <a:rPr lang="hu-HU" sz="3200" dirty="0" smtClean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132856"/>
            <a:ext cx="896448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err="1" smtClean="0"/>
              <a:t>Béjar</a:t>
            </a:r>
            <a:r>
              <a:rPr lang="hu-HU" b="1" dirty="0" smtClean="0"/>
              <a:t> &amp; </a:t>
            </a:r>
            <a:r>
              <a:rPr lang="hu-HU" b="1" dirty="0" err="1" smtClean="0"/>
              <a:t>Rezac</a:t>
            </a:r>
            <a:r>
              <a:rPr lang="hu-HU" dirty="0" smtClean="0"/>
              <a:t> (2009</a:t>
            </a:r>
            <a:r>
              <a:rPr lang="hu-HU" b="1" dirty="0" smtClean="0"/>
              <a:t>):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internal</a:t>
            </a:r>
            <a:r>
              <a:rPr lang="hu-HU" b="1" dirty="0" smtClean="0"/>
              <a:t> and </a:t>
            </a:r>
            <a:r>
              <a:rPr lang="hu-HU" b="1" dirty="0" err="1" smtClean="0"/>
              <a:t>external</a:t>
            </a:r>
            <a:r>
              <a:rPr lang="hu-HU" b="1" dirty="0" smtClean="0"/>
              <a:t> </a:t>
            </a:r>
            <a:r>
              <a:rPr lang="hu-HU" b="1" dirty="0" err="1" smtClean="0"/>
              <a:t>argument</a:t>
            </a:r>
            <a:r>
              <a:rPr lang="hu-HU" b="1" dirty="0" smtClean="0"/>
              <a:t> </a:t>
            </a:r>
            <a:r>
              <a:rPr lang="hu-HU" b="1" dirty="0" err="1" smtClean="0"/>
              <a:t>compete</a:t>
            </a:r>
            <a:r>
              <a:rPr lang="hu-HU" b="1" dirty="0" smtClean="0"/>
              <a:t> </a:t>
            </a:r>
            <a:r>
              <a:rPr lang="hu-HU" b="1" dirty="0" err="1" smtClean="0"/>
              <a:t>for</a:t>
            </a:r>
            <a:r>
              <a:rPr lang="hu-HU" b="1" dirty="0" smtClean="0"/>
              <a:t> </a:t>
            </a:r>
            <a:r>
              <a:rPr lang="hu-HU" b="1" dirty="0" err="1" smtClean="0"/>
              <a:t>agreement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v </a:t>
            </a:r>
            <a:r>
              <a:rPr lang="hu-HU" b="1" dirty="0" err="1" smtClean="0"/>
              <a:t>node</a:t>
            </a:r>
            <a:r>
              <a:rPr lang="hu-HU" b="1" dirty="0" smtClean="0"/>
              <a:t>.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downward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,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upward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err="1" smtClean="0"/>
              <a:t>PCC</a:t>
            </a:r>
            <a:r>
              <a:rPr lang="hu-HU" dirty="0" smtClean="0"/>
              <a:t>: A </a:t>
            </a:r>
            <a:r>
              <a:rPr lang="hu-HU" dirty="0" err="1" smtClean="0"/>
              <a:t>probe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completely</a:t>
            </a:r>
            <a:r>
              <a:rPr lang="hu-HU" dirty="0" smtClean="0"/>
              <a:t> </a:t>
            </a:r>
            <a:r>
              <a:rPr lang="hu-HU" dirty="0" err="1" smtClean="0"/>
              <a:t>valued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hu-HU" dirty="0" smtClean="0"/>
              <a:t> is </a:t>
            </a:r>
            <a:r>
              <a:rPr lang="hu-HU" dirty="0" err="1" smtClean="0"/>
              <a:t>inactive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upward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. </a:t>
            </a:r>
          </a:p>
          <a:p>
            <a:pPr>
              <a:buNone/>
            </a:pPr>
            <a:r>
              <a:rPr lang="hu-HU" dirty="0"/>
              <a:t>A </a:t>
            </a:r>
            <a:r>
              <a:rPr lang="hu-HU" dirty="0" err="1"/>
              <a:t>1st</a:t>
            </a:r>
            <a:r>
              <a:rPr lang="hu-HU" dirty="0"/>
              <a:t> </a:t>
            </a:r>
            <a:r>
              <a:rPr lang="hu-HU" dirty="0" err="1"/>
              <a:t>person</a:t>
            </a:r>
            <a:r>
              <a:rPr lang="hu-HU" dirty="0"/>
              <a:t> </a:t>
            </a:r>
            <a:r>
              <a:rPr lang="hu-HU" dirty="0" err="1"/>
              <a:t>internal</a:t>
            </a:r>
            <a:r>
              <a:rPr lang="hu-HU" dirty="0"/>
              <a:t> </a:t>
            </a:r>
            <a:r>
              <a:rPr lang="hu-HU" dirty="0" err="1"/>
              <a:t>argument</a:t>
            </a:r>
            <a:r>
              <a:rPr lang="hu-HU" dirty="0"/>
              <a:t> (</a:t>
            </a:r>
            <a:r>
              <a:rPr lang="hu-HU" dirty="0" err="1"/>
              <a:t>speaker</a:t>
            </a:r>
            <a:r>
              <a:rPr lang="hu-HU" dirty="0"/>
              <a:t>, </a:t>
            </a:r>
            <a:r>
              <a:rPr lang="hu-HU" dirty="0" err="1"/>
              <a:t>participant</a:t>
            </a:r>
            <a:r>
              <a:rPr lang="hu-HU" dirty="0"/>
              <a:t>, </a:t>
            </a:r>
            <a:r>
              <a:rPr lang="hu-HU" dirty="0" err="1"/>
              <a:t>person</a:t>
            </a:r>
            <a:r>
              <a:rPr lang="hu-HU" dirty="0"/>
              <a:t>) </a:t>
            </a:r>
            <a:r>
              <a:rPr lang="hu-HU" dirty="0" err="1"/>
              <a:t>leaves</a:t>
            </a:r>
            <a:r>
              <a:rPr lang="hu-HU" dirty="0"/>
              <a:t> no </a:t>
            </a:r>
            <a:r>
              <a:rPr lang="hu-HU" dirty="0" err="1"/>
              <a:t>features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checked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Why</a:t>
            </a:r>
            <a:r>
              <a:rPr lang="hu-HU" dirty="0" smtClean="0"/>
              <a:t> is </a:t>
            </a:r>
            <a:r>
              <a:rPr lang="hu-HU" dirty="0" err="1" smtClean="0"/>
              <a:t>O-marking</a:t>
            </a:r>
            <a:r>
              <a:rPr lang="hu-HU" dirty="0" smtClean="0"/>
              <a:t> </a:t>
            </a:r>
            <a:r>
              <a:rPr lang="hu-HU" dirty="0" err="1" smtClean="0"/>
              <a:t>blocked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Khanty</a:t>
            </a:r>
            <a:r>
              <a:rPr lang="hu-HU" dirty="0" smtClean="0"/>
              <a:t> and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objects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1st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sz="800" dirty="0" smtClean="0"/>
          </a:p>
          <a:p>
            <a:pPr>
              <a:buNone/>
            </a:pPr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b="1" dirty="0" err="1" smtClean="0"/>
              <a:t>what</a:t>
            </a:r>
            <a:r>
              <a:rPr lang="hu-HU" b="1" dirty="0" smtClean="0"/>
              <a:t> </a:t>
            </a:r>
            <a:r>
              <a:rPr lang="hu-HU" b="1" dirty="0" err="1" smtClean="0"/>
              <a:t>triggers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PCC</a:t>
            </a:r>
            <a:r>
              <a:rPr lang="hu-HU" b="1" dirty="0" smtClean="0"/>
              <a:t> is </a:t>
            </a:r>
            <a:r>
              <a:rPr lang="hu-HU" b="1" dirty="0" err="1" smtClean="0"/>
              <a:t>not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interaction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person</a:t>
            </a:r>
            <a:r>
              <a:rPr lang="hu-HU" b="1" dirty="0" smtClean="0"/>
              <a:t> </a:t>
            </a:r>
            <a:r>
              <a:rPr lang="hu-HU" b="1" dirty="0" err="1" smtClean="0"/>
              <a:t>features</a:t>
            </a:r>
            <a:r>
              <a:rPr lang="hu-HU" b="1" dirty="0" smtClean="0"/>
              <a:t> of S and O </a:t>
            </a:r>
            <a:r>
              <a:rPr lang="hu-HU" b="1" dirty="0" err="1" smtClean="0"/>
              <a:t>but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discourse</a:t>
            </a:r>
            <a:r>
              <a:rPr lang="hu-HU" b="1" dirty="0" smtClean="0"/>
              <a:t> </a:t>
            </a:r>
            <a:r>
              <a:rPr lang="hu-HU" b="1" dirty="0" err="1" smtClean="0"/>
              <a:t>hierarchy</a:t>
            </a:r>
            <a:r>
              <a:rPr lang="hu-HU" b="1" dirty="0" smtClean="0"/>
              <a:t> of </a:t>
            </a:r>
            <a:r>
              <a:rPr lang="hu-HU" b="1" dirty="0" err="1" smtClean="0"/>
              <a:t>their</a:t>
            </a:r>
            <a:r>
              <a:rPr lang="hu-HU" b="1" dirty="0" smtClean="0"/>
              <a:t> </a:t>
            </a:r>
            <a:r>
              <a:rPr lang="hu-HU" b="1" dirty="0" err="1" smtClean="0"/>
              <a:t>referents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sz="800" dirty="0" smtClean="0"/>
          </a:p>
          <a:p>
            <a:pPr>
              <a:buNone/>
            </a:pPr>
            <a:r>
              <a:rPr lang="hu-HU" dirty="0" smtClean="0"/>
              <a:t> 	(An O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1st</a:t>
            </a:r>
            <a:r>
              <a:rPr lang="hu-HU" dirty="0" smtClean="0"/>
              <a:t>/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r>
              <a:rPr lang="hu-HU" dirty="0" smtClean="0"/>
              <a:t> is a part, </a:t>
            </a:r>
            <a:r>
              <a:rPr lang="hu-HU" dirty="0" err="1" smtClean="0"/>
              <a:t>or</a:t>
            </a:r>
            <a:r>
              <a:rPr lang="hu-HU" dirty="0" smtClean="0"/>
              <a:t> a </a:t>
            </a:r>
            <a:r>
              <a:rPr lang="hu-HU" dirty="0" err="1" smtClean="0"/>
              <a:t>belonging</a:t>
            </a:r>
            <a:r>
              <a:rPr lang="hu-HU" dirty="0" smtClean="0"/>
              <a:t>,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speaker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listener</a:t>
            </a:r>
            <a:r>
              <a:rPr lang="hu-HU" dirty="0" smtClean="0"/>
              <a:t>. 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reconstructed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system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provides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evidence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against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feature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checking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explanation</a:t>
            </a:r>
            <a:r>
              <a:rPr lang="hu-HU" sz="3600" dirty="0" smtClean="0"/>
              <a:t>: </a:t>
            </a:r>
            <a:endParaRPr lang="hu-HU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978080" cy="792088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Conclusion</a:t>
            </a:r>
            <a:r>
              <a:rPr lang="hu-HU" sz="3600" b="1" dirty="0" smtClean="0"/>
              <a:t>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Linguistic</a:t>
            </a:r>
            <a:r>
              <a:rPr lang="hu-HU" dirty="0" smtClean="0"/>
              <a:t> </a:t>
            </a:r>
            <a:r>
              <a:rPr lang="hu-HU" dirty="0" err="1" smtClean="0"/>
              <a:t>fossils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potential</a:t>
            </a:r>
            <a:r>
              <a:rPr lang="hu-HU" dirty="0" smtClean="0"/>
              <a:t> </a:t>
            </a:r>
            <a:r>
              <a:rPr lang="hu-HU" dirty="0" err="1" smtClean="0"/>
              <a:t>sources</a:t>
            </a:r>
            <a:r>
              <a:rPr lang="hu-HU" dirty="0" smtClean="0"/>
              <a:t> of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reconstruction</a:t>
            </a:r>
            <a:r>
              <a:rPr lang="hu-HU" dirty="0" smtClean="0"/>
              <a:t>. 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Uralic</a:t>
            </a:r>
            <a:r>
              <a:rPr lang="hu-HU" dirty="0" smtClean="0"/>
              <a:t> </a:t>
            </a:r>
            <a:r>
              <a:rPr lang="hu-HU" dirty="0" err="1" smtClean="0"/>
              <a:t>languages</a:t>
            </a:r>
            <a:r>
              <a:rPr lang="hu-HU" dirty="0" smtClean="0"/>
              <a:t> had </a:t>
            </a: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object-verb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and </a:t>
            </a: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marking. </a:t>
            </a:r>
          </a:p>
          <a:p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encoded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 </a:t>
            </a:r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. 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Agrement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Person-Case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ensured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structural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of </a:t>
            </a:r>
            <a:r>
              <a:rPr lang="hu-HU" dirty="0" err="1" smtClean="0"/>
              <a:t>topics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contradict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scale</a:t>
            </a:r>
            <a:r>
              <a:rPr lang="hu-HU" dirty="0" smtClean="0"/>
              <a:t>.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PCC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Indo-European</a:t>
            </a:r>
            <a:r>
              <a:rPr lang="hu-HU" dirty="0" smtClean="0"/>
              <a:t> etc. </a:t>
            </a:r>
            <a:r>
              <a:rPr lang="hu-HU" dirty="0" err="1" smtClean="0"/>
              <a:t>languages</a:t>
            </a:r>
            <a:r>
              <a:rPr lang="hu-HU" dirty="0" smtClean="0"/>
              <a:t>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had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smtClean="0"/>
              <a:t>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Selected</a:t>
            </a:r>
            <a:r>
              <a:rPr lang="hu-HU" sz="3200" dirty="0" smtClean="0"/>
              <a:t> </a:t>
            </a:r>
            <a:r>
              <a:rPr lang="hu-HU" sz="3200" dirty="0" err="1" smtClean="0"/>
              <a:t>references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err="1" smtClean="0"/>
              <a:t>Dalrymple</a:t>
            </a:r>
            <a:r>
              <a:rPr lang="hu-HU" sz="1800" dirty="0" smtClean="0"/>
              <a:t>, Mary &amp; Irina </a:t>
            </a:r>
            <a:r>
              <a:rPr lang="hu-HU" sz="1800" dirty="0" err="1" smtClean="0"/>
              <a:t>Nikolaeva</a:t>
            </a:r>
            <a:r>
              <a:rPr lang="hu-HU" sz="1800" dirty="0" smtClean="0"/>
              <a:t> 2011. </a:t>
            </a:r>
            <a:r>
              <a:rPr lang="hu-HU" sz="1800" i="1" dirty="0" err="1" smtClean="0"/>
              <a:t>Objects</a:t>
            </a:r>
            <a:r>
              <a:rPr lang="hu-HU" sz="1800" i="1" dirty="0" smtClean="0"/>
              <a:t> and </a:t>
            </a:r>
            <a:r>
              <a:rPr lang="hu-HU" sz="1800" i="1" dirty="0" err="1" smtClean="0"/>
              <a:t>Information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Structure</a:t>
            </a:r>
            <a:r>
              <a:rPr lang="hu-HU" sz="1800" dirty="0" smtClean="0"/>
              <a:t>. </a:t>
            </a:r>
            <a:r>
              <a:rPr lang="hu-HU" sz="1800" dirty="0" err="1" smtClean="0"/>
              <a:t>CUP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err="1" smtClean="0"/>
              <a:t>Docekal</a:t>
            </a:r>
            <a:r>
              <a:rPr lang="hu-HU" sz="1800" dirty="0" smtClean="0"/>
              <a:t> </a:t>
            </a:r>
            <a:r>
              <a:rPr lang="hu-HU" sz="1800" dirty="0" err="1" smtClean="0"/>
              <a:t>Mojmír</a:t>
            </a:r>
            <a:r>
              <a:rPr lang="hu-HU" sz="1800" dirty="0" smtClean="0"/>
              <a:t> &amp; </a:t>
            </a:r>
            <a:r>
              <a:rPr lang="hu-HU" sz="1800" dirty="0" err="1" smtClean="0"/>
              <a:t>Kallulli</a:t>
            </a:r>
            <a:r>
              <a:rPr lang="hu-HU" sz="1800" dirty="0" smtClean="0"/>
              <a:t> 2012. More </a:t>
            </a:r>
            <a:r>
              <a:rPr lang="hu-HU" sz="1800" dirty="0" err="1" smtClean="0"/>
              <a:t>on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semantics</a:t>
            </a:r>
            <a:r>
              <a:rPr lang="hu-HU" sz="1800" dirty="0" smtClean="0"/>
              <a:t> of </a:t>
            </a:r>
            <a:r>
              <a:rPr lang="hu-HU" sz="1800" dirty="0" err="1" smtClean="0"/>
              <a:t>clitic</a:t>
            </a:r>
            <a:r>
              <a:rPr lang="hu-HU" sz="1800" dirty="0" smtClean="0"/>
              <a:t> </a:t>
            </a:r>
            <a:r>
              <a:rPr lang="hu-HU" sz="1800" dirty="0" err="1" smtClean="0"/>
              <a:t>doubling</a:t>
            </a:r>
            <a:r>
              <a:rPr lang="hu-HU" sz="1800" dirty="0" smtClean="0"/>
              <a:t>.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err="1" smtClean="0"/>
              <a:t>Empirical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Issues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Syntax</a:t>
            </a:r>
            <a:r>
              <a:rPr lang="hu-HU" sz="1800" i="1" dirty="0" smtClean="0"/>
              <a:t> and </a:t>
            </a:r>
            <a:r>
              <a:rPr lang="hu-HU" sz="1800" i="1" dirty="0" err="1" smtClean="0"/>
              <a:t>Semantics</a:t>
            </a:r>
            <a:r>
              <a:rPr lang="hu-HU" sz="1800" i="1" dirty="0" smtClean="0"/>
              <a:t> 9</a:t>
            </a:r>
            <a:r>
              <a:rPr lang="hu-HU" sz="1800" dirty="0" smtClean="0"/>
              <a:t>,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C. </a:t>
            </a:r>
            <a:r>
              <a:rPr lang="hu-HU" sz="1800" dirty="0" err="1" smtClean="0"/>
              <a:t>Pinon</a:t>
            </a:r>
            <a:r>
              <a:rPr lang="hu-HU" sz="1800" dirty="0" smtClean="0"/>
              <a:t>, 113–128. </a:t>
            </a:r>
            <a:r>
              <a:rPr lang="hu-HU" sz="1800" dirty="0" err="1" smtClean="0"/>
              <a:t>Mouton</a:t>
            </a:r>
            <a:r>
              <a:rPr lang="hu-HU" sz="1800" dirty="0" smtClean="0"/>
              <a:t>. http://</a:t>
            </a:r>
            <a:r>
              <a:rPr lang="hu-HU" sz="1800" dirty="0" err="1" smtClean="0"/>
              <a:t>www.cssp.cnrs.fr</a:t>
            </a:r>
            <a:r>
              <a:rPr lang="hu-HU" sz="1800" dirty="0" smtClean="0"/>
              <a:t>/</a:t>
            </a:r>
            <a:r>
              <a:rPr lang="hu-HU" sz="1800" dirty="0" err="1" smtClean="0"/>
              <a:t>eiss9</a:t>
            </a:r>
            <a:r>
              <a:rPr lang="hu-HU" sz="1800" dirty="0" smtClean="0"/>
              <a:t>/</a:t>
            </a:r>
          </a:p>
          <a:p>
            <a:pPr>
              <a:buNone/>
            </a:pPr>
            <a:r>
              <a:rPr lang="hu-HU" sz="1800" dirty="0" smtClean="0"/>
              <a:t>É. Kiss, Katalin 2005. The </a:t>
            </a:r>
            <a:r>
              <a:rPr lang="hu-HU" sz="1800" dirty="0" err="1" smtClean="0"/>
              <a:t>inverse</a:t>
            </a:r>
            <a:r>
              <a:rPr lang="hu-HU" sz="1800" dirty="0" smtClean="0"/>
              <a:t> </a:t>
            </a:r>
            <a:r>
              <a:rPr lang="hu-HU" sz="1800" dirty="0" err="1" smtClean="0"/>
              <a:t>agreement</a:t>
            </a:r>
            <a:r>
              <a:rPr lang="hu-HU" sz="1800" dirty="0" smtClean="0"/>
              <a:t> </a:t>
            </a:r>
            <a:r>
              <a:rPr lang="hu-HU" sz="1800" dirty="0" err="1" smtClean="0"/>
              <a:t>constraint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Hungarian</a:t>
            </a:r>
            <a:r>
              <a:rPr lang="hu-HU" sz="1800" dirty="0" smtClean="0"/>
              <a:t> − a </a:t>
            </a:r>
            <a:r>
              <a:rPr lang="hu-HU" sz="1800" dirty="0" err="1" smtClean="0"/>
              <a:t>relic</a:t>
            </a:r>
            <a:r>
              <a:rPr lang="hu-HU" sz="1800" dirty="0" smtClean="0"/>
              <a:t> of a </a:t>
            </a:r>
            <a:r>
              <a:rPr lang="hu-HU" sz="1800" dirty="0" err="1" smtClean="0"/>
              <a:t>Uralic</a:t>
            </a:r>
            <a:r>
              <a:rPr lang="hu-HU" sz="1800" dirty="0" smtClean="0"/>
              <a:t>–</a:t>
            </a:r>
            <a:r>
              <a:rPr lang="hu-HU" sz="1800" dirty="0" err="1" smtClean="0"/>
              <a:t>Siberian</a:t>
            </a:r>
            <a:r>
              <a:rPr lang="hu-HU" sz="1800" dirty="0" smtClean="0"/>
              <a:t> </a:t>
            </a:r>
            <a:r>
              <a:rPr lang="hu-HU" sz="1800" dirty="0" err="1" smtClean="0"/>
              <a:t>Sprachbund</a:t>
            </a:r>
            <a:r>
              <a:rPr lang="hu-HU" sz="1800" dirty="0" smtClean="0"/>
              <a:t>?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err="1" smtClean="0"/>
              <a:t>Organizing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Grammar</a:t>
            </a:r>
            <a:r>
              <a:rPr lang="hu-HU" sz="1800" i="1" dirty="0" smtClean="0"/>
              <a:t>. </a:t>
            </a:r>
            <a:r>
              <a:rPr lang="hu-HU" sz="1800" i="1" dirty="0" err="1" smtClean="0"/>
              <a:t>Linguistic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Studies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Honor</a:t>
            </a:r>
            <a:r>
              <a:rPr lang="hu-HU" sz="1800" i="1" dirty="0" smtClean="0"/>
              <a:t> of </a:t>
            </a:r>
            <a:r>
              <a:rPr lang="hu-HU" sz="1800" i="1" dirty="0" err="1" smtClean="0"/>
              <a:t>Henk</a:t>
            </a:r>
            <a:r>
              <a:rPr lang="hu-HU" sz="1800" i="1" dirty="0" smtClean="0"/>
              <a:t> van </a:t>
            </a:r>
            <a:r>
              <a:rPr lang="hu-HU" sz="1800" i="1" dirty="0" err="1" smtClean="0"/>
              <a:t>Riemsdijk</a:t>
            </a:r>
            <a:r>
              <a:rPr lang="hu-HU" sz="1800" dirty="0" smtClean="0"/>
              <a:t>,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Hans </a:t>
            </a:r>
            <a:r>
              <a:rPr lang="hu-HU" sz="1800" dirty="0" err="1" smtClean="0"/>
              <a:t>Broekhuis</a:t>
            </a:r>
            <a:r>
              <a:rPr lang="hu-HU" sz="1800" dirty="0" smtClean="0"/>
              <a:t> et </a:t>
            </a:r>
            <a:r>
              <a:rPr lang="hu-HU" sz="1800" dirty="0" err="1" smtClean="0"/>
              <a:t>al</a:t>
            </a:r>
            <a:r>
              <a:rPr lang="hu-HU" sz="1800" dirty="0" smtClean="0"/>
              <a:t>, 108-116. </a:t>
            </a:r>
            <a:r>
              <a:rPr lang="hu-HU" sz="1800" dirty="0" err="1" smtClean="0"/>
              <a:t>Mouton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smtClean="0"/>
              <a:t>É. Kiss, K. 2012. Null </a:t>
            </a:r>
            <a:r>
              <a:rPr lang="hu-HU" sz="1800" dirty="0" err="1" smtClean="0"/>
              <a:t>pronominal</a:t>
            </a:r>
            <a:r>
              <a:rPr lang="hu-HU" sz="1800" dirty="0" smtClean="0"/>
              <a:t> </a:t>
            </a:r>
            <a:r>
              <a:rPr lang="hu-HU" sz="1800" dirty="0" err="1" smtClean="0"/>
              <a:t>objects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Hungarian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Acta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Linguistica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Hafniensia</a:t>
            </a:r>
            <a:r>
              <a:rPr lang="hu-HU" sz="1800" dirty="0" smtClean="0"/>
              <a:t>  44: 92-206.</a:t>
            </a:r>
            <a:endParaRPr lang="hu-HU" sz="1800" b="1" dirty="0" smtClean="0"/>
          </a:p>
          <a:p>
            <a:pPr>
              <a:buNone/>
            </a:pPr>
            <a:r>
              <a:rPr lang="hu-HU" sz="1800" dirty="0" smtClean="0"/>
              <a:t>É. Kiss, Katalin 2013. The </a:t>
            </a:r>
            <a:r>
              <a:rPr lang="hu-HU" sz="1800" dirty="0" err="1" smtClean="0"/>
              <a:t>Inverse</a:t>
            </a:r>
            <a:r>
              <a:rPr lang="hu-HU" sz="1800" dirty="0" smtClean="0"/>
              <a:t> </a:t>
            </a:r>
            <a:r>
              <a:rPr lang="hu-HU" sz="1800" dirty="0" err="1" smtClean="0"/>
              <a:t>Agreement</a:t>
            </a:r>
            <a:r>
              <a:rPr lang="hu-HU" sz="1800" dirty="0" smtClean="0"/>
              <a:t> </a:t>
            </a:r>
            <a:r>
              <a:rPr lang="hu-HU" sz="1800" dirty="0" err="1" smtClean="0"/>
              <a:t>Constraint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Uralic</a:t>
            </a:r>
            <a:r>
              <a:rPr lang="hu-HU" sz="1800" dirty="0" smtClean="0"/>
              <a:t> </a:t>
            </a:r>
            <a:r>
              <a:rPr lang="hu-HU" sz="1800" dirty="0" err="1" smtClean="0"/>
              <a:t>Languages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Finno-Ugric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Languages</a:t>
            </a:r>
            <a:r>
              <a:rPr lang="hu-HU" sz="1800" i="1" dirty="0" smtClean="0"/>
              <a:t> and </a:t>
            </a:r>
            <a:r>
              <a:rPr lang="hu-HU" sz="1800" i="1" dirty="0" err="1" smtClean="0"/>
              <a:t>Linguistics</a:t>
            </a:r>
            <a:r>
              <a:rPr lang="hu-HU" sz="1800" i="1" dirty="0" smtClean="0"/>
              <a:t> </a:t>
            </a:r>
            <a:r>
              <a:rPr lang="hu-HU" sz="1800" dirty="0" smtClean="0"/>
              <a:t>2 (1): 2-21.</a:t>
            </a:r>
          </a:p>
          <a:p>
            <a:pPr>
              <a:buNone/>
            </a:pPr>
            <a:r>
              <a:rPr lang="hu-HU" sz="1800" dirty="0" err="1" smtClean="0"/>
              <a:t>Kallulli</a:t>
            </a:r>
            <a:r>
              <a:rPr lang="hu-HU" sz="1800" dirty="0" smtClean="0"/>
              <a:t>, Dalina. 2008. </a:t>
            </a:r>
            <a:r>
              <a:rPr lang="hu-HU" sz="1800" dirty="0" err="1" smtClean="0"/>
              <a:t>Clitic</a:t>
            </a:r>
            <a:r>
              <a:rPr lang="hu-HU" sz="1800" dirty="0" smtClean="0"/>
              <a:t> </a:t>
            </a:r>
            <a:r>
              <a:rPr lang="hu-HU" sz="1800" dirty="0" err="1" smtClean="0"/>
              <a:t>doubling</a:t>
            </a:r>
            <a:r>
              <a:rPr lang="hu-HU" sz="1800" dirty="0" smtClean="0"/>
              <a:t>, </a:t>
            </a:r>
            <a:r>
              <a:rPr lang="hu-HU" sz="1800" dirty="0" err="1" smtClean="0"/>
              <a:t>agreement</a:t>
            </a:r>
            <a:r>
              <a:rPr lang="hu-HU" sz="1800" dirty="0" smtClean="0"/>
              <a:t>, and </a:t>
            </a:r>
            <a:r>
              <a:rPr lang="hu-HU" sz="1800" dirty="0" err="1" smtClean="0"/>
              <a:t>information</a:t>
            </a:r>
            <a:r>
              <a:rPr lang="hu-HU" sz="1800" dirty="0" smtClean="0"/>
              <a:t> </a:t>
            </a:r>
            <a:r>
              <a:rPr lang="hu-HU" sz="1800" dirty="0" err="1" smtClean="0"/>
              <a:t>structure</a:t>
            </a:r>
            <a:r>
              <a:rPr lang="hu-HU" sz="1800" dirty="0" smtClean="0"/>
              <a:t>.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err="1" smtClean="0"/>
              <a:t>Clitic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doubling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the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Balkan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languages</a:t>
            </a:r>
            <a:r>
              <a:rPr lang="hu-HU" sz="1800" dirty="0" smtClean="0"/>
              <a:t>,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D. </a:t>
            </a:r>
            <a:r>
              <a:rPr lang="hu-HU" sz="1800" dirty="0" err="1" smtClean="0"/>
              <a:t>Kallulli</a:t>
            </a:r>
            <a:r>
              <a:rPr lang="hu-HU" sz="1800" dirty="0" smtClean="0"/>
              <a:t> &amp; L. </a:t>
            </a:r>
            <a:r>
              <a:rPr lang="hu-HU" sz="1800" dirty="0" err="1" smtClean="0"/>
              <a:t>Tasmowski</a:t>
            </a:r>
            <a:r>
              <a:rPr lang="hu-HU" sz="1800" dirty="0" smtClean="0"/>
              <a:t>, 227–255. Amsterdam: </a:t>
            </a:r>
            <a:r>
              <a:rPr lang="hu-HU" sz="1800" dirty="0" err="1" smtClean="0"/>
              <a:t>Benjamins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err="1" smtClean="0"/>
              <a:t>Nikolaeva</a:t>
            </a:r>
            <a:r>
              <a:rPr lang="hu-HU" sz="1800" dirty="0" smtClean="0"/>
              <a:t>, I. 2001. </a:t>
            </a:r>
            <a:r>
              <a:rPr lang="hu-HU" sz="1800" dirty="0" err="1" smtClean="0"/>
              <a:t>Secondary</a:t>
            </a:r>
            <a:r>
              <a:rPr lang="hu-HU" sz="1800" dirty="0" smtClean="0"/>
              <a:t> </a:t>
            </a:r>
            <a:r>
              <a:rPr lang="hu-HU" sz="1800" dirty="0" err="1" smtClean="0"/>
              <a:t>topic</a:t>
            </a:r>
            <a:r>
              <a:rPr lang="hu-HU" sz="1800" dirty="0" smtClean="0"/>
              <a:t> </a:t>
            </a:r>
            <a:r>
              <a:rPr lang="hu-HU" sz="1800" dirty="0" err="1" smtClean="0"/>
              <a:t>as</a:t>
            </a:r>
            <a:r>
              <a:rPr lang="hu-HU" sz="1800" dirty="0" smtClean="0"/>
              <a:t> a </a:t>
            </a:r>
            <a:r>
              <a:rPr lang="hu-HU" sz="1800" dirty="0" err="1" smtClean="0"/>
              <a:t>relation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information</a:t>
            </a:r>
            <a:r>
              <a:rPr lang="hu-HU" sz="1800" dirty="0" smtClean="0"/>
              <a:t> </a:t>
            </a:r>
            <a:r>
              <a:rPr lang="hu-HU" sz="1800" dirty="0" err="1" smtClean="0"/>
              <a:t>structure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Linguistics</a:t>
            </a:r>
            <a:r>
              <a:rPr lang="hu-HU" sz="1800" i="1" dirty="0" smtClean="0"/>
              <a:t> </a:t>
            </a:r>
            <a:r>
              <a:rPr lang="hu-HU" sz="1800" dirty="0" smtClean="0"/>
              <a:t>39: 1-49.</a:t>
            </a:r>
          </a:p>
          <a:p>
            <a:pPr>
              <a:buNone/>
            </a:pPr>
            <a:r>
              <a:rPr lang="hu-HU" sz="1800" dirty="0" err="1" smtClean="0"/>
              <a:t>Nikolaeva</a:t>
            </a:r>
            <a:r>
              <a:rPr lang="hu-HU" sz="1800" dirty="0" smtClean="0"/>
              <a:t>, Irina 2002. </a:t>
            </a:r>
            <a:r>
              <a:rPr lang="hu-HU" sz="1800" dirty="0" err="1" smtClean="0"/>
              <a:t>Possessive</a:t>
            </a:r>
            <a:r>
              <a:rPr lang="hu-HU" sz="1800" dirty="0" smtClean="0"/>
              <a:t> </a:t>
            </a:r>
            <a:r>
              <a:rPr lang="hu-HU" sz="1800" dirty="0" err="1" smtClean="0"/>
              <a:t>affixes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pragmatic</a:t>
            </a:r>
            <a:r>
              <a:rPr lang="hu-HU" sz="1800" dirty="0" smtClean="0"/>
              <a:t> </a:t>
            </a:r>
            <a:r>
              <a:rPr lang="hu-HU" sz="1800" dirty="0" err="1" smtClean="0"/>
              <a:t>structuring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utterance</a:t>
            </a:r>
            <a:r>
              <a:rPr lang="hu-HU" sz="1800" dirty="0" smtClean="0"/>
              <a:t>: </a:t>
            </a:r>
            <a:r>
              <a:rPr lang="hu-HU" sz="1800" dirty="0" err="1" smtClean="0"/>
              <a:t>Evidence</a:t>
            </a:r>
            <a:r>
              <a:rPr lang="hu-HU" sz="1800" dirty="0" smtClean="0"/>
              <a:t> </a:t>
            </a:r>
            <a:r>
              <a:rPr lang="hu-HU" sz="1800" dirty="0" err="1" smtClean="0"/>
              <a:t>from</a:t>
            </a:r>
            <a:r>
              <a:rPr lang="hu-HU" sz="1800" dirty="0" smtClean="0"/>
              <a:t> </a:t>
            </a:r>
            <a:r>
              <a:rPr lang="hu-HU" sz="1800" dirty="0" err="1" smtClean="0"/>
              <a:t>Uralic</a:t>
            </a:r>
            <a:r>
              <a:rPr lang="hu-HU" sz="1800" dirty="0" smtClean="0"/>
              <a:t>.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smtClean="0"/>
              <a:t>International </a:t>
            </a:r>
            <a:r>
              <a:rPr lang="hu-HU" sz="1800" i="1" dirty="0" err="1" smtClean="0"/>
              <a:t>Symposium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on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Deictic</a:t>
            </a:r>
            <a:r>
              <a:rPr lang="hu-HU" sz="1800" i="1" dirty="0" smtClean="0"/>
              <a:t> Systems and </a:t>
            </a:r>
            <a:r>
              <a:rPr lang="hu-HU" sz="1800" i="1" dirty="0" err="1" smtClean="0"/>
              <a:t>Quantification</a:t>
            </a:r>
            <a:r>
              <a:rPr lang="hu-HU" sz="1800" i="1" dirty="0" smtClean="0"/>
              <a:t>, </a:t>
            </a:r>
            <a:r>
              <a:rPr lang="hu-HU" sz="1800" i="1" dirty="0" err="1" smtClean="0"/>
              <a:t>Izhevsk</a:t>
            </a:r>
            <a:r>
              <a:rPr lang="hu-HU" sz="1800" dirty="0" smtClean="0"/>
              <a:t>, 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Bernard </a:t>
            </a:r>
            <a:r>
              <a:rPr lang="hu-HU" sz="1800" dirty="0" err="1" smtClean="0"/>
              <a:t>Comrie</a:t>
            </a:r>
            <a:r>
              <a:rPr lang="hu-HU" sz="1800" dirty="0" smtClean="0"/>
              <a:t> &amp; </a:t>
            </a:r>
            <a:r>
              <a:rPr lang="hu-HU" sz="1800" dirty="0" err="1" smtClean="0"/>
              <a:t>Pirkko</a:t>
            </a:r>
            <a:r>
              <a:rPr lang="hu-HU" sz="1800" dirty="0" smtClean="0"/>
              <a:t> </a:t>
            </a:r>
            <a:r>
              <a:rPr lang="hu-HU" sz="1800" dirty="0" err="1" smtClean="0"/>
              <a:t>Suihkonen</a:t>
            </a:r>
            <a:r>
              <a:rPr lang="hu-HU" sz="1800" dirty="0" smtClean="0"/>
              <a:t>. </a:t>
            </a:r>
            <a:r>
              <a:rPr lang="hu-HU" sz="1800" dirty="0" err="1" smtClean="0"/>
              <a:t>Benjamins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err="1" smtClean="0"/>
              <a:t>Nikolaeva</a:t>
            </a:r>
            <a:r>
              <a:rPr lang="hu-HU" sz="1800" dirty="0" smtClean="0"/>
              <a:t>, Irina 2014. </a:t>
            </a:r>
            <a:r>
              <a:rPr lang="hu-HU" sz="1800" i="1" dirty="0" smtClean="0"/>
              <a:t>A </a:t>
            </a:r>
            <a:r>
              <a:rPr lang="hu-HU" sz="1800" i="1" dirty="0" err="1" smtClean="0"/>
              <a:t>Grammar</a:t>
            </a:r>
            <a:r>
              <a:rPr lang="hu-HU" sz="1800" i="1" dirty="0" smtClean="0"/>
              <a:t> of Tundra </a:t>
            </a:r>
            <a:r>
              <a:rPr lang="hu-HU" sz="1800" i="1" dirty="0" err="1" smtClean="0"/>
              <a:t>Nenets</a:t>
            </a:r>
            <a:r>
              <a:rPr lang="hu-HU" sz="1800" dirty="0" smtClean="0"/>
              <a:t>. Berlin: </a:t>
            </a:r>
            <a:r>
              <a:rPr lang="hu-HU" sz="1800" dirty="0" err="1" smtClean="0"/>
              <a:t>Mouton</a:t>
            </a:r>
            <a:r>
              <a:rPr lang="hu-HU" sz="1800" dirty="0" smtClean="0"/>
              <a:t> de </a:t>
            </a:r>
            <a:r>
              <a:rPr lang="hu-HU" sz="1800" dirty="0" err="1" smtClean="0"/>
              <a:t>Gruyter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smtClean="0"/>
              <a:t>Sipőcz, Katalin 2012. </a:t>
            </a:r>
            <a:r>
              <a:rPr lang="hu-HU" sz="1800" dirty="0" err="1" smtClean="0"/>
              <a:t>Ditranzitív</a:t>
            </a:r>
            <a:r>
              <a:rPr lang="hu-HU" sz="1800" dirty="0" smtClean="0"/>
              <a:t> igék a manysiban. </a:t>
            </a:r>
            <a:r>
              <a:rPr lang="hu-HU" sz="1800" i="1" dirty="0" smtClean="0"/>
              <a:t>Nyelvtudományi Közlemények</a:t>
            </a:r>
            <a:r>
              <a:rPr lang="hu-HU" sz="1800" dirty="0" smtClean="0"/>
              <a:t> 109: 123-136.</a:t>
            </a:r>
          </a:p>
          <a:p>
            <a:pPr>
              <a:buNone/>
            </a:pPr>
            <a:r>
              <a:rPr lang="hu-HU" sz="1800" dirty="0" err="1" smtClean="0"/>
              <a:t>Virtanen</a:t>
            </a:r>
            <a:r>
              <a:rPr lang="hu-HU" sz="1800" dirty="0" smtClean="0"/>
              <a:t>, </a:t>
            </a:r>
            <a:r>
              <a:rPr lang="hu-HU" sz="1800" dirty="0" err="1" smtClean="0"/>
              <a:t>Susanna</a:t>
            </a:r>
            <a:r>
              <a:rPr lang="hu-HU" sz="1800" dirty="0" smtClean="0"/>
              <a:t> 2014. </a:t>
            </a:r>
            <a:r>
              <a:rPr lang="hu-HU" sz="1800" dirty="0" err="1" smtClean="0"/>
              <a:t>Pragmatic</a:t>
            </a:r>
            <a:r>
              <a:rPr lang="hu-HU" sz="1800" dirty="0" smtClean="0"/>
              <a:t> </a:t>
            </a:r>
            <a:r>
              <a:rPr lang="hu-HU" sz="1800" dirty="0" err="1" smtClean="0"/>
              <a:t>object</a:t>
            </a:r>
            <a:r>
              <a:rPr lang="hu-HU" sz="1800" dirty="0" smtClean="0"/>
              <a:t> marking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Eastern</a:t>
            </a:r>
            <a:r>
              <a:rPr lang="hu-HU" sz="1800" dirty="0" smtClean="0"/>
              <a:t> </a:t>
            </a:r>
            <a:r>
              <a:rPr lang="hu-HU" sz="1800" dirty="0" err="1" smtClean="0"/>
              <a:t>mansi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Linguistics</a:t>
            </a:r>
            <a:r>
              <a:rPr lang="hu-HU" sz="1800" dirty="0" smtClean="0"/>
              <a:t> 52: 391–413.</a:t>
            </a:r>
          </a:p>
          <a:p>
            <a:pPr>
              <a:buNone/>
            </a:pPr>
            <a:r>
              <a:rPr lang="hu-HU" sz="1800" dirty="0" err="1" smtClean="0"/>
              <a:t>Virtanen</a:t>
            </a:r>
            <a:r>
              <a:rPr lang="hu-HU" sz="1800" dirty="0" smtClean="0"/>
              <a:t>, </a:t>
            </a:r>
            <a:r>
              <a:rPr lang="hu-HU" sz="1800" dirty="0" err="1" smtClean="0"/>
              <a:t>Susanna</a:t>
            </a:r>
            <a:r>
              <a:rPr lang="hu-HU" sz="1800" dirty="0" smtClean="0"/>
              <a:t> 2015. </a:t>
            </a:r>
            <a:r>
              <a:rPr lang="hu-HU" sz="1800" dirty="0" err="1" smtClean="0"/>
              <a:t>Transitivity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Eastern</a:t>
            </a:r>
            <a:r>
              <a:rPr lang="hu-HU" sz="1800" dirty="0" smtClean="0"/>
              <a:t> </a:t>
            </a:r>
            <a:r>
              <a:rPr lang="hu-HU" sz="1800" dirty="0" err="1" smtClean="0"/>
              <a:t>Mansi</a:t>
            </a:r>
            <a:r>
              <a:rPr lang="hu-HU" sz="1800" dirty="0" smtClean="0"/>
              <a:t>. PhD </a:t>
            </a:r>
            <a:r>
              <a:rPr lang="hu-HU" sz="1800" dirty="0" err="1" smtClean="0"/>
              <a:t>dissertation</a:t>
            </a:r>
            <a:r>
              <a:rPr lang="hu-HU" sz="1800" dirty="0" smtClean="0"/>
              <a:t>. University of Helsinki.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The </a:t>
            </a:r>
            <a:r>
              <a:rPr lang="hu-HU" sz="4000" b="1" dirty="0" err="1" smtClean="0"/>
              <a:t>grammatical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system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to</a:t>
            </a:r>
            <a:r>
              <a:rPr lang="hu-HU" sz="4000" b="1" dirty="0" smtClean="0"/>
              <a:t> be </a:t>
            </a:r>
            <a:r>
              <a:rPr lang="hu-HU" sz="4000" b="1" dirty="0" err="1" smtClean="0"/>
              <a:t>reconstructed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from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the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fragments</a:t>
            </a:r>
            <a:r>
              <a:rPr lang="hu-HU" sz="4000" b="1" dirty="0" smtClean="0"/>
              <a:t>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3500" b="1" dirty="0" err="1" smtClean="0"/>
              <a:t>Topical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objects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marked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by</a:t>
            </a:r>
            <a:endParaRPr lang="hu-HU" sz="3500" b="1" dirty="0" smtClean="0"/>
          </a:p>
          <a:p>
            <a:pPr>
              <a:buNone/>
            </a:pPr>
            <a:r>
              <a:rPr lang="hu-HU" sz="3500" b="1" dirty="0" smtClean="0"/>
              <a:t>		- </a:t>
            </a:r>
            <a:r>
              <a:rPr lang="hu-HU" sz="3500" b="1" dirty="0" err="1" smtClean="0"/>
              <a:t>agreement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on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the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verb</a:t>
            </a:r>
            <a:r>
              <a:rPr lang="hu-HU" sz="3500" b="1" dirty="0" smtClean="0"/>
              <a:t>, and</a:t>
            </a:r>
          </a:p>
          <a:p>
            <a:pPr>
              <a:buNone/>
            </a:pPr>
            <a:r>
              <a:rPr lang="hu-HU" sz="3500" b="1" dirty="0" smtClean="0"/>
              <a:t>		- a </a:t>
            </a:r>
            <a:r>
              <a:rPr lang="hu-HU" sz="3500" b="1" dirty="0" err="1" smtClean="0"/>
              <a:t>case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suffix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on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the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object</a:t>
            </a:r>
            <a:r>
              <a:rPr lang="hu-HU" sz="3500" b="1" dirty="0" smtClean="0"/>
              <a:t>.</a:t>
            </a:r>
          </a:p>
          <a:p>
            <a:pPr>
              <a:buNone/>
            </a:pPr>
            <a:endParaRPr lang="hu-HU" sz="3500" b="1" dirty="0" smtClean="0"/>
          </a:p>
          <a:p>
            <a:pPr marL="0" indent="0">
              <a:buNone/>
            </a:pPr>
            <a:r>
              <a:rPr lang="hu-HU" sz="3500" b="1" dirty="0" smtClean="0"/>
              <a:t>The </a:t>
            </a:r>
            <a:r>
              <a:rPr lang="hu-HU" sz="3500" b="1" dirty="0" err="1" smtClean="0"/>
              <a:t>constraints</a:t>
            </a:r>
            <a:r>
              <a:rPr lang="hu-HU" sz="3500" b="1" dirty="0" smtClean="0"/>
              <a:t> </a:t>
            </a:r>
            <a:r>
              <a:rPr lang="hu-HU" sz="3500" dirty="0" err="1" smtClean="0"/>
              <a:t>regulate</a:t>
            </a:r>
            <a:r>
              <a:rPr lang="hu-HU" sz="3500" dirty="0" smtClean="0"/>
              <a:t>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relative</a:t>
            </a:r>
            <a:r>
              <a:rPr lang="hu-HU" sz="3500" dirty="0" smtClean="0"/>
              <a:t> </a:t>
            </a:r>
            <a:r>
              <a:rPr lang="hu-HU" sz="3500" dirty="0" err="1" smtClean="0"/>
              <a:t>topicality</a:t>
            </a:r>
            <a:r>
              <a:rPr lang="hu-HU" sz="3500" dirty="0" smtClean="0"/>
              <a:t> of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subject</a:t>
            </a:r>
            <a:r>
              <a:rPr lang="hu-HU" sz="3500" dirty="0" smtClean="0"/>
              <a:t> and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object</a:t>
            </a:r>
            <a:r>
              <a:rPr lang="hu-HU" sz="3500" dirty="0" smtClean="0"/>
              <a:t>:</a:t>
            </a:r>
          </a:p>
          <a:p>
            <a:pPr marL="0" indent="0">
              <a:buNone/>
            </a:pPr>
            <a:r>
              <a:rPr lang="hu-HU" sz="3500" b="1" dirty="0" smtClean="0"/>
              <a:t>    	</a:t>
            </a:r>
            <a:r>
              <a:rPr lang="hu-HU" sz="3500" b="1" dirty="0" err="1" smtClean="0"/>
              <a:t>the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object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can’t</a:t>
            </a:r>
            <a:r>
              <a:rPr lang="hu-HU" sz="3500" b="1" dirty="0" smtClean="0"/>
              <a:t> be more </a:t>
            </a:r>
            <a:r>
              <a:rPr lang="hu-HU" sz="3500" b="1" dirty="0" err="1" smtClean="0"/>
              <a:t>topical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than</a:t>
            </a:r>
            <a:r>
              <a:rPr lang="hu-HU" sz="3500" b="1" dirty="0" smtClean="0"/>
              <a:t> </a:t>
            </a:r>
            <a:r>
              <a:rPr lang="hu-HU" sz="3500" b="1" dirty="0" err="1" smtClean="0"/>
              <a:t>the</a:t>
            </a:r>
            <a:r>
              <a:rPr lang="hu-HU" sz="3500" b="1" dirty="0" smtClean="0"/>
              <a:t> 	</a:t>
            </a:r>
            <a:r>
              <a:rPr lang="hu-HU" sz="3500" b="1" dirty="0" err="1" smtClean="0"/>
              <a:t>subject</a:t>
            </a:r>
            <a:r>
              <a:rPr lang="hu-HU" sz="3500" dirty="0" smtClean="0"/>
              <a:t>.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Fragment</a:t>
            </a:r>
            <a:r>
              <a:rPr lang="hu-HU" sz="3600" b="1" dirty="0" smtClean="0"/>
              <a:t> 1: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3rd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;       no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1st</a:t>
            </a:r>
            <a:r>
              <a:rPr lang="hu-HU" dirty="0" smtClean="0"/>
              <a:t>/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sz="1000" dirty="0" smtClean="0"/>
          </a:p>
          <a:p>
            <a:pPr marL="514350" indent="-514350">
              <a:buNone/>
            </a:pPr>
            <a:r>
              <a:rPr lang="hu-HU" dirty="0" smtClean="0"/>
              <a:t>(1) </a:t>
            </a:r>
            <a:r>
              <a:rPr lang="hu-HU" b="1" i="1" dirty="0" smtClean="0"/>
              <a:t>János 	</a:t>
            </a:r>
            <a:r>
              <a:rPr lang="hu-HU" b="1" i="1" dirty="0" err="1" smtClean="0"/>
              <a:t>lát-</a:t>
            </a:r>
            <a:r>
              <a:rPr lang="hu-HU" b="1" i="1" dirty="0" err="1" smtClean="0">
                <a:solidFill>
                  <a:srgbClr val="FF0000"/>
                </a:solidFill>
              </a:rPr>
              <a:t>ja</a:t>
            </a:r>
            <a:r>
              <a:rPr lang="hu-HU" b="1" i="1" dirty="0" err="1" smtClean="0"/>
              <a:t>-Ø</a:t>
            </a:r>
            <a:r>
              <a:rPr lang="hu-HU" b="1" i="1" dirty="0" smtClean="0"/>
              <a:t> 		őt/őket</a:t>
            </a:r>
            <a:r>
              <a:rPr lang="hu-HU" b="1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John	</a:t>
            </a:r>
            <a:r>
              <a:rPr lang="hu-HU" dirty="0" err="1" smtClean="0"/>
              <a:t>see-</a:t>
            </a:r>
            <a:r>
              <a:rPr lang="hu-HU" b="1" dirty="0" err="1" smtClean="0">
                <a:solidFill>
                  <a:srgbClr val="FF0000"/>
                </a:solidFill>
              </a:rPr>
              <a:t>OBJ</a:t>
            </a:r>
            <a:r>
              <a:rPr lang="hu-HU" dirty="0" err="1" smtClean="0"/>
              <a:t>-3SG</a:t>
            </a:r>
            <a:r>
              <a:rPr lang="hu-HU" dirty="0" smtClean="0"/>
              <a:t>	</a:t>
            </a:r>
            <a:r>
              <a:rPr lang="hu-HU" dirty="0" err="1" smtClean="0"/>
              <a:t>him</a:t>
            </a:r>
            <a:r>
              <a:rPr lang="hu-HU" dirty="0" smtClean="0"/>
              <a:t>/</a:t>
            </a:r>
            <a:r>
              <a:rPr lang="hu-HU" dirty="0" err="1" smtClean="0"/>
              <a:t>them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(2) </a:t>
            </a:r>
            <a:r>
              <a:rPr lang="hu-HU" b="1" i="1" dirty="0" smtClean="0"/>
              <a:t>János 	</a:t>
            </a:r>
            <a:r>
              <a:rPr lang="hu-HU" b="1" i="1" dirty="0" err="1" smtClean="0"/>
              <a:t>lát-Ø</a:t>
            </a:r>
            <a:r>
              <a:rPr lang="hu-HU" b="1" i="1" dirty="0" smtClean="0"/>
              <a:t> 	engem/minket</a:t>
            </a:r>
            <a:r>
              <a:rPr lang="hu-HU" b="1" dirty="0" smtClean="0"/>
              <a:t>.</a:t>
            </a:r>
          </a:p>
          <a:p>
            <a:pPr marL="514350" indent="-514350">
              <a:buNone/>
            </a:pPr>
            <a:r>
              <a:rPr lang="hu-HU" b="1" dirty="0" smtClean="0"/>
              <a:t>	</a:t>
            </a:r>
            <a:r>
              <a:rPr lang="hu-HU" dirty="0" smtClean="0"/>
              <a:t>John	</a:t>
            </a:r>
            <a:r>
              <a:rPr lang="hu-HU" dirty="0" err="1" smtClean="0"/>
              <a:t>see-3SG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r>
              <a:rPr lang="hu-HU" dirty="0" smtClean="0"/>
              <a:t>/</a:t>
            </a:r>
            <a:r>
              <a:rPr lang="hu-HU" dirty="0" err="1" smtClean="0"/>
              <a:t>us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(3) </a:t>
            </a:r>
            <a:r>
              <a:rPr lang="hu-HU" b="1" i="1" dirty="0" smtClean="0"/>
              <a:t>János 	</a:t>
            </a:r>
            <a:r>
              <a:rPr lang="hu-HU" b="1" i="1" dirty="0" err="1" smtClean="0"/>
              <a:t>lát-Ø</a:t>
            </a:r>
            <a:r>
              <a:rPr lang="hu-HU" b="1" i="1" dirty="0" smtClean="0"/>
              <a:t> 	téged/titeket</a:t>
            </a:r>
            <a:r>
              <a:rPr lang="hu-HU" b="1" dirty="0" smtClean="0"/>
              <a:t>.</a:t>
            </a:r>
          </a:p>
          <a:p>
            <a:pPr marL="514350" indent="-514350">
              <a:buNone/>
            </a:pPr>
            <a:r>
              <a:rPr lang="hu-HU" b="1" dirty="0" smtClean="0"/>
              <a:t>	</a:t>
            </a:r>
            <a:r>
              <a:rPr lang="hu-HU" dirty="0" smtClean="0"/>
              <a:t>John	</a:t>
            </a:r>
            <a:r>
              <a:rPr lang="hu-HU" dirty="0" err="1" smtClean="0"/>
              <a:t>see-3SG</a:t>
            </a:r>
            <a:r>
              <a:rPr lang="hu-HU" dirty="0" smtClean="0"/>
              <a:t> 	</a:t>
            </a:r>
            <a:r>
              <a:rPr lang="hu-HU" dirty="0" err="1" smtClean="0"/>
              <a:t>you</a:t>
            </a:r>
            <a:r>
              <a:rPr lang="hu-HU" baseline="-25000" dirty="0" err="1" smtClean="0"/>
              <a:t>sg</a:t>
            </a:r>
            <a:r>
              <a:rPr lang="hu-HU" dirty="0" smtClean="0"/>
              <a:t>/</a:t>
            </a:r>
            <a:r>
              <a:rPr lang="hu-HU" dirty="0" err="1" smtClean="0"/>
              <a:t>you</a:t>
            </a:r>
            <a:r>
              <a:rPr lang="hu-HU" baseline="-25000" dirty="0" err="1" smtClean="0"/>
              <a:t>pl</a:t>
            </a:r>
            <a:endParaRPr lang="hu-HU" baseline="-25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778098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relativized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517632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S3</a:t>
            </a:r>
            <a:r>
              <a:rPr lang="hu-HU" b="1" dirty="0" smtClean="0"/>
              <a:t> &lt; </a:t>
            </a:r>
            <a:r>
              <a:rPr lang="hu-HU" b="1" dirty="0" err="1" smtClean="0"/>
              <a:t>O2</a:t>
            </a:r>
            <a:r>
              <a:rPr lang="hu-HU" dirty="0" smtClean="0"/>
              <a:t>: 	(4) 	</a:t>
            </a:r>
            <a:r>
              <a:rPr lang="hu-HU" b="1" i="1" dirty="0" smtClean="0"/>
              <a:t>Ő 	</a:t>
            </a:r>
            <a:r>
              <a:rPr lang="hu-HU" b="1" i="1" dirty="0" err="1" smtClean="0"/>
              <a:t>lát-Ø</a:t>
            </a:r>
            <a:r>
              <a:rPr lang="hu-HU" b="1" i="1" dirty="0" smtClean="0"/>
              <a:t> 	téged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	   	he	</a:t>
            </a:r>
            <a:r>
              <a:rPr lang="hu-HU" dirty="0" err="1" smtClean="0"/>
              <a:t>see-3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endParaRPr lang="hu-HU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err="1" smtClean="0"/>
              <a:t>S1</a:t>
            </a:r>
            <a:r>
              <a:rPr lang="hu-HU" b="1" dirty="0" smtClean="0"/>
              <a:t> &gt; </a:t>
            </a:r>
            <a:r>
              <a:rPr lang="hu-HU" b="1" dirty="0" err="1" smtClean="0"/>
              <a:t>O2</a:t>
            </a:r>
            <a:r>
              <a:rPr lang="hu-HU" dirty="0" smtClean="0"/>
              <a:t>: 	(5) 	</a:t>
            </a:r>
            <a:r>
              <a:rPr lang="hu-HU" b="1" i="1" dirty="0" smtClean="0"/>
              <a:t>Én 	</a:t>
            </a:r>
            <a:r>
              <a:rPr lang="hu-HU" b="1" i="1" dirty="0" err="1" smtClean="0"/>
              <a:t>lát-</a:t>
            </a:r>
            <a:r>
              <a:rPr lang="hu-HU" b="1" i="1" dirty="0" err="1" smtClean="0">
                <a:solidFill>
                  <a:srgbClr val="FF0000"/>
                </a:solidFill>
              </a:rPr>
              <a:t>l</a:t>
            </a:r>
            <a:r>
              <a:rPr lang="hu-HU" b="1" i="1" dirty="0" err="1" smtClean="0"/>
              <a:t>-ak</a:t>
            </a:r>
            <a:r>
              <a:rPr lang="hu-HU" b="1" i="1" dirty="0" smtClean="0"/>
              <a:t> 		téged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dirty="0" smtClean="0"/>
              <a:t>		              	I	</a:t>
            </a:r>
            <a:r>
              <a:rPr lang="hu-HU" dirty="0" err="1" smtClean="0"/>
              <a:t>see-</a:t>
            </a:r>
            <a:r>
              <a:rPr lang="hu-HU" b="1" dirty="0" err="1" smtClean="0">
                <a:solidFill>
                  <a:srgbClr val="FF0000"/>
                </a:solidFill>
              </a:rPr>
              <a:t>2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-1sg</a:t>
            </a:r>
            <a:r>
              <a:rPr lang="hu-HU" dirty="0" smtClean="0"/>
              <a:t>  	</a:t>
            </a:r>
            <a:r>
              <a:rPr lang="hu-HU" dirty="0" err="1" smtClean="0"/>
              <a:t>you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sz="1000" dirty="0" smtClean="0"/>
              <a:t>	</a:t>
            </a:r>
          </a:p>
          <a:p>
            <a:pPr>
              <a:buNone/>
            </a:pPr>
            <a:r>
              <a:rPr lang="hu-HU" b="1" dirty="0" err="1" smtClean="0"/>
              <a:t>S3</a:t>
            </a:r>
            <a:r>
              <a:rPr lang="hu-HU" b="1" dirty="0" smtClean="0"/>
              <a:t> &lt; </a:t>
            </a:r>
            <a:r>
              <a:rPr lang="hu-HU" b="1" dirty="0" err="1" smtClean="0"/>
              <a:t>O1</a:t>
            </a:r>
            <a:r>
              <a:rPr lang="hu-HU" dirty="0" smtClean="0"/>
              <a:t>: 	(6) 	</a:t>
            </a:r>
            <a:r>
              <a:rPr lang="hu-HU" b="1" i="1" dirty="0" smtClean="0"/>
              <a:t>Ő 	lát	   	engem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			   	he	</a:t>
            </a:r>
            <a:r>
              <a:rPr lang="hu-HU" dirty="0" err="1" smtClean="0"/>
              <a:t>see.3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endParaRPr lang="hu-HU" sz="2000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err="1" smtClean="0"/>
              <a:t>S2</a:t>
            </a:r>
            <a:r>
              <a:rPr lang="hu-HU" b="1" dirty="0" smtClean="0"/>
              <a:t> &lt; </a:t>
            </a:r>
            <a:r>
              <a:rPr lang="hu-HU" b="1" dirty="0" err="1" smtClean="0"/>
              <a:t>O1</a:t>
            </a:r>
            <a:r>
              <a:rPr lang="hu-HU" dirty="0" smtClean="0"/>
              <a:t>: 	(7) 	</a:t>
            </a:r>
            <a:r>
              <a:rPr lang="hu-HU" b="1" i="1" dirty="0" smtClean="0"/>
              <a:t>Te 	</a:t>
            </a:r>
            <a:r>
              <a:rPr lang="hu-HU" b="1" i="1" dirty="0" err="1" smtClean="0"/>
              <a:t>lát-sz</a:t>
            </a:r>
            <a:r>
              <a:rPr lang="hu-HU" b="1" i="1" dirty="0" smtClean="0"/>
              <a:t>	   	engem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   		</a:t>
            </a:r>
            <a:r>
              <a:rPr lang="hu-HU" dirty="0" err="1" smtClean="0"/>
              <a:t>you</a:t>
            </a:r>
            <a:r>
              <a:rPr lang="hu-HU" dirty="0" smtClean="0"/>
              <a:t>	</a:t>
            </a:r>
            <a:r>
              <a:rPr lang="hu-HU" dirty="0" err="1" smtClean="0"/>
              <a:t>see-2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r>
              <a:rPr lang="hu-HU" dirty="0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relativized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: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S1</a:t>
            </a:r>
            <a:r>
              <a:rPr lang="hu-HU" b="1" cap="small" dirty="0" err="1" smtClean="0"/>
              <a:t>sg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O1</a:t>
            </a:r>
            <a:r>
              <a:rPr lang="hu-HU" b="1" cap="small" dirty="0" err="1" smtClean="0"/>
              <a:t>pl</a:t>
            </a:r>
            <a:r>
              <a:rPr lang="hu-HU" dirty="0" smtClean="0"/>
              <a:t>: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(8)a.  </a:t>
            </a:r>
            <a:r>
              <a:rPr lang="hu-HU" b="1" i="1" dirty="0" smtClean="0"/>
              <a:t>Én minket </a:t>
            </a:r>
            <a:r>
              <a:rPr lang="hu-HU" b="1" i="1" dirty="0" err="1" smtClean="0"/>
              <a:t>ajánl-</a:t>
            </a:r>
            <a:r>
              <a:rPr lang="hu-HU" b="1" i="1" dirty="0" err="1" smtClean="0">
                <a:solidFill>
                  <a:srgbClr val="FF0000"/>
                </a:solidFill>
              </a:rPr>
              <a:t>om</a:t>
            </a:r>
            <a:r>
              <a:rPr lang="hu-HU" b="1" i="1" dirty="0" smtClean="0"/>
              <a:t>   	</a:t>
            </a:r>
            <a:r>
              <a:rPr lang="hu-HU" i="1" dirty="0" smtClean="0"/>
              <a:t>      /*</a:t>
            </a:r>
            <a:r>
              <a:rPr lang="hu-HU" i="1" dirty="0" err="1" smtClean="0"/>
              <a:t>ajánl-ok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 I     </a:t>
            </a:r>
            <a:r>
              <a:rPr lang="hu-HU" dirty="0" err="1" smtClean="0"/>
              <a:t>us</a:t>
            </a:r>
            <a:r>
              <a:rPr lang="hu-HU" dirty="0" smtClean="0"/>
              <a:t> 	</a:t>
            </a:r>
            <a:r>
              <a:rPr lang="hu-HU" dirty="0" err="1" smtClean="0"/>
              <a:t>recommend-</a:t>
            </a:r>
            <a:r>
              <a:rPr lang="hu-HU" b="1" cap="small" dirty="0" err="1" smtClean="0">
                <a:solidFill>
                  <a:srgbClr val="FF0000"/>
                </a:solidFill>
              </a:rPr>
              <a:t>obj.</a:t>
            </a:r>
            <a:r>
              <a:rPr lang="hu-HU" cap="small" dirty="0" err="1" smtClean="0"/>
              <a:t>1sg</a:t>
            </a:r>
            <a:r>
              <a:rPr lang="hu-HU" dirty="0" smtClean="0"/>
              <a:t>/</a:t>
            </a:r>
            <a:r>
              <a:rPr lang="hu-HU" dirty="0" err="1" smtClean="0"/>
              <a:t>recommend-</a:t>
            </a:r>
            <a:r>
              <a:rPr lang="hu-HU" cap="small" dirty="0" err="1" smtClean="0"/>
              <a:t>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b="1" dirty="0" smtClean="0"/>
              <a:t>I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b="1" dirty="0" err="1" smtClean="0"/>
              <a:t>us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S2</a:t>
            </a:r>
            <a:r>
              <a:rPr lang="hu-HU" b="1" cap="small" dirty="0" err="1" smtClean="0"/>
              <a:t>sg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pl</a:t>
            </a:r>
            <a:r>
              <a:rPr lang="hu-HU" dirty="0" smtClean="0"/>
              <a:t>: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b. </a:t>
            </a:r>
            <a:r>
              <a:rPr lang="hu-HU" b="1" i="1" dirty="0" smtClean="0"/>
              <a:t>Te  	titeket  	     </a:t>
            </a:r>
            <a:r>
              <a:rPr lang="hu-HU" b="1" i="1" dirty="0" err="1" smtClean="0"/>
              <a:t>ajánl-</a:t>
            </a:r>
            <a:r>
              <a:rPr lang="hu-HU" b="1" i="1" dirty="0" err="1" smtClean="0">
                <a:solidFill>
                  <a:srgbClr val="FF0000"/>
                </a:solidFill>
              </a:rPr>
              <a:t>od</a:t>
            </a:r>
            <a:r>
              <a:rPr lang="hu-HU" b="1" i="1" dirty="0" smtClean="0"/>
              <a:t>              </a:t>
            </a:r>
            <a:r>
              <a:rPr lang="hu-HU" i="1" dirty="0" smtClean="0"/>
              <a:t>/*</a:t>
            </a:r>
            <a:r>
              <a:rPr lang="hu-HU" i="1" dirty="0" err="1" smtClean="0"/>
              <a:t>ajánl-asz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err="1" smtClean="0"/>
              <a:t>-2</a:t>
            </a:r>
            <a:r>
              <a:rPr lang="hu-HU" cap="small" dirty="0" err="1" smtClean="0"/>
              <a:t>pl-acc</a:t>
            </a:r>
            <a:r>
              <a:rPr lang="hu-HU" dirty="0" smtClean="0"/>
              <a:t>  </a:t>
            </a:r>
            <a:r>
              <a:rPr lang="hu-HU" dirty="0" err="1" smtClean="0"/>
              <a:t>recommend-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-2sg</a:t>
            </a:r>
            <a:r>
              <a:rPr lang="hu-HU" dirty="0" smtClean="0"/>
              <a:t>/</a:t>
            </a:r>
            <a:r>
              <a:rPr lang="hu-HU" dirty="0" err="1" smtClean="0"/>
              <a:t>rec.-2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dirty="0" smtClean="0"/>
              <a:t> </a:t>
            </a:r>
            <a:r>
              <a:rPr lang="hu-HU" b="1" dirty="0" err="1" smtClean="0"/>
              <a:t>guys</a:t>
            </a:r>
            <a:r>
              <a:rPr lang="hu-HU" dirty="0" smtClean="0"/>
              <a:t>?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relativized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</a:t>
            </a:r>
            <a:r>
              <a:rPr lang="hu-HU" sz="3600" dirty="0" smtClean="0"/>
              <a:t>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S1</a:t>
            </a:r>
            <a:r>
              <a:rPr lang="hu-HU" b="1" cap="small" dirty="0" err="1" smtClean="0"/>
              <a:t>pl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O1</a:t>
            </a:r>
            <a:r>
              <a:rPr lang="hu-HU" b="1" cap="small" dirty="0" err="1" smtClean="0"/>
              <a:t>sg</a:t>
            </a:r>
            <a:r>
              <a:rPr lang="hu-HU" dirty="0" smtClean="0"/>
              <a:t>: </a:t>
            </a:r>
            <a:r>
              <a:rPr lang="hu-HU" b="1" dirty="0" smtClean="0"/>
              <a:t>no</a:t>
            </a:r>
            <a:r>
              <a:rPr lang="hu-HU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(9)a.  </a:t>
            </a:r>
            <a:r>
              <a:rPr lang="hu-HU" b="1" i="1" dirty="0" smtClean="0"/>
              <a:t>Mi 	engem 	</a:t>
            </a:r>
            <a:r>
              <a:rPr lang="hu-HU" b="1" i="1" dirty="0" err="1" smtClean="0"/>
              <a:t>választ-unk</a:t>
            </a:r>
            <a:r>
              <a:rPr lang="hu-HU" i="1" dirty="0" smtClean="0"/>
              <a:t>/</a:t>
            </a:r>
            <a:r>
              <a:rPr lang="hu-HU" b="1" i="1" dirty="0" smtClean="0">
                <a:solidFill>
                  <a:srgbClr val="FF0000"/>
                </a:solidFill>
              </a:rPr>
              <a:t>*</a:t>
            </a:r>
            <a:r>
              <a:rPr lang="hu-HU" i="1" dirty="0" err="1" smtClean="0"/>
              <a:t>választ</a:t>
            </a:r>
            <a:r>
              <a:rPr lang="hu-HU" b="1" i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ju</a:t>
            </a:r>
            <a:r>
              <a:rPr lang="hu-HU" b="1" i="1" dirty="0" err="1" smtClean="0"/>
              <a:t>-</a:t>
            </a:r>
            <a:r>
              <a:rPr lang="hu-HU" i="1" dirty="0" err="1" smtClean="0"/>
              <a:t>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we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r>
              <a:rPr lang="hu-HU" dirty="0" smtClean="0"/>
              <a:t>		</a:t>
            </a:r>
            <a:r>
              <a:rPr lang="hu-HU" dirty="0" err="1" smtClean="0"/>
              <a:t>elect-</a:t>
            </a:r>
            <a:r>
              <a:rPr lang="hu-HU" cap="small" dirty="0" err="1" smtClean="0"/>
              <a:t>1pl</a:t>
            </a:r>
            <a:r>
              <a:rPr lang="hu-HU" cap="small" dirty="0" smtClean="0"/>
              <a:t>   	</a:t>
            </a:r>
            <a:r>
              <a:rPr lang="hu-HU" dirty="0" smtClean="0"/>
              <a:t>/</a:t>
            </a:r>
            <a:r>
              <a:rPr lang="hu-HU" dirty="0" err="1" smtClean="0"/>
              <a:t>elect-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-1pl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b="1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elect</a:t>
            </a:r>
            <a:r>
              <a:rPr lang="hu-HU" dirty="0" smtClean="0"/>
              <a:t> </a:t>
            </a:r>
            <a:r>
              <a:rPr lang="hu-HU" b="1" dirty="0" err="1" smtClean="0"/>
              <a:t>me</a:t>
            </a:r>
            <a:r>
              <a:rPr lang="hu-HU" dirty="0" smtClean="0"/>
              <a:t>.’ 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S2</a:t>
            </a:r>
            <a:r>
              <a:rPr lang="hu-HU" b="1" cap="small" dirty="0" err="1" smtClean="0"/>
              <a:t>pl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sg</a:t>
            </a:r>
            <a:r>
              <a:rPr lang="hu-HU" dirty="0" smtClean="0"/>
              <a:t>: </a:t>
            </a:r>
            <a:r>
              <a:rPr lang="hu-HU" b="1" dirty="0" smtClean="0"/>
              <a:t>no</a:t>
            </a:r>
            <a:r>
              <a:rPr lang="hu-HU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b</a:t>
            </a:r>
            <a:r>
              <a:rPr lang="hu-HU" b="1" dirty="0" smtClean="0"/>
              <a:t>. </a:t>
            </a:r>
            <a:r>
              <a:rPr lang="hu-HU" b="1" i="1" dirty="0" smtClean="0"/>
              <a:t>Ti 	téged 	</a:t>
            </a:r>
            <a:r>
              <a:rPr lang="hu-HU" b="1" i="1" dirty="0" err="1" smtClean="0"/>
              <a:t>választo-tok</a:t>
            </a:r>
            <a:r>
              <a:rPr lang="hu-HU" i="1" dirty="0" smtClean="0"/>
              <a:t>/</a:t>
            </a:r>
            <a:r>
              <a:rPr lang="hu-HU" b="1" i="1" dirty="0" smtClean="0">
                <a:solidFill>
                  <a:srgbClr val="FF0000"/>
                </a:solidFill>
              </a:rPr>
              <a:t>*</a:t>
            </a:r>
            <a:r>
              <a:rPr lang="hu-HU" i="1" dirty="0" err="1" smtClean="0"/>
              <a:t>választ</a:t>
            </a:r>
            <a:r>
              <a:rPr lang="hu-HU" b="1" i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já</a:t>
            </a:r>
            <a:r>
              <a:rPr lang="hu-HU" i="1" dirty="0" err="1" smtClean="0"/>
              <a:t>-tok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	</a:t>
            </a:r>
            <a:r>
              <a:rPr lang="hu-HU" dirty="0" err="1" smtClean="0"/>
              <a:t>elect-</a:t>
            </a:r>
            <a:r>
              <a:rPr lang="hu-HU" cap="small" dirty="0" smtClean="0"/>
              <a:t> </a:t>
            </a:r>
            <a:r>
              <a:rPr lang="hu-HU" cap="small" dirty="0" err="1" smtClean="0"/>
              <a:t>2sg</a:t>
            </a:r>
            <a:r>
              <a:rPr lang="hu-HU" cap="small" dirty="0" smtClean="0"/>
              <a:t>	</a:t>
            </a:r>
            <a:r>
              <a:rPr lang="hu-HU" dirty="0" smtClean="0"/>
              <a:t>/</a:t>
            </a:r>
            <a:r>
              <a:rPr lang="hu-HU" dirty="0" err="1" smtClean="0"/>
              <a:t>elect-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-</a:t>
            </a:r>
            <a:r>
              <a:rPr lang="hu-HU" dirty="0" err="1" smtClean="0"/>
              <a:t>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dirty="0" smtClean="0"/>
              <a:t> </a:t>
            </a:r>
            <a:r>
              <a:rPr lang="hu-HU" b="1" dirty="0" err="1" smtClean="0"/>
              <a:t>guys</a:t>
            </a:r>
            <a:r>
              <a:rPr lang="hu-HU" b="1" dirty="0" smtClean="0"/>
              <a:t> </a:t>
            </a:r>
            <a:r>
              <a:rPr lang="hu-HU" dirty="0" err="1" smtClean="0"/>
              <a:t>elect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cap="small" baseline="-25000" dirty="0" err="1" smtClean="0"/>
              <a:t>sg</a:t>
            </a:r>
            <a:r>
              <a:rPr lang="hu-HU" dirty="0" smtClean="0"/>
              <a:t>?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/>
              <a:t>Inverse</a:t>
            </a:r>
            <a:r>
              <a:rPr lang="hu-HU" sz="3600" b="1" dirty="0"/>
              <a:t> </a:t>
            </a:r>
            <a:r>
              <a:rPr lang="hu-HU" sz="3600" b="1" dirty="0" err="1"/>
              <a:t>Agreement</a:t>
            </a:r>
            <a:r>
              <a:rPr lang="hu-HU" sz="3600" b="1" dirty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IAC</a:t>
            </a:r>
            <a:r>
              <a:rPr lang="hu-HU" sz="3600" b="1" dirty="0" smtClean="0"/>
              <a:t>) </a:t>
            </a:r>
            <a:br>
              <a:rPr lang="hu-HU" sz="3600" b="1" dirty="0" smtClean="0"/>
            </a:br>
            <a:r>
              <a:rPr lang="hu-HU" sz="3600" dirty="0" smtClean="0"/>
              <a:t>(</a:t>
            </a:r>
            <a:r>
              <a:rPr lang="hu-HU" sz="3600" dirty="0" err="1"/>
              <a:t>Comrie</a:t>
            </a:r>
            <a:r>
              <a:rPr lang="hu-HU" sz="3600" dirty="0"/>
              <a:t> 1980)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(</a:t>
            </a:r>
            <a:r>
              <a:rPr lang="hu-HU" dirty="0" smtClean="0"/>
              <a:t>10) </a:t>
            </a:r>
            <a:r>
              <a:rPr lang="hu-HU" dirty="0"/>
              <a:t>	</a:t>
            </a:r>
            <a:r>
              <a:rPr lang="hu-HU" b="1" i="1" dirty="0" err="1"/>
              <a:t>Inverse</a:t>
            </a:r>
            <a:r>
              <a:rPr lang="hu-HU" b="1" i="1" dirty="0"/>
              <a:t> </a:t>
            </a:r>
            <a:r>
              <a:rPr lang="hu-HU" b="1" i="1" dirty="0" err="1"/>
              <a:t>Agreement</a:t>
            </a:r>
            <a:r>
              <a:rPr lang="hu-HU" b="1" i="1" dirty="0"/>
              <a:t> </a:t>
            </a:r>
            <a:r>
              <a:rPr lang="hu-HU" b="1" i="1" dirty="0" err="1"/>
              <a:t>Constraint</a:t>
            </a:r>
            <a:endParaRPr lang="hu-HU" b="1" dirty="0"/>
          </a:p>
          <a:p>
            <a:pPr>
              <a:buNone/>
            </a:pPr>
            <a:r>
              <a:rPr lang="hu-HU" dirty="0"/>
              <a:t>		An </a:t>
            </a:r>
            <a:r>
              <a:rPr lang="hu-HU" dirty="0" err="1"/>
              <a:t>object</a:t>
            </a:r>
            <a:r>
              <a:rPr lang="hu-HU" dirty="0"/>
              <a:t> </a:t>
            </a:r>
            <a:r>
              <a:rPr lang="hu-HU" dirty="0" err="1"/>
              <a:t>agreeing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a </a:t>
            </a:r>
            <a:r>
              <a:rPr lang="hu-HU" dirty="0" err="1"/>
              <a:t>verb</a:t>
            </a:r>
            <a:r>
              <a:rPr lang="hu-HU" dirty="0"/>
              <a:t> must be 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animacy</a:t>
            </a:r>
            <a:r>
              <a:rPr lang="hu-HU" dirty="0"/>
              <a:t> </a:t>
            </a:r>
            <a:r>
              <a:rPr lang="hu-HU" dirty="0" err="1"/>
              <a:t>hierarchy</a:t>
            </a:r>
            <a:r>
              <a:rPr lang="hu-HU" dirty="0"/>
              <a:t> </a:t>
            </a:r>
            <a:r>
              <a:rPr lang="hu-HU" dirty="0" err="1"/>
              <a:t>than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subject</a:t>
            </a:r>
            <a:r>
              <a:rPr lang="hu-HU" dirty="0" smtClean="0"/>
              <a:t>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same</a:t>
            </a:r>
            <a:r>
              <a:rPr lang="hu-HU" dirty="0"/>
              <a:t> </a:t>
            </a:r>
            <a:r>
              <a:rPr lang="hu-HU" dirty="0" err="1"/>
              <a:t>verb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/>
              <a:t>(</a:t>
            </a:r>
            <a:r>
              <a:rPr lang="hu-HU" dirty="0" smtClean="0"/>
              <a:t>11) </a:t>
            </a:r>
            <a:r>
              <a:rPr lang="hu-HU" dirty="0"/>
              <a:t>	</a:t>
            </a:r>
            <a:r>
              <a:rPr lang="hu-HU" b="1" i="1" dirty="0" err="1"/>
              <a:t>Animacy</a:t>
            </a:r>
            <a:r>
              <a:rPr lang="hu-HU" b="1" i="1" dirty="0"/>
              <a:t> </a:t>
            </a:r>
            <a:r>
              <a:rPr lang="hu-HU" b="1" i="1" dirty="0" err="1"/>
              <a:t>hierarchy</a:t>
            </a:r>
            <a:endParaRPr lang="hu-HU" b="1" dirty="0"/>
          </a:p>
          <a:p>
            <a:pPr>
              <a:buNone/>
            </a:pPr>
            <a:r>
              <a:rPr lang="hu-HU" dirty="0"/>
              <a:t>		</a:t>
            </a:r>
            <a:r>
              <a:rPr lang="hu-HU" dirty="0" err="1"/>
              <a:t>1SG</a:t>
            </a:r>
            <a:r>
              <a:rPr lang="hu-HU" dirty="0"/>
              <a:t> &gt; </a:t>
            </a:r>
            <a:r>
              <a:rPr lang="hu-HU" dirty="0" err="1"/>
              <a:t>1PL</a:t>
            </a:r>
            <a:r>
              <a:rPr lang="hu-HU" dirty="0"/>
              <a:t> &gt; </a:t>
            </a:r>
            <a:r>
              <a:rPr lang="hu-HU" dirty="0" err="1"/>
              <a:t>2SG</a:t>
            </a:r>
            <a:r>
              <a:rPr lang="hu-HU" dirty="0"/>
              <a:t> &gt; </a:t>
            </a:r>
            <a:r>
              <a:rPr lang="hu-HU" dirty="0" err="1"/>
              <a:t>2PL</a:t>
            </a:r>
            <a:r>
              <a:rPr lang="hu-HU" dirty="0"/>
              <a:t> &gt; </a:t>
            </a:r>
            <a:r>
              <a:rPr lang="hu-HU" dirty="0" err="1"/>
              <a:t>3SG</a:t>
            </a:r>
            <a:r>
              <a:rPr lang="hu-HU" dirty="0"/>
              <a:t> &gt; </a:t>
            </a:r>
            <a:r>
              <a:rPr lang="hu-HU" dirty="0" err="1"/>
              <a:t>3PL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1127</Words>
  <Application>Microsoft Office PowerPoint</Application>
  <PresentationFormat>Diavetítés a képernyőre (4:3 oldalarány)</PresentationFormat>
  <Paragraphs>293</Paragraphs>
  <Slides>34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5" baseType="lpstr">
      <vt:lpstr>Office-téma</vt:lpstr>
      <vt:lpstr>Syntactic reconstruction from  linguistic fossils </vt:lpstr>
      <vt:lpstr> Claim</vt:lpstr>
      <vt:lpstr>A case study: Fitting together  fragments preserved in Uralic languages</vt:lpstr>
      <vt:lpstr>The grammatical system to be reconstructed from the fragments:</vt:lpstr>
      <vt:lpstr>Fragment 1: Inverse Agreement Constraint in Hungarian </vt:lpstr>
      <vt:lpstr>A weak (relativized) constraint:</vt:lpstr>
      <vt:lpstr>A weak (relativized) constraint: </vt:lpstr>
      <vt:lpstr>A weak (relativized) constraint : </vt:lpstr>
      <vt:lpstr>The Inverse Agreement Constraint (IAC)  (Comrie 1980)</vt:lpstr>
      <vt:lpstr>10. dia</vt:lpstr>
      <vt:lpstr>Strong IAC in Eastern Khanty, Samoyedic:  no agreement with 1st and 2nd person objects</vt:lpstr>
      <vt:lpstr>Strong IAC also in Tundra Nenets  (Dalrymple and Nikolaeva 2011):</vt:lpstr>
      <vt:lpstr>Fragment 2: Differential object-verb agreement in Uralic (Ugric &amp; Samoyedic)</vt:lpstr>
      <vt:lpstr>Nikolaeva (1999; 2001),  Dalrymple &amp; Nikolaeva (2011): </vt:lpstr>
      <vt:lpstr>(Eastern) Uralic sentence structure: SOV, with S = primary topic</vt:lpstr>
      <vt:lpstr>(Eastern) Uralic sentence structure: SOV, with S = primary topic</vt:lpstr>
      <vt:lpstr>Object conveying new information: (22)a. What happened? </vt:lpstr>
      <vt:lpstr>(23) Presupposed object:</vt:lpstr>
      <vt:lpstr>O–V agreement with familiar objects also in IO-shift constructions:</vt:lpstr>
      <vt:lpstr>The Inverse Agreement Constraint is an Inverse Topicality Constraint</vt:lpstr>
      <vt:lpstr>Fragment 3:  Differential object marking in Uralic</vt:lpstr>
      <vt:lpstr>Fragment 4: A Person-Case Constraint</vt:lpstr>
      <vt:lpstr>Objects anchored to a 1st/2nd person possessor are caseless:</vt:lpstr>
      <vt:lpstr>Functions of non-possessively used possessive agreement morphemes in Uralic:</vt:lpstr>
      <vt:lpstr>Hungarian: generalized object marking;  the Inverse Object Marking Constraint is a linguistic fossil</vt:lpstr>
      <vt:lpstr>If O has a 1sg or 2sg possessor, the accusative -t is optional:</vt:lpstr>
      <vt:lpstr>Piecing together the surviving fragments:</vt:lpstr>
      <vt:lpstr>The Proto-Uralic System</vt:lpstr>
      <vt:lpstr>Reconstructing the function of  the Proto-Uralic system: </vt:lpstr>
      <vt:lpstr>30. dia</vt:lpstr>
      <vt:lpstr>Standard explanations of the Person-Case constraint: two arguments attempt feature checking with the same probe </vt:lpstr>
      <vt:lpstr>The reconstructed system provides evidence against the feature checking explanation: </vt:lpstr>
      <vt:lpstr>Conclusion: </vt:lpstr>
      <vt:lpstr>Selected 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Person–Case Constraint and the Inverse Agreement Constraint are manifestations of the same information-structural restriction</dc:title>
  <dc:creator>É.Kiss Katalin</dc:creator>
  <cp:lastModifiedBy>É.Kiss Katalin</cp:lastModifiedBy>
  <cp:revision>72</cp:revision>
  <dcterms:created xsi:type="dcterms:W3CDTF">2015-04-11T14:44:17Z</dcterms:created>
  <dcterms:modified xsi:type="dcterms:W3CDTF">2015-05-21T07:04:02Z</dcterms:modified>
</cp:coreProperties>
</file>