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3" r:id="rId6"/>
    <p:sldId id="272" r:id="rId7"/>
    <p:sldId id="260" r:id="rId8"/>
    <p:sldId id="271" r:id="rId9"/>
    <p:sldId id="273" r:id="rId10"/>
    <p:sldId id="274" r:id="rId11"/>
    <p:sldId id="275" r:id="rId12"/>
    <p:sldId id="261" r:id="rId13"/>
    <p:sldId id="276" r:id="rId14"/>
    <p:sldId id="277" r:id="rId15"/>
    <p:sldId id="291" r:id="rId16"/>
    <p:sldId id="264" r:id="rId17"/>
    <p:sldId id="279" r:id="rId18"/>
    <p:sldId id="292" r:id="rId19"/>
    <p:sldId id="265" r:id="rId20"/>
    <p:sldId id="280" r:id="rId21"/>
    <p:sldId id="281" r:id="rId22"/>
    <p:sldId id="284" r:id="rId23"/>
    <p:sldId id="285" r:id="rId24"/>
    <p:sldId id="287" r:id="rId25"/>
    <p:sldId id="293" r:id="rId26"/>
    <p:sldId id="307" r:id="rId27"/>
    <p:sldId id="286" r:id="rId28"/>
    <p:sldId id="289" r:id="rId29"/>
    <p:sldId id="290" r:id="rId30"/>
    <p:sldId id="270" r:id="rId31"/>
    <p:sldId id="294" r:id="rId32"/>
    <p:sldId id="296" r:id="rId33"/>
    <p:sldId id="297" r:id="rId34"/>
    <p:sldId id="298" r:id="rId35"/>
    <p:sldId id="299" r:id="rId36"/>
    <p:sldId id="309" r:id="rId37"/>
    <p:sldId id="301" r:id="rId38"/>
    <p:sldId id="302" r:id="rId39"/>
    <p:sldId id="303" r:id="rId40"/>
    <p:sldId id="304" r:id="rId41"/>
    <p:sldId id="310" r:id="rId42"/>
    <p:sldId id="305" r:id="rId43"/>
    <p:sldId id="306" r:id="rId44"/>
    <p:sldId id="308" r:id="rId4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0235-4745-494F-AE36-6038B7C1FD63}" type="datetimeFigureOut">
              <a:rPr lang="hu-HU" smtClean="0"/>
              <a:pPr/>
              <a:t>2015.08.14.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D42F-23A3-4798-A9BA-36F3A81741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0235-4745-494F-AE36-6038B7C1FD63}" type="datetimeFigureOut">
              <a:rPr lang="hu-HU" smtClean="0"/>
              <a:pPr/>
              <a:t>2015.08.14.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D42F-23A3-4798-A9BA-36F3A81741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0235-4745-494F-AE36-6038B7C1FD63}" type="datetimeFigureOut">
              <a:rPr lang="hu-HU" smtClean="0"/>
              <a:pPr/>
              <a:t>2015.08.14.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D42F-23A3-4798-A9BA-36F3A81741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0235-4745-494F-AE36-6038B7C1FD63}" type="datetimeFigureOut">
              <a:rPr lang="hu-HU" smtClean="0"/>
              <a:pPr/>
              <a:t>2015.08.14.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D42F-23A3-4798-A9BA-36F3A81741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0235-4745-494F-AE36-6038B7C1FD63}" type="datetimeFigureOut">
              <a:rPr lang="hu-HU" smtClean="0"/>
              <a:pPr/>
              <a:t>2015.08.14.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D42F-23A3-4798-A9BA-36F3A81741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0235-4745-494F-AE36-6038B7C1FD63}" type="datetimeFigureOut">
              <a:rPr lang="hu-HU" smtClean="0"/>
              <a:pPr/>
              <a:t>2015.08.14.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D42F-23A3-4798-A9BA-36F3A81741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0235-4745-494F-AE36-6038B7C1FD63}" type="datetimeFigureOut">
              <a:rPr lang="hu-HU" smtClean="0"/>
              <a:pPr/>
              <a:t>2015.08.14.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D42F-23A3-4798-A9BA-36F3A81741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0235-4745-494F-AE36-6038B7C1FD63}" type="datetimeFigureOut">
              <a:rPr lang="hu-HU" smtClean="0"/>
              <a:pPr/>
              <a:t>2015.08.14.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D42F-23A3-4798-A9BA-36F3A81741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0235-4745-494F-AE36-6038B7C1FD63}" type="datetimeFigureOut">
              <a:rPr lang="hu-HU" smtClean="0"/>
              <a:pPr/>
              <a:t>2015.08.14.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D42F-23A3-4798-A9BA-36F3A81741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0235-4745-494F-AE36-6038B7C1FD63}" type="datetimeFigureOut">
              <a:rPr lang="hu-HU" smtClean="0"/>
              <a:pPr/>
              <a:t>2015.08.14.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D42F-23A3-4798-A9BA-36F3A81741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0235-4745-494F-AE36-6038B7C1FD63}" type="datetimeFigureOut">
              <a:rPr lang="hu-HU" smtClean="0"/>
              <a:pPr/>
              <a:t>2015.08.14.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D42F-23A3-4798-A9BA-36F3A817413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20235-4745-494F-AE36-6038B7C1FD63}" type="datetimeFigureOut">
              <a:rPr lang="hu-HU" smtClean="0"/>
              <a:pPr/>
              <a:t>2015.08.14.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DD42F-23A3-4798-A9BA-36F3A817413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Old </a:t>
            </a:r>
            <a:r>
              <a:rPr lang="hu-HU" b="1" dirty="0" err="1" smtClean="0"/>
              <a:t>Hungarian</a:t>
            </a:r>
            <a:r>
              <a:rPr lang="hu-HU" b="1" dirty="0" smtClean="0"/>
              <a:t>: </a:t>
            </a:r>
            <a:r>
              <a:rPr lang="hu-HU" b="1" dirty="0" err="1" smtClean="0"/>
              <a:t>Halfway</a:t>
            </a:r>
            <a:r>
              <a:rPr lang="hu-HU" b="1" dirty="0" smtClean="0"/>
              <a:t> </a:t>
            </a:r>
            <a:r>
              <a:rPr lang="hu-HU" b="1" dirty="0" err="1" smtClean="0"/>
              <a:t>between</a:t>
            </a:r>
            <a:r>
              <a:rPr lang="hu-HU" b="1" dirty="0" smtClean="0"/>
              <a:t> </a:t>
            </a:r>
            <a:r>
              <a:rPr lang="hu-HU" b="1" dirty="0" err="1" smtClean="0"/>
              <a:t>Ugric</a:t>
            </a:r>
            <a:r>
              <a:rPr lang="hu-HU" b="1" dirty="0" smtClean="0"/>
              <a:t> and Modern </a:t>
            </a:r>
            <a:r>
              <a:rPr lang="hu-HU" b="1" dirty="0" err="1" smtClean="0"/>
              <a:t>Hungarian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Katalin É. Kiss </a:t>
            </a:r>
          </a:p>
          <a:p>
            <a:r>
              <a:rPr lang="hu-HU" dirty="0" err="1" smtClean="0">
                <a:solidFill>
                  <a:schemeClr val="tx1"/>
                </a:solidFill>
              </a:rPr>
              <a:t>CIFU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XII</a:t>
            </a:r>
            <a:r>
              <a:rPr lang="hu-HU" dirty="0" smtClean="0">
                <a:solidFill>
                  <a:schemeClr val="tx1"/>
                </a:solidFill>
              </a:rPr>
              <a:t>, August 19, 2015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The </a:t>
            </a:r>
            <a:r>
              <a:rPr lang="hu-HU" sz="3600" b="1" dirty="0" err="1" smtClean="0"/>
              <a:t>fast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decline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unmarked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objects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dirty="0" err="1" smtClean="0"/>
              <a:t>Codexes</a:t>
            </a:r>
            <a:r>
              <a:rPr lang="hu-HU" dirty="0" smtClean="0"/>
              <a:t>:                  </a:t>
            </a:r>
            <a:r>
              <a:rPr lang="hu-HU" sz="3000" dirty="0" err="1" smtClean="0"/>
              <a:t>tokens</a:t>
            </a:r>
            <a:r>
              <a:rPr lang="hu-HU" sz="3000" dirty="0" smtClean="0"/>
              <a:t>   </a:t>
            </a:r>
            <a:r>
              <a:rPr lang="hu-HU" sz="3000" dirty="0" err="1" smtClean="0"/>
              <a:t>unmarked</a:t>
            </a:r>
            <a:r>
              <a:rPr lang="hu-HU" sz="3000" dirty="0" smtClean="0"/>
              <a:t> </a:t>
            </a:r>
            <a:r>
              <a:rPr lang="hu-HU" sz="3000" dirty="0" err="1" smtClean="0"/>
              <a:t>Os</a:t>
            </a:r>
            <a:r>
              <a:rPr lang="hu-HU" sz="3000" dirty="0" smtClean="0"/>
              <a:t>   </a:t>
            </a:r>
            <a:r>
              <a:rPr lang="hu-HU" sz="3000" dirty="0" err="1" smtClean="0"/>
              <a:t>token</a:t>
            </a:r>
            <a:r>
              <a:rPr lang="hu-HU" sz="3000" dirty="0" smtClean="0"/>
              <a:t>/</a:t>
            </a:r>
            <a:r>
              <a:rPr lang="hu-HU" sz="3000" dirty="0" err="1" smtClean="0"/>
              <a:t>unm.O</a:t>
            </a:r>
            <a:endParaRPr lang="hu-HU" sz="3000" dirty="0" smtClean="0"/>
          </a:p>
          <a:p>
            <a:pPr>
              <a:buNone/>
            </a:pPr>
            <a:r>
              <a:rPr lang="hu-HU" dirty="0" smtClean="0"/>
              <a:t>Jókai C.      </a:t>
            </a:r>
            <a:r>
              <a:rPr lang="hu-HU" dirty="0" err="1" smtClean="0"/>
              <a:t>a1370</a:t>
            </a:r>
            <a:r>
              <a:rPr lang="hu-HU" dirty="0" smtClean="0"/>
              <a:t>:   22 733        42 		   540</a:t>
            </a:r>
          </a:p>
          <a:p>
            <a:pPr>
              <a:buNone/>
            </a:pPr>
            <a:r>
              <a:rPr lang="hu-HU" dirty="0" err="1" smtClean="0"/>
              <a:t>Munich</a:t>
            </a:r>
            <a:r>
              <a:rPr lang="hu-HU" dirty="0" smtClean="0"/>
              <a:t> C. </a:t>
            </a:r>
            <a:r>
              <a:rPr lang="hu-HU" dirty="0" err="1" smtClean="0"/>
              <a:t>a1416</a:t>
            </a:r>
            <a:r>
              <a:rPr lang="hu-HU" dirty="0" smtClean="0"/>
              <a:t>:   69 589        78                   892</a:t>
            </a:r>
          </a:p>
          <a:p>
            <a:pPr>
              <a:buNone/>
            </a:pPr>
            <a:r>
              <a:rPr lang="hu-HU" dirty="0" smtClean="0"/>
              <a:t>Apor C.      </a:t>
            </a:r>
            <a:r>
              <a:rPr lang="hu-HU" dirty="0" err="1" smtClean="0"/>
              <a:t>a1416</a:t>
            </a:r>
            <a:r>
              <a:rPr lang="hu-HU" dirty="0" smtClean="0"/>
              <a:t>:   22 118        18 		  1382</a:t>
            </a:r>
          </a:p>
          <a:p>
            <a:pPr>
              <a:buNone/>
            </a:pPr>
            <a:r>
              <a:rPr lang="hu-HU" dirty="0" err="1" smtClean="0"/>
              <a:t>Vienna</a:t>
            </a:r>
            <a:r>
              <a:rPr lang="hu-HU" dirty="0" smtClean="0"/>
              <a:t> C.  </a:t>
            </a:r>
            <a:r>
              <a:rPr lang="hu-HU" dirty="0" err="1" smtClean="0"/>
              <a:t>a1416</a:t>
            </a:r>
            <a:r>
              <a:rPr lang="hu-HU" dirty="0" smtClean="0"/>
              <a:t>:   54 423         24 		  2268</a:t>
            </a:r>
          </a:p>
          <a:p>
            <a:pPr>
              <a:buNone/>
            </a:pPr>
            <a:r>
              <a:rPr lang="hu-HU" dirty="0" err="1" smtClean="0"/>
              <a:t>Jordánszky</a:t>
            </a:r>
            <a:r>
              <a:rPr lang="hu-HU" dirty="0" smtClean="0"/>
              <a:t> C.</a:t>
            </a:r>
          </a:p>
          <a:p>
            <a:pPr>
              <a:buNone/>
            </a:pPr>
            <a:r>
              <a:rPr lang="hu-HU" dirty="0" smtClean="0"/>
              <a:t>		      </a:t>
            </a:r>
            <a:r>
              <a:rPr lang="hu-HU" dirty="0" smtClean="0"/>
              <a:t>  </a:t>
            </a:r>
            <a:r>
              <a:rPr lang="hu-HU" dirty="0" err="1" smtClean="0"/>
              <a:t>a1516</a:t>
            </a:r>
            <a:r>
              <a:rPr lang="hu-HU" dirty="0" smtClean="0"/>
              <a:t>:  200 185      </a:t>
            </a:r>
            <a:r>
              <a:rPr lang="hu-HU" dirty="0" smtClean="0"/>
              <a:t>  </a:t>
            </a:r>
            <a:r>
              <a:rPr lang="hu-HU" dirty="0" smtClean="0"/>
              <a:t>16             12 511         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Fossilized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structures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unmarked</a:t>
            </a:r>
            <a:r>
              <a:rPr lang="hu-HU" sz="3600" b="1" dirty="0" smtClean="0"/>
              <a:t> O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Modern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hu-HU" sz="2800" dirty="0" smtClean="0"/>
              <a:t>(9)</a:t>
            </a:r>
          </a:p>
          <a:p>
            <a:pPr marL="514350" indent="-514350">
              <a:buNone/>
            </a:pPr>
            <a:r>
              <a:rPr lang="hu-HU" sz="2800" dirty="0" smtClean="0"/>
              <a:t>a. </a:t>
            </a:r>
            <a:r>
              <a:rPr lang="hu-HU" sz="2800" b="1" i="1" dirty="0" smtClean="0"/>
              <a:t>szava</a:t>
            </a:r>
            <a:r>
              <a:rPr lang="hu-HU" sz="2800" i="1" dirty="0" smtClean="0"/>
              <a:t>            tartó  ember</a:t>
            </a:r>
          </a:p>
          <a:p>
            <a:pPr marL="514350" indent="-514350">
              <a:buNone/>
            </a:pPr>
            <a:r>
              <a:rPr lang="hu-HU" sz="2800" dirty="0" smtClean="0"/>
              <a:t>    </a:t>
            </a:r>
            <a:r>
              <a:rPr lang="hu-HU" sz="2800" dirty="0" err="1" smtClean="0"/>
              <a:t>word-</a:t>
            </a:r>
            <a:r>
              <a:rPr lang="hu-HU" sz="2400" dirty="0" err="1" smtClean="0"/>
              <a:t>3SG</a:t>
            </a:r>
            <a:r>
              <a:rPr lang="hu-HU" sz="2800" dirty="0" err="1" smtClean="0"/>
              <a:t>-ø</a:t>
            </a:r>
            <a:r>
              <a:rPr lang="hu-HU" sz="2800" dirty="0" smtClean="0"/>
              <a:t> </a:t>
            </a:r>
            <a:r>
              <a:rPr lang="hu-HU" sz="2800" dirty="0" err="1" smtClean="0"/>
              <a:t>keeping</a:t>
            </a:r>
            <a:r>
              <a:rPr lang="hu-HU" sz="2800" dirty="0" smtClean="0"/>
              <a:t> man    ‘a man </a:t>
            </a:r>
            <a:r>
              <a:rPr lang="hu-HU" sz="2800" dirty="0" err="1" smtClean="0"/>
              <a:t>keeping</a:t>
            </a:r>
            <a:r>
              <a:rPr lang="hu-HU" sz="2800" dirty="0" smtClean="0"/>
              <a:t> </a:t>
            </a:r>
            <a:r>
              <a:rPr lang="hu-HU" sz="2800" dirty="0" err="1" smtClean="0"/>
              <a:t>his</a:t>
            </a:r>
            <a:r>
              <a:rPr lang="hu-HU" sz="2800" dirty="0" smtClean="0"/>
              <a:t> </a:t>
            </a:r>
            <a:r>
              <a:rPr lang="hu-HU" sz="2800" dirty="0" err="1" smtClean="0"/>
              <a:t>word</a:t>
            </a:r>
            <a:r>
              <a:rPr lang="hu-HU" sz="2800" dirty="0" smtClean="0"/>
              <a:t>’</a:t>
            </a:r>
          </a:p>
          <a:p>
            <a:pPr marL="514350" indent="-514350">
              <a:buNone/>
            </a:pPr>
            <a:r>
              <a:rPr lang="hu-HU" sz="2800" i="1" dirty="0" smtClean="0"/>
              <a:t>    Mi tévő legyek?</a:t>
            </a:r>
          </a:p>
          <a:p>
            <a:pPr marL="514350" indent="-514350">
              <a:buNone/>
            </a:pPr>
            <a:r>
              <a:rPr lang="hu-HU" sz="2800" i="1" dirty="0" smtClean="0"/>
              <a:t>    </a:t>
            </a:r>
            <a:r>
              <a:rPr lang="hu-HU" sz="2800" dirty="0" err="1" smtClean="0"/>
              <a:t>what-ø</a:t>
            </a:r>
            <a:r>
              <a:rPr lang="hu-HU" sz="2800" dirty="0" smtClean="0"/>
              <a:t>  </a:t>
            </a:r>
            <a:r>
              <a:rPr lang="hu-HU" sz="2800" dirty="0" err="1" smtClean="0"/>
              <a:t>doing</a:t>
            </a:r>
            <a:r>
              <a:rPr lang="hu-HU" sz="2800" dirty="0" smtClean="0"/>
              <a:t> </a:t>
            </a:r>
            <a:r>
              <a:rPr lang="hu-HU" sz="2800" dirty="0" err="1" smtClean="0"/>
              <a:t>be-</a:t>
            </a:r>
            <a:r>
              <a:rPr lang="hu-HU" sz="2400" dirty="0" err="1" smtClean="0"/>
              <a:t>1SG</a:t>
            </a:r>
            <a:r>
              <a:rPr lang="hu-HU" sz="2800" dirty="0" smtClean="0"/>
              <a:t>           ‘</a:t>
            </a:r>
            <a:r>
              <a:rPr lang="hu-HU" sz="2800" dirty="0" err="1" smtClean="0"/>
              <a:t>What</a:t>
            </a:r>
            <a:r>
              <a:rPr lang="hu-HU" sz="2800" dirty="0" smtClean="0"/>
              <a:t> </a:t>
            </a:r>
            <a:r>
              <a:rPr lang="hu-HU" sz="2800" dirty="0" err="1" smtClean="0"/>
              <a:t>shall</a:t>
            </a:r>
            <a:r>
              <a:rPr lang="hu-HU" sz="2800" dirty="0" smtClean="0"/>
              <a:t> I be </a:t>
            </a:r>
            <a:r>
              <a:rPr lang="hu-HU" sz="2800" dirty="0" err="1" smtClean="0"/>
              <a:t>doing</a:t>
            </a:r>
            <a:r>
              <a:rPr lang="hu-HU" sz="2800" dirty="0" smtClean="0"/>
              <a:t>?’</a:t>
            </a:r>
          </a:p>
          <a:p>
            <a:pPr marL="514350" indent="-514350">
              <a:buNone/>
            </a:pPr>
            <a:r>
              <a:rPr lang="hu-HU" sz="2800" dirty="0" smtClean="0"/>
              <a:t>b. </a:t>
            </a:r>
            <a:r>
              <a:rPr lang="hu-HU" sz="2800" b="1" dirty="0" smtClean="0"/>
              <a:t>e</a:t>
            </a:r>
            <a:r>
              <a:rPr lang="hu-HU" sz="2800" b="1" i="1" dirty="0" smtClean="0"/>
              <a:t>sze</a:t>
            </a:r>
            <a:r>
              <a:rPr lang="hu-HU" sz="2800" i="1" dirty="0" smtClean="0"/>
              <a:t>            vesztett ember, </a:t>
            </a:r>
          </a:p>
          <a:p>
            <a:pPr marL="514350" indent="-514350">
              <a:buNone/>
            </a:pPr>
            <a:r>
              <a:rPr lang="hu-HU" sz="2800" dirty="0" smtClean="0"/>
              <a:t>   </a:t>
            </a:r>
            <a:r>
              <a:rPr lang="hu-HU" sz="2800" dirty="0" smtClean="0"/>
              <a:t> </a:t>
            </a:r>
            <a:r>
              <a:rPr lang="hu-HU" sz="2800" dirty="0" err="1" smtClean="0"/>
              <a:t>mind-</a:t>
            </a:r>
            <a:r>
              <a:rPr lang="hu-HU" sz="2400" dirty="0" err="1" smtClean="0"/>
              <a:t>3SG</a:t>
            </a:r>
            <a:r>
              <a:rPr lang="hu-HU" sz="2800" dirty="0" err="1" smtClean="0"/>
              <a:t>-ø</a:t>
            </a:r>
            <a:r>
              <a:rPr lang="hu-HU" sz="2800" dirty="0" smtClean="0"/>
              <a:t> </a:t>
            </a:r>
            <a:r>
              <a:rPr lang="hu-HU" sz="2800" dirty="0" err="1" smtClean="0"/>
              <a:t>lost</a:t>
            </a:r>
            <a:r>
              <a:rPr lang="hu-HU" sz="2800" dirty="0" smtClean="0"/>
              <a:t>  ‘    </a:t>
            </a:r>
            <a:r>
              <a:rPr lang="hu-HU" sz="2800" dirty="0" smtClean="0"/>
              <a:t>man     </a:t>
            </a:r>
            <a:r>
              <a:rPr lang="hu-HU" sz="2800" dirty="0" smtClean="0"/>
              <a:t>‘a man </a:t>
            </a:r>
            <a:r>
              <a:rPr lang="hu-HU" sz="2800" dirty="0" err="1" smtClean="0"/>
              <a:t>having</a:t>
            </a:r>
            <a:r>
              <a:rPr lang="hu-HU" sz="2800" dirty="0" smtClean="0"/>
              <a:t> </a:t>
            </a:r>
            <a:r>
              <a:rPr lang="hu-HU" sz="2800" dirty="0" err="1" smtClean="0"/>
              <a:t>lost</a:t>
            </a:r>
            <a:r>
              <a:rPr lang="hu-HU" sz="2800" dirty="0" smtClean="0"/>
              <a:t> </a:t>
            </a:r>
            <a:r>
              <a:rPr lang="hu-HU" sz="2800" dirty="0" err="1" smtClean="0"/>
              <a:t>his</a:t>
            </a:r>
            <a:r>
              <a:rPr lang="hu-HU" sz="2800" dirty="0" smtClean="0"/>
              <a:t> mind’</a:t>
            </a:r>
          </a:p>
          <a:p>
            <a:pPr marL="514350" indent="-514350">
              <a:buNone/>
            </a:pPr>
            <a:r>
              <a:rPr lang="hu-HU" sz="2800" dirty="0" smtClean="0"/>
              <a:t>c. </a:t>
            </a:r>
            <a:r>
              <a:rPr lang="hu-HU" sz="2800" b="1" i="1" dirty="0" smtClean="0"/>
              <a:t>kalap</a:t>
            </a:r>
            <a:r>
              <a:rPr lang="hu-HU" sz="2800" i="1" dirty="0" smtClean="0"/>
              <a:t> levéve</a:t>
            </a:r>
          </a:p>
          <a:p>
            <a:pPr>
              <a:buNone/>
            </a:pPr>
            <a:r>
              <a:rPr lang="hu-HU" sz="2800" dirty="0" smtClean="0"/>
              <a:t>    </a:t>
            </a:r>
            <a:r>
              <a:rPr lang="hu-HU" sz="2800" dirty="0" err="1" smtClean="0"/>
              <a:t>hat-ø</a:t>
            </a:r>
            <a:r>
              <a:rPr lang="hu-HU" sz="2800" dirty="0" smtClean="0"/>
              <a:t>  </a:t>
            </a:r>
            <a:r>
              <a:rPr lang="hu-HU" sz="2800" dirty="0" err="1" smtClean="0"/>
              <a:t>off-taking</a:t>
            </a:r>
            <a:r>
              <a:rPr lang="hu-HU" sz="2800" dirty="0" smtClean="0"/>
              <a:t>                   ‘</a:t>
            </a:r>
            <a:r>
              <a:rPr lang="hu-HU" sz="2800" dirty="0" err="1" smtClean="0"/>
              <a:t>taking</a:t>
            </a:r>
            <a:r>
              <a:rPr lang="hu-HU" sz="2800" dirty="0" smtClean="0"/>
              <a:t> </a:t>
            </a:r>
            <a:r>
              <a:rPr lang="hu-HU" sz="2800" dirty="0" err="1" smtClean="0"/>
              <a:t>off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hat’</a:t>
            </a:r>
            <a:endParaRPr lang="hu-H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Ugric</a:t>
            </a:r>
            <a:r>
              <a:rPr lang="hu-HU" sz="3600" b="1" dirty="0" smtClean="0"/>
              <a:t> and OH </a:t>
            </a:r>
            <a:r>
              <a:rPr lang="hu-HU" sz="3600" b="1" dirty="0" err="1" smtClean="0"/>
              <a:t>non-finite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clauses</a:t>
            </a:r>
            <a:r>
              <a:rPr lang="hu-HU" sz="3600" b="1" dirty="0" smtClean="0"/>
              <a:t>: </a:t>
            </a:r>
            <a:r>
              <a:rPr lang="hu-HU" sz="3600" b="1" dirty="0" err="1" smtClean="0"/>
              <a:t>independent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err="1" smtClean="0"/>
              <a:t>subject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S-V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agreement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possessive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inflection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44824"/>
            <a:ext cx="939653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800" dirty="0" smtClean="0"/>
              <a:t>(10)</a:t>
            </a:r>
            <a:r>
              <a:rPr lang="hu-HU" sz="2800" i="1" dirty="0" smtClean="0"/>
              <a:t> </a:t>
            </a:r>
          </a:p>
          <a:p>
            <a:pPr>
              <a:buNone/>
            </a:pPr>
            <a:r>
              <a:rPr lang="hu-HU" sz="2800" i="1" dirty="0" smtClean="0"/>
              <a:t>	[</a:t>
            </a:r>
            <a:r>
              <a:rPr lang="hu-HU" sz="2800" b="1" i="1" dirty="0" err="1" smtClean="0"/>
              <a:t>naŋ</a:t>
            </a:r>
            <a:r>
              <a:rPr lang="hu-HU" sz="2800" b="1" i="1" dirty="0" smtClean="0"/>
              <a:t> o:l-t-e:n 	       e:</a:t>
            </a:r>
            <a:r>
              <a:rPr lang="hu-HU" sz="2800" b="1" i="1" dirty="0" err="1" smtClean="0"/>
              <a:t>lti</a:t>
            </a:r>
            <a:r>
              <a:rPr lang="hu-HU" sz="2800" i="1" dirty="0" smtClean="0"/>
              <a:t>] ma u:</a:t>
            </a:r>
            <a:r>
              <a:rPr lang="hu-HU" sz="2800" i="1" dirty="0" err="1" smtClean="0"/>
              <a:t>r-na</a:t>
            </a:r>
            <a:r>
              <a:rPr lang="hu-HU" sz="2800" i="1" dirty="0" smtClean="0"/>
              <a:t>        </a:t>
            </a:r>
            <a:r>
              <a:rPr lang="hu-HU" sz="2800" i="1" dirty="0" err="1" smtClean="0"/>
              <a:t>yax-s-ǝ-m</a:t>
            </a:r>
            <a:r>
              <a:rPr lang="hu-HU" sz="2800" i="1" dirty="0" smtClean="0"/>
              <a:t> </a:t>
            </a:r>
            <a:r>
              <a:rPr lang="hu-HU" sz="2800" dirty="0" smtClean="0"/>
              <a:t>(</a:t>
            </a:r>
            <a:r>
              <a:rPr lang="hu-HU" sz="2800" dirty="0" err="1" smtClean="0"/>
              <a:t>Khanty</a:t>
            </a:r>
            <a:r>
              <a:rPr lang="hu-HU" sz="2800" dirty="0" smtClean="0"/>
              <a:t>)</a:t>
            </a:r>
          </a:p>
          <a:p>
            <a:pPr>
              <a:buNone/>
            </a:pPr>
            <a:r>
              <a:rPr lang="hu-HU" sz="2800" dirty="0"/>
              <a:t>	</a:t>
            </a:r>
            <a:r>
              <a:rPr lang="hu-HU" sz="2800" dirty="0" smtClean="0"/>
              <a:t> </a:t>
            </a:r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dirty="0" err="1" smtClean="0"/>
              <a:t>sleep-</a:t>
            </a:r>
            <a:r>
              <a:rPr lang="hu-HU" sz="2400" dirty="0" err="1" smtClean="0"/>
              <a:t>PART-2SG</a:t>
            </a:r>
            <a:r>
              <a:rPr lang="hu-HU" sz="2800" dirty="0" smtClean="0"/>
              <a:t>  </a:t>
            </a:r>
            <a:r>
              <a:rPr lang="hu-HU" sz="2800" dirty="0" err="1" smtClean="0"/>
              <a:t>to</a:t>
            </a:r>
            <a:r>
              <a:rPr lang="hu-HU" sz="2800" dirty="0" smtClean="0"/>
              <a:t> 	     I      </a:t>
            </a:r>
            <a:r>
              <a:rPr lang="hu-HU" sz="2800" dirty="0" err="1" smtClean="0"/>
              <a:t>forest-</a:t>
            </a:r>
            <a:r>
              <a:rPr lang="hu-HU" sz="2400" dirty="0" err="1" smtClean="0"/>
              <a:t>LOC</a:t>
            </a:r>
            <a:r>
              <a:rPr lang="hu-HU" sz="2800" dirty="0" smtClean="0"/>
              <a:t> </a:t>
            </a:r>
            <a:r>
              <a:rPr lang="hu-HU" sz="2800" dirty="0" err="1" smtClean="0"/>
              <a:t>walk-</a:t>
            </a:r>
            <a:r>
              <a:rPr lang="hu-HU" sz="2400" dirty="0" err="1" smtClean="0"/>
              <a:t>PART-1SG</a:t>
            </a:r>
            <a:endParaRPr lang="hu-HU" sz="2800" dirty="0" smtClean="0"/>
          </a:p>
          <a:p>
            <a:pPr>
              <a:buNone/>
            </a:pPr>
            <a:r>
              <a:rPr lang="hu-HU" sz="2800" dirty="0"/>
              <a:t>	</a:t>
            </a:r>
            <a:r>
              <a:rPr lang="hu-HU" sz="2800" dirty="0" smtClean="0"/>
              <a:t>‘</a:t>
            </a:r>
            <a:r>
              <a:rPr lang="hu-HU" sz="2800" dirty="0" err="1" smtClean="0"/>
              <a:t>While</a:t>
            </a:r>
            <a:r>
              <a:rPr lang="hu-HU" sz="2800" dirty="0" smtClean="0"/>
              <a:t> </a:t>
            </a:r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dirty="0" err="1" smtClean="0"/>
              <a:t>were</a:t>
            </a:r>
            <a:r>
              <a:rPr lang="hu-HU" sz="2800" dirty="0" smtClean="0"/>
              <a:t> </a:t>
            </a:r>
            <a:r>
              <a:rPr lang="hu-HU" sz="2800" dirty="0" err="1" smtClean="0"/>
              <a:t>sleeping</a:t>
            </a:r>
            <a:r>
              <a:rPr lang="hu-HU" sz="2800" dirty="0" smtClean="0"/>
              <a:t> I </a:t>
            </a:r>
            <a:r>
              <a:rPr lang="hu-HU" sz="2800" dirty="0" err="1" smtClean="0"/>
              <a:t>went</a:t>
            </a:r>
            <a:r>
              <a:rPr lang="hu-HU" sz="2800" dirty="0" smtClean="0"/>
              <a:t> </a:t>
            </a: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forest</a:t>
            </a:r>
            <a:r>
              <a:rPr lang="hu-HU" sz="2800" dirty="0" smtClean="0"/>
              <a:t>.’</a:t>
            </a:r>
          </a:p>
          <a:p>
            <a:pPr>
              <a:buNone/>
            </a:pPr>
            <a:r>
              <a:rPr lang="hu-HU" sz="2800" dirty="0" smtClean="0"/>
              <a:t>(11) </a:t>
            </a:r>
          </a:p>
          <a:p>
            <a:pPr>
              <a:buNone/>
            </a:pPr>
            <a:r>
              <a:rPr lang="hu-HU" sz="2800" dirty="0" smtClean="0"/>
              <a:t>	</a:t>
            </a:r>
            <a:r>
              <a:rPr lang="hu-HU" sz="2800" i="1" dirty="0" smtClean="0"/>
              <a:t>Ne  </a:t>
            </a:r>
            <a:r>
              <a:rPr lang="hu-HU" sz="2800" i="1" dirty="0" err="1" smtClean="0"/>
              <a:t>zegyenletek</a:t>
            </a:r>
            <a:r>
              <a:rPr lang="hu-HU" sz="2800" i="1" dirty="0" smtClean="0"/>
              <a:t> 	        </a:t>
            </a:r>
            <a:r>
              <a:rPr lang="hu-HU" sz="2800" b="1" i="1" dirty="0" smtClean="0"/>
              <a:t>[</a:t>
            </a:r>
            <a:r>
              <a:rPr lang="hu-HU" sz="2800" b="1" i="1" dirty="0" err="1" smtClean="0"/>
              <a:t>alamyznaert</a:t>
            </a:r>
            <a:r>
              <a:rPr lang="hu-HU" sz="2800" b="1" i="1" dirty="0" smtClean="0"/>
              <a:t>  </a:t>
            </a:r>
            <a:r>
              <a:rPr lang="hu-HU" sz="2800" b="1" i="1" dirty="0" err="1" smtClean="0"/>
              <a:t>men-tett-ek-et</a:t>
            </a:r>
            <a:r>
              <a:rPr lang="hu-HU" sz="2800" b="1" i="1" dirty="0" smtClean="0"/>
              <a:t> ]   </a:t>
            </a:r>
            <a:r>
              <a:rPr lang="hu-HU" sz="2800" dirty="0" smtClean="0"/>
              <a:t>(OH)</a:t>
            </a:r>
          </a:p>
          <a:p>
            <a:pPr>
              <a:buNone/>
            </a:pPr>
            <a:r>
              <a:rPr lang="hu-HU" sz="2800" dirty="0" smtClean="0"/>
              <a:t>	</a:t>
            </a:r>
            <a:r>
              <a:rPr lang="hu-HU" sz="2800" dirty="0" err="1" smtClean="0"/>
              <a:t>not</a:t>
            </a:r>
            <a:r>
              <a:rPr lang="hu-HU" sz="2800" dirty="0" smtClean="0"/>
              <a:t> </a:t>
            </a:r>
            <a:r>
              <a:rPr lang="hu-HU" sz="2800" dirty="0" err="1" smtClean="0"/>
              <a:t>be.ashamed-2PL</a:t>
            </a:r>
            <a:r>
              <a:rPr lang="hu-HU" sz="2800" dirty="0" smtClean="0"/>
              <a:t> </a:t>
            </a:r>
            <a:r>
              <a:rPr lang="hu-HU" sz="2800" dirty="0" err="1" smtClean="0"/>
              <a:t>alms-for</a:t>
            </a:r>
            <a:r>
              <a:rPr lang="hu-HU" sz="2800" dirty="0" smtClean="0"/>
              <a:t>           </a:t>
            </a:r>
            <a:r>
              <a:rPr lang="hu-HU" sz="2800" dirty="0" err="1" smtClean="0"/>
              <a:t>go-PART-2PL-ACC</a:t>
            </a: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	</a:t>
            </a:r>
            <a:r>
              <a:rPr lang="en-US" sz="2800" dirty="0" smtClean="0"/>
              <a:t>‘don’t be ashamed of asking for alms’ (Jokai C. </a:t>
            </a:r>
            <a:r>
              <a:rPr lang="hu-HU" sz="2800" dirty="0" smtClean="0"/>
              <a:t>1370</a:t>
            </a:r>
            <a:r>
              <a:rPr lang="en-US" sz="2800" dirty="0" smtClean="0"/>
              <a:t>)</a:t>
            </a:r>
            <a:endParaRPr lang="hu-H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The </a:t>
            </a:r>
            <a:r>
              <a:rPr lang="hu-HU" sz="3600" b="1" dirty="0" err="1" smtClean="0"/>
              <a:t>decline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non-finite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subordination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0937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800" dirty="0" smtClean="0"/>
              <a:t>(12) </a:t>
            </a:r>
            <a:r>
              <a:rPr lang="hu-HU" sz="2800" i="1" dirty="0" smtClean="0"/>
              <a:t>[</a:t>
            </a:r>
            <a:r>
              <a:rPr lang="hu-HU" sz="2800" b="1" i="1" dirty="0" smtClean="0"/>
              <a:t>Nap </a:t>
            </a:r>
            <a:r>
              <a:rPr lang="hu-HU" sz="2800" b="1" i="1" dirty="0" err="1" smtClean="0"/>
              <a:t>kedig</a:t>
            </a:r>
            <a:r>
              <a:rPr lang="hu-HU" sz="2800" b="1" i="1" dirty="0" smtClean="0"/>
              <a:t> </a:t>
            </a:r>
            <a:r>
              <a:rPr lang="hu-HU" sz="2800" b="1" i="1" dirty="0" err="1" smtClean="0"/>
              <a:t>felkèluē</a:t>
            </a:r>
            <a:r>
              <a:rPr lang="hu-HU" sz="2800" i="1" dirty="0" smtClean="0"/>
              <a:t>] meg </a:t>
            </a:r>
            <a:r>
              <a:rPr lang="hu-HU" sz="2800" i="1" dirty="0" err="1" smtClean="0"/>
              <a:t>hèuọlėnc</a:t>
            </a:r>
            <a:r>
              <a:rPr lang="hu-HU" sz="2800" b="1" i="1" dirty="0" smtClean="0"/>
              <a:t> </a:t>
            </a:r>
            <a:endParaRPr lang="hu-HU" sz="2800" i="1" dirty="0" smtClean="0"/>
          </a:p>
          <a:p>
            <a:pPr>
              <a:buNone/>
            </a:pPr>
            <a:r>
              <a:rPr lang="hu-HU" sz="2800" dirty="0" smtClean="0"/>
              <a:t>        </a:t>
            </a:r>
            <a:r>
              <a:rPr lang="hu-HU" sz="2800" dirty="0" err="1" smtClean="0"/>
              <a:t>sun</a:t>
            </a:r>
            <a:r>
              <a:rPr lang="hu-HU" sz="2800" dirty="0" smtClean="0"/>
              <a:t>  </a:t>
            </a:r>
            <a:r>
              <a:rPr lang="hu-HU" sz="2800" cap="small" dirty="0" err="1" smtClean="0"/>
              <a:t>coord</a:t>
            </a:r>
            <a:r>
              <a:rPr lang="hu-HU" sz="2800" dirty="0" smtClean="0"/>
              <a:t> </a:t>
            </a:r>
            <a:r>
              <a:rPr lang="hu-HU" sz="2800" dirty="0" err="1" smtClean="0"/>
              <a:t>rising</a:t>
            </a:r>
            <a:r>
              <a:rPr lang="hu-HU" sz="2800" dirty="0" smtClean="0"/>
              <a:t>         </a:t>
            </a:r>
            <a:r>
              <a:rPr lang="hu-HU" sz="2000" dirty="0" err="1" smtClean="0"/>
              <a:t>P</a:t>
            </a:r>
            <a:r>
              <a:rPr lang="hu-HU" sz="2800" cap="small" dirty="0" err="1" smtClean="0"/>
              <a:t>rt</a:t>
            </a:r>
            <a:r>
              <a:rPr lang="hu-HU" sz="2800" cap="small" dirty="0" smtClean="0"/>
              <a:t>   </a:t>
            </a:r>
            <a:r>
              <a:rPr lang="hu-HU" sz="2800" dirty="0" err="1" smtClean="0"/>
              <a:t>burned-</a:t>
            </a:r>
            <a:r>
              <a:rPr lang="hu-HU" sz="2800" cap="small" dirty="0" err="1" smtClean="0"/>
              <a:t>past-3sg</a:t>
            </a:r>
            <a:r>
              <a:rPr lang="hu-HU" sz="2800" dirty="0" smtClean="0"/>
              <a:t>	</a:t>
            </a:r>
          </a:p>
          <a:p>
            <a:pPr>
              <a:buNone/>
            </a:pPr>
            <a:r>
              <a:rPr lang="hu-HU" sz="2800" dirty="0" smtClean="0"/>
              <a:t>       ’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sun</a:t>
            </a:r>
            <a:r>
              <a:rPr lang="hu-HU" sz="2800" dirty="0" smtClean="0"/>
              <a:t> </a:t>
            </a:r>
            <a:r>
              <a:rPr lang="hu-HU" sz="2800" dirty="0" err="1" smtClean="0"/>
              <a:t>having</a:t>
            </a:r>
            <a:r>
              <a:rPr lang="hu-HU" sz="2800" dirty="0" smtClean="0"/>
              <a:t> </a:t>
            </a:r>
            <a:r>
              <a:rPr lang="hu-HU" sz="2800" dirty="0" err="1" smtClean="0"/>
              <a:t>risen</a:t>
            </a:r>
            <a:r>
              <a:rPr lang="hu-HU" sz="2800" dirty="0" smtClean="0"/>
              <a:t>, </a:t>
            </a:r>
            <a:r>
              <a:rPr lang="hu-HU" sz="2800" dirty="0" err="1" smtClean="0"/>
              <a:t>they</a:t>
            </a:r>
            <a:r>
              <a:rPr lang="hu-HU" sz="2800" dirty="0" smtClean="0"/>
              <a:t> </a:t>
            </a:r>
            <a:r>
              <a:rPr lang="hu-HU" sz="2800" dirty="0" err="1" smtClean="0"/>
              <a:t>burned</a:t>
            </a:r>
            <a:r>
              <a:rPr lang="hu-HU" sz="2800" dirty="0" smtClean="0"/>
              <a:t>.’                					                   (</a:t>
            </a:r>
            <a:r>
              <a:rPr lang="hu-HU" sz="2800" dirty="0" err="1" smtClean="0"/>
              <a:t>Munich</a:t>
            </a:r>
            <a:r>
              <a:rPr lang="hu-HU" sz="2800" dirty="0" smtClean="0"/>
              <a:t> C. a. 1416)</a:t>
            </a:r>
          </a:p>
          <a:p>
            <a:pPr>
              <a:buNone/>
            </a:pPr>
            <a:r>
              <a:rPr lang="hu-HU" sz="2800" dirty="0" smtClean="0"/>
              <a:t>(13) </a:t>
            </a:r>
            <a:r>
              <a:rPr lang="hu-HU" sz="2800" b="1" i="1" dirty="0" err="1" smtClean="0"/>
              <a:t>Mykoron</a:t>
            </a:r>
            <a:r>
              <a:rPr lang="hu-HU" sz="2800" b="1" i="1" dirty="0" smtClean="0"/>
              <a:t>  az  nap fel </a:t>
            </a:r>
            <a:r>
              <a:rPr lang="hu-HU" sz="2800" b="1" i="1" dirty="0" err="1" smtClean="0"/>
              <a:t>tamadot</a:t>
            </a:r>
            <a:r>
              <a:rPr lang="hu-HU" sz="2800" b="1" i="1" dirty="0" smtClean="0"/>
              <a:t> </a:t>
            </a:r>
            <a:r>
              <a:rPr lang="hu-HU" sz="2800" b="1" i="1" dirty="0" err="1" smtClean="0"/>
              <a:t>wolna</a:t>
            </a:r>
            <a:r>
              <a:rPr lang="hu-HU" sz="2800" i="1" dirty="0" smtClean="0"/>
              <a:t>, </a:t>
            </a:r>
          </a:p>
          <a:p>
            <a:pPr>
              <a:buNone/>
            </a:pPr>
            <a:r>
              <a:rPr lang="hu-HU" sz="2800" dirty="0" smtClean="0"/>
              <a:t>        </a:t>
            </a:r>
            <a:r>
              <a:rPr lang="hu-HU" sz="2800" dirty="0" err="1" smtClean="0"/>
              <a:t>when</a:t>
            </a:r>
            <a:r>
              <a:rPr lang="hu-HU" sz="2800" dirty="0" smtClean="0"/>
              <a:t>       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sun</a:t>
            </a:r>
            <a:r>
              <a:rPr lang="hu-HU" sz="2800" dirty="0" smtClean="0"/>
              <a:t> </a:t>
            </a:r>
            <a:r>
              <a:rPr lang="hu-HU" sz="2800" dirty="0" err="1" smtClean="0"/>
              <a:t>up</a:t>
            </a:r>
            <a:r>
              <a:rPr lang="hu-HU" sz="2800" dirty="0" smtClean="0"/>
              <a:t> </a:t>
            </a:r>
            <a:r>
              <a:rPr lang="hu-HU" sz="2800" dirty="0" err="1" smtClean="0"/>
              <a:t>rise-</a:t>
            </a:r>
            <a:r>
              <a:rPr lang="hu-HU" sz="2800" cap="small" dirty="0" err="1" smtClean="0"/>
              <a:t>perf-3sg</a:t>
            </a:r>
            <a:r>
              <a:rPr lang="hu-HU" sz="2800" dirty="0" smtClean="0"/>
              <a:t> </a:t>
            </a:r>
            <a:r>
              <a:rPr lang="hu-HU" sz="2800" dirty="0" err="1" smtClean="0"/>
              <a:t>be-</a:t>
            </a:r>
            <a:r>
              <a:rPr lang="hu-HU" sz="2800" cap="small" dirty="0" err="1" smtClean="0"/>
              <a:t>past</a:t>
            </a:r>
            <a:r>
              <a:rPr lang="hu-HU" sz="2800" dirty="0" smtClean="0"/>
              <a:t> </a:t>
            </a:r>
          </a:p>
          <a:p>
            <a:pPr>
              <a:buNone/>
            </a:pPr>
            <a:r>
              <a:rPr lang="hu-HU" sz="2800" dirty="0" smtClean="0"/>
              <a:t>        </a:t>
            </a:r>
            <a:r>
              <a:rPr lang="hu-HU" sz="2800" i="1" dirty="0" smtClean="0"/>
              <a:t>meg </a:t>
            </a:r>
            <a:r>
              <a:rPr lang="hu-HU" sz="2800" i="1" dirty="0" err="1" smtClean="0"/>
              <a:t>swte</a:t>
            </a:r>
            <a:r>
              <a:rPr lang="hu-HU" sz="2800" i="1" dirty="0" smtClean="0"/>
              <a:t>                 </a:t>
            </a:r>
            <a:r>
              <a:rPr lang="hu-HU" sz="2800" i="1" dirty="0" err="1" smtClean="0"/>
              <a:t>ewket</a:t>
            </a:r>
            <a:r>
              <a:rPr lang="hu-HU" sz="2800" i="1" dirty="0" smtClean="0"/>
              <a:t> </a:t>
            </a:r>
          </a:p>
          <a:p>
            <a:pPr>
              <a:buNone/>
            </a:pPr>
            <a:r>
              <a:rPr lang="hu-HU" sz="2800" dirty="0" smtClean="0"/>
              <a:t>	    </a:t>
            </a:r>
            <a:r>
              <a:rPr lang="hu-HU" sz="2800" cap="small" dirty="0" err="1" smtClean="0"/>
              <a:t>prt</a:t>
            </a:r>
            <a:r>
              <a:rPr lang="hu-HU" sz="2800" dirty="0" smtClean="0"/>
              <a:t>   </a:t>
            </a:r>
            <a:r>
              <a:rPr lang="hu-HU" sz="2800" dirty="0" err="1" smtClean="0"/>
              <a:t>burn-</a:t>
            </a:r>
            <a:r>
              <a:rPr lang="hu-HU" sz="2800" cap="small" dirty="0" err="1" smtClean="0"/>
              <a:t>past.3sg</a:t>
            </a:r>
            <a:r>
              <a:rPr lang="hu-HU" sz="2800" dirty="0" smtClean="0"/>
              <a:t>  </a:t>
            </a:r>
            <a:r>
              <a:rPr lang="hu-HU" sz="2800" dirty="0" err="1" smtClean="0"/>
              <a:t>them</a:t>
            </a: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       ’</a:t>
            </a:r>
            <a:r>
              <a:rPr lang="hu-HU" sz="2800" dirty="0" err="1" smtClean="0"/>
              <a:t>When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sun</a:t>
            </a:r>
            <a:r>
              <a:rPr lang="hu-HU" sz="2800" dirty="0" smtClean="0"/>
              <a:t> had </a:t>
            </a:r>
            <a:r>
              <a:rPr lang="hu-HU" sz="2800" dirty="0" err="1" smtClean="0"/>
              <a:t>risen</a:t>
            </a:r>
            <a:r>
              <a:rPr lang="hu-HU" sz="2800" dirty="0" smtClean="0"/>
              <a:t>, </a:t>
            </a:r>
            <a:r>
              <a:rPr lang="hu-HU" sz="2800" dirty="0" err="1" smtClean="0"/>
              <a:t>it</a:t>
            </a:r>
            <a:r>
              <a:rPr lang="hu-HU" sz="2800" dirty="0" smtClean="0"/>
              <a:t> </a:t>
            </a:r>
            <a:r>
              <a:rPr lang="hu-HU" sz="2800" dirty="0" err="1" smtClean="0"/>
              <a:t>burned</a:t>
            </a:r>
            <a:r>
              <a:rPr lang="hu-HU" sz="2800" dirty="0" smtClean="0"/>
              <a:t> </a:t>
            </a:r>
            <a:r>
              <a:rPr lang="hu-HU" sz="2800" dirty="0" err="1" smtClean="0"/>
              <a:t>them</a:t>
            </a:r>
            <a:r>
              <a:rPr lang="hu-HU" sz="2800" dirty="0" smtClean="0"/>
              <a:t>.’ </a:t>
            </a:r>
          </a:p>
          <a:p>
            <a:pPr>
              <a:buNone/>
            </a:pPr>
            <a:r>
              <a:rPr lang="hu-HU" sz="2800" dirty="0" smtClean="0"/>
              <a:t>		         (Gábor Pesthi, </a:t>
            </a:r>
            <a:r>
              <a:rPr lang="hu-HU" sz="2800" dirty="0" err="1" smtClean="0"/>
              <a:t>Novum</a:t>
            </a:r>
            <a:r>
              <a:rPr lang="hu-HU" sz="2800" dirty="0" smtClean="0"/>
              <a:t> Testamentum 1536)</a:t>
            </a:r>
          </a:p>
          <a:p>
            <a:pPr>
              <a:buNone/>
            </a:pPr>
            <a:endParaRPr lang="hu-H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Decreasing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number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non-finite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adverbial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clauses</a:t>
            </a:r>
            <a:r>
              <a:rPr lang="hu-HU" sz="3600" b="1" dirty="0" smtClean="0"/>
              <a:t>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b="1" dirty="0" err="1" smtClean="0"/>
              <a:t>Number</a:t>
            </a:r>
            <a:r>
              <a:rPr lang="hu-HU" b="1" dirty="0" smtClean="0"/>
              <a:t> of </a:t>
            </a:r>
            <a:r>
              <a:rPr lang="hu-HU" b="1" dirty="0" err="1" smtClean="0"/>
              <a:t>-</a:t>
            </a:r>
            <a:r>
              <a:rPr lang="hu-HU" b="1" i="1" dirty="0" err="1" smtClean="0"/>
              <a:t>ván</a:t>
            </a:r>
            <a:r>
              <a:rPr lang="hu-HU" b="1" i="1" dirty="0" smtClean="0"/>
              <a:t>/vén</a:t>
            </a:r>
            <a:r>
              <a:rPr lang="hu-HU" b="1" dirty="0" smtClean="0"/>
              <a:t> </a:t>
            </a:r>
            <a:r>
              <a:rPr lang="hu-HU" b="1" dirty="0" err="1" smtClean="0"/>
              <a:t>clauses</a:t>
            </a:r>
            <a:r>
              <a:rPr lang="hu-HU" b="1" dirty="0" smtClean="0"/>
              <a:t> </a:t>
            </a: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St</a:t>
            </a:r>
            <a:r>
              <a:rPr lang="hu-HU" b="1" dirty="0" smtClean="0"/>
              <a:t> </a:t>
            </a:r>
            <a:r>
              <a:rPr lang="hu-HU" b="1" dirty="0" err="1" smtClean="0"/>
              <a:t>Matthew</a:t>
            </a:r>
            <a:r>
              <a:rPr lang="hu-HU" b="1" dirty="0" smtClean="0"/>
              <a:t>:			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Munich</a:t>
            </a:r>
            <a:r>
              <a:rPr lang="hu-HU" dirty="0" smtClean="0"/>
              <a:t> C.      a. 1416:    486</a:t>
            </a:r>
          </a:p>
          <a:p>
            <a:pPr>
              <a:buNone/>
            </a:pPr>
            <a:r>
              <a:rPr lang="hu-HU" dirty="0" err="1" smtClean="0"/>
              <a:t>Jordánszky</a:t>
            </a:r>
            <a:r>
              <a:rPr lang="hu-HU" dirty="0" smtClean="0"/>
              <a:t> C. a. 1516:   322</a:t>
            </a:r>
          </a:p>
          <a:p>
            <a:pPr>
              <a:buNone/>
            </a:pPr>
            <a:r>
              <a:rPr lang="hu-HU" dirty="0" smtClean="0"/>
              <a:t>Károli </a:t>
            </a:r>
            <a:r>
              <a:rPr lang="hu-HU" dirty="0" err="1" smtClean="0"/>
              <a:t>Bible</a:t>
            </a:r>
            <a:r>
              <a:rPr lang="hu-HU" dirty="0" smtClean="0"/>
              <a:t>         1590:   286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Surviving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non-finites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possessive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inflection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Modern </a:t>
            </a:r>
            <a:r>
              <a:rPr lang="hu-HU" sz="3600" b="1" dirty="0" err="1" smtClean="0"/>
              <a:t>Hungarian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800" dirty="0" err="1" smtClean="0"/>
              <a:t>Inflected</a:t>
            </a:r>
            <a:r>
              <a:rPr lang="hu-HU" sz="2800" dirty="0" smtClean="0"/>
              <a:t> </a:t>
            </a:r>
            <a:r>
              <a:rPr lang="hu-HU" sz="2800" dirty="0" err="1" smtClean="0"/>
              <a:t>infinitival</a:t>
            </a:r>
            <a:r>
              <a:rPr lang="hu-HU" sz="2800" dirty="0" smtClean="0"/>
              <a:t> </a:t>
            </a:r>
            <a:r>
              <a:rPr lang="hu-HU" sz="2800" dirty="0" err="1" smtClean="0"/>
              <a:t>complements</a:t>
            </a:r>
            <a:r>
              <a:rPr lang="hu-HU" sz="2800" dirty="0" smtClean="0"/>
              <a:t> of </a:t>
            </a:r>
            <a:r>
              <a:rPr lang="hu-HU" sz="2800" dirty="0" err="1" smtClean="0"/>
              <a:t>impersonal</a:t>
            </a:r>
            <a:r>
              <a:rPr lang="hu-HU" sz="2800" dirty="0" smtClean="0"/>
              <a:t>  </a:t>
            </a:r>
            <a:r>
              <a:rPr lang="hu-HU" sz="2800" dirty="0" err="1" smtClean="0"/>
              <a:t>predicates</a:t>
            </a:r>
            <a:r>
              <a:rPr lang="hu-HU" sz="2800" dirty="0" smtClean="0"/>
              <a:t>:</a:t>
            </a:r>
          </a:p>
          <a:p>
            <a:pPr>
              <a:buNone/>
            </a:pPr>
            <a:r>
              <a:rPr lang="hu-HU" sz="2800" dirty="0" smtClean="0"/>
              <a:t> (14)  	</a:t>
            </a:r>
            <a:r>
              <a:rPr lang="hu-HU" sz="2800" i="1" dirty="0" smtClean="0"/>
              <a:t>Nem kell/fontos 	      [haza </a:t>
            </a:r>
            <a:r>
              <a:rPr lang="hu-HU" sz="2800" b="1" i="1" dirty="0" err="1" smtClean="0"/>
              <a:t>men-n-ünk</a:t>
            </a:r>
            <a:r>
              <a:rPr lang="hu-HU" sz="2800" i="1" dirty="0" smtClean="0"/>
              <a:t>]</a:t>
            </a:r>
          </a:p>
          <a:p>
            <a:pPr>
              <a:buNone/>
            </a:pPr>
            <a:r>
              <a:rPr lang="hu-HU" sz="2800" dirty="0" smtClean="0"/>
              <a:t>		</a:t>
            </a:r>
            <a:r>
              <a:rPr lang="hu-HU" sz="2800" dirty="0" err="1" smtClean="0"/>
              <a:t>not</a:t>
            </a:r>
            <a:r>
              <a:rPr lang="hu-HU" sz="2800" dirty="0" smtClean="0"/>
              <a:t>   </a:t>
            </a:r>
            <a:r>
              <a:rPr lang="hu-HU" sz="2800" dirty="0" err="1" smtClean="0"/>
              <a:t>needs</a:t>
            </a:r>
            <a:r>
              <a:rPr lang="hu-HU" sz="2800" dirty="0" smtClean="0"/>
              <a:t>/</a:t>
            </a:r>
            <a:r>
              <a:rPr lang="hu-HU" sz="2800" dirty="0" err="1" smtClean="0"/>
              <a:t>important</a:t>
            </a:r>
            <a:r>
              <a:rPr lang="hu-HU" sz="2800" dirty="0" smtClean="0"/>
              <a:t>  </a:t>
            </a:r>
            <a:r>
              <a:rPr lang="hu-HU" sz="2800" dirty="0" err="1" smtClean="0"/>
              <a:t>home</a:t>
            </a:r>
            <a:r>
              <a:rPr lang="hu-HU" sz="2800" dirty="0" smtClean="0"/>
              <a:t> </a:t>
            </a:r>
            <a:r>
              <a:rPr lang="hu-HU" sz="2800" dirty="0" err="1" smtClean="0"/>
              <a:t>go-</a:t>
            </a:r>
            <a:r>
              <a:rPr lang="hu-HU" sz="2400" cap="all" dirty="0" err="1" smtClean="0"/>
              <a:t>inf-1pl</a:t>
            </a:r>
            <a:endParaRPr lang="hu-HU" sz="2400" cap="all" dirty="0" smtClean="0"/>
          </a:p>
          <a:p>
            <a:pPr>
              <a:buNone/>
            </a:pPr>
            <a:r>
              <a:rPr lang="hu-HU" sz="2800" dirty="0" smtClean="0"/>
              <a:t>‘</a:t>
            </a:r>
            <a:r>
              <a:rPr lang="hu-HU" sz="2800" dirty="0" err="1" smtClean="0"/>
              <a:t>We</a:t>
            </a:r>
            <a:r>
              <a:rPr lang="hu-HU" sz="2800" dirty="0" smtClean="0"/>
              <a:t> </a:t>
            </a:r>
            <a:r>
              <a:rPr lang="hu-HU" sz="2800" dirty="0" err="1" smtClean="0"/>
              <a:t>need</a:t>
            </a:r>
            <a:r>
              <a:rPr lang="hu-HU" sz="2800" dirty="0" smtClean="0"/>
              <a:t> </a:t>
            </a:r>
            <a:r>
              <a:rPr lang="hu-HU" sz="2800" dirty="0" err="1" smtClean="0"/>
              <a:t>not</a:t>
            </a:r>
            <a:r>
              <a:rPr lang="hu-HU" sz="2800" dirty="0" smtClean="0"/>
              <a:t> go </a:t>
            </a:r>
            <a:r>
              <a:rPr lang="hu-HU" sz="2800" dirty="0" err="1" smtClean="0"/>
              <a:t>home</a:t>
            </a:r>
            <a:r>
              <a:rPr lang="hu-HU" sz="2800" dirty="0" smtClean="0"/>
              <a:t>/</a:t>
            </a:r>
            <a:r>
              <a:rPr lang="hu-HU" sz="2800" dirty="0" err="1" smtClean="0"/>
              <a:t>It’s</a:t>
            </a:r>
            <a:r>
              <a:rPr lang="hu-HU" sz="2800" dirty="0" smtClean="0"/>
              <a:t> </a:t>
            </a:r>
            <a:r>
              <a:rPr lang="hu-HU" sz="2800" dirty="0" err="1" smtClean="0"/>
              <a:t>not</a:t>
            </a:r>
            <a:r>
              <a:rPr lang="hu-HU" sz="2800" dirty="0" smtClean="0"/>
              <a:t> </a:t>
            </a:r>
            <a:r>
              <a:rPr lang="hu-HU" sz="2800" dirty="0" err="1" smtClean="0"/>
              <a:t>important</a:t>
            </a:r>
            <a:r>
              <a:rPr lang="hu-HU" sz="2800" dirty="0" smtClean="0"/>
              <a:t> </a:t>
            </a: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 err="1" smtClean="0"/>
              <a:t>us</a:t>
            </a:r>
            <a:r>
              <a:rPr lang="hu-HU" sz="2800" dirty="0" smtClean="0"/>
              <a:t> </a:t>
            </a:r>
            <a:r>
              <a:rPr lang="hu-HU" sz="2800" dirty="0" err="1" smtClean="0"/>
              <a:t>to</a:t>
            </a:r>
            <a:r>
              <a:rPr lang="hu-HU" sz="2800" dirty="0" smtClean="0"/>
              <a:t> go </a:t>
            </a:r>
            <a:r>
              <a:rPr lang="hu-HU" sz="2800" dirty="0" err="1" smtClean="0"/>
              <a:t>home</a:t>
            </a:r>
            <a:r>
              <a:rPr lang="hu-HU" sz="2800" dirty="0" smtClean="0"/>
              <a:t>’</a:t>
            </a:r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r>
              <a:rPr lang="hu-HU" sz="2800" dirty="0" err="1" smtClean="0"/>
              <a:t>Inflected</a:t>
            </a:r>
            <a:r>
              <a:rPr lang="hu-HU" sz="2800" dirty="0" smtClean="0"/>
              <a:t> </a:t>
            </a:r>
            <a:r>
              <a:rPr lang="hu-HU" sz="2800" dirty="0" err="1" smtClean="0"/>
              <a:t>gerund</a:t>
            </a:r>
            <a:r>
              <a:rPr lang="hu-HU" sz="2800" dirty="0" smtClean="0"/>
              <a:t>:</a:t>
            </a:r>
          </a:p>
          <a:p>
            <a:pPr>
              <a:buNone/>
            </a:pPr>
            <a:r>
              <a:rPr lang="hu-HU" sz="2800" dirty="0" smtClean="0"/>
              <a:t>(15) </a:t>
            </a:r>
            <a:r>
              <a:rPr lang="hu-HU" sz="2800" i="1" dirty="0" smtClean="0"/>
              <a:t>[Hazafelé      </a:t>
            </a:r>
            <a:r>
              <a:rPr lang="hu-HU" sz="2800" b="1" i="1" dirty="0" err="1" smtClean="0"/>
              <a:t>men-t-em-ben</a:t>
            </a:r>
            <a:r>
              <a:rPr lang="hu-HU" sz="2800" i="1" dirty="0" smtClean="0"/>
              <a:t>]    </a:t>
            </a:r>
            <a:r>
              <a:rPr lang="hu-HU" sz="2800" i="1" dirty="0" err="1" smtClean="0"/>
              <a:t>találkoz-t-am</a:t>
            </a:r>
            <a:r>
              <a:rPr lang="hu-HU" sz="2800" i="1" dirty="0" smtClean="0"/>
              <a:t> 	vele.</a:t>
            </a:r>
          </a:p>
          <a:p>
            <a:pPr>
              <a:buNone/>
            </a:pPr>
            <a:r>
              <a:rPr lang="hu-HU" sz="2800" dirty="0" smtClean="0"/>
              <a:t>	    </a:t>
            </a:r>
            <a:r>
              <a:rPr lang="hu-HU" sz="2800" dirty="0" err="1" smtClean="0"/>
              <a:t>homewards</a:t>
            </a:r>
            <a:r>
              <a:rPr lang="hu-HU" sz="2800" dirty="0" smtClean="0"/>
              <a:t> </a:t>
            </a:r>
            <a:r>
              <a:rPr lang="hu-HU" sz="2800" dirty="0" err="1" smtClean="0"/>
              <a:t>go-</a:t>
            </a:r>
            <a:r>
              <a:rPr lang="hu-HU" sz="2400" cap="all" dirty="0" err="1" smtClean="0"/>
              <a:t>part-1sg-iness</a:t>
            </a:r>
            <a:r>
              <a:rPr lang="hu-HU" sz="2800" dirty="0" smtClean="0"/>
              <a:t>  </a:t>
            </a:r>
            <a:r>
              <a:rPr lang="hu-HU" sz="2800" dirty="0" err="1" smtClean="0"/>
              <a:t>meet-</a:t>
            </a:r>
            <a:r>
              <a:rPr lang="hu-HU" sz="2400" cap="all" dirty="0" err="1" smtClean="0"/>
              <a:t>past-1sg</a:t>
            </a:r>
            <a:r>
              <a:rPr lang="hu-HU" sz="2800" dirty="0" smtClean="0"/>
              <a:t> 	</a:t>
            </a:r>
            <a:r>
              <a:rPr lang="hu-HU" sz="2800" dirty="0" err="1" smtClean="0"/>
              <a:t>with-</a:t>
            </a:r>
            <a:r>
              <a:rPr lang="hu-HU" sz="2400" cap="all" dirty="0" err="1" smtClean="0"/>
              <a:t>3sg</a:t>
            </a:r>
            <a:endParaRPr lang="hu-HU" sz="2400" cap="all" dirty="0" smtClean="0"/>
          </a:p>
          <a:p>
            <a:pPr>
              <a:buNone/>
            </a:pPr>
            <a:r>
              <a:rPr lang="hu-HU" sz="2400" cap="all" dirty="0" smtClean="0"/>
              <a:t>	</a:t>
            </a:r>
            <a:r>
              <a:rPr lang="hu-HU" sz="2800" dirty="0" smtClean="0"/>
              <a:t>    ‘</a:t>
            </a:r>
            <a:r>
              <a:rPr lang="hu-HU" sz="2800" dirty="0" err="1" smtClean="0"/>
              <a:t>While</a:t>
            </a:r>
            <a:r>
              <a:rPr lang="hu-HU" sz="2800" dirty="0" smtClean="0"/>
              <a:t> </a:t>
            </a:r>
            <a:r>
              <a:rPr lang="hu-HU" sz="2800" dirty="0" err="1" smtClean="0"/>
              <a:t>going</a:t>
            </a:r>
            <a:r>
              <a:rPr lang="hu-HU" sz="2800" dirty="0" smtClean="0"/>
              <a:t> </a:t>
            </a:r>
            <a:r>
              <a:rPr lang="hu-HU" sz="2800" dirty="0" err="1" smtClean="0"/>
              <a:t>home</a:t>
            </a:r>
            <a:r>
              <a:rPr lang="hu-HU" sz="2800" dirty="0" smtClean="0"/>
              <a:t> I </a:t>
            </a:r>
            <a:r>
              <a:rPr lang="hu-HU" sz="2800" dirty="0" err="1" smtClean="0"/>
              <a:t>met</a:t>
            </a:r>
            <a:r>
              <a:rPr lang="hu-HU" sz="2800" dirty="0" smtClean="0"/>
              <a:t> </a:t>
            </a:r>
            <a:r>
              <a:rPr lang="hu-HU" sz="2800" dirty="0" err="1" smtClean="0"/>
              <a:t>him</a:t>
            </a:r>
            <a:r>
              <a:rPr lang="hu-HU" sz="2800" dirty="0" smtClean="0"/>
              <a:t>.’</a:t>
            </a:r>
            <a:endParaRPr lang="hu-HU" sz="2400" dirty="0" smtClean="0"/>
          </a:p>
          <a:p>
            <a:pPr>
              <a:buNone/>
            </a:pPr>
            <a:r>
              <a:rPr lang="hu-HU" sz="2400" cap="all" dirty="0" smtClean="0"/>
              <a:t> </a:t>
            </a:r>
            <a:endParaRPr lang="hu-HU" sz="2800" cap="al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Ugric</a:t>
            </a:r>
            <a:r>
              <a:rPr lang="hu-HU" sz="3600" b="1" dirty="0" smtClean="0"/>
              <a:t> and OH </a:t>
            </a:r>
            <a:r>
              <a:rPr lang="hu-HU" sz="3600" b="1" dirty="0" err="1" smtClean="0"/>
              <a:t>relativization</a:t>
            </a:r>
            <a:r>
              <a:rPr lang="hu-HU" sz="3600" b="1" dirty="0" smtClean="0"/>
              <a:t>: </a:t>
            </a:r>
            <a:br>
              <a:rPr lang="hu-HU" sz="3600" b="1" dirty="0" smtClean="0"/>
            </a:br>
            <a:r>
              <a:rPr lang="hu-HU" sz="3600" b="1" dirty="0" err="1" smtClean="0"/>
              <a:t>gap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strategy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non-finite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prehead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relative</a:t>
            </a:r>
            <a:r>
              <a:rPr lang="hu-HU" sz="3600" b="1" dirty="0" smtClean="0"/>
              <a:t>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sz="3300" dirty="0" err="1" smtClean="0"/>
              <a:t>Khanty</a:t>
            </a:r>
            <a:r>
              <a:rPr lang="hu-HU" sz="3300" dirty="0" smtClean="0"/>
              <a:t>:</a:t>
            </a:r>
          </a:p>
          <a:p>
            <a:pPr>
              <a:buNone/>
            </a:pPr>
            <a:r>
              <a:rPr lang="hu-HU" sz="3300" dirty="0" smtClean="0"/>
              <a:t>(16) </a:t>
            </a:r>
            <a:r>
              <a:rPr lang="hu-HU" sz="3300" i="1" dirty="0" smtClean="0"/>
              <a:t>[(</a:t>
            </a:r>
            <a:r>
              <a:rPr lang="hu-HU" sz="3300" b="1" i="1" dirty="0" err="1" smtClean="0"/>
              <a:t>mä</a:t>
            </a:r>
            <a:r>
              <a:rPr lang="hu-HU" sz="3300" i="1" dirty="0" smtClean="0"/>
              <a:t>) </a:t>
            </a:r>
            <a:r>
              <a:rPr lang="hu-HU" sz="3300" b="1" i="1" dirty="0" err="1" smtClean="0"/>
              <a:t>tini-m-äm</a:t>
            </a:r>
            <a:r>
              <a:rPr lang="hu-HU" sz="3300" i="1" dirty="0" smtClean="0"/>
              <a:t>]    </a:t>
            </a:r>
            <a:r>
              <a:rPr lang="hu-HU" sz="3300" i="1" dirty="0" err="1" smtClean="0"/>
              <a:t>lo</a:t>
            </a:r>
            <a:r>
              <a:rPr lang="el-GR" sz="3300" i="1" dirty="0" smtClean="0"/>
              <a:t>γ</a:t>
            </a:r>
            <a:endParaRPr lang="hu-HU" sz="3300" i="1" dirty="0" smtClean="0"/>
          </a:p>
          <a:p>
            <a:pPr>
              <a:buNone/>
            </a:pPr>
            <a:r>
              <a:rPr lang="hu-HU" sz="3300" dirty="0" smtClean="0"/>
              <a:t>          I       </a:t>
            </a:r>
            <a:r>
              <a:rPr lang="hu-HU" sz="3300" dirty="0" err="1" smtClean="0"/>
              <a:t>sell-</a:t>
            </a:r>
            <a:r>
              <a:rPr lang="hu-HU" sz="2800" dirty="0" err="1" smtClean="0"/>
              <a:t>PART-1SG</a:t>
            </a:r>
            <a:r>
              <a:rPr lang="hu-HU" sz="3300" dirty="0" smtClean="0"/>
              <a:t>  </a:t>
            </a:r>
            <a:r>
              <a:rPr lang="hu-HU" sz="3300" dirty="0" err="1" smtClean="0"/>
              <a:t>horse</a:t>
            </a:r>
            <a:r>
              <a:rPr lang="hu-HU" sz="3300" dirty="0" smtClean="0"/>
              <a:t> </a:t>
            </a:r>
          </a:p>
          <a:p>
            <a:pPr>
              <a:buNone/>
            </a:pPr>
            <a:r>
              <a:rPr lang="hu-HU" sz="3300" dirty="0" smtClean="0"/>
              <a:t>	     ‘</a:t>
            </a:r>
            <a:r>
              <a:rPr lang="hu-HU" sz="3300" dirty="0" err="1" smtClean="0"/>
              <a:t>the</a:t>
            </a:r>
            <a:r>
              <a:rPr lang="hu-HU" sz="3300" dirty="0" smtClean="0"/>
              <a:t> </a:t>
            </a:r>
            <a:r>
              <a:rPr lang="hu-HU" sz="3300" dirty="0" err="1" smtClean="0"/>
              <a:t>horse</a:t>
            </a:r>
            <a:r>
              <a:rPr lang="hu-HU" sz="3300" dirty="0" smtClean="0"/>
              <a:t> </a:t>
            </a:r>
            <a:r>
              <a:rPr lang="hu-HU" sz="3300" dirty="0" err="1" smtClean="0"/>
              <a:t>which</a:t>
            </a:r>
            <a:r>
              <a:rPr lang="hu-HU" sz="3300" dirty="0" smtClean="0"/>
              <a:t> I </a:t>
            </a:r>
            <a:r>
              <a:rPr lang="hu-HU" sz="3300" dirty="0" err="1" smtClean="0"/>
              <a:t>sold</a:t>
            </a:r>
            <a:r>
              <a:rPr lang="hu-HU" sz="3300" dirty="0" smtClean="0"/>
              <a:t>’</a:t>
            </a:r>
          </a:p>
          <a:p>
            <a:pPr>
              <a:buNone/>
            </a:pPr>
            <a:r>
              <a:rPr lang="hu-HU" sz="3300" dirty="0" smtClean="0"/>
              <a:t>OH:</a:t>
            </a:r>
          </a:p>
          <a:p>
            <a:pPr>
              <a:buNone/>
            </a:pPr>
            <a:endParaRPr lang="hu-HU" sz="1100" dirty="0" smtClean="0"/>
          </a:p>
          <a:p>
            <a:pPr>
              <a:buNone/>
            </a:pPr>
            <a:r>
              <a:rPr lang="hu-HU" dirty="0" smtClean="0"/>
              <a:t>(17) </a:t>
            </a:r>
            <a:r>
              <a:rPr lang="hu-HU" i="1" dirty="0" smtClean="0"/>
              <a:t>Es   </a:t>
            </a:r>
            <a:r>
              <a:rPr lang="hu-HU" i="1" dirty="0" err="1" smtClean="0"/>
              <a:t>ueg</a:t>
            </a:r>
            <a:r>
              <a:rPr lang="hu-HU" i="1" dirty="0" smtClean="0"/>
              <a:t>́</a:t>
            </a:r>
            <a:r>
              <a:rPr lang="hu-HU" i="1" dirty="0" err="1" smtClean="0"/>
              <a:t>ed</a:t>
            </a:r>
            <a:r>
              <a:rPr lang="hu-HU" i="1" dirty="0" smtClean="0"/>
              <a:t> az [</a:t>
            </a:r>
            <a:r>
              <a:rPr lang="hu-HU" b="1" i="1" dirty="0" err="1" smtClean="0"/>
              <a:t>neko</a:t>
            </a:r>
            <a:r>
              <a:rPr lang="hu-HU" b="1" i="1" dirty="0" smtClean="0"/>
              <a:t>̗d    </a:t>
            </a:r>
            <a:r>
              <a:rPr lang="hu-HU" b="1" i="1" dirty="0" smtClean="0"/>
              <a:t> </a:t>
            </a:r>
            <a:r>
              <a:rPr lang="hu-HU" b="1" i="1" dirty="0" smtClean="0"/>
              <a:t> </a:t>
            </a:r>
            <a:r>
              <a:rPr lang="hu-HU" b="1" i="1" dirty="0" err="1" smtClean="0"/>
              <a:t>zo</a:t>
            </a:r>
            <a:r>
              <a:rPr lang="hu-HU" b="1" i="1" dirty="0" smtClean="0"/>
              <a:t>̗</a:t>
            </a:r>
            <a:r>
              <a:rPr lang="hu-HU" b="1" i="1" dirty="0" err="1" smtClean="0"/>
              <a:t>rzo</a:t>
            </a:r>
            <a:r>
              <a:rPr lang="hu-HU" b="1" i="1" dirty="0" smtClean="0"/>
              <a:t>̗</a:t>
            </a:r>
            <a:r>
              <a:rPr lang="hu-HU" b="1" i="1" dirty="0" err="1" smtClean="0"/>
              <a:t>-tt-em</a:t>
            </a:r>
            <a:r>
              <a:rPr lang="hu-HU" b="1" i="1" dirty="0" smtClean="0"/>
              <a:t>]      </a:t>
            </a:r>
            <a:r>
              <a:rPr lang="hu-HU" i="1" dirty="0" err="1" smtClean="0"/>
              <a:t>Coronat</a:t>
            </a:r>
            <a:endParaRPr lang="hu-HU" i="1" dirty="0" smtClean="0"/>
          </a:p>
          <a:p>
            <a:pPr>
              <a:buNone/>
            </a:pPr>
            <a:r>
              <a:rPr lang="hu-HU" sz="3300" dirty="0" smtClean="0"/>
              <a:t>        and </a:t>
            </a:r>
            <a:r>
              <a:rPr lang="hu-HU" sz="3300" dirty="0" err="1" smtClean="0"/>
              <a:t>take</a:t>
            </a:r>
            <a:r>
              <a:rPr lang="hu-HU" sz="3300" dirty="0" smtClean="0"/>
              <a:t>   </a:t>
            </a:r>
            <a:r>
              <a:rPr lang="hu-HU" sz="3300" dirty="0" err="1" smtClean="0"/>
              <a:t>the</a:t>
            </a:r>
            <a:r>
              <a:rPr lang="hu-HU" sz="3300" dirty="0" smtClean="0"/>
              <a:t> </a:t>
            </a:r>
            <a:r>
              <a:rPr lang="hu-HU" sz="3300" dirty="0" err="1" smtClean="0"/>
              <a:t>you</a:t>
            </a:r>
            <a:r>
              <a:rPr lang="hu-HU" dirty="0" err="1" smtClean="0"/>
              <a:t>-</a:t>
            </a:r>
            <a:r>
              <a:rPr lang="hu-HU" sz="2800" dirty="0" err="1" smtClean="0"/>
              <a:t>DAT</a:t>
            </a:r>
            <a:r>
              <a:rPr lang="hu-HU" dirty="0" smtClean="0"/>
              <a:t> </a:t>
            </a:r>
            <a:r>
              <a:rPr lang="hu-HU" sz="3300" dirty="0" err="1" smtClean="0"/>
              <a:t>obtain</a:t>
            </a:r>
            <a:r>
              <a:rPr lang="hu-HU" dirty="0" err="1" smtClean="0"/>
              <a:t>-</a:t>
            </a:r>
            <a:r>
              <a:rPr lang="hu-HU" sz="2800" dirty="0" err="1" smtClean="0"/>
              <a:t>PART-1SG</a:t>
            </a:r>
            <a:r>
              <a:rPr lang="hu-HU" dirty="0" smtClean="0"/>
              <a:t> </a:t>
            </a:r>
            <a:r>
              <a:rPr lang="hu-HU" sz="3300" dirty="0" err="1" smtClean="0"/>
              <a:t>crown</a:t>
            </a:r>
            <a:r>
              <a:rPr lang="hu-HU" dirty="0" err="1" smtClean="0"/>
              <a:t>-</a:t>
            </a:r>
            <a:r>
              <a:rPr lang="hu-HU" sz="2800" dirty="0" err="1" smtClean="0"/>
              <a:t>ACC</a:t>
            </a:r>
            <a:r>
              <a:rPr lang="hu-HU" dirty="0" smtClean="0"/>
              <a:t>    </a:t>
            </a:r>
          </a:p>
          <a:p>
            <a:pPr>
              <a:buNone/>
            </a:pPr>
            <a:r>
              <a:rPr lang="hu-HU" dirty="0" smtClean="0"/>
              <a:t>        ‘and </a:t>
            </a:r>
            <a:r>
              <a:rPr lang="hu-HU" dirty="0" err="1" smtClean="0"/>
              <a:t>take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crown</a:t>
            </a:r>
            <a:r>
              <a:rPr lang="hu-HU" dirty="0" smtClean="0"/>
              <a:t> </a:t>
            </a:r>
            <a:r>
              <a:rPr lang="hu-HU" dirty="0" err="1" smtClean="0"/>
              <a:t>which</a:t>
            </a:r>
            <a:r>
              <a:rPr lang="hu-HU" dirty="0" smtClean="0"/>
              <a:t> I </a:t>
            </a:r>
            <a:r>
              <a:rPr lang="hu-HU" dirty="0" err="1" smtClean="0"/>
              <a:t>obtained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’</a:t>
            </a:r>
          </a:p>
          <a:p>
            <a:pPr>
              <a:buNone/>
            </a:pPr>
            <a:r>
              <a:rPr lang="hu-HU" dirty="0" smtClean="0"/>
              <a:t>                                                  	     (Kazinczy C. 1526)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OH: </a:t>
            </a:r>
            <a:r>
              <a:rPr lang="hu-HU" sz="3600" b="1" dirty="0" err="1" smtClean="0"/>
              <a:t>decreasing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gap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relativization</a:t>
            </a:r>
            <a:r>
              <a:rPr lang="hu-HU" sz="3600" b="1" dirty="0" smtClean="0"/>
              <a:t>;</a:t>
            </a:r>
            <a:br>
              <a:rPr lang="hu-HU" sz="3600" b="1" dirty="0" smtClean="0"/>
            </a:br>
            <a:r>
              <a:rPr lang="hu-HU" sz="3600" b="1" dirty="0" err="1" smtClean="0"/>
              <a:t>increasing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number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relative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pronouns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Number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relative</a:t>
            </a:r>
            <a:r>
              <a:rPr lang="hu-HU" dirty="0" smtClean="0"/>
              <a:t> </a:t>
            </a:r>
            <a:r>
              <a:rPr lang="hu-HU" dirty="0" err="1" smtClean="0"/>
              <a:t>pronouns</a:t>
            </a:r>
            <a:r>
              <a:rPr lang="hu-HU" dirty="0" smtClean="0"/>
              <a:t> </a:t>
            </a:r>
            <a:r>
              <a:rPr lang="hu-HU" i="1" dirty="0" err="1" smtClean="0"/>
              <a:t>who</a:t>
            </a:r>
            <a:r>
              <a:rPr lang="hu-HU" i="1" dirty="0" smtClean="0"/>
              <a:t>, </a:t>
            </a:r>
            <a:r>
              <a:rPr lang="hu-HU" i="1" dirty="0" err="1" smtClean="0"/>
              <a:t>what</a:t>
            </a:r>
            <a:r>
              <a:rPr lang="hu-HU" i="1" dirty="0" smtClean="0"/>
              <a:t>, </a:t>
            </a:r>
            <a:r>
              <a:rPr lang="hu-HU" i="1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St. </a:t>
            </a:r>
            <a:r>
              <a:rPr lang="hu-HU" dirty="0" err="1" smtClean="0"/>
              <a:t>Matthew’s</a:t>
            </a:r>
            <a:r>
              <a:rPr lang="hu-HU" dirty="0" smtClean="0"/>
              <a:t> </a:t>
            </a:r>
            <a:r>
              <a:rPr lang="hu-HU" dirty="0" err="1" smtClean="0"/>
              <a:t>Gospel</a:t>
            </a:r>
            <a:r>
              <a:rPr lang="hu-HU" dirty="0" smtClean="0"/>
              <a:t>: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Munich</a:t>
            </a:r>
            <a:r>
              <a:rPr lang="hu-HU" dirty="0" smtClean="0"/>
              <a:t> C.      (a. 1416):    </a:t>
            </a:r>
            <a:r>
              <a:rPr lang="hu-HU" dirty="0" smtClean="0"/>
              <a:t> 225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Jordánszky</a:t>
            </a:r>
            <a:r>
              <a:rPr lang="hu-HU" dirty="0" smtClean="0"/>
              <a:t> C. (a. 1516):    314</a:t>
            </a:r>
          </a:p>
          <a:p>
            <a:pPr>
              <a:buNone/>
            </a:pPr>
            <a:r>
              <a:rPr lang="hu-HU" dirty="0" smtClean="0"/>
              <a:t>Károli </a:t>
            </a:r>
            <a:r>
              <a:rPr lang="hu-HU" dirty="0" err="1" smtClean="0"/>
              <a:t>Bible</a:t>
            </a:r>
            <a:r>
              <a:rPr lang="hu-HU" dirty="0" smtClean="0"/>
              <a:t>     (1590): 	      330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Semi-productive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gap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relativization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Modern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6997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hu-HU" dirty="0" smtClean="0"/>
              <a:t>(17)a. </a:t>
            </a:r>
            <a:r>
              <a:rPr lang="hu-HU" i="1" dirty="0" smtClean="0"/>
              <a:t>az</a:t>
            </a:r>
            <a:r>
              <a:rPr lang="hu-HU" dirty="0" smtClean="0"/>
              <a:t> </a:t>
            </a:r>
            <a:r>
              <a:rPr lang="hu-HU" i="1" dirty="0" smtClean="0"/>
              <a:t>[</a:t>
            </a:r>
            <a:r>
              <a:rPr lang="hu-HU" b="1" i="1" dirty="0" smtClean="0"/>
              <a:t>anyám         </a:t>
            </a:r>
            <a:r>
              <a:rPr lang="hu-HU" b="1" i="1" dirty="0" err="1" smtClean="0"/>
              <a:t>sütö-tt-e</a:t>
            </a:r>
            <a:r>
              <a:rPr lang="hu-HU" i="1" dirty="0" smtClean="0"/>
              <a:t>]                kenyér</a:t>
            </a:r>
          </a:p>
          <a:p>
            <a:pPr marL="514350" indent="-514350">
              <a:buNone/>
            </a:pPr>
            <a:r>
              <a:rPr lang="hu-HU" dirty="0" smtClean="0"/>
              <a:t>         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mother-</a:t>
            </a:r>
            <a:r>
              <a:rPr lang="hu-HU" sz="2400" dirty="0" err="1" smtClean="0"/>
              <a:t>1SG</a:t>
            </a:r>
            <a:r>
              <a:rPr lang="hu-HU" dirty="0" smtClean="0"/>
              <a:t> </a:t>
            </a:r>
            <a:r>
              <a:rPr lang="hu-HU" dirty="0" err="1" smtClean="0"/>
              <a:t>baked-</a:t>
            </a:r>
            <a:r>
              <a:rPr lang="hu-HU" sz="2800" dirty="0" err="1" smtClean="0"/>
              <a:t>PART-3SG</a:t>
            </a:r>
            <a:r>
              <a:rPr lang="hu-HU" dirty="0" smtClean="0"/>
              <a:t>  </a:t>
            </a:r>
            <a:r>
              <a:rPr lang="hu-HU" dirty="0" err="1" smtClean="0"/>
              <a:t>bread</a:t>
            </a: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           ‘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bread</a:t>
            </a:r>
            <a:r>
              <a:rPr lang="hu-HU" dirty="0" smtClean="0"/>
              <a:t> </a:t>
            </a:r>
            <a:r>
              <a:rPr lang="hu-HU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mother</a:t>
            </a:r>
            <a:r>
              <a:rPr lang="hu-HU" dirty="0" smtClean="0"/>
              <a:t> </a:t>
            </a:r>
            <a:r>
              <a:rPr lang="hu-HU" dirty="0" err="1" smtClean="0"/>
              <a:t>baked</a:t>
            </a:r>
            <a:r>
              <a:rPr lang="hu-HU" dirty="0" smtClean="0"/>
              <a:t>’</a:t>
            </a:r>
          </a:p>
          <a:p>
            <a:pPr marL="514350" indent="-514350">
              <a:buNone/>
            </a:pPr>
            <a:endParaRPr lang="hu-HU" sz="1300" dirty="0" smtClean="0"/>
          </a:p>
          <a:p>
            <a:pPr marL="514350" indent="-514350">
              <a:buNone/>
            </a:pPr>
            <a:r>
              <a:rPr lang="hu-HU" dirty="0" smtClean="0"/>
              <a:t>      b.</a:t>
            </a:r>
            <a:r>
              <a:rPr lang="hu-HU" i="1" dirty="0" smtClean="0"/>
              <a:t> egy [</a:t>
            </a:r>
            <a:r>
              <a:rPr lang="hu-HU" b="1" i="1" dirty="0" smtClean="0"/>
              <a:t>tanár-ok </a:t>
            </a:r>
            <a:r>
              <a:rPr lang="hu-HU" b="1" i="1" dirty="0" err="1" smtClean="0"/>
              <a:t>vezet-t-e</a:t>
            </a:r>
            <a:r>
              <a:rPr lang="hu-HU" i="1" dirty="0" smtClean="0"/>
              <a:t>]                vetélkedő</a:t>
            </a:r>
          </a:p>
          <a:p>
            <a:pPr marL="514350" indent="-514350">
              <a:buNone/>
            </a:pPr>
            <a:r>
              <a:rPr lang="hu-HU" dirty="0" smtClean="0"/>
              <a:t>          a      </a:t>
            </a:r>
            <a:r>
              <a:rPr lang="hu-HU" dirty="0" err="1" smtClean="0"/>
              <a:t>teacher-s</a:t>
            </a:r>
            <a:r>
              <a:rPr lang="hu-HU" dirty="0" smtClean="0"/>
              <a:t> </a:t>
            </a:r>
            <a:r>
              <a:rPr lang="hu-HU" dirty="0" err="1" smtClean="0"/>
              <a:t>administer-</a:t>
            </a:r>
            <a:r>
              <a:rPr lang="hu-HU" sz="2400" dirty="0" err="1" smtClean="0"/>
              <a:t>PART-3SG</a:t>
            </a:r>
            <a:r>
              <a:rPr lang="hu-HU" dirty="0" smtClean="0"/>
              <a:t>  </a:t>
            </a:r>
            <a:r>
              <a:rPr lang="hu-HU" dirty="0" err="1" smtClean="0"/>
              <a:t>quiz</a:t>
            </a: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         ‘a </a:t>
            </a:r>
            <a:r>
              <a:rPr lang="hu-HU" dirty="0" err="1" smtClean="0"/>
              <a:t>quiz</a:t>
            </a:r>
            <a:r>
              <a:rPr lang="hu-HU" dirty="0" smtClean="0"/>
              <a:t> </a:t>
            </a:r>
            <a:r>
              <a:rPr lang="hu-HU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teachers</a:t>
            </a:r>
            <a:r>
              <a:rPr lang="hu-HU" dirty="0" smtClean="0"/>
              <a:t> </a:t>
            </a:r>
            <a:r>
              <a:rPr lang="hu-HU" dirty="0" err="1" smtClean="0"/>
              <a:t>administered</a:t>
            </a:r>
            <a:r>
              <a:rPr lang="hu-HU" dirty="0" smtClean="0"/>
              <a:t>’</a:t>
            </a:r>
          </a:p>
          <a:p>
            <a:pPr marL="514350" indent="-514350">
              <a:buNone/>
            </a:pPr>
            <a:endParaRPr lang="hu-HU" sz="1200" dirty="0" smtClean="0"/>
          </a:p>
          <a:p>
            <a:pPr marL="514350" indent="-514350">
              <a:buNone/>
            </a:pP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lexical</a:t>
            </a:r>
            <a:r>
              <a:rPr lang="hu-HU" dirty="0" smtClean="0"/>
              <a:t> </a:t>
            </a:r>
            <a:r>
              <a:rPr lang="hu-HU" dirty="0" err="1" smtClean="0"/>
              <a:t>subject</a:t>
            </a:r>
            <a:r>
              <a:rPr lang="hu-HU" dirty="0" smtClean="0"/>
              <a:t>, and </a:t>
            </a:r>
            <a:r>
              <a:rPr lang="hu-HU" dirty="0" err="1" smtClean="0"/>
              <a:t>3SG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Ugric</a:t>
            </a:r>
            <a:r>
              <a:rPr lang="hu-HU" sz="3600" b="1" dirty="0" smtClean="0"/>
              <a:t> and OH: </a:t>
            </a:r>
            <a:br>
              <a:rPr lang="hu-HU" sz="3600" b="1" dirty="0" smtClean="0"/>
            </a:br>
            <a:r>
              <a:rPr lang="hu-HU" sz="3600" b="1" dirty="0" err="1" smtClean="0"/>
              <a:t>clause-final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interrogative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particle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(18)a.  </a:t>
            </a:r>
            <a:r>
              <a:rPr lang="hu-HU" i="1" dirty="0" err="1" smtClean="0"/>
              <a:t>tit</a:t>
            </a:r>
            <a:r>
              <a:rPr lang="hu-HU" i="1" dirty="0" smtClean="0"/>
              <a:t>     </a:t>
            </a:r>
            <a:r>
              <a:rPr lang="hu-HU" i="1" dirty="0" err="1" smtClean="0"/>
              <a:t>χujew-</a:t>
            </a:r>
            <a:r>
              <a:rPr lang="hu-HU" b="1" i="1" dirty="0" err="1" smtClean="0"/>
              <a:t>ä</a:t>
            </a:r>
            <a:r>
              <a:rPr lang="hu-HU" i="1" dirty="0" smtClean="0"/>
              <a:t>   </a:t>
            </a:r>
            <a:r>
              <a:rPr lang="hu-HU" dirty="0" smtClean="0"/>
              <a:t>			</a:t>
            </a:r>
          </a:p>
          <a:p>
            <a:pPr>
              <a:buNone/>
            </a:pPr>
            <a:r>
              <a:rPr lang="hu-HU" dirty="0" smtClean="0"/>
              <a:t>  		  here </a:t>
            </a:r>
            <a:r>
              <a:rPr lang="hu-HU" dirty="0" err="1" smtClean="0"/>
              <a:t>sleep.1</a:t>
            </a:r>
            <a:r>
              <a:rPr lang="hu-HU" cap="small" dirty="0" err="1" smtClean="0"/>
              <a:t>pl</a:t>
            </a:r>
            <a:r>
              <a:rPr lang="hu-HU" dirty="0" err="1" smtClean="0"/>
              <a:t>-</a:t>
            </a:r>
            <a:r>
              <a:rPr lang="hu-HU" cap="small" dirty="0" err="1" smtClean="0"/>
              <a:t>q</a:t>
            </a:r>
            <a:r>
              <a:rPr lang="hu-HU" dirty="0" smtClean="0"/>
              <a:t>				   </a:t>
            </a:r>
          </a:p>
          <a:p>
            <a:pPr>
              <a:buNone/>
            </a:pPr>
            <a:r>
              <a:rPr lang="hu-HU" dirty="0" smtClean="0"/>
              <a:t>		 ’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sleep</a:t>
            </a:r>
            <a:r>
              <a:rPr lang="hu-HU" dirty="0" smtClean="0"/>
              <a:t> here?’	(</a:t>
            </a:r>
            <a:r>
              <a:rPr lang="hu-HU" dirty="0" err="1" smtClean="0"/>
              <a:t>Mansi</a:t>
            </a:r>
            <a:r>
              <a:rPr lang="hu-HU" dirty="0" smtClean="0"/>
              <a:t>)								</a:t>
            </a:r>
          </a:p>
          <a:p>
            <a:pPr>
              <a:buNone/>
            </a:pPr>
            <a:r>
              <a:rPr lang="hu-HU" dirty="0" smtClean="0"/>
              <a:t>       b. </a:t>
            </a:r>
            <a:r>
              <a:rPr lang="hu-HU" i="1" dirty="0" err="1" smtClean="0"/>
              <a:t>nèηem</a:t>
            </a:r>
            <a:r>
              <a:rPr lang="hu-HU" i="1" dirty="0" smtClean="0"/>
              <a:t>     </a:t>
            </a:r>
            <a:r>
              <a:rPr lang="hu-HU" i="1" dirty="0" err="1" smtClean="0"/>
              <a:t>tǒttε</a:t>
            </a:r>
            <a:r>
              <a:rPr lang="hu-HU" i="1" dirty="0" smtClean="0"/>
              <a:t> 	 </a:t>
            </a:r>
            <a:r>
              <a:rPr lang="hu-HU" i="1" dirty="0" err="1" smtClean="0"/>
              <a:t>ù.tot-</a:t>
            </a:r>
            <a:r>
              <a:rPr lang="hu-HU" b="1" i="1" dirty="0" err="1" smtClean="0"/>
              <a:t>á</a:t>
            </a:r>
            <a:r>
              <a:rPr lang="hu-HU" i="1" dirty="0" smtClean="0"/>
              <a:t>  </a:t>
            </a:r>
          </a:p>
          <a:p>
            <a:pPr>
              <a:buNone/>
            </a:pPr>
            <a:r>
              <a:rPr lang="hu-HU" dirty="0" smtClean="0"/>
              <a:t>            </a:t>
            </a:r>
            <a:r>
              <a:rPr lang="hu-HU" dirty="0" err="1" smtClean="0"/>
              <a:t>wife-1</a:t>
            </a:r>
            <a:r>
              <a:rPr lang="hu-HU" cap="small" dirty="0" err="1" smtClean="0"/>
              <a:t>sg</a:t>
            </a:r>
            <a:r>
              <a:rPr lang="hu-HU" dirty="0" smtClean="0"/>
              <a:t>  </a:t>
            </a:r>
            <a:r>
              <a:rPr lang="hu-HU" dirty="0" err="1" smtClean="0"/>
              <a:t>there</a:t>
            </a:r>
            <a:r>
              <a:rPr lang="hu-HU" dirty="0" smtClean="0"/>
              <a:t> 	 </a:t>
            </a:r>
            <a:r>
              <a:rPr lang="hu-HU" dirty="0" err="1" smtClean="0"/>
              <a:t>was-</a:t>
            </a:r>
            <a:r>
              <a:rPr lang="hu-HU" cap="small" dirty="0" err="1" smtClean="0"/>
              <a:t>q</a:t>
            </a:r>
            <a:r>
              <a:rPr lang="hu-HU" cap="small" dirty="0" smtClean="0"/>
              <a:t>	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    ’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wife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?’ (</a:t>
            </a:r>
            <a:r>
              <a:rPr lang="hu-HU" dirty="0" err="1" smtClean="0"/>
              <a:t>Khanty</a:t>
            </a:r>
            <a:r>
              <a:rPr lang="hu-HU" dirty="0" smtClean="0"/>
              <a:t>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Why</a:t>
            </a:r>
            <a:r>
              <a:rPr lang="hu-HU" sz="3600" b="1" dirty="0" smtClean="0"/>
              <a:t> is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Uralic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origin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doubted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by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many</a:t>
            </a:r>
            <a:r>
              <a:rPr lang="hu-HU" sz="3600" b="1" dirty="0" smtClean="0"/>
              <a:t>?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Because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main </a:t>
            </a:r>
            <a:r>
              <a:rPr lang="hu-HU" dirty="0" err="1" smtClean="0"/>
              <a:t>evidence</a:t>
            </a:r>
            <a:r>
              <a:rPr lang="hu-HU" dirty="0"/>
              <a:t> </a:t>
            </a:r>
            <a:r>
              <a:rPr lang="hu-HU" dirty="0" smtClean="0"/>
              <a:t>is </a:t>
            </a:r>
            <a:r>
              <a:rPr lang="hu-HU" dirty="0" err="1" smtClean="0"/>
              <a:t>allegedly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a </a:t>
            </a:r>
            <a:r>
              <a:rPr lang="hu-HU" dirty="0" err="1" smtClean="0"/>
              <a:t>handful</a:t>
            </a:r>
            <a:r>
              <a:rPr lang="hu-HU" dirty="0" smtClean="0"/>
              <a:t> of </a:t>
            </a:r>
            <a:r>
              <a:rPr lang="hu-HU" dirty="0" err="1" smtClean="0"/>
              <a:t>regular</a:t>
            </a:r>
            <a:r>
              <a:rPr lang="hu-HU" dirty="0" smtClean="0"/>
              <a:t> </a:t>
            </a:r>
            <a:r>
              <a:rPr lang="hu-HU" dirty="0" err="1" smtClean="0"/>
              <a:t>sound</a:t>
            </a:r>
            <a:r>
              <a:rPr lang="hu-HU" dirty="0" smtClean="0"/>
              <a:t> </a:t>
            </a:r>
            <a:r>
              <a:rPr lang="hu-HU" dirty="0" err="1" smtClean="0"/>
              <a:t>correspondences</a:t>
            </a:r>
            <a:r>
              <a:rPr lang="hu-HU" dirty="0" smtClean="0"/>
              <a:t> and </a:t>
            </a:r>
            <a:r>
              <a:rPr lang="hu-HU" dirty="0" err="1" smtClean="0"/>
              <a:t>reconstructed</a:t>
            </a:r>
            <a:r>
              <a:rPr lang="hu-HU" dirty="0" smtClean="0"/>
              <a:t> </a:t>
            </a:r>
            <a:r>
              <a:rPr lang="hu-HU" dirty="0" err="1" smtClean="0"/>
              <a:t>words</a:t>
            </a:r>
            <a:r>
              <a:rPr lang="hu-HU" dirty="0" smtClean="0"/>
              <a:t>.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Syntax</a:t>
            </a:r>
            <a:r>
              <a:rPr lang="hu-HU" dirty="0" smtClean="0"/>
              <a:t>: </a:t>
            </a:r>
            <a:r>
              <a:rPr lang="hu-HU" dirty="0" err="1" smtClean="0"/>
              <a:t>fundamental</a:t>
            </a:r>
            <a:r>
              <a:rPr lang="hu-HU" dirty="0" smtClean="0"/>
              <a:t> </a:t>
            </a:r>
            <a:r>
              <a:rPr lang="hu-HU" dirty="0" err="1" smtClean="0"/>
              <a:t>differences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Ugric</a:t>
            </a:r>
            <a:r>
              <a:rPr lang="hu-HU" sz="3600" b="1" dirty="0" smtClean="0"/>
              <a:t> and OH: </a:t>
            </a:r>
            <a:br>
              <a:rPr lang="hu-HU" sz="3600" b="1" dirty="0" smtClean="0"/>
            </a:br>
            <a:r>
              <a:rPr lang="hu-HU" sz="3600" b="1" dirty="0" err="1" smtClean="0"/>
              <a:t>clause-final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interrogative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particle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49971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b="1" dirty="0" smtClean="0"/>
              <a:t>OH: </a:t>
            </a:r>
            <a:r>
              <a:rPr lang="hu-HU" b="1" dirty="0" err="1" smtClean="0"/>
              <a:t>sporadic</a:t>
            </a:r>
            <a:r>
              <a:rPr lang="hu-HU" b="1" dirty="0" smtClean="0"/>
              <a:t> </a:t>
            </a:r>
            <a:r>
              <a:rPr lang="hu-HU" b="1" dirty="0" err="1" smtClean="0"/>
              <a:t>clause-final</a:t>
            </a:r>
            <a:r>
              <a:rPr lang="hu-HU" b="1" dirty="0" smtClean="0"/>
              <a:t> </a:t>
            </a:r>
            <a:r>
              <a:rPr lang="hu-HU" b="1" i="1" dirty="0" smtClean="0"/>
              <a:t>e</a:t>
            </a:r>
            <a:r>
              <a:rPr lang="hu-HU" b="1" dirty="0" smtClean="0"/>
              <a:t>:</a:t>
            </a:r>
          </a:p>
          <a:p>
            <a:pPr>
              <a:buNone/>
            </a:pPr>
            <a:r>
              <a:rPr lang="hu-HU" dirty="0" smtClean="0"/>
              <a:t>(19) </a:t>
            </a:r>
            <a:r>
              <a:rPr lang="hu-HU" i="1" dirty="0" err="1" smtClean="0"/>
              <a:t>Nemdè</a:t>
            </a:r>
            <a:r>
              <a:rPr lang="hu-HU" i="1" dirty="0" smtClean="0"/>
              <a:t> </a:t>
            </a:r>
            <a:r>
              <a:rPr lang="hu-HU" i="1" dirty="0" err="1" smtClean="0"/>
              <a:t>kèt</a:t>
            </a:r>
            <a:r>
              <a:rPr lang="hu-HU" i="1" dirty="0" smtClean="0"/>
              <a:t> </a:t>
            </a:r>
            <a:r>
              <a:rPr lang="hu-HU" i="1" dirty="0" err="1" smtClean="0"/>
              <a:t>vèrèbec</a:t>
            </a:r>
            <a:r>
              <a:rPr lang="hu-HU" i="1" dirty="0" smtClean="0"/>
              <a:t> </a:t>
            </a:r>
            <a:r>
              <a:rPr lang="hu-HU" i="1" dirty="0" smtClean="0"/>
              <a:t> </a:t>
            </a:r>
            <a:r>
              <a:rPr lang="hu-HU" i="1" dirty="0" err="1" smtClean="0"/>
              <a:t>adatnac</a:t>
            </a:r>
            <a:r>
              <a:rPr lang="hu-HU" i="1" dirty="0" smtClean="0"/>
              <a:t>        </a:t>
            </a:r>
            <a:r>
              <a:rPr lang="hu-HU" b="1" i="1" dirty="0" err="1" smtClean="0"/>
              <a:t>eģ-fel</a:t>
            </a:r>
            <a:r>
              <a:rPr lang="hu-HU" b="1" i="1" dirty="0" smtClean="0"/>
              <a:t>    </a:t>
            </a:r>
            <a:r>
              <a:rPr lang="hu-HU" b="1" i="1" dirty="0" err="1" smtClean="0"/>
              <a:t>penz-en</a:t>
            </a:r>
            <a:r>
              <a:rPr lang="hu-HU" i="1" dirty="0" smtClean="0"/>
              <a:t> </a:t>
            </a:r>
            <a:r>
              <a:rPr lang="hu-HU" b="1" i="1" dirty="0" smtClean="0"/>
              <a:t>ė</a:t>
            </a:r>
            <a:r>
              <a:rPr lang="hu-HU" i="1" dirty="0" smtClean="0"/>
              <a:t>? </a:t>
            </a:r>
          </a:p>
          <a:p>
            <a:pPr>
              <a:buNone/>
            </a:pPr>
            <a:r>
              <a:rPr lang="hu-HU" dirty="0" smtClean="0"/>
              <a:t>	    </a:t>
            </a:r>
            <a:r>
              <a:rPr lang="hu-HU" dirty="0" err="1" smtClean="0"/>
              <a:t>not</a:t>
            </a:r>
            <a:r>
              <a:rPr lang="hu-HU" dirty="0" smtClean="0"/>
              <a:t>  </a:t>
            </a:r>
            <a:r>
              <a:rPr lang="hu-HU" dirty="0" smtClean="0"/>
              <a:t> 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sparrows</a:t>
            </a:r>
            <a:r>
              <a:rPr lang="hu-HU" dirty="0" smtClean="0"/>
              <a:t>  </a:t>
            </a:r>
            <a:r>
              <a:rPr lang="hu-HU" dirty="0" err="1" smtClean="0"/>
              <a:t>give-</a:t>
            </a:r>
            <a:r>
              <a:rPr lang="hu-HU" cap="small" dirty="0" err="1" smtClean="0"/>
              <a:t>pass-3pl</a:t>
            </a:r>
            <a:r>
              <a:rPr lang="hu-HU" dirty="0" smtClean="0"/>
              <a:t> </a:t>
            </a:r>
            <a:r>
              <a:rPr lang="hu-HU" dirty="0" err="1" smtClean="0"/>
              <a:t>one-half</a:t>
            </a:r>
            <a:r>
              <a:rPr lang="hu-HU" dirty="0" smtClean="0"/>
              <a:t> </a:t>
            </a:r>
            <a:r>
              <a:rPr lang="hu-HU" dirty="0" err="1" smtClean="0"/>
              <a:t>coin-on</a:t>
            </a:r>
            <a:r>
              <a:rPr lang="hu-HU" dirty="0" smtClean="0"/>
              <a:t>  </a:t>
            </a:r>
            <a:r>
              <a:rPr lang="hu-HU" cap="small" dirty="0" smtClean="0"/>
              <a:t>q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 ’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sparrows</a:t>
            </a:r>
            <a:r>
              <a:rPr lang="hu-HU" dirty="0" smtClean="0"/>
              <a:t> </a:t>
            </a:r>
            <a:r>
              <a:rPr lang="hu-HU" dirty="0" err="1" smtClean="0"/>
              <a:t>sold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a </a:t>
            </a:r>
            <a:r>
              <a:rPr lang="hu-HU" dirty="0" err="1" smtClean="0"/>
              <a:t>farthing</a:t>
            </a:r>
            <a:r>
              <a:rPr lang="hu-HU" dirty="0" smtClean="0"/>
              <a:t>?’ </a:t>
            </a:r>
          </a:p>
          <a:p>
            <a:pPr>
              <a:buNone/>
            </a:pPr>
            <a:r>
              <a:rPr lang="hu-HU" dirty="0" smtClean="0"/>
              <a:t>                                        (</a:t>
            </a:r>
            <a:r>
              <a:rPr lang="hu-HU" dirty="0" err="1" smtClean="0"/>
              <a:t>Munich</a:t>
            </a:r>
            <a:r>
              <a:rPr lang="hu-HU" dirty="0" smtClean="0"/>
              <a:t> C.,  </a:t>
            </a:r>
            <a:r>
              <a:rPr lang="hu-HU" dirty="0" err="1" smtClean="0"/>
              <a:t>Matthew</a:t>
            </a:r>
            <a:r>
              <a:rPr lang="hu-HU" dirty="0" smtClean="0"/>
              <a:t> 10,29)</a:t>
            </a:r>
          </a:p>
          <a:p>
            <a:pPr>
              <a:buNone/>
            </a:pPr>
            <a:r>
              <a:rPr lang="hu-HU" b="1" dirty="0" err="1" smtClean="0"/>
              <a:t>Emerging</a:t>
            </a:r>
            <a:r>
              <a:rPr lang="hu-HU" b="1" dirty="0" smtClean="0"/>
              <a:t> </a:t>
            </a:r>
            <a:r>
              <a:rPr lang="hu-HU" b="1" dirty="0" err="1" smtClean="0"/>
              <a:t>V-adjoined</a:t>
            </a:r>
            <a:r>
              <a:rPr lang="hu-HU" b="1" dirty="0" smtClean="0"/>
              <a:t> </a:t>
            </a:r>
            <a:r>
              <a:rPr lang="hu-HU" b="1" i="1" dirty="0" smtClean="0"/>
              <a:t>e</a:t>
            </a:r>
            <a:r>
              <a:rPr lang="hu-HU" b="1" dirty="0" smtClean="0"/>
              <a:t>:</a:t>
            </a:r>
          </a:p>
          <a:p>
            <a:pPr>
              <a:buNone/>
            </a:pPr>
            <a:r>
              <a:rPr lang="hu-HU" dirty="0" smtClean="0"/>
              <a:t>(20) </a:t>
            </a:r>
            <a:r>
              <a:rPr lang="hu-HU" i="1" dirty="0" err="1" smtClean="0"/>
              <a:t>Il’l’es</a:t>
            </a:r>
            <a:r>
              <a:rPr lang="hu-HU" i="1" dirty="0" smtClean="0"/>
              <a:t> </a:t>
            </a:r>
            <a:r>
              <a:rPr lang="hu-HU" b="1" i="1" dirty="0" err="1" smtClean="0"/>
              <a:t>vag</a:t>
            </a:r>
            <a:r>
              <a:rPr lang="hu-HU" b="1" i="1" dirty="0" smtClean="0"/>
              <a:t> ė</a:t>
            </a:r>
            <a:r>
              <a:rPr lang="hu-HU" i="1" dirty="0" smtClean="0"/>
              <a:t> 	</a:t>
            </a:r>
            <a:r>
              <a:rPr lang="hu-HU" i="1" dirty="0" err="1" smtClean="0"/>
              <a:t>tè</a:t>
            </a:r>
            <a:r>
              <a:rPr lang="hu-HU" i="1" dirty="0" smtClean="0"/>
              <a:t>? </a:t>
            </a:r>
          </a:p>
          <a:p>
            <a:pPr>
              <a:buNone/>
            </a:pPr>
            <a:r>
              <a:rPr lang="hu-HU" dirty="0" smtClean="0"/>
              <a:t> 	    Elias  </a:t>
            </a:r>
            <a:r>
              <a:rPr lang="hu-HU" dirty="0" err="1" smtClean="0"/>
              <a:t>are</a:t>
            </a:r>
            <a:r>
              <a:rPr lang="hu-HU" dirty="0" smtClean="0"/>
              <a:t>  </a:t>
            </a:r>
            <a:r>
              <a:rPr lang="hu-HU" cap="small" dirty="0" smtClean="0"/>
              <a:t>q</a:t>
            </a:r>
            <a:r>
              <a:rPr lang="hu-HU" dirty="0" smtClean="0"/>
              <a:t>	</a:t>
            </a:r>
            <a:r>
              <a:rPr lang="hu-HU" dirty="0" err="1" smtClean="0"/>
              <a:t>you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’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Elias?’ 	        (</a:t>
            </a:r>
            <a:r>
              <a:rPr lang="hu-HU" dirty="0" err="1" smtClean="0"/>
              <a:t>Munich</a:t>
            </a:r>
            <a:r>
              <a:rPr lang="hu-HU" dirty="0" smtClean="0"/>
              <a:t> C., John 1,21)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Middle</a:t>
            </a:r>
            <a:r>
              <a:rPr lang="hu-HU" sz="3600" b="1" dirty="0" smtClean="0"/>
              <a:t>/</a:t>
            </a:r>
            <a:r>
              <a:rPr lang="hu-HU" sz="3600" b="1" dirty="0" err="1" smtClean="0"/>
              <a:t>Mod</a:t>
            </a:r>
            <a:r>
              <a:rPr lang="hu-HU" sz="3600" b="1" dirty="0" smtClean="0"/>
              <a:t>.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: </a:t>
            </a:r>
            <a:r>
              <a:rPr lang="hu-HU" sz="3600" b="1" i="1" dirty="0" err="1" smtClean="0"/>
              <a:t>-e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adjoined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V (</a:t>
            </a:r>
            <a:r>
              <a:rPr lang="hu-HU" sz="3600" b="1" dirty="0" err="1" smtClean="0"/>
              <a:t>or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</a:t>
            </a:r>
            <a:r>
              <a:rPr lang="hu-HU" sz="3600" b="1" dirty="0" smtClean="0"/>
              <a:t> a </a:t>
            </a:r>
            <a:r>
              <a:rPr lang="hu-HU" sz="3600" b="1" dirty="0" err="1" smtClean="0"/>
              <a:t>preverbal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element</a:t>
            </a:r>
            <a:r>
              <a:rPr lang="hu-HU" sz="3600" b="1" dirty="0" smtClean="0"/>
              <a:t>)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 smtClean="0"/>
              <a:t>Jordánszky</a:t>
            </a:r>
            <a:r>
              <a:rPr lang="hu-HU" dirty="0" smtClean="0"/>
              <a:t> C. (a 1516)</a:t>
            </a:r>
          </a:p>
          <a:p>
            <a:pPr>
              <a:buNone/>
            </a:pPr>
            <a:r>
              <a:rPr lang="hu-HU" dirty="0" smtClean="0"/>
              <a:t>(21) 	</a:t>
            </a:r>
            <a:r>
              <a:rPr lang="hu-HU" i="1" dirty="0" smtClean="0"/>
              <a:t>Nem de </a:t>
            </a:r>
            <a:r>
              <a:rPr lang="hu-HU" i="1" dirty="0" err="1" smtClean="0"/>
              <a:t>ket</a:t>
            </a:r>
            <a:r>
              <a:rPr lang="hu-HU" i="1" dirty="0" smtClean="0"/>
              <a:t>  verebek   </a:t>
            </a:r>
            <a:r>
              <a:rPr lang="hu-HU" i="1" dirty="0" smtClean="0"/>
              <a:t> </a:t>
            </a:r>
            <a:r>
              <a:rPr lang="hu-HU" b="1" i="1" dirty="0" smtClean="0"/>
              <a:t>adatnak       </a:t>
            </a:r>
            <a:r>
              <a:rPr lang="hu-HU" b="1" i="1" dirty="0" err="1" smtClean="0"/>
              <a:t>ee</a:t>
            </a:r>
            <a:endParaRPr lang="hu-HU" i="1" dirty="0" smtClean="0"/>
          </a:p>
          <a:p>
            <a:pPr>
              <a:buNone/>
            </a:pPr>
            <a:r>
              <a:rPr lang="hu-HU" dirty="0" smtClean="0"/>
              <a:t>        	</a:t>
            </a:r>
            <a:r>
              <a:rPr lang="hu-HU" dirty="0" err="1" smtClean="0"/>
              <a:t>not</a:t>
            </a:r>
            <a:r>
              <a:rPr lang="hu-HU" dirty="0" smtClean="0"/>
              <a:t>        </a:t>
            </a:r>
            <a:r>
              <a:rPr lang="hu-HU" dirty="0" err="1" smtClean="0"/>
              <a:t>two</a:t>
            </a:r>
            <a:r>
              <a:rPr lang="hu-HU" dirty="0" smtClean="0"/>
              <a:t>  </a:t>
            </a:r>
            <a:r>
              <a:rPr lang="hu-HU" dirty="0" err="1" smtClean="0"/>
              <a:t>sparrows</a:t>
            </a:r>
            <a:r>
              <a:rPr lang="hu-HU" dirty="0" smtClean="0"/>
              <a:t> </a:t>
            </a:r>
            <a:r>
              <a:rPr lang="hu-HU" dirty="0" err="1" smtClean="0"/>
              <a:t>give-</a:t>
            </a:r>
            <a:r>
              <a:rPr lang="hu-HU" cap="small" dirty="0" err="1" smtClean="0"/>
              <a:t>pass-3pl</a:t>
            </a:r>
            <a:r>
              <a:rPr lang="hu-HU" dirty="0" smtClean="0"/>
              <a:t> </a:t>
            </a:r>
            <a:r>
              <a:rPr lang="hu-HU" cap="small" dirty="0" smtClean="0"/>
              <a:t>q 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		</a:t>
            </a:r>
            <a:r>
              <a:rPr lang="hu-HU" i="1" dirty="0" err="1" smtClean="0"/>
              <a:t>eǵ</a:t>
            </a:r>
            <a:r>
              <a:rPr lang="hu-HU" i="1" dirty="0" smtClean="0"/>
              <a:t> </a:t>
            </a:r>
            <a:r>
              <a:rPr lang="hu-HU" i="1" dirty="0" smtClean="0"/>
              <a:t>   </a:t>
            </a:r>
            <a:r>
              <a:rPr lang="hu-HU" i="1" dirty="0" err="1" smtClean="0"/>
              <a:t>ffel</a:t>
            </a:r>
            <a:r>
              <a:rPr lang="hu-HU" i="1" dirty="0" smtClean="0"/>
              <a:t> </a:t>
            </a:r>
            <a:r>
              <a:rPr lang="hu-HU" i="1" dirty="0" err="1" smtClean="0"/>
              <a:t>penzen</a:t>
            </a:r>
            <a:r>
              <a:rPr lang="hu-HU" i="1" dirty="0" smtClean="0"/>
              <a:t>?</a:t>
            </a:r>
          </a:p>
          <a:p>
            <a:pPr>
              <a:buNone/>
            </a:pPr>
            <a:r>
              <a:rPr lang="hu-HU" dirty="0" smtClean="0"/>
              <a:t>   		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half</a:t>
            </a:r>
            <a:r>
              <a:rPr lang="hu-HU" dirty="0" smtClean="0"/>
              <a:t> </a:t>
            </a:r>
            <a:r>
              <a:rPr lang="hu-HU" dirty="0" err="1" smtClean="0"/>
              <a:t>coin-on</a:t>
            </a:r>
            <a:endParaRPr lang="hu-HU" dirty="0" smtClean="0"/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dirty="0" smtClean="0"/>
              <a:t>(22) 	</a:t>
            </a:r>
            <a:r>
              <a:rPr lang="hu-HU" i="1" dirty="0" err="1" smtClean="0"/>
              <a:t>yllyes</a:t>
            </a:r>
            <a:r>
              <a:rPr lang="hu-HU" i="1" dirty="0" smtClean="0"/>
              <a:t> </a:t>
            </a:r>
            <a:r>
              <a:rPr lang="hu-HU" b="1" i="1" dirty="0" smtClean="0"/>
              <a:t>vagy </a:t>
            </a:r>
            <a:r>
              <a:rPr lang="hu-HU" b="1" i="1" dirty="0" err="1" smtClean="0"/>
              <a:t>ee</a:t>
            </a:r>
            <a:r>
              <a:rPr lang="hu-HU" b="1" i="1" dirty="0" smtClean="0"/>
              <a:t> </a:t>
            </a:r>
            <a:r>
              <a:rPr lang="hu-HU" i="1" dirty="0" err="1" smtClean="0"/>
              <a:t>the</a:t>
            </a:r>
            <a:r>
              <a:rPr lang="hu-HU" i="1" dirty="0" smtClean="0"/>
              <a:t>?</a:t>
            </a:r>
          </a:p>
          <a:p>
            <a:pPr>
              <a:buNone/>
            </a:pPr>
            <a:r>
              <a:rPr lang="hu-HU" dirty="0" smtClean="0"/>
              <a:t>         	Elias  </a:t>
            </a:r>
            <a:r>
              <a:rPr lang="hu-HU" dirty="0" err="1" smtClean="0"/>
              <a:t>are</a:t>
            </a:r>
            <a:r>
              <a:rPr lang="hu-HU" dirty="0" smtClean="0"/>
              <a:t>    </a:t>
            </a:r>
            <a:r>
              <a:rPr lang="hu-HU" sz="3600" cap="small" dirty="0" smtClean="0"/>
              <a:t>q</a:t>
            </a:r>
            <a:r>
              <a:rPr lang="hu-HU" cap="small" dirty="0" smtClean="0"/>
              <a:t>   </a:t>
            </a:r>
            <a:r>
              <a:rPr lang="hu-HU" dirty="0" err="1" smtClean="0"/>
              <a:t>you</a:t>
            </a: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Ugric</a:t>
            </a:r>
            <a:r>
              <a:rPr lang="hu-HU" sz="3600" b="1" dirty="0" smtClean="0"/>
              <a:t>: no </a:t>
            </a:r>
            <a:r>
              <a:rPr lang="hu-HU" sz="3600" b="1" dirty="0" err="1" smtClean="0"/>
              <a:t>article</a:t>
            </a:r>
            <a:r>
              <a:rPr lang="hu-HU" sz="3600" b="1" dirty="0" smtClean="0"/>
              <a:t>; </a:t>
            </a:r>
            <a:r>
              <a:rPr lang="hu-HU" sz="3600" b="1" dirty="0" err="1" smtClean="0"/>
              <a:t>definiteness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inferred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from</a:t>
            </a:r>
            <a:r>
              <a:rPr lang="hu-HU" sz="3600" b="1" dirty="0" smtClean="0"/>
              <a:t>  </a:t>
            </a:r>
            <a:r>
              <a:rPr lang="hu-HU" sz="3600" b="1" dirty="0" err="1" smtClean="0"/>
              <a:t>position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O-V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agreement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meaning</a:t>
            </a:r>
            <a:r>
              <a:rPr lang="hu-HU" sz="3600" b="1" dirty="0" smtClean="0"/>
              <a:t> etc.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sz="3000" dirty="0" smtClean="0"/>
              <a:t>(23) (</a:t>
            </a:r>
            <a:r>
              <a:rPr lang="hu-HU" sz="3000" dirty="0" err="1" smtClean="0"/>
              <a:t>Khanty</a:t>
            </a:r>
            <a:r>
              <a:rPr lang="hu-HU" sz="3000" dirty="0" smtClean="0"/>
              <a:t>)</a:t>
            </a:r>
          </a:p>
          <a:p>
            <a:pPr>
              <a:buNone/>
            </a:pPr>
            <a:r>
              <a:rPr lang="hu-HU" sz="3000" dirty="0" smtClean="0"/>
              <a:t>a. </a:t>
            </a:r>
            <a:r>
              <a:rPr lang="hu-HU" sz="3000" i="1" dirty="0" err="1" smtClean="0"/>
              <a:t>Juwan</a:t>
            </a:r>
            <a:r>
              <a:rPr lang="hu-HU" sz="3000" i="1" dirty="0" smtClean="0"/>
              <a:t>  </a:t>
            </a:r>
            <a:r>
              <a:rPr lang="hu-HU" sz="3000" b="1" i="1" dirty="0" err="1" smtClean="0"/>
              <a:t>kalaŋ</a:t>
            </a:r>
            <a:r>
              <a:rPr lang="hu-HU" sz="3000" i="1" dirty="0" smtClean="0"/>
              <a:t>      </a:t>
            </a:r>
            <a:r>
              <a:rPr lang="hu-HU" sz="3000" i="1" dirty="0" err="1" smtClean="0"/>
              <a:t>we</a:t>
            </a:r>
            <a:r>
              <a:rPr lang="hu-HU" sz="3000" i="1" dirty="0" smtClean="0"/>
              <a:t>:</a:t>
            </a:r>
            <a:r>
              <a:rPr lang="hu-HU" sz="3000" i="1" dirty="0" err="1" smtClean="0"/>
              <a:t>l-əs</a:t>
            </a:r>
            <a:r>
              <a:rPr lang="hu-HU" sz="3000" dirty="0" smtClean="0"/>
              <a:t>      b. </a:t>
            </a:r>
            <a:r>
              <a:rPr lang="hu-HU" sz="3000" b="1" i="1" dirty="0" err="1" smtClean="0"/>
              <a:t>Kalaŋ</a:t>
            </a:r>
            <a:r>
              <a:rPr lang="hu-HU" sz="3000" i="1" dirty="0" smtClean="0"/>
              <a:t>  </a:t>
            </a:r>
            <a:r>
              <a:rPr lang="hu-HU" sz="3000" i="1" dirty="0" err="1" smtClean="0"/>
              <a:t>juwan-na</a:t>
            </a:r>
            <a:r>
              <a:rPr lang="hu-HU" sz="3000" i="1" dirty="0" smtClean="0"/>
              <a:t> </a:t>
            </a:r>
            <a:r>
              <a:rPr lang="hu-HU" sz="3000" i="1" dirty="0" err="1" smtClean="0"/>
              <a:t>we</a:t>
            </a:r>
            <a:r>
              <a:rPr lang="hu-HU" sz="3000" i="1" dirty="0" smtClean="0"/>
              <a:t>:</a:t>
            </a:r>
            <a:r>
              <a:rPr lang="hu-HU" sz="3000" i="1" dirty="0" err="1" smtClean="0"/>
              <a:t>l-s-a</a:t>
            </a:r>
            <a:endParaRPr lang="hu-HU" sz="3000" i="1" dirty="0" smtClean="0"/>
          </a:p>
          <a:p>
            <a:pPr>
              <a:buNone/>
            </a:pPr>
            <a:r>
              <a:rPr lang="hu-HU" sz="3000" dirty="0" smtClean="0"/>
              <a:t>	Ivan     </a:t>
            </a:r>
            <a:r>
              <a:rPr lang="hu-HU" sz="3000" dirty="0" err="1" smtClean="0"/>
              <a:t>reindeer</a:t>
            </a:r>
            <a:r>
              <a:rPr lang="hu-HU" sz="3000" dirty="0" smtClean="0"/>
              <a:t> </a:t>
            </a:r>
            <a:r>
              <a:rPr lang="hu-HU" sz="3000" dirty="0" err="1" smtClean="0"/>
              <a:t>kill-</a:t>
            </a:r>
            <a:r>
              <a:rPr lang="hu-HU" sz="2200" dirty="0" err="1" smtClean="0"/>
              <a:t>PAST.3SG</a:t>
            </a:r>
            <a:r>
              <a:rPr lang="hu-HU" sz="3000" dirty="0" smtClean="0"/>
              <a:t>   </a:t>
            </a:r>
            <a:r>
              <a:rPr lang="hu-HU" sz="3000" dirty="0" err="1" smtClean="0"/>
              <a:t>reindeer</a:t>
            </a:r>
            <a:r>
              <a:rPr lang="hu-HU" sz="3000" dirty="0" smtClean="0"/>
              <a:t> </a:t>
            </a:r>
            <a:r>
              <a:rPr lang="hu-HU" sz="3000" dirty="0" err="1" smtClean="0"/>
              <a:t>Ivan-by</a:t>
            </a:r>
            <a:r>
              <a:rPr lang="hu-HU" sz="3000" dirty="0" smtClean="0"/>
              <a:t> </a:t>
            </a:r>
            <a:r>
              <a:rPr lang="hu-HU" sz="3000" dirty="0" err="1" smtClean="0"/>
              <a:t>kill-</a:t>
            </a:r>
            <a:r>
              <a:rPr lang="hu-HU" sz="2200" dirty="0" err="1" smtClean="0"/>
              <a:t>PAST-PASS.3SG</a:t>
            </a:r>
            <a:endParaRPr lang="hu-HU" sz="3000" dirty="0" smtClean="0"/>
          </a:p>
          <a:p>
            <a:pPr>
              <a:buNone/>
            </a:pPr>
            <a:r>
              <a:rPr lang="hu-HU" sz="3000" dirty="0" smtClean="0"/>
              <a:t>	‘Ivan </a:t>
            </a:r>
            <a:r>
              <a:rPr lang="hu-HU" sz="3000" dirty="0" err="1" smtClean="0"/>
              <a:t>killed</a:t>
            </a:r>
            <a:r>
              <a:rPr lang="hu-HU" sz="3000" dirty="0" smtClean="0"/>
              <a:t> a </a:t>
            </a:r>
            <a:r>
              <a:rPr lang="hu-HU" sz="3000" dirty="0" err="1" smtClean="0"/>
              <a:t>reindeer</a:t>
            </a:r>
            <a:r>
              <a:rPr lang="hu-HU" sz="3000" dirty="0" smtClean="0"/>
              <a:t>.’	        ‘The </a:t>
            </a:r>
            <a:r>
              <a:rPr lang="hu-HU" sz="3000" dirty="0" err="1" smtClean="0"/>
              <a:t>reindeer</a:t>
            </a:r>
            <a:r>
              <a:rPr lang="hu-HU" sz="3000" dirty="0" smtClean="0"/>
              <a:t> </a:t>
            </a:r>
            <a:r>
              <a:rPr lang="hu-HU" sz="3000" dirty="0" err="1" smtClean="0"/>
              <a:t>was</a:t>
            </a:r>
            <a:r>
              <a:rPr lang="hu-HU" sz="3000" dirty="0" smtClean="0"/>
              <a:t> </a:t>
            </a:r>
            <a:r>
              <a:rPr lang="hu-HU" sz="3000" dirty="0" err="1" smtClean="0"/>
              <a:t>killed</a:t>
            </a:r>
            <a:r>
              <a:rPr lang="hu-HU" sz="3000" dirty="0" smtClean="0"/>
              <a:t> </a:t>
            </a:r>
            <a:r>
              <a:rPr lang="hu-HU" sz="3000" dirty="0" err="1" smtClean="0"/>
              <a:t>by</a:t>
            </a:r>
            <a:r>
              <a:rPr lang="hu-HU" sz="3000" dirty="0" smtClean="0"/>
              <a:t> Ivan’	</a:t>
            </a:r>
          </a:p>
          <a:p>
            <a:pPr>
              <a:buNone/>
            </a:pPr>
            <a:r>
              <a:rPr lang="hu-HU" sz="3000" dirty="0" smtClean="0"/>
              <a:t>(24)		</a:t>
            </a:r>
          </a:p>
          <a:p>
            <a:pPr>
              <a:buNone/>
            </a:pPr>
            <a:r>
              <a:rPr lang="hu-HU" sz="3000" dirty="0" smtClean="0"/>
              <a:t>a. </a:t>
            </a:r>
            <a:r>
              <a:rPr lang="hu-HU" sz="3000" i="1" dirty="0" err="1" smtClean="0"/>
              <a:t>Ku</a:t>
            </a:r>
            <a:r>
              <a:rPr lang="hu-HU" sz="3000" i="1" dirty="0" smtClean="0"/>
              <a:t>     </a:t>
            </a:r>
            <a:r>
              <a:rPr lang="hu-HU" sz="3000" b="1" i="1" dirty="0" err="1" smtClean="0"/>
              <a:t>rit</a:t>
            </a:r>
            <a:r>
              <a:rPr lang="hu-HU" sz="3000" i="1" dirty="0" smtClean="0"/>
              <a:t> 	</a:t>
            </a:r>
            <a:r>
              <a:rPr lang="hu-HU" sz="3000" i="1" dirty="0" err="1" smtClean="0"/>
              <a:t>tu-s</a:t>
            </a:r>
            <a:r>
              <a:rPr lang="hu-HU" sz="3000" i="1" dirty="0" smtClean="0"/>
              <a:t>		      </a:t>
            </a:r>
            <a:r>
              <a:rPr lang="hu-HU" sz="3000" dirty="0" smtClean="0"/>
              <a:t>b.  </a:t>
            </a:r>
            <a:r>
              <a:rPr lang="hu-HU" sz="3000" i="1" dirty="0" err="1" smtClean="0"/>
              <a:t>Ku</a:t>
            </a:r>
            <a:r>
              <a:rPr lang="hu-HU" sz="3000" i="1" dirty="0" smtClean="0"/>
              <a:t> 	</a:t>
            </a:r>
            <a:r>
              <a:rPr lang="hu-HU" sz="3000" b="1" i="1" dirty="0" err="1" smtClean="0"/>
              <a:t>rit</a:t>
            </a:r>
            <a:r>
              <a:rPr lang="hu-HU" sz="3000" i="1" dirty="0" smtClean="0"/>
              <a:t> 	</a:t>
            </a:r>
            <a:r>
              <a:rPr lang="hu-HU" sz="3000" i="1" dirty="0" err="1" smtClean="0"/>
              <a:t>tu-s-</a:t>
            </a:r>
            <a:r>
              <a:rPr lang="hu-HU" sz="3000" b="1" i="1" dirty="0" err="1" smtClean="0">
                <a:solidFill>
                  <a:srgbClr val="FF0000"/>
                </a:solidFill>
              </a:rPr>
              <a:t>t</a:t>
            </a:r>
            <a:endParaRPr lang="hu-HU" sz="3000" i="1" dirty="0" smtClean="0"/>
          </a:p>
          <a:p>
            <a:pPr>
              <a:buNone/>
            </a:pPr>
            <a:r>
              <a:rPr lang="hu-HU" sz="3000" i="1" dirty="0" smtClean="0"/>
              <a:t>	</a:t>
            </a:r>
            <a:r>
              <a:rPr lang="hu-HU" sz="3000" dirty="0" smtClean="0"/>
              <a:t>man </a:t>
            </a:r>
            <a:r>
              <a:rPr lang="hu-HU" sz="3000" dirty="0" err="1" smtClean="0"/>
              <a:t>boat</a:t>
            </a:r>
            <a:r>
              <a:rPr lang="hu-HU" sz="3000" dirty="0" smtClean="0"/>
              <a:t> 	</a:t>
            </a:r>
            <a:r>
              <a:rPr lang="hu-HU" sz="3000" dirty="0" err="1" smtClean="0"/>
              <a:t>take-</a:t>
            </a:r>
            <a:r>
              <a:rPr lang="hu-HU" sz="3000" cap="small" dirty="0" err="1" smtClean="0"/>
              <a:t>past.3sg</a:t>
            </a:r>
            <a:r>
              <a:rPr lang="hu-HU" sz="3000" dirty="0" smtClean="0"/>
              <a:t> 	man	</a:t>
            </a:r>
            <a:r>
              <a:rPr lang="hu-HU" sz="3000" dirty="0" err="1" smtClean="0"/>
              <a:t>boat</a:t>
            </a:r>
            <a:r>
              <a:rPr lang="hu-HU" sz="3000" dirty="0" smtClean="0"/>
              <a:t> 	</a:t>
            </a:r>
            <a:r>
              <a:rPr lang="hu-HU" sz="3000" dirty="0" err="1" smtClean="0"/>
              <a:t>take-</a:t>
            </a:r>
            <a:r>
              <a:rPr lang="hu-HU" sz="3000" cap="small" dirty="0" err="1" smtClean="0"/>
              <a:t>past-</a:t>
            </a:r>
            <a:r>
              <a:rPr lang="hu-HU" sz="3000" b="1" cap="small" dirty="0" err="1" smtClean="0">
                <a:solidFill>
                  <a:srgbClr val="FF0000"/>
                </a:solidFill>
              </a:rPr>
              <a:t>obj</a:t>
            </a:r>
            <a:r>
              <a:rPr lang="hu-HU" sz="3000" b="1" cap="small" dirty="0" err="1" smtClean="0"/>
              <a:t>.</a:t>
            </a:r>
            <a:r>
              <a:rPr lang="hu-HU" sz="3000" cap="small" dirty="0" err="1" smtClean="0"/>
              <a:t>3sg</a:t>
            </a:r>
            <a:endParaRPr lang="hu-HU" sz="3000" dirty="0" smtClean="0"/>
          </a:p>
          <a:p>
            <a:pPr>
              <a:buNone/>
            </a:pPr>
            <a:r>
              <a:rPr lang="hu-HU" sz="3000" dirty="0" smtClean="0"/>
              <a:t>	‘The man </a:t>
            </a:r>
            <a:r>
              <a:rPr lang="hu-HU" sz="3000" dirty="0" err="1" smtClean="0"/>
              <a:t>took</a:t>
            </a:r>
            <a:r>
              <a:rPr lang="hu-HU" sz="3000" dirty="0" smtClean="0"/>
              <a:t> a </a:t>
            </a:r>
            <a:r>
              <a:rPr lang="hu-HU" sz="3000" dirty="0" err="1" smtClean="0"/>
              <a:t>boat</a:t>
            </a:r>
            <a:r>
              <a:rPr lang="hu-HU" sz="3000" dirty="0" smtClean="0"/>
              <a:t>.’ </a:t>
            </a:r>
            <a:r>
              <a:rPr lang="hu-HU" sz="3000" i="1" dirty="0" smtClean="0"/>
              <a:t>	</a:t>
            </a:r>
            <a:r>
              <a:rPr lang="hu-HU" sz="3000" dirty="0" smtClean="0"/>
              <a:t>‘The man </a:t>
            </a:r>
            <a:r>
              <a:rPr lang="hu-HU" sz="3000" dirty="0" err="1" smtClean="0"/>
              <a:t>took</a:t>
            </a:r>
            <a:r>
              <a:rPr lang="hu-HU" sz="3000" dirty="0" smtClean="0"/>
              <a:t> </a:t>
            </a:r>
            <a:r>
              <a:rPr lang="hu-HU" sz="3000" dirty="0" err="1" smtClean="0"/>
              <a:t>the</a:t>
            </a:r>
            <a:r>
              <a:rPr lang="hu-HU" sz="3000" dirty="0" smtClean="0"/>
              <a:t> </a:t>
            </a:r>
            <a:r>
              <a:rPr lang="hu-HU" sz="3000" dirty="0" err="1" smtClean="0"/>
              <a:t>boat</a:t>
            </a:r>
            <a:r>
              <a:rPr lang="hu-HU" sz="3000" dirty="0" smtClean="0"/>
              <a:t>.’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OH</a:t>
            </a:r>
            <a:r>
              <a:rPr lang="hu-HU" sz="3600" dirty="0" smtClean="0"/>
              <a:t>: </a:t>
            </a:r>
            <a:r>
              <a:rPr lang="hu-HU" sz="3600" b="1" dirty="0" err="1" smtClean="0"/>
              <a:t>definiteness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derived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from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meaning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O-V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agreement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position</a:t>
            </a:r>
            <a:r>
              <a:rPr lang="hu-HU" sz="3600" b="1" dirty="0" smtClean="0"/>
              <a:t>, etc.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9971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3000" dirty="0" smtClean="0"/>
              <a:t>(25) </a:t>
            </a:r>
            <a:r>
              <a:rPr lang="hu-HU" sz="3000" b="1" dirty="0" err="1" smtClean="0"/>
              <a:t>vylag</a:t>
            </a:r>
            <a:r>
              <a:rPr lang="hu-HU" sz="3000" dirty="0" smtClean="0"/>
              <a:t> nem vallót oly   </a:t>
            </a:r>
            <a:r>
              <a:rPr lang="hu-HU" sz="3000" dirty="0" err="1" smtClean="0"/>
              <a:t>czudas</a:t>
            </a:r>
            <a:r>
              <a:rPr lang="hu-HU" sz="3000" dirty="0" smtClean="0"/>
              <a:t>        </a:t>
            </a:r>
            <a:r>
              <a:rPr lang="hu-HU" sz="3000" dirty="0" err="1" smtClean="0"/>
              <a:t>emberek-eth</a:t>
            </a:r>
            <a:r>
              <a:rPr lang="hu-HU" sz="3000" dirty="0" smtClean="0"/>
              <a:t> </a:t>
            </a:r>
          </a:p>
          <a:p>
            <a:pPr>
              <a:buNone/>
            </a:pPr>
            <a:r>
              <a:rPr lang="hu-HU" sz="3000" dirty="0" smtClean="0"/>
              <a:t>        </a:t>
            </a:r>
            <a:r>
              <a:rPr lang="hu-HU" sz="3000" dirty="0" err="1" smtClean="0"/>
              <a:t>world</a:t>
            </a:r>
            <a:r>
              <a:rPr lang="hu-HU" sz="3000" dirty="0" smtClean="0"/>
              <a:t> </a:t>
            </a:r>
            <a:r>
              <a:rPr lang="hu-HU" sz="3000" dirty="0" err="1" smtClean="0"/>
              <a:t>not</a:t>
            </a:r>
            <a:r>
              <a:rPr lang="hu-HU" sz="3000" dirty="0" smtClean="0"/>
              <a:t>  had    </a:t>
            </a:r>
            <a:r>
              <a:rPr lang="hu-HU" sz="3000" dirty="0" err="1" smtClean="0"/>
              <a:t>such</a:t>
            </a:r>
            <a:r>
              <a:rPr lang="hu-HU" sz="3000" dirty="0" smtClean="0"/>
              <a:t> </a:t>
            </a:r>
            <a:r>
              <a:rPr lang="hu-HU" sz="3000" dirty="0" err="1" smtClean="0"/>
              <a:t>wonderful</a:t>
            </a:r>
            <a:r>
              <a:rPr lang="hu-HU" sz="3000" dirty="0" smtClean="0"/>
              <a:t> </a:t>
            </a:r>
            <a:r>
              <a:rPr lang="hu-HU" sz="3000" dirty="0" err="1" smtClean="0"/>
              <a:t>people-</a:t>
            </a:r>
            <a:r>
              <a:rPr lang="hu-HU" sz="2600" dirty="0" err="1" smtClean="0"/>
              <a:t>ACC</a:t>
            </a:r>
            <a:endParaRPr lang="hu-HU" sz="3000" dirty="0" smtClean="0"/>
          </a:p>
          <a:p>
            <a:pPr>
              <a:buNone/>
            </a:pPr>
            <a:r>
              <a:rPr lang="hu-HU" sz="3000" dirty="0" smtClean="0"/>
              <a:t>	    ‘</a:t>
            </a:r>
            <a:r>
              <a:rPr lang="hu-HU" sz="3000" b="1" dirty="0" err="1" smtClean="0"/>
              <a:t>the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world</a:t>
            </a:r>
            <a:r>
              <a:rPr lang="hu-HU" sz="3000" b="1" dirty="0" smtClean="0"/>
              <a:t> </a:t>
            </a:r>
            <a:r>
              <a:rPr lang="hu-HU" sz="3000" dirty="0" err="1" smtClean="0"/>
              <a:t>did</a:t>
            </a:r>
            <a:r>
              <a:rPr lang="hu-HU" sz="3000" dirty="0" smtClean="0"/>
              <a:t> </a:t>
            </a:r>
            <a:r>
              <a:rPr lang="hu-HU" sz="3000" dirty="0" err="1" smtClean="0"/>
              <a:t>not</a:t>
            </a:r>
            <a:r>
              <a:rPr lang="hu-HU" sz="3000" dirty="0" smtClean="0"/>
              <a:t> </a:t>
            </a:r>
            <a:r>
              <a:rPr lang="hu-HU" sz="3000" dirty="0" err="1" smtClean="0"/>
              <a:t>have</a:t>
            </a:r>
            <a:r>
              <a:rPr lang="hu-HU" sz="3000" dirty="0" smtClean="0"/>
              <a:t> </a:t>
            </a:r>
            <a:r>
              <a:rPr lang="hu-HU" sz="3000" dirty="0" err="1" smtClean="0"/>
              <a:t>such</a:t>
            </a:r>
            <a:r>
              <a:rPr lang="hu-HU" sz="3000" dirty="0" smtClean="0"/>
              <a:t> </a:t>
            </a:r>
            <a:r>
              <a:rPr lang="hu-HU" sz="3000" dirty="0" err="1" smtClean="0"/>
              <a:t>wonderful</a:t>
            </a:r>
            <a:r>
              <a:rPr lang="hu-HU" sz="3000" dirty="0" smtClean="0"/>
              <a:t> </a:t>
            </a:r>
            <a:r>
              <a:rPr lang="hu-HU" sz="3000" dirty="0" err="1" smtClean="0"/>
              <a:t>people</a:t>
            </a:r>
            <a:r>
              <a:rPr lang="hu-HU" sz="3000" dirty="0" smtClean="0"/>
              <a:t>’</a:t>
            </a:r>
          </a:p>
          <a:p>
            <a:pPr>
              <a:buNone/>
            </a:pPr>
            <a:endParaRPr lang="hu-HU" sz="1300" dirty="0" smtClean="0"/>
          </a:p>
          <a:p>
            <a:pPr>
              <a:buNone/>
            </a:pPr>
            <a:r>
              <a:rPr lang="hu-HU" sz="3000" dirty="0" smtClean="0"/>
              <a:t>(26) </a:t>
            </a:r>
            <a:r>
              <a:rPr lang="hu-HU" sz="3000" b="1" dirty="0" err="1" smtClean="0"/>
              <a:t>anyath</a:t>
            </a:r>
            <a:r>
              <a:rPr lang="hu-HU" sz="3000" dirty="0" smtClean="0"/>
              <a:t>  </a:t>
            </a:r>
            <a:r>
              <a:rPr lang="hu-HU" sz="3000" dirty="0" err="1" smtClean="0"/>
              <a:t>ezes</a:t>
            </a:r>
            <a:r>
              <a:rPr lang="hu-HU" sz="3000" dirty="0" smtClean="0"/>
              <a:t>    </a:t>
            </a:r>
            <a:r>
              <a:rPr lang="hu-HU" sz="3000" dirty="0" err="1" smtClean="0"/>
              <a:t>fyaal</a:t>
            </a:r>
            <a:r>
              <a:rPr lang="hu-HU" sz="3000" dirty="0" smtClean="0"/>
              <a:t>                </a:t>
            </a:r>
            <a:r>
              <a:rPr lang="hu-HU" sz="3000" dirty="0" err="1" smtClean="0"/>
              <a:t>egembelu</a:t>
            </a:r>
            <a:r>
              <a:rPr lang="hu-HU" sz="3000" dirty="0" smtClean="0"/>
              <a:t> </a:t>
            </a:r>
            <a:r>
              <a:rPr lang="hu-HU" sz="3000" dirty="0" err="1" smtClean="0"/>
              <a:t>ullye-</a:t>
            </a:r>
            <a:r>
              <a:rPr lang="hu-HU" sz="3000" b="1" dirty="0" err="1" smtClean="0"/>
              <a:t>tuk</a:t>
            </a:r>
            <a:endParaRPr lang="hu-HU" sz="3000" b="1" dirty="0" smtClean="0"/>
          </a:p>
          <a:p>
            <a:pPr>
              <a:buNone/>
            </a:pPr>
            <a:r>
              <a:rPr lang="hu-HU" sz="3000" dirty="0" smtClean="0"/>
              <a:t>	    </a:t>
            </a:r>
            <a:r>
              <a:rPr lang="hu-HU" sz="3000" dirty="0" err="1" smtClean="0"/>
              <a:t>mother</a:t>
            </a:r>
            <a:r>
              <a:rPr lang="hu-HU" sz="3000" dirty="0" smtClean="0"/>
              <a:t> </a:t>
            </a:r>
            <a:r>
              <a:rPr lang="hu-HU" sz="3000" dirty="0" err="1" smtClean="0"/>
              <a:t>sweet</a:t>
            </a:r>
            <a:r>
              <a:rPr lang="hu-HU" sz="3000" dirty="0" smtClean="0"/>
              <a:t> </a:t>
            </a:r>
            <a:r>
              <a:rPr lang="hu-HU" sz="3000" dirty="0" err="1" smtClean="0"/>
              <a:t>son-</a:t>
            </a:r>
            <a:r>
              <a:rPr lang="hu-HU" sz="2600" dirty="0" err="1" smtClean="0"/>
              <a:t>3SG</a:t>
            </a:r>
            <a:r>
              <a:rPr lang="hu-HU" sz="3000" dirty="0" err="1" smtClean="0"/>
              <a:t>-with</a:t>
            </a:r>
            <a:r>
              <a:rPr lang="hu-HU" sz="3000" dirty="0" smtClean="0"/>
              <a:t> </a:t>
            </a:r>
            <a:r>
              <a:rPr lang="hu-HU" sz="3000" dirty="0" err="1" smtClean="0"/>
              <a:t>together</a:t>
            </a:r>
            <a:r>
              <a:rPr lang="hu-HU" sz="3000" dirty="0" smtClean="0"/>
              <a:t>    </a:t>
            </a:r>
            <a:r>
              <a:rPr lang="hu-HU" sz="3000" dirty="0" err="1" smtClean="0"/>
              <a:t>kill-</a:t>
            </a:r>
            <a:r>
              <a:rPr lang="hu-HU" sz="2600" dirty="0" err="1" smtClean="0"/>
              <a:t>IMP-</a:t>
            </a:r>
            <a:r>
              <a:rPr lang="hu-HU" sz="2600" b="1" dirty="0" err="1" smtClean="0"/>
              <a:t>DEF.2PL</a:t>
            </a:r>
            <a:endParaRPr lang="hu-HU" sz="3000" b="1" dirty="0" smtClean="0"/>
          </a:p>
          <a:p>
            <a:pPr>
              <a:buNone/>
            </a:pPr>
            <a:r>
              <a:rPr lang="hu-HU" sz="3000" dirty="0" smtClean="0"/>
              <a:t>	    ‘and </a:t>
            </a:r>
            <a:r>
              <a:rPr lang="hu-HU" sz="3000" dirty="0" err="1" smtClean="0"/>
              <a:t>kill</a:t>
            </a:r>
            <a:r>
              <a:rPr lang="hu-HU" sz="3000" dirty="0" smtClean="0"/>
              <a:t> </a:t>
            </a:r>
            <a:r>
              <a:rPr lang="hu-HU" sz="3000" b="1" dirty="0" err="1" smtClean="0"/>
              <a:t>the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mother</a:t>
            </a:r>
            <a:r>
              <a:rPr lang="hu-HU" sz="3000" b="1" dirty="0" smtClean="0"/>
              <a:t> </a:t>
            </a:r>
            <a:r>
              <a:rPr lang="hu-HU" sz="3000" dirty="0" err="1" smtClean="0"/>
              <a:t>together</a:t>
            </a:r>
            <a:r>
              <a:rPr lang="hu-HU" sz="3000" dirty="0" smtClean="0"/>
              <a:t> </a:t>
            </a:r>
            <a:r>
              <a:rPr lang="hu-HU" sz="3000" dirty="0" err="1" smtClean="0"/>
              <a:t>with</a:t>
            </a:r>
            <a:r>
              <a:rPr lang="hu-HU" sz="3000" dirty="0" smtClean="0"/>
              <a:t> </a:t>
            </a:r>
            <a:r>
              <a:rPr lang="hu-HU" sz="3000" dirty="0" err="1" smtClean="0"/>
              <a:t>her</a:t>
            </a:r>
            <a:r>
              <a:rPr lang="hu-HU" sz="3000" dirty="0" smtClean="0"/>
              <a:t> </a:t>
            </a:r>
            <a:r>
              <a:rPr lang="hu-HU" sz="3000" dirty="0" err="1" smtClean="0"/>
              <a:t>sweet</a:t>
            </a:r>
            <a:r>
              <a:rPr lang="hu-HU" sz="3000" dirty="0" smtClean="0"/>
              <a:t> </a:t>
            </a:r>
            <a:r>
              <a:rPr lang="hu-HU" sz="3000" dirty="0" err="1" smtClean="0"/>
              <a:t>son</a:t>
            </a:r>
            <a:r>
              <a:rPr lang="hu-HU" sz="3000" dirty="0" smtClean="0"/>
              <a:t>’</a:t>
            </a:r>
          </a:p>
          <a:p>
            <a:pPr>
              <a:buNone/>
            </a:pPr>
            <a:endParaRPr lang="hu-HU" sz="1300" dirty="0" smtClean="0"/>
          </a:p>
          <a:p>
            <a:pPr>
              <a:buNone/>
            </a:pPr>
            <a:r>
              <a:rPr lang="hu-HU" sz="3000" dirty="0" smtClean="0"/>
              <a:t>(27) </a:t>
            </a:r>
            <a:r>
              <a:rPr lang="hu-HU" sz="3000" dirty="0" err="1" smtClean="0"/>
              <a:t>qui</a:t>
            </a:r>
            <a:r>
              <a:rPr lang="hu-HU" sz="3000" dirty="0" smtClean="0"/>
              <a:t>   </a:t>
            </a:r>
            <a:r>
              <a:rPr lang="hu-HU" sz="3000" dirty="0" err="1" smtClean="0"/>
              <a:t>vleben</a:t>
            </a:r>
            <a:r>
              <a:rPr lang="hu-HU" sz="3000" dirty="0" smtClean="0"/>
              <a:t>       </a:t>
            </a:r>
            <a:r>
              <a:rPr lang="hu-HU" sz="3000" dirty="0" err="1" smtClean="0"/>
              <a:t>tart-</a:t>
            </a:r>
            <a:r>
              <a:rPr lang="hu-HU" sz="2800" dirty="0" err="1" smtClean="0"/>
              <a:t>ø</a:t>
            </a:r>
            <a:r>
              <a:rPr lang="hu-HU" sz="3000" dirty="0" smtClean="0"/>
              <a:t>                </a:t>
            </a:r>
            <a:r>
              <a:rPr lang="hu-HU" sz="3000" dirty="0" err="1" smtClean="0"/>
              <a:t>chudaltus</a:t>
            </a:r>
            <a:r>
              <a:rPr lang="hu-HU" sz="3000" b="1" dirty="0" smtClean="0"/>
              <a:t>  </a:t>
            </a:r>
            <a:r>
              <a:rPr lang="hu-HU" sz="3000" b="1" dirty="0" err="1" smtClean="0"/>
              <a:t>fio-t</a:t>
            </a:r>
            <a:endParaRPr lang="hu-HU" sz="3000" b="1" dirty="0" smtClean="0"/>
          </a:p>
          <a:p>
            <a:pPr>
              <a:buNone/>
            </a:pPr>
            <a:r>
              <a:rPr lang="hu-HU" sz="3000" dirty="0" smtClean="0"/>
              <a:t>	    </a:t>
            </a:r>
            <a:r>
              <a:rPr lang="hu-HU" sz="3000" dirty="0" err="1" smtClean="0"/>
              <a:t>who</a:t>
            </a:r>
            <a:r>
              <a:rPr lang="hu-HU" sz="3000" dirty="0" smtClean="0"/>
              <a:t> </a:t>
            </a:r>
            <a:r>
              <a:rPr lang="hu-HU" sz="3000" dirty="0" err="1" smtClean="0"/>
              <a:t>lap-</a:t>
            </a:r>
            <a:r>
              <a:rPr lang="hu-HU" sz="2200" dirty="0" err="1" smtClean="0"/>
              <a:t>3SG</a:t>
            </a:r>
            <a:r>
              <a:rPr lang="hu-HU" sz="3000" dirty="0" err="1" smtClean="0"/>
              <a:t>-in</a:t>
            </a:r>
            <a:r>
              <a:rPr lang="hu-HU" sz="3000" dirty="0" smtClean="0"/>
              <a:t>  </a:t>
            </a:r>
            <a:r>
              <a:rPr lang="hu-HU" sz="3000" dirty="0" err="1" smtClean="0"/>
              <a:t>hold-</a:t>
            </a:r>
            <a:r>
              <a:rPr lang="hu-HU" sz="2600" b="1" dirty="0" err="1" smtClean="0"/>
              <a:t>INDEF.3SG</a:t>
            </a:r>
            <a:r>
              <a:rPr lang="hu-HU" sz="3000" dirty="0" smtClean="0"/>
              <a:t> </a:t>
            </a:r>
            <a:r>
              <a:rPr lang="hu-HU" sz="3000" dirty="0" err="1" smtClean="0"/>
              <a:t>wonderful</a:t>
            </a:r>
            <a:r>
              <a:rPr lang="hu-HU" sz="3000" dirty="0" smtClean="0"/>
              <a:t> </a:t>
            </a:r>
            <a:r>
              <a:rPr lang="hu-HU" sz="3000" dirty="0" err="1" smtClean="0"/>
              <a:t>son-</a:t>
            </a:r>
            <a:r>
              <a:rPr lang="hu-HU" sz="2200" dirty="0" err="1" smtClean="0"/>
              <a:t>ACC</a:t>
            </a:r>
            <a:endParaRPr lang="hu-HU" sz="3000" dirty="0" smtClean="0"/>
          </a:p>
          <a:p>
            <a:pPr>
              <a:buNone/>
            </a:pPr>
            <a:r>
              <a:rPr lang="hu-HU" sz="3000" dirty="0" smtClean="0"/>
              <a:t>	    ‘</a:t>
            </a:r>
            <a:r>
              <a:rPr lang="hu-HU" sz="3000" dirty="0" err="1" smtClean="0"/>
              <a:t>who</a:t>
            </a:r>
            <a:r>
              <a:rPr lang="hu-HU" sz="3000" dirty="0" smtClean="0"/>
              <a:t> is holding </a:t>
            </a:r>
            <a:r>
              <a:rPr lang="hu-HU" sz="3000" b="1" dirty="0" smtClean="0"/>
              <a:t>a </a:t>
            </a:r>
            <a:r>
              <a:rPr lang="hu-HU" sz="3000" b="1" dirty="0" err="1" smtClean="0"/>
              <a:t>wonderful</a:t>
            </a:r>
            <a:r>
              <a:rPr lang="hu-HU" sz="3000" b="1" dirty="0" smtClean="0"/>
              <a:t> </a:t>
            </a:r>
            <a:r>
              <a:rPr lang="hu-HU" sz="3000" b="1" dirty="0" err="1" smtClean="0"/>
              <a:t>son</a:t>
            </a:r>
            <a:r>
              <a:rPr lang="hu-HU" sz="3000" b="1" dirty="0" smtClean="0"/>
              <a:t> </a:t>
            </a:r>
            <a:r>
              <a:rPr lang="hu-HU" sz="3000" dirty="0" err="1" smtClean="0"/>
              <a:t>on</a:t>
            </a:r>
            <a:r>
              <a:rPr lang="hu-HU" sz="3000" dirty="0" smtClean="0"/>
              <a:t> </a:t>
            </a:r>
            <a:r>
              <a:rPr lang="hu-HU" sz="3000" dirty="0" err="1" smtClean="0"/>
              <a:t>her</a:t>
            </a:r>
            <a:r>
              <a:rPr lang="hu-HU" sz="3000" dirty="0" smtClean="0"/>
              <a:t> lap’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smtClean="0"/>
              <a:t>The </a:t>
            </a:r>
            <a:r>
              <a:rPr lang="hu-HU" sz="3600" b="1" dirty="0" err="1" smtClean="0"/>
              <a:t>growing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proportion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definite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article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OH </a:t>
            </a:r>
            <a:r>
              <a:rPr lang="hu-HU" sz="3600" b="1" dirty="0" err="1" smtClean="0"/>
              <a:t>between</a:t>
            </a:r>
            <a:r>
              <a:rPr lang="hu-HU" sz="3600" b="1" dirty="0" smtClean="0"/>
              <a:t> 1370-1526 (</a:t>
            </a:r>
            <a:r>
              <a:rPr lang="hu-HU" sz="3600" b="1" dirty="0" err="1" smtClean="0"/>
              <a:t>Egedi</a:t>
            </a:r>
            <a:r>
              <a:rPr lang="hu-HU" sz="3600" b="1" dirty="0" smtClean="0"/>
              <a:t> 2015)</a:t>
            </a: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76338" y="1614488"/>
            <a:ext cx="6791325" cy="4495800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3600" b="1" dirty="0" err="1" smtClean="0"/>
              <a:t>Ugric</a:t>
            </a:r>
            <a:r>
              <a:rPr lang="hu-HU" sz="3600" b="1" dirty="0" smtClean="0"/>
              <a:t>: </a:t>
            </a:r>
            <a:r>
              <a:rPr lang="hu-HU" sz="3600" b="1" dirty="0" err="1" smtClean="0"/>
              <a:t>determination</a:t>
            </a:r>
            <a:r>
              <a:rPr lang="hu-HU" sz="3600" b="1" dirty="0" smtClean="0"/>
              <a:t>/</a:t>
            </a:r>
            <a:r>
              <a:rPr lang="hu-HU" sz="3600" b="1" dirty="0" err="1" smtClean="0"/>
              <a:t>anchoring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by</a:t>
            </a:r>
            <a:r>
              <a:rPr lang="hu-HU" sz="3600" b="1" dirty="0" smtClean="0"/>
              <a:t> a </a:t>
            </a:r>
            <a:r>
              <a:rPr lang="hu-HU" sz="3600" b="1" dirty="0" err="1" smtClean="0"/>
              <a:t>possessive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suffix</a:t>
            </a:r>
            <a:r>
              <a:rPr lang="hu-HU" sz="3600" b="1" dirty="0" smtClean="0"/>
              <a:t> </a:t>
            </a:r>
            <a:r>
              <a:rPr lang="hu-HU" sz="3600" dirty="0" smtClean="0"/>
              <a:t>(</a:t>
            </a:r>
            <a:r>
              <a:rPr lang="hu-HU" sz="3600" dirty="0" err="1" smtClean="0"/>
              <a:t>Nikolaeva</a:t>
            </a:r>
            <a:r>
              <a:rPr lang="hu-HU" sz="3600" dirty="0" smtClean="0"/>
              <a:t> 2002):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484784"/>
            <a:ext cx="8424936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800" dirty="0" smtClean="0"/>
              <a:t>(22) </a:t>
            </a:r>
            <a:r>
              <a:rPr lang="hu-HU" sz="2800" i="1" dirty="0" smtClean="0"/>
              <a:t>	</a:t>
            </a:r>
            <a:r>
              <a:rPr lang="hu-HU" sz="2800" i="1" dirty="0" err="1" smtClean="0"/>
              <a:t>tam</a:t>
            </a:r>
            <a:r>
              <a:rPr lang="hu-HU" sz="2800" i="1" dirty="0" smtClean="0"/>
              <a:t> </a:t>
            </a:r>
            <a:r>
              <a:rPr lang="hu-HU" sz="2800" b="1" i="1" dirty="0" smtClean="0"/>
              <a:t>hu:</a:t>
            </a:r>
            <a:r>
              <a:rPr lang="hu-HU" sz="2800" b="1" i="1" dirty="0" err="1" smtClean="0"/>
              <a:t>j-e</a:t>
            </a:r>
            <a:r>
              <a:rPr lang="hu-HU" sz="2800" b="1" i="1" dirty="0" smtClean="0"/>
              <a:t>:m</a:t>
            </a:r>
            <a:r>
              <a:rPr lang="hu-HU" sz="2800" i="1" dirty="0" smtClean="0"/>
              <a:t>   </a:t>
            </a:r>
            <a:r>
              <a:rPr lang="hu-HU" sz="2800" i="1" dirty="0" err="1" smtClean="0"/>
              <a:t>xal’ṡa</a:t>
            </a:r>
            <a:r>
              <a:rPr lang="hu-HU" sz="2800" i="1" dirty="0" smtClean="0"/>
              <a:t>   </a:t>
            </a:r>
            <a:r>
              <a:rPr lang="hu-HU" sz="2800" i="1" dirty="0" err="1" smtClean="0"/>
              <a:t>joxt-ǝs</a:t>
            </a:r>
            <a:r>
              <a:rPr lang="hu-HU" sz="2800" i="1" dirty="0" smtClean="0"/>
              <a:t>?     </a:t>
            </a:r>
            <a:r>
              <a:rPr lang="hu-HU" sz="2800" dirty="0" smtClean="0"/>
              <a:t>(</a:t>
            </a:r>
            <a:r>
              <a:rPr lang="hu-HU" sz="2800" dirty="0" err="1" smtClean="0"/>
              <a:t>Khanty</a:t>
            </a:r>
            <a:r>
              <a:rPr lang="hu-HU" sz="2800" dirty="0" smtClean="0"/>
              <a:t>)</a:t>
            </a:r>
          </a:p>
          <a:p>
            <a:pPr>
              <a:buNone/>
            </a:pPr>
            <a:r>
              <a:rPr lang="hu-HU" sz="2800" dirty="0" smtClean="0"/>
              <a:t>	     	</a:t>
            </a:r>
            <a:r>
              <a:rPr lang="hu-HU" sz="2800" dirty="0" err="1" smtClean="0"/>
              <a:t>this</a:t>
            </a:r>
            <a:r>
              <a:rPr lang="hu-HU" sz="2800" dirty="0" smtClean="0"/>
              <a:t> </a:t>
            </a:r>
            <a:r>
              <a:rPr lang="hu-HU" sz="2800" dirty="0" err="1" smtClean="0"/>
              <a:t>man-1SG</a:t>
            </a:r>
            <a:r>
              <a:rPr lang="hu-HU" sz="2800" dirty="0" smtClean="0"/>
              <a:t>  </a:t>
            </a:r>
            <a:r>
              <a:rPr lang="hu-HU" sz="2800" dirty="0" err="1" smtClean="0"/>
              <a:t>where</a:t>
            </a:r>
            <a:r>
              <a:rPr lang="hu-HU" sz="2800" dirty="0" smtClean="0"/>
              <a:t> </a:t>
            </a:r>
            <a:r>
              <a:rPr lang="hu-HU" sz="2800" dirty="0" err="1" smtClean="0"/>
              <a:t>come-PAST.3SG</a:t>
            </a: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		‘</a:t>
            </a:r>
            <a:r>
              <a:rPr lang="hu-HU" sz="2800" dirty="0" err="1" smtClean="0"/>
              <a:t>Where</a:t>
            </a:r>
            <a:r>
              <a:rPr lang="hu-HU" sz="2800" dirty="0" smtClean="0"/>
              <a:t> </a:t>
            </a:r>
            <a:r>
              <a:rPr lang="hu-HU" sz="2800" dirty="0" err="1" smtClean="0"/>
              <a:t>did</a:t>
            </a:r>
            <a:r>
              <a:rPr lang="hu-HU" sz="2800" dirty="0" smtClean="0"/>
              <a:t> </a:t>
            </a:r>
            <a:r>
              <a:rPr lang="hu-HU" sz="2800" dirty="0" err="1" smtClean="0"/>
              <a:t>this</a:t>
            </a:r>
            <a:r>
              <a:rPr lang="hu-HU" sz="2800" dirty="0" smtClean="0"/>
              <a:t> man </a:t>
            </a:r>
            <a:r>
              <a:rPr lang="hu-HU" sz="2800" dirty="0" err="1" smtClean="0"/>
              <a:t>come</a:t>
            </a:r>
            <a:r>
              <a:rPr lang="hu-HU" sz="2800" dirty="0" smtClean="0"/>
              <a:t> </a:t>
            </a:r>
            <a:r>
              <a:rPr lang="hu-HU" sz="2800" dirty="0" err="1" smtClean="0"/>
              <a:t>from</a:t>
            </a:r>
            <a:r>
              <a:rPr lang="hu-HU" sz="2800" dirty="0" smtClean="0"/>
              <a:t>?</a:t>
            </a:r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(23)</a:t>
            </a:r>
            <a:r>
              <a:rPr lang="hu-HU" sz="2800" i="1" dirty="0" smtClean="0"/>
              <a:t> 	</a:t>
            </a:r>
            <a:r>
              <a:rPr lang="hu-HU" sz="2800" b="1" i="1" dirty="0" err="1" smtClean="0"/>
              <a:t>öän-øm</a:t>
            </a:r>
            <a:r>
              <a:rPr lang="hu-HU" sz="2800" i="1" dirty="0" smtClean="0"/>
              <a:t> 	</a:t>
            </a:r>
            <a:r>
              <a:rPr lang="hu-HU" sz="2800" i="1" dirty="0" err="1" smtClean="0"/>
              <a:t>jål-ääl-ääl-øn</a:t>
            </a:r>
            <a:r>
              <a:rPr lang="hu-HU" sz="2800" i="1" dirty="0" smtClean="0"/>
              <a:t>. </a:t>
            </a:r>
            <a:r>
              <a:rPr lang="hu-HU" sz="2800" dirty="0" smtClean="0"/>
              <a:t>(</a:t>
            </a:r>
            <a:r>
              <a:rPr lang="hu-HU" sz="2800" dirty="0" err="1" smtClean="0"/>
              <a:t>Eastern</a:t>
            </a:r>
            <a:r>
              <a:rPr lang="hu-HU" sz="2800" dirty="0" smtClean="0"/>
              <a:t> </a:t>
            </a:r>
            <a:r>
              <a:rPr lang="hu-HU" sz="2800" dirty="0" err="1" smtClean="0"/>
              <a:t>Mansi</a:t>
            </a:r>
            <a:r>
              <a:rPr lang="hu-HU" sz="2800" dirty="0" smtClean="0"/>
              <a:t>)</a:t>
            </a:r>
          </a:p>
          <a:p>
            <a:pPr>
              <a:buNone/>
            </a:pPr>
            <a:r>
              <a:rPr lang="hu-HU" sz="2800" dirty="0" smtClean="0"/>
              <a:t>		</a:t>
            </a:r>
            <a:r>
              <a:rPr lang="hu-HU" sz="2800" dirty="0" err="1" smtClean="0"/>
              <a:t>I-1</a:t>
            </a:r>
            <a:r>
              <a:rPr lang="hu-HU" sz="2800" cap="small" dirty="0" err="1" smtClean="0"/>
              <a:t>sg</a:t>
            </a:r>
            <a:r>
              <a:rPr lang="hu-HU" sz="2800" dirty="0" smtClean="0"/>
              <a:t> 		</a:t>
            </a:r>
            <a:r>
              <a:rPr lang="hu-HU" sz="2800" dirty="0" err="1" smtClean="0"/>
              <a:t>down-kill-</a:t>
            </a:r>
            <a:r>
              <a:rPr lang="hu-HU" sz="2800" cap="small" dirty="0" err="1" smtClean="0"/>
              <a:t>imp-obj.2sg</a:t>
            </a:r>
            <a:r>
              <a:rPr lang="hu-HU" sz="2800" dirty="0" smtClean="0"/>
              <a:t> </a:t>
            </a:r>
          </a:p>
          <a:p>
            <a:pPr>
              <a:buNone/>
            </a:pPr>
            <a:r>
              <a:rPr lang="hu-HU" sz="2800" dirty="0" smtClean="0"/>
              <a:t>		‘</a:t>
            </a:r>
            <a:r>
              <a:rPr lang="hu-HU" sz="2800" dirty="0" err="1" smtClean="0"/>
              <a:t>Kill</a:t>
            </a:r>
            <a:r>
              <a:rPr lang="hu-HU" sz="2800" dirty="0" smtClean="0"/>
              <a:t> </a:t>
            </a:r>
            <a:r>
              <a:rPr lang="hu-HU" sz="2800" b="1" dirty="0" err="1" smtClean="0"/>
              <a:t>me</a:t>
            </a:r>
            <a:r>
              <a:rPr lang="hu-HU" sz="2800" dirty="0" smtClean="0"/>
              <a:t>!’</a:t>
            </a:r>
            <a:r>
              <a:rPr lang="hu-HU" sz="700" dirty="0" smtClean="0"/>
              <a:t>	</a:t>
            </a:r>
          </a:p>
          <a:p>
            <a:pPr>
              <a:buNone/>
            </a:pPr>
            <a:r>
              <a:rPr lang="hu-HU" sz="700" dirty="0" smtClean="0"/>
              <a:t>						</a:t>
            </a:r>
          </a:p>
          <a:p>
            <a:pPr>
              <a:buNone/>
            </a:pPr>
            <a:r>
              <a:rPr lang="hu-HU" sz="2800" dirty="0" smtClean="0"/>
              <a:t>(24</a:t>
            </a:r>
            <a:r>
              <a:rPr lang="hu-HU" sz="2800" dirty="0" smtClean="0"/>
              <a:t>) </a:t>
            </a:r>
            <a:r>
              <a:rPr lang="hu-HU" sz="2800" i="1" dirty="0" err="1" smtClean="0"/>
              <a:t>Om</a:t>
            </a:r>
            <a:r>
              <a:rPr lang="hu-HU" sz="2800" i="1" dirty="0" smtClean="0"/>
              <a:t> </a:t>
            </a:r>
            <a:r>
              <a:rPr lang="hu-HU" sz="2800" b="1" i="1" dirty="0" err="1" smtClean="0"/>
              <a:t>nää-n</a:t>
            </a:r>
            <a:r>
              <a:rPr lang="hu-HU" sz="2800" i="1" dirty="0" smtClean="0"/>
              <a:t>     </a:t>
            </a:r>
            <a:r>
              <a:rPr lang="hu-HU" sz="2800" i="1" dirty="0" err="1" smtClean="0"/>
              <a:t>jorøl</a:t>
            </a:r>
            <a:r>
              <a:rPr lang="hu-HU" sz="2800" i="1" dirty="0" smtClean="0"/>
              <a:t>  	</a:t>
            </a:r>
            <a:r>
              <a:rPr lang="hu-HU" sz="2800" i="1" dirty="0" smtClean="0"/>
              <a:t>       </a:t>
            </a:r>
            <a:r>
              <a:rPr lang="hu-HU" sz="2800" i="1" dirty="0" err="1" smtClean="0"/>
              <a:t>tảt-øs-løm</a:t>
            </a:r>
            <a:r>
              <a:rPr lang="hu-HU" sz="2800" i="1" dirty="0" smtClean="0"/>
              <a:t>  </a:t>
            </a:r>
            <a:r>
              <a:rPr lang="hu-HU" sz="2800" i="1" dirty="0" smtClean="0"/>
              <a:t>	</a:t>
            </a:r>
            <a:r>
              <a:rPr lang="hu-HU" sz="2800" i="1" dirty="0" smtClean="0"/>
              <a:t>      </a:t>
            </a:r>
            <a:r>
              <a:rPr lang="hu-HU" sz="2800" i="1" dirty="0" err="1" smtClean="0"/>
              <a:t>tøg</a:t>
            </a:r>
            <a:r>
              <a:rPr lang="hu-HU" sz="2800" dirty="0" smtClean="0"/>
              <a:t>. 	</a:t>
            </a:r>
          </a:p>
          <a:p>
            <a:pPr>
              <a:buNone/>
            </a:pPr>
            <a:r>
              <a:rPr lang="hu-HU" sz="2800" dirty="0" smtClean="0"/>
              <a:t>	</a:t>
            </a:r>
            <a:r>
              <a:rPr lang="hu-HU" sz="2800" dirty="0" smtClean="0"/>
              <a:t> </a:t>
            </a:r>
            <a:r>
              <a:rPr lang="hu-HU" sz="2800" dirty="0" smtClean="0"/>
              <a:t>   </a:t>
            </a:r>
            <a:r>
              <a:rPr lang="hu-HU" sz="2800" dirty="0" smtClean="0"/>
              <a:t>I</a:t>
            </a:r>
            <a:r>
              <a:rPr lang="hu-HU" sz="2800" dirty="0" smtClean="0"/>
              <a:t>	</a:t>
            </a:r>
            <a:r>
              <a:rPr lang="hu-HU" sz="2800" dirty="0" smtClean="0"/>
              <a:t>    </a:t>
            </a:r>
            <a:r>
              <a:rPr lang="hu-HU" sz="2800" dirty="0" err="1" smtClean="0"/>
              <a:t>you-2</a:t>
            </a:r>
            <a:r>
              <a:rPr lang="hu-HU" sz="2800" cap="small" dirty="0" err="1" smtClean="0"/>
              <a:t>sg</a:t>
            </a:r>
            <a:r>
              <a:rPr lang="hu-HU" sz="2800" cap="small" dirty="0" smtClean="0"/>
              <a:t> </a:t>
            </a:r>
            <a:r>
              <a:rPr lang="hu-HU" sz="2800" dirty="0" err="1" smtClean="0"/>
              <a:t>on.purpose</a:t>
            </a:r>
            <a:r>
              <a:rPr lang="hu-HU" sz="2800" dirty="0" smtClean="0"/>
              <a:t> </a:t>
            </a:r>
            <a:r>
              <a:rPr lang="hu-HU" sz="2800" dirty="0" err="1" smtClean="0"/>
              <a:t>bring-</a:t>
            </a:r>
            <a:r>
              <a:rPr lang="hu-HU" sz="2800" cap="small" dirty="0" err="1" smtClean="0"/>
              <a:t>past-obj.1sg</a:t>
            </a:r>
            <a:r>
              <a:rPr lang="hu-HU" sz="2800" cap="small" dirty="0" smtClean="0"/>
              <a:t>  </a:t>
            </a:r>
            <a:r>
              <a:rPr lang="hu-HU" sz="2800" dirty="0" smtClean="0"/>
              <a:t>here</a:t>
            </a: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	</a:t>
            </a:r>
            <a:r>
              <a:rPr lang="hu-HU" sz="2800" dirty="0" smtClean="0"/>
              <a:t>   ‘</a:t>
            </a:r>
            <a:r>
              <a:rPr lang="hu-HU" sz="2800" dirty="0" smtClean="0"/>
              <a:t>I </a:t>
            </a:r>
            <a:r>
              <a:rPr lang="hu-HU" sz="2800" dirty="0" err="1" smtClean="0"/>
              <a:t>brought</a:t>
            </a:r>
            <a:r>
              <a:rPr lang="hu-HU" sz="2800" dirty="0" smtClean="0"/>
              <a:t> </a:t>
            </a:r>
            <a:r>
              <a:rPr lang="hu-HU" sz="2800" b="1" dirty="0" err="1" smtClean="0"/>
              <a:t>you</a:t>
            </a:r>
            <a:r>
              <a:rPr lang="hu-HU" sz="2800" dirty="0" smtClean="0"/>
              <a:t> here </a:t>
            </a:r>
            <a:r>
              <a:rPr lang="hu-HU" sz="2800" dirty="0" err="1" smtClean="0"/>
              <a:t>on</a:t>
            </a:r>
            <a:r>
              <a:rPr lang="hu-HU" sz="2800" dirty="0" smtClean="0"/>
              <a:t> </a:t>
            </a:r>
            <a:r>
              <a:rPr lang="hu-HU" sz="2800" dirty="0" err="1" smtClean="0"/>
              <a:t>purpose</a:t>
            </a:r>
            <a:r>
              <a:rPr lang="hu-HU" sz="2800" dirty="0" smtClean="0"/>
              <a:t>.’ (</a:t>
            </a:r>
            <a:r>
              <a:rPr lang="hu-HU" sz="2800" dirty="0" err="1" smtClean="0"/>
              <a:t>Eastern</a:t>
            </a:r>
            <a:r>
              <a:rPr lang="hu-HU" sz="2800" dirty="0" smtClean="0"/>
              <a:t> </a:t>
            </a:r>
            <a:r>
              <a:rPr lang="hu-HU" sz="2800" dirty="0" err="1" smtClean="0"/>
              <a:t>Mansi</a:t>
            </a:r>
            <a:r>
              <a:rPr lang="hu-HU" sz="2800" dirty="0" smtClean="0"/>
              <a:t>)</a:t>
            </a:r>
          </a:p>
          <a:p>
            <a:pPr>
              <a:buNone/>
            </a:pPr>
            <a:endParaRPr lang="hu-HU" sz="12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b="1" dirty="0" err="1" smtClean="0"/>
              <a:t>Relics</a:t>
            </a:r>
            <a:r>
              <a:rPr lang="hu-HU" sz="4000" b="1" dirty="0" smtClean="0"/>
              <a:t> of </a:t>
            </a:r>
            <a:r>
              <a:rPr lang="hu-HU" sz="4000" b="1" dirty="0" err="1" smtClean="0"/>
              <a:t>determination</a:t>
            </a:r>
            <a:r>
              <a:rPr lang="hu-HU" sz="4000" b="1" dirty="0" smtClean="0"/>
              <a:t>/</a:t>
            </a:r>
            <a:r>
              <a:rPr lang="hu-HU" sz="4000" b="1" dirty="0" err="1" smtClean="0"/>
              <a:t>anchoring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by</a:t>
            </a:r>
            <a:r>
              <a:rPr lang="hu-HU" sz="4000" b="1" dirty="0" smtClean="0"/>
              <a:t> a </a:t>
            </a:r>
            <a:r>
              <a:rPr lang="hu-HU" sz="4000" b="1" dirty="0" err="1" smtClean="0"/>
              <a:t>possessive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suffix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in</a:t>
            </a:r>
            <a:r>
              <a:rPr lang="hu-HU" sz="4000" b="1" dirty="0" smtClean="0"/>
              <a:t> OH/</a:t>
            </a:r>
            <a:r>
              <a:rPr lang="hu-HU" sz="4000" b="1" dirty="0" err="1" smtClean="0"/>
              <a:t>Mod.H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44824"/>
            <a:ext cx="8964488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(25) </a:t>
            </a:r>
            <a:r>
              <a:rPr lang="hu-HU" i="1" dirty="0" err="1" smtClean="0"/>
              <a:t>eng-</a:t>
            </a:r>
            <a:r>
              <a:rPr lang="hu-HU" b="1" i="1" dirty="0" err="1" smtClean="0"/>
              <a:t>em</a:t>
            </a:r>
            <a:r>
              <a:rPr lang="hu-HU" i="1" dirty="0" smtClean="0"/>
              <a:t>      </a:t>
            </a:r>
            <a:r>
              <a:rPr lang="hu-HU" i="1" dirty="0" err="1" smtClean="0"/>
              <a:t>tég-</a:t>
            </a:r>
            <a:r>
              <a:rPr lang="hu-HU" b="1" i="1" dirty="0" err="1" smtClean="0"/>
              <a:t>ed</a:t>
            </a:r>
            <a:r>
              <a:rPr lang="hu-HU" i="1" dirty="0" smtClean="0"/>
              <a:t> 	</a:t>
            </a:r>
            <a:r>
              <a:rPr lang="hu-HU" i="1" dirty="0" err="1" smtClean="0"/>
              <a:t>mi-</a:t>
            </a:r>
            <a:r>
              <a:rPr lang="hu-HU" b="1" i="1" dirty="0" err="1" smtClean="0"/>
              <a:t>nk</a:t>
            </a:r>
            <a:r>
              <a:rPr lang="hu-HU" i="1" dirty="0" err="1" smtClean="0"/>
              <a:t>-et</a:t>
            </a:r>
            <a:r>
              <a:rPr lang="hu-HU" i="1" dirty="0" smtClean="0"/>
              <a:t> 	</a:t>
            </a:r>
            <a:r>
              <a:rPr lang="hu-HU" i="1" dirty="0" err="1" smtClean="0"/>
              <a:t>ti-</a:t>
            </a:r>
            <a:r>
              <a:rPr lang="hu-HU" b="1" i="1" dirty="0" err="1" smtClean="0"/>
              <a:t>tek</a:t>
            </a:r>
            <a:r>
              <a:rPr lang="hu-HU" i="1" dirty="0" err="1" smtClean="0"/>
              <a:t>-et</a:t>
            </a:r>
            <a:endParaRPr lang="hu-HU" i="1" dirty="0" smtClean="0"/>
          </a:p>
          <a:p>
            <a:pPr>
              <a:buNone/>
            </a:pPr>
            <a:r>
              <a:rPr lang="hu-HU" dirty="0" smtClean="0"/>
              <a:t>	    </a:t>
            </a:r>
            <a:r>
              <a:rPr lang="hu-HU" dirty="0" err="1" smtClean="0"/>
              <a:t>I-1SG</a:t>
            </a:r>
            <a:r>
              <a:rPr lang="hu-HU" dirty="0" smtClean="0"/>
              <a:t>	     </a:t>
            </a:r>
            <a:r>
              <a:rPr lang="hu-HU" dirty="0" err="1" smtClean="0"/>
              <a:t>you-2SG</a:t>
            </a:r>
            <a:r>
              <a:rPr lang="hu-HU" dirty="0" smtClean="0"/>
              <a:t> 	</a:t>
            </a:r>
            <a:r>
              <a:rPr lang="hu-HU" dirty="0" err="1" smtClean="0"/>
              <a:t>we-</a:t>
            </a:r>
            <a:r>
              <a:rPr lang="hu-HU" sz="2800" dirty="0" err="1" smtClean="0"/>
              <a:t>1PL-ACC</a:t>
            </a:r>
            <a:r>
              <a:rPr lang="hu-HU" dirty="0" smtClean="0"/>
              <a:t>	</a:t>
            </a:r>
            <a:r>
              <a:rPr lang="hu-HU" dirty="0" err="1" smtClean="0"/>
              <a:t>you</a:t>
            </a:r>
            <a:r>
              <a:rPr lang="hu-HU" baseline="-25000" dirty="0" err="1" smtClean="0"/>
              <a:t>pl</a:t>
            </a:r>
            <a:r>
              <a:rPr lang="hu-HU" dirty="0" err="1" smtClean="0"/>
              <a:t>-</a:t>
            </a:r>
            <a:r>
              <a:rPr lang="hu-HU" sz="2800" dirty="0" err="1" smtClean="0"/>
              <a:t>2PL-ACC</a:t>
            </a:r>
            <a:endParaRPr lang="hu-HU" sz="2800" dirty="0" smtClean="0"/>
          </a:p>
          <a:p>
            <a:pPr>
              <a:buNone/>
            </a:pPr>
            <a:endParaRPr lang="hu-HU" sz="1400" dirty="0" smtClean="0"/>
          </a:p>
          <a:p>
            <a:pPr>
              <a:buNone/>
            </a:pPr>
            <a:r>
              <a:rPr lang="hu-HU" dirty="0" smtClean="0"/>
              <a:t>(26) </a:t>
            </a:r>
            <a:r>
              <a:rPr lang="hu-HU" i="1" dirty="0" smtClean="0"/>
              <a:t>a    </a:t>
            </a:r>
            <a:r>
              <a:rPr lang="hu-HU" i="1" dirty="0" err="1" smtClean="0"/>
              <a:t>hülyé-</a:t>
            </a:r>
            <a:r>
              <a:rPr lang="hu-HU" b="1" i="1" dirty="0" err="1" smtClean="0"/>
              <a:t>je</a:t>
            </a:r>
            <a:r>
              <a:rPr lang="hu-HU" i="1" dirty="0" smtClean="0"/>
              <a:t>, 		a zsugori-</a:t>
            </a:r>
            <a:r>
              <a:rPr lang="hu-HU" b="1" i="1" dirty="0" smtClean="0"/>
              <a:t>ja</a:t>
            </a:r>
          </a:p>
          <a:p>
            <a:pPr>
              <a:buNone/>
            </a:pPr>
            <a:r>
              <a:rPr lang="hu-HU" dirty="0" smtClean="0"/>
              <a:t>	  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stupid-</a:t>
            </a:r>
            <a:r>
              <a:rPr lang="hu-HU" sz="2800" dirty="0" err="1" smtClean="0"/>
              <a:t>3SG</a:t>
            </a:r>
            <a:r>
              <a:rPr lang="hu-HU" dirty="0" smtClean="0"/>
              <a:t>		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mean-</a:t>
            </a:r>
            <a:r>
              <a:rPr lang="hu-HU" sz="2800" dirty="0" err="1" smtClean="0"/>
              <a:t>3SG</a:t>
            </a:r>
            <a:endParaRPr lang="hu-HU" sz="2800" dirty="0" smtClean="0"/>
          </a:p>
          <a:p>
            <a:pPr>
              <a:buNone/>
            </a:pPr>
            <a:r>
              <a:rPr lang="hu-HU" sz="2800" dirty="0" smtClean="0"/>
              <a:t>	</a:t>
            </a:r>
            <a:r>
              <a:rPr lang="hu-HU" dirty="0" smtClean="0"/>
              <a:t>   ‘</a:t>
            </a:r>
            <a:r>
              <a:rPr lang="hu-HU" dirty="0" err="1" smtClean="0"/>
              <a:t>the</a:t>
            </a:r>
            <a:r>
              <a:rPr lang="hu-HU" dirty="0" smtClean="0"/>
              <a:t> stupid </a:t>
            </a:r>
            <a:r>
              <a:rPr lang="hu-HU" dirty="0" err="1" smtClean="0"/>
              <a:t>one</a:t>
            </a:r>
            <a:r>
              <a:rPr lang="hu-HU" dirty="0" smtClean="0"/>
              <a:t>’	</a:t>
            </a:r>
            <a:r>
              <a:rPr lang="hu-HU" dirty="0" smtClean="0"/>
              <a:t>	‘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mean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’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Ugric</a:t>
            </a:r>
            <a:r>
              <a:rPr lang="hu-HU" sz="3600" b="1" dirty="0" smtClean="0"/>
              <a:t>: </a:t>
            </a:r>
            <a:r>
              <a:rPr lang="hu-HU" sz="3600" b="1" dirty="0" err="1" smtClean="0"/>
              <a:t>differential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O-V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agreement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elicited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by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topical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0691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err="1" smtClean="0"/>
              <a:t>Nikolaeva</a:t>
            </a:r>
            <a:r>
              <a:rPr lang="hu-HU" dirty="0" smtClean="0"/>
              <a:t> (1999, 2001, </a:t>
            </a:r>
            <a:r>
              <a:rPr lang="hu-HU" dirty="0" err="1" smtClean="0"/>
              <a:t>Dalrymple&amp;Nikolaeva</a:t>
            </a:r>
            <a:r>
              <a:rPr lang="hu-HU" dirty="0" smtClean="0"/>
              <a:t> 2011):</a:t>
            </a:r>
          </a:p>
          <a:p>
            <a:pPr>
              <a:buNone/>
            </a:pPr>
            <a:r>
              <a:rPr lang="hu-HU" dirty="0" err="1" smtClean="0"/>
              <a:t>O-V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Khanty</a:t>
            </a:r>
            <a:r>
              <a:rPr lang="hu-HU" dirty="0" smtClean="0"/>
              <a:t> </a:t>
            </a:r>
            <a:r>
              <a:rPr lang="hu-HU" dirty="0" err="1" smtClean="0"/>
              <a:t>iff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O is </a:t>
            </a:r>
            <a:r>
              <a:rPr lang="hu-HU" dirty="0" err="1" smtClean="0"/>
              <a:t>topic</a:t>
            </a:r>
            <a:r>
              <a:rPr lang="hu-HU" dirty="0" smtClean="0"/>
              <a:t>:				</a:t>
            </a:r>
          </a:p>
          <a:p>
            <a:pPr>
              <a:buNone/>
            </a:pPr>
            <a:r>
              <a:rPr lang="hu-HU" dirty="0" smtClean="0"/>
              <a:t>(27)a. </a:t>
            </a:r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happened</a:t>
            </a:r>
            <a:r>
              <a:rPr lang="hu-HU" dirty="0" smtClean="0"/>
              <a:t>?</a:t>
            </a:r>
          </a:p>
          <a:p>
            <a:pPr>
              <a:buNone/>
            </a:pPr>
            <a:r>
              <a:rPr lang="hu-HU" i="1" dirty="0" smtClean="0"/>
              <a:t>		ma </a:t>
            </a:r>
            <a:r>
              <a:rPr lang="hu-HU" i="1" dirty="0" err="1" smtClean="0"/>
              <a:t>tam</a:t>
            </a:r>
            <a:r>
              <a:rPr lang="hu-HU" i="1" dirty="0" smtClean="0"/>
              <a:t> </a:t>
            </a:r>
            <a:r>
              <a:rPr lang="hu-HU" i="1" dirty="0" err="1" smtClean="0"/>
              <a:t>kalaη</a:t>
            </a:r>
            <a:r>
              <a:rPr lang="hu-HU" i="1" dirty="0" smtClean="0"/>
              <a:t> 	</a:t>
            </a:r>
            <a:r>
              <a:rPr lang="hu-HU" i="1" dirty="0" err="1" smtClean="0"/>
              <a:t>we</a:t>
            </a:r>
            <a:r>
              <a:rPr lang="hu-HU" i="1" dirty="0" smtClean="0"/>
              <a:t>:</a:t>
            </a:r>
            <a:r>
              <a:rPr lang="hu-HU" i="1" dirty="0" err="1" smtClean="0"/>
              <a:t>l-s-əm</a:t>
            </a:r>
            <a:r>
              <a:rPr lang="hu-HU" i="1" dirty="0" smtClean="0"/>
              <a:t>   	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   I     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reindeer</a:t>
            </a:r>
            <a:r>
              <a:rPr lang="hu-HU" dirty="0" smtClean="0"/>
              <a:t> 	</a:t>
            </a:r>
            <a:r>
              <a:rPr lang="hu-HU" dirty="0" err="1" smtClean="0"/>
              <a:t>kill-</a:t>
            </a:r>
            <a:r>
              <a:rPr lang="hu-HU" cap="small" dirty="0" err="1" smtClean="0"/>
              <a:t>past-1sg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   ‘I </a:t>
            </a:r>
            <a:r>
              <a:rPr lang="hu-HU" dirty="0" err="1" smtClean="0"/>
              <a:t>killed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reindeer</a:t>
            </a:r>
            <a:r>
              <a:rPr lang="hu-HU" dirty="0" smtClean="0"/>
              <a:t>.’	</a:t>
            </a:r>
          </a:p>
          <a:p>
            <a:pPr>
              <a:buNone/>
            </a:pPr>
            <a:r>
              <a:rPr lang="hu-HU" sz="1300" dirty="0" smtClean="0"/>
              <a:t>				</a:t>
            </a:r>
          </a:p>
          <a:p>
            <a:pPr>
              <a:buNone/>
            </a:pPr>
            <a:r>
              <a:rPr lang="hu-HU" dirty="0" smtClean="0"/>
              <a:t>       b.	</a:t>
            </a:r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did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reindeer</a:t>
            </a:r>
            <a:r>
              <a:rPr lang="hu-HU" dirty="0" smtClean="0"/>
              <a:t>?</a:t>
            </a:r>
          </a:p>
          <a:p>
            <a:pPr>
              <a:buNone/>
            </a:pPr>
            <a:r>
              <a:rPr lang="hu-HU" i="1" dirty="0" smtClean="0"/>
              <a:t>		ma </a:t>
            </a:r>
            <a:r>
              <a:rPr lang="hu-HU" i="1" dirty="0" err="1" smtClean="0"/>
              <a:t>tam</a:t>
            </a:r>
            <a:r>
              <a:rPr lang="hu-HU" i="1" dirty="0" smtClean="0"/>
              <a:t> </a:t>
            </a:r>
            <a:r>
              <a:rPr lang="hu-HU" i="1" dirty="0" err="1" smtClean="0"/>
              <a:t>kalaη</a:t>
            </a:r>
            <a:r>
              <a:rPr lang="hu-HU" i="1" dirty="0" smtClean="0"/>
              <a:t> 	</a:t>
            </a:r>
            <a:r>
              <a:rPr lang="hu-HU" i="1" dirty="0" err="1" smtClean="0"/>
              <a:t>we</a:t>
            </a:r>
            <a:r>
              <a:rPr lang="hu-HU" i="1" dirty="0" smtClean="0"/>
              <a:t>:l-s-</a:t>
            </a:r>
            <a:r>
              <a:rPr lang="hu-HU" b="1" i="1" dirty="0" smtClean="0">
                <a:solidFill>
                  <a:srgbClr val="FF0000"/>
                </a:solidFill>
              </a:rPr>
              <a:t>e:</a:t>
            </a:r>
            <a:r>
              <a:rPr lang="hu-HU" i="1" dirty="0" smtClean="0"/>
              <a:t>m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I     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reindeer</a:t>
            </a:r>
            <a:r>
              <a:rPr lang="hu-HU" dirty="0" smtClean="0"/>
              <a:t> 	</a:t>
            </a:r>
            <a:r>
              <a:rPr lang="hu-HU" dirty="0" err="1" smtClean="0"/>
              <a:t>kill-</a:t>
            </a:r>
            <a:r>
              <a:rPr lang="hu-HU" cap="small" dirty="0" err="1" smtClean="0"/>
              <a:t>past-</a:t>
            </a:r>
            <a:r>
              <a:rPr lang="hu-HU" b="1" cap="small" dirty="0" err="1" smtClean="0">
                <a:solidFill>
                  <a:srgbClr val="FF0000"/>
                </a:solidFill>
              </a:rPr>
              <a:t>obj</a:t>
            </a:r>
            <a:r>
              <a:rPr lang="hu-HU" cap="small" dirty="0" err="1" smtClean="0"/>
              <a:t>.1sg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‘I </a:t>
            </a:r>
            <a:r>
              <a:rPr lang="hu-HU" dirty="0" err="1" smtClean="0"/>
              <a:t>killed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reindeer</a:t>
            </a:r>
            <a:r>
              <a:rPr lang="hu-HU" dirty="0" smtClean="0"/>
              <a:t>.’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OH, MH: </a:t>
            </a:r>
            <a:r>
              <a:rPr lang="hu-HU" sz="3600" b="1" dirty="0" err="1" smtClean="0"/>
              <a:t>differential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O-V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agreement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elicited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by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definite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104456"/>
          </a:xfrm>
        </p:spPr>
        <p:txBody>
          <a:bodyPr/>
          <a:lstStyle/>
          <a:p>
            <a:pPr>
              <a:buNone/>
            </a:pPr>
            <a:r>
              <a:rPr lang="hu-HU" dirty="0" err="1" smtClean="0"/>
              <a:t>Evidence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originally</a:t>
            </a:r>
            <a:r>
              <a:rPr lang="hu-HU" dirty="0" smtClean="0"/>
              <a:t> </a:t>
            </a:r>
            <a:r>
              <a:rPr lang="hu-HU" dirty="0" err="1" smtClean="0"/>
              <a:t>O-V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elicited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topical</a:t>
            </a:r>
            <a:r>
              <a:rPr lang="hu-HU" dirty="0" smtClean="0"/>
              <a:t> </a:t>
            </a:r>
            <a:r>
              <a:rPr lang="hu-HU" dirty="0" err="1" smtClean="0"/>
              <a:t>objects</a:t>
            </a:r>
            <a:r>
              <a:rPr lang="hu-HU" dirty="0" smtClean="0"/>
              <a:t>: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(i) </a:t>
            </a:r>
            <a:r>
              <a:rPr lang="hu-HU" dirty="0" err="1" smtClean="0"/>
              <a:t>Givón</a:t>
            </a:r>
            <a:r>
              <a:rPr lang="hu-HU" dirty="0" smtClean="0"/>
              <a:t> (1975): </a:t>
            </a:r>
            <a:r>
              <a:rPr lang="hu-HU" dirty="0" err="1" smtClean="0"/>
              <a:t>Topical</a:t>
            </a:r>
            <a:r>
              <a:rPr lang="hu-HU" dirty="0" smtClean="0"/>
              <a:t> O - V </a:t>
            </a:r>
            <a:r>
              <a:rPr lang="hu-HU" dirty="0" err="1" smtClean="0"/>
              <a:t>agreement</a:t>
            </a:r>
            <a:r>
              <a:rPr lang="hu-HU" dirty="0" smtClean="0"/>
              <a:t> is </a:t>
            </a:r>
            <a:r>
              <a:rPr lang="hu-HU" dirty="0" err="1" smtClean="0"/>
              <a:t>often</a:t>
            </a:r>
            <a:r>
              <a:rPr lang="hu-HU" dirty="0" smtClean="0"/>
              <a:t> </a:t>
            </a:r>
            <a:r>
              <a:rPr lang="hu-HU" dirty="0" err="1" smtClean="0"/>
              <a:t>reanalyzed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definite</a:t>
            </a:r>
            <a:r>
              <a:rPr lang="hu-HU" dirty="0" smtClean="0"/>
              <a:t> O - </a:t>
            </a:r>
            <a:r>
              <a:rPr lang="hu-HU" dirty="0" err="1" smtClean="0"/>
              <a:t>V-agreement</a:t>
            </a:r>
            <a:r>
              <a:rPr lang="hu-HU" dirty="0" smtClean="0"/>
              <a:t> (</a:t>
            </a:r>
            <a:r>
              <a:rPr lang="hu-HU" dirty="0" err="1" smtClean="0"/>
              <a:t>e.g</a:t>
            </a:r>
            <a:r>
              <a:rPr lang="hu-HU" dirty="0" smtClean="0"/>
              <a:t>.,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various</a:t>
            </a:r>
            <a:r>
              <a:rPr lang="hu-HU" dirty="0" smtClean="0"/>
              <a:t> Bantu </a:t>
            </a:r>
            <a:r>
              <a:rPr lang="hu-HU" dirty="0" err="1" smtClean="0"/>
              <a:t>languages</a:t>
            </a:r>
            <a:r>
              <a:rPr lang="hu-HU" dirty="0" smtClean="0"/>
              <a:t>)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hu-HU" sz="3600" dirty="0" smtClean="0"/>
              <a:t>(</a:t>
            </a:r>
            <a:r>
              <a:rPr lang="hu-HU" sz="3600" dirty="0" err="1" smtClean="0"/>
              <a:t>ii</a:t>
            </a:r>
            <a:r>
              <a:rPr lang="hu-HU" sz="3600" dirty="0" smtClean="0"/>
              <a:t>) </a:t>
            </a:r>
            <a:r>
              <a:rPr lang="hu-HU" sz="3600" dirty="0" err="1" smtClean="0"/>
              <a:t>In</a:t>
            </a:r>
            <a:r>
              <a:rPr lang="hu-HU" sz="3600" dirty="0" smtClean="0"/>
              <a:t> OH, </a:t>
            </a:r>
            <a:r>
              <a:rPr lang="hu-HU" sz="3600" dirty="0" err="1" smtClean="0"/>
              <a:t>def</a:t>
            </a:r>
            <a:r>
              <a:rPr lang="hu-HU" sz="3600" dirty="0" smtClean="0"/>
              <a:t>./</a:t>
            </a:r>
            <a:r>
              <a:rPr lang="hu-HU" sz="3600" dirty="0" err="1" smtClean="0"/>
              <a:t>indef</a:t>
            </a:r>
            <a:r>
              <a:rPr lang="hu-HU" sz="3600" dirty="0" smtClean="0"/>
              <a:t>. </a:t>
            </a:r>
            <a:r>
              <a:rPr lang="hu-HU" sz="3600" dirty="0" err="1" smtClean="0"/>
              <a:t>conjugation</a:t>
            </a:r>
            <a:r>
              <a:rPr lang="hu-HU" sz="3600" dirty="0" smtClean="0"/>
              <a:t> </a:t>
            </a:r>
            <a:r>
              <a:rPr lang="hu-HU" sz="3600" dirty="0" err="1" smtClean="0"/>
              <a:t>sporadically</a:t>
            </a:r>
            <a:r>
              <a:rPr lang="hu-HU" sz="3600" dirty="0" smtClean="0"/>
              <a:t> </a:t>
            </a:r>
            <a:r>
              <a:rPr lang="hu-HU" sz="3600" dirty="0" err="1" smtClean="0"/>
              <a:t>still</a:t>
            </a:r>
            <a:r>
              <a:rPr lang="hu-HU" sz="3600" dirty="0" smtClean="0"/>
              <a:t> </a:t>
            </a:r>
            <a:r>
              <a:rPr lang="hu-HU" sz="3600" dirty="0" err="1" smtClean="0"/>
              <a:t>determined</a:t>
            </a:r>
            <a:r>
              <a:rPr lang="hu-HU" sz="3600" dirty="0" smtClean="0"/>
              <a:t> </a:t>
            </a:r>
            <a:r>
              <a:rPr lang="hu-HU" sz="3600" dirty="0" err="1" smtClean="0"/>
              <a:t>by</a:t>
            </a:r>
            <a:r>
              <a:rPr lang="hu-HU" sz="3600" dirty="0" smtClean="0"/>
              <a:t> </a:t>
            </a:r>
            <a:r>
              <a:rPr lang="hu-HU" sz="3600" dirty="0" err="1" smtClean="0"/>
              <a:t>the</a:t>
            </a:r>
            <a:r>
              <a:rPr lang="hu-HU" sz="3600" dirty="0" smtClean="0"/>
              <a:t> </a:t>
            </a:r>
            <a:r>
              <a:rPr lang="hu-HU" sz="3600" dirty="0" err="1" smtClean="0"/>
              <a:t>discourse</a:t>
            </a:r>
            <a:r>
              <a:rPr lang="hu-HU" sz="3600" dirty="0" smtClean="0"/>
              <a:t> status of O: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47091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b="1" dirty="0" err="1" smtClean="0"/>
              <a:t>Topical</a:t>
            </a:r>
            <a:r>
              <a:rPr lang="hu-HU" b="1" dirty="0" smtClean="0"/>
              <a:t> </a:t>
            </a:r>
            <a:r>
              <a:rPr lang="hu-HU" b="1" dirty="0" err="1" smtClean="0"/>
              <a:t>indefinite</a:t>
            </a:r>
            <a:r>
              <a:rPr lang="hu-HU" b="1" dirty="0" smtClean="0"/>
              <a:t> O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definite</a:t>
            </a:r>
            <a:r>
              <a:rPr lang="hu-HU" b="1" dirty="0" smtClean="0"/>
              <a:t> </a:t>
            </a:r>
            <a:r>
              <a:rPr lang="hu-HU" b="1" dirty="0" err="1" smtClean="0"/>
              <a:t>conjugation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(28) </a:t>
            </a:r>
            <a:r>
              <a:rPr lang="hu-HU" b="1" dirty="0" smtClean="0"/>
              <a:t>Kit</a:t>
            </a:r>
            <a:r>
              <a:rPr lang="hu-HU" dirty="0" smtClean="0"/>
              <a:t>      </a:t>
            </a:r>
            <a:r>
              <a:rPr lang="hu-HU" dirty="0" err="1" smtClean="0"/>
              <a:t>Amasias</a:t>
            </a:r>
            <a:r>
              <a:rPr lang="hu-HU" dirty="0" smtClean="0"/>
              <a:t> </a:t>
            </a:r>
            <a:r>
              <a:rPr lang="hu-HU" dirty="0" err="1" smtClean="0"/>
              <a:t>kiral</a:t>
            </a:r>
            <a:r>
              <a:rPr lang="hu-HU" dirty="0" smtClean="0"/>
              <a:t> </a:t>
            </a:r>
            <a:r>
              <a:rPr lang="hu-HU" dirty="0" err="1" smtClean="0"/>
              <a:t>auag</a:t>
            </a:r>
            <a:r>
              <a:rPr lang="hu-HU" dirty="0" smtClean="0"/>
              <a:t> pap  </a:t>
            </a:r>
            <a:r>
              <a:rPr lang="hu-HU" dirty="0" err="1" smtClean="0"/>
              <a:t>gakorta</a:t>
            </a:r>
            <a:r>
              <a:rPr lang="hu-HU" dirty="0" smtClean="0"/>
              <a:t> </a:t>
            </a:r>
            <a:r>
              <a:rPr lang="hu-HU" b="1" dirty="0" err="1" smtClean="0"/>
              <a:t>getre-tt-</a:t>
            </a:r>
            <a:r>
              <a:rPr lang="hu-HU" b="1" dirty="0" err="1" smtClean="0">
                <a:solidFill>
                  <a:srgbClr val="FF0000"/>
                </a:solidFill>
              </a:rPr>
              <a:t>e</a:t>
            </a:r>
            <a:r>
              <a:rPr lang="hu-HU" dirty="0" smtClean="0"/>
              <a:t>   	</a:t>
            </a:r>
          </a:p>
          <a:p>
            <a:pPr>
              <a:buNone/>
            </a:pPr>
            <a:r>
              <a:rPr lang="hu-HU" dirty="0" smtClean="0"/>
              <a:t>       </a:t>
            </a:r>
            <a:r>
              <a:rPr lang="hu-HU" dirty="0" err="1" smtClean="0"/>
              <a:t>whom</a:t>
            </a:r>
            <a:r>
              <a:rPr lang="hu-HU" dirty="0" smtClean="0"/>
              <a:t> </a:t>
            </a:r>
            <a:r>
              <a:rPr lang="hu-HU" dirty="0" err="1" smtClean="0"/>
              <a:t>Amasias</a:t>
            </a:r>
            <a:r>
              <a:rPr lang="hu-HU" dirty="0" smtClean="0"/>
              <a:t> </a:t>
            </a:r>
            <a:r>
              <a:rPr lang="hu-HU" dirty="0" err="1" smtClean="0"/>
              <a:t>king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  </a:t>
            </a:r>
            <a:r>
              <a:rPr lang="hu-HU" dirty="0" err="1" smtClean="0"/>
              <a:t>priest</a:t>
            </a:r>
            <a:r>
              <a:rPr lang="hu-HU" dirty="0" smtClean="0"/>
              <a:t>  </a:t>
            </a:r>
            <a:r>
              <a:rPr lang="hu-HU" dirty="0" err="1" smtClean="0"/>
              <a:t>often</a:t>
            </a:r>
            <a:r>
              <a:rPr lang="hu-HU" dirty="0" smtClean="0"/>
              <a:t>    </a:t>
            </a:r>
            <a:r>
              <a:rPr lang="hu-HU" dirty="0" err="1" smtClean="0"/>
              <a:t>torture-</a:t>
            </a:r>
            <a:r>
              <a:rPr lang="hu-HU" cap="small" dirty="0" err="1" smtClean="0"/>
              <a:t>past-</a:t>
            </a:r>
            <a:r>
              <a:rPr lang="hu-HU" b="1" cap="small" dirty="0" err="1" smtClean="0">
                <a:solidFill>
                  <a:srgbClr val="FF0000"/>
                </a:solidFill>
              </a:rPr>
              <a:t>def</a:t>
            </a:r>
            <a:r>
              <a:rPr lang="hu-HU" cap="small" dirty="0" err="1" smtClean="0">
                <a:solidFill>
                  <a:srgbClr val="FF0000"/>
                </a:solidFill>
              </a:rPr>
              <a:t>.</a:t>
            </a:r>
            <a:r>
              <a:rPr lang="hu-HU" cap="small" dirty="0" err="1" smtClean="0"/>
              <a:t>3sg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‘</a:t>
            </a:r>
            <a:r>
              <a:rPr lang="hu-HU" dirty="0" err="1" smtClean="0"/>
              <a:t>whom</a:t>
            </a:r>
            <a:r>
              <a:rPr lang="hu-HU" dirty="0" smtClean="0"/>
              <a:t> </a:t>
            </a:r>
            <a:r>
              <a:rPr lang="hu-HU" dirty="0" err="1" smtClean="0"/>
              <a:t>king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priest</a:t>
            </a:r>
            <a:r>
              <a:rPr lang="hu-HU" dirty="0" smtClean="0"/>
              <a:t> </a:t>
            </a:r>
            <a:r>
              <a:rPr lang="hu-HU" dirty="0" err="1" smtClean="0"/>
              <a:t>Amasias</a:t>
            </a:r>
            <a:r>
              <a:rPr lang="hu-HU" dirty="0" smtClean="0"/>
              <a:t> </a:t>
            </a:r>
            <a:r>
              <a:rPr lang="hu-HU" dirty="0" err="1" smtClean="0"/>
              <a:t>often</a:t>
            </a:r>
            <a:r>
              <a:rPr lang="hu-HU" dirty="0" smtClean="0"/>
              <a:t> </a:t>
            </a:r>
            <a:r>
              <a:rPr lang="hu-HU" dirty="0" err="1" smtClean="0"/>
              <a:t>tortured</a:t>
            </a:r>
            <a:r>
              <a:rPr lang="hu-HU" dirty="0" smtClean="0"/>
              <a:t>’ </a:t>
            </a:r>
          </a:p>
          <a:p>
            <a:pPr>
              <a:buNone/>
            </a:pPr>
            <a:r>
              <a:rPr lang="hu-HU" dirty="0" smtClean="0"/>
              <a:t>							           (</a:t>
            </a:r>
            <a:r>
              <a:rPr lang="hu-HU" dirty="0" err="1" smtClean="0"/>
              <a:t>Vienna</a:t>
            </a:r>
            <a:r>
              <a:rPr lang="hu-HU" dirty="0" smtClean="0"/>
              <a:t> C. 1416)</a:t>
            </a:r>
          </a:p>
          <a:p>
            <a:pPr>
              <a:buNone/>
            </a:pPr>
            <a:r>
              <a:rPr lang="hu-HU" b="1" dirty="0" err="1" smtClean="0"/>
              <a:t>Non-topical</a:t>
            </a:r>
            <a:r>
              <a:rPr lang="hu-HU" b="1" dirty="0" smtClean="0"/>
              <a:t> </a:t>
            </a:r>
            <a:r>
              <a:rPr lang="hu-HU" b="1" dirty="0" err="1" smtClean="0"/>
              <a:t>definite</a:t>
            </a:r>
            <a:r>
              <a:rPr lang="hu-HU" b="1" dirty="0" smtClean="0"/>
              <a:t> O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indefinite</a:t>
            </a:r>
            <a:r>
              <a:rPr lang="hu-HU" b="1" dirty="0" smtClean="0"/>
              <a:t> </a:t>
            </a:r>
            <a:r>
              <a:rPr lang="hu-HU" b="1" dirty="0" err="1" smtClean="0"/>
              <a:t>conjugation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(29) Es   ottan </a:t>
            </a:r>
            <a:r>
              <a:rPr lang="hu-HU" b="1" dirty="0" err="1" smtClean="0"/>
              <a:t>ve-n</a:t>
            </a:r>
            <a:r>
              <a:rPr lang="hu-HU" b="1" dirty="0" smtClean="0"/>
              <a:t> 		           </a:t>
            </a:r>
            <a:r>
              <a:rPr lang="hu-HU" b="1" dirty="0" err="1" smtClean="0"/>
              <a:t>ysteny</a:t>
            </a:r>
            <a:r>
              <a:rPr lang="hu-HU" b="1" dirty="0" smtClean="0"/>
              <a:t> </a:t>
            </a:r>
            <a:r>
              <a:rPr lang="hu-HU" b="1" dirty="0" err="1" smtClean="0"/>
              <a:t>malaztnak</a:t>
            </a:r>
            <a:r>
              <a:rPr lang="hu-HU" b="1" dirty="0" smtClean="0"/>
              <a:t> </a:t>
            </a:r>
            <a:r>
              <a:rPr lang="hu-HU" b="1" dirty="0" err="1" smtClean="0"/>
              <a:t>latasatt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and 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take-</a:t>
            </a:r>
            <a:r>
              <a:rPr lang="hu-HU" cap="small" dirty="0" err="1" smtClean="0"/>
              <a:t>past.i</a:t>
            </a:r>
            <a:r>
              <a:rPr lang="hu-HU" b="1" cap="small" dirty="0" err="1" smtClean="0"/>
              <a:t>ndef</a:t>
            </a:r>
            <a:r>
              <a:rPr lang="hu-HU" cap="small" dirty="0" err="1" smtClean="0"/>
              <a:t>3sg</a:t>
            </a:r>
            <a:r>
              <a:rPr lang="hu-HU" cap="small" dirty="0" smtClean="0"/>
              <a:t>	</a:t>
            </a:r>
            <a:r>
              <a:rPr lang="hu-HU" dirty="0" err="1" smtClean="0"/>
              <a:t>divine</a:t>
            </a:r>
            <a:r>
              <a:rPr lang="hu-HU" dirty="0" smtClean="0"/>
              <a:t>  </a:t>
            </a:r>
            <a:r>
              <a:rPr lang="hu-HU" dirty="0" err="1" smtClean="0"/>
              <a:t>grace-</a:t>
            </a:r>
            <a:r>
              <a:rPr lang="hu-HU" cap="small" dirty="0" err="1" smtClean="0"/>
              <a:t>dat</a:t>
            </a:r>
            <a:r>
              <a:rPr lang="hu-HU" dirty="0" smtClean="0"/>
              <a:t> </a:t>
            </a:r>
            <a:r>
              <a:rPr lang="hu-HU" dirty="0" err="1" smtClean="0"/>
              <a:t>sight-</a:t>
            </a:r>
            <a:r>
              <a:rPr lang="hu-HU" sz="2800" cap="all" dirty="0" err="1" smtClean="0"/>
              <a:t>poss</a:t>
            </a:r>
            <a:r>
              <a:rPr lang="hu-HU" dirty="0" err="1" smtClean="0"/>
              <a:t>-</a:t>
            </a:r>
            <a:r>
              <a:rPr lang="hu-HU" cap="small" dirty="0" err="1" smtClean="0"/>
              <a:t>acc</a:t>
            </a:r>
            <a:endParaRPr lang="hu-HU" dirty="0" smtClean="0"/>
          </a:p>
          <a:p>
            <a:pPr>
              <a:buNone/>
            </a:pPr>
            <a:r>
              <a:rPr lang="hu-HU" cap="small" dirty="0" smtClean="0"/>
              <a:t>	   </a:t>
            </a:r>
            <a:r>
              <a:rPr lang="hu-HU" dirty="0" smtClean="0"/>
              <a:t>‘and </a:t>
            </a:r>
            <a:r>
              <a:rPr lang="hu-HU" dirty="0" err="1" smtClean="0"/>
              <a:t>there</a:t>
            </a:r>
            <a:r>
              <a:rPr lang="hu-HU" dirty="0" smtClean="0"/>
              <a:t> he </a:t>
            </a:r>
            <a:r>
              <a:rPr lang="hu-HU" dirty="0" err="1" smtClean="0"/>
              <a:t>took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sight</a:t>
            </a:r>
            <a:r>
              <a:rPr lang="hu-HU" dirty="0" smtClean="0"/>
              <a:t> of </a:t>
            </a:r>
            <a:r>
              <a:rPr lang="hu-HU" dirty="0" err="1" smtClean="0"/>
              <a:t>God’s</a:t>
            </a:r>
            <a:r>
              <a:rPr lang="hu-HU" dirty="0" smtClean="0"/>
              <a:t> </a:t>
            </a:r>
            <a:r>
              <a:rPr lang="hu-HU" dirty="0" err="1" smtClean="0"/>
              <a:t>grace</a:t>
            </a:r>
            <a:r>
              <a:rPr lang="hu-HU" dirty="0" smtClean="0"/>
              <a:t>’ (Jókai C. 1370)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 smtClean="0"/>
              <a:t>                      </a:t>
            </a:r>
            <a:r>
              <a:rPr lang="hu-HU" dirty="0" err="1" smtClean="0"/>
              <a:t>Differences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dirty="0" err="1" smtClean="0"/>
              <a:t>Ugric</a:t>
            </a:r>
            <a:r>
              <a:rPr lang="hu-HU" dirty="0" smtClean="0"/>
              <a:t>:                                </a:t>
            </a:r>
            <a:r>
              <a:rPr lang="hu-HU" dirty="0" err="1" smtClean="0"/>
              <a:t>Hungarian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err="1" smtClean="0"/>
              <a:t>SOV</a:t>
            </a:r>
            <a:r>
              <a:rPr lang="hu-HU" dirty="0" smtClean="0"/>
              <a:t>			 		</a:t>
            </a:r>
            <a:r>
              <a:rPr lang="hu-HU" dirty="0" err="1" smtClean="0"/>
              <a:t>SVO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fixed </a:t>
            </a:r>
            <a:r>
              <a:rPr lang="hu-HU" dirty="0" err="1" smtClean="0"/>
              <a:t>word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			free </a:t>
            </a:r>
            <a:r>
              <a:rPr lang="hu-HU" dirty="0" err="1" smtClean="0"/>
              <a:t>word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fused</a:t>
            </a:r>
            <a:r>
              <a:rPr lang="hu-HU" dirty="0" smtClean="0"/>
              <a:t> </a:t>
            </a:r>
            <a:r>
              <a:rPr lang="hu-HU" dirty="0" err="1" smtClean="0"/>
              <a:t>thematic</a:t>
            </a:r>
            <a:r>
              <a:rPr lang="hu-HU" dirty="0" smtClean="0"/>
              <a:t> and		</a:t>
            </a:r>
            <a:r>
              <a:rPr lang="hu-HU" dirty="0" err="1" smtClean="0"/>
              <a:t>separate</a:t>
            </a:r>
            <a:r>
              <a:rPr lang="hu-HU" dirty="0" smtClean="0"/>
              <a:t> </a:t>
            </a:r>
            <a:r>
              <a:rPr lang="hu-HU" dirty="0" err="1" smtClean="0"/>
              <a:t>thematic</a:t>
            </a:r>
            <a:r>
              <a:rPr lang="hu-HU" dirty="0" smtClean="0"/>
              <a:t> and </a:t>
            </a:r>
            <a:r>
              <a:rPr lang="hu-HU" dirty="0" err="1" smtClean="0"/>
              <a:t>discourse</a:t>
            </a:r>
            <a:r>
              <a:rPr lang="hu-HU" dirty="0" smtClean="0"/>
              <a:t> </a:t>
            </a:r>
            <a:r>
              <a:rPr lang="hu-HU" dirty="0" err="1" smtClean="0"/>
              <a:t>roles</a:t>
            </a:r>
            <a:r>
              <a:rPr lang="hu-HU" dirty="0" smtClean="0"/>
              <a:t>				</a:t>
            </a:r>
            <a:r>
              <a:rPr lang="hu-HU" dirty="0" err="1" smtClean="0"/>
              <a:t>discourse</a:t>
            </a:r>
            <a:r>
              <a:rPr lang="hu-HU" dirty="0" smtClean="0"/>
              <a:t> </a:t>
            </a:r>
            <a:r>
              <a:rPr lang="hu-HU" dirty="0" err="1" smtClean="0"/>
              <a:t>roles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non-finite</a:t>
            </a:r>
            <a:r>
              <a:rPr lang="hu-HU" dirty="0" smtClean="0"/>
              <a:t> </a:t>
            </a:r>
            <a:r>
              <a:rPr lang="hu-HU" dirty="0" err="1" smtClean="0"/>
              <a:t>subordination</a:t>
            </a:r>
            <a:r>
              <a:rPr lang="hu-HU" dirty="0" smtClean="0"/>
              <a:t>	</a:t>
            </a:r>
            <a:r>
              <a:rPr lang="hu-HU" dirty="0" err="1" smtClean="0"/>
              <a:t>finite</a:t>
            </a:r>
            <a:r>
              <a:rPr lang="hu-HU" dirty="0" smtClean="0"/>
              <a:t> </a:t>
            </a:r>
            <a:r>
              <a:rPr lang="hu-HU" dirty="0" err="1" smtClean="0"/>
              <a:t>subordination</a:t>
            </a:r>
            <a:endParaRPr lang="hu-HU" dirty="0" smtClean="0"/>
          </a:p>
          <a:p>
            <a:pPr>
              <a:buNone/>
            </a:pPr>
            <a:r>
              <a:rPr lang="hu-HU" dirty="0" err="1"/>
              <a:t>c</a:t>
            </a:r>
            <a:r>
              <a:rPr lang="hu-HU" dirty="0" err="1" smtClean="0"/>
              <a:t>lause-final</a:t>
            </a:r>
            <a:r>
              <a:rPr lang="hu-HU" dirty="0" smtClean="0"/>
              <a:t> 			</a:t>
            </a:r>
            <a:r>
              <a:rPr lang="hu-HU" dirty="0" err="1" smtClean="0"/>
              <a:t>clause-initial</a:t>
            </a:r>
            <a:r>
              <a:rPr lang="hu-HU" dirty="0" smtClean="0"/>
              <a:t> </a:t>
            </a:r>
            <a:r>
              <a:rPr lang="hu-HU" dirty="0" err="1" smtClean="0"/>
              <a:t>complementizer</a:t>
            </a:r>
            <a:r>
              <a:rPr lang="hu-HU" dirty="0" smtClean="0"/>
              <a:t> 			</a:t>
            </a:r>
            <a:r>
              <a:rPr lang="hu-HU" dirty="0" err="1" smtClean="0"/>
              <a:t>complementizer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no </a:t>
            </a:r>
            <a:r>
              <a:rPr lang="hu-HU" dirty="0" err="1" smtClean="0"/>
              <a:t>articles</a:t>
            </a:r>
            <a:r>
              <a:rPr lang="hu-HU" dirty="0" smtClean="0"/>
              <a:t>				</a:t>
            </a:r>
            <a:r>
              <a:rPr lang="hu-HU" dirty="0" err="1" smtClean="0"/>
              <a:t>articles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		</a:t>
            </a: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topical</a:t>
            </a:r>
            <a:r>
              <a:rPr lang="hu-HU" dirty="0" smtClean="0"/>
              <a:t>  </a:t>
            </a:r>
            <a:r>
              <a:rPr lang="hu-HU" dirty="0" err="1" smtClean="0"/>
              <a:t>object</a:t>
            </a:r>
            <a:r>
              <a:rPr lang="hu-HU" dirty="0" smtClean="0"/>
              <a:t>                     		</a:t>
            </a:r>
            <a:r>
              <a:rPr lang="hu-HU" dirty="0" err="1" smtClean="0"/>
              <a:t>definitene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differential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r>
              <a:rPr lang="hu-HU" dirty="0" smtClean="0"/>
              <a:t> marking	</a:t>
            </a:r>
            <a:r>
              <a:rPr lang="hu-HU" dirty="0" err="1" smtClean="0"/>
              <a:t>general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r>
              <a:rPr lang="hu-HU" dirty="0" smtClean="0"/>
              <a:t> marking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1143000"/>
          </a:xfrm>
        </p:spPr>
        <p:txBody>
          <a:bodyPr>
            <a:noAutofit/>
          </a:bodyPr>
          <a:lstStyle/>
          <a:p>
            <a:r>
              <a:rPr lang="hu-HU" sz="3600" dirty="0" smtClean="0"/>
              <a:t>(</a:t>
            </a:r>
            <a:r>
              <a:rPr lang="hu-HU" sz="3600" dirty="0" err="1" smtClean="0"/>
              <a:t>iii</a:t>
            </a:r>
            <a:r>
              <a:rPr lang="hu-HU" sz="3600" dirty="0" smtClean="0"/>
              <a:t>) </a:t>
            </a:r>
            <a:r>
              <a:rPr lang="hu-HU" sz="3600" dirty="0" err="1" smtClean="0"/>
              <a:t>Hungarian</a:t>
            </a:r>
            <a:r>
              <a:rPr lang="hu-HU" sz="3600" dirty="0" smtClean="0"/>
              <a:t> has </a:t>
            </a:r>
            <a:r>
              <a:rPr lang="hu-HU" sz="3600" dirty="0" err="1" smtClean="0"/>
              <a:t>preserved</a:t>
            </a:r>
            <a:r>
              <a:rPr lang="hu-HU" sz="3600" dirty="0" smtClean="0"/>
              <a:t> </a:t>
            </a:r>
            <a:r>
              <a:rPr lang="hu-HU" sz="3600" dirty="0" err="1" smtClean="0"/>
              <a:t>the</a:t>
            </a:r>
            <a:r>
              <a:rPr lang="hu-HU" sz="3600" dirty="0" smtClean="0"/>
              <a:t> </a:t>
            </a:r>
            <a:r>
              <a:rPr lang="hu-HU" sz="3600" dirty="0" err="1" smtClean="0"/>
              <a:t>Inverse</a:t>
            </a:r>
            <a:r>
              <a:rPr lang="hu-HU" sz="3600" dirty="0" smtClean="0"/>
              <a:t> </a:t>
            </a:r>
            <a:r>
              <a:rPr lang="hu-HU" sz="3600" dirty="0" err="1" smtClean="0"/>
              <a:t>Agreement</a:t>
            </a:r>
            <a:r>
              <a:rPr lang="hu-HU" sz="3600" dirty="0" smtClean="0"/>
              <a:t> </a:t>
            </a:r>
            <a:r>
              <a:rPr lang="hu-HU" sz="3600" dirty="0" err="1" smtClean="0"/>
              <a:t>Constraint</a:t>
            </a:r>
            <a:r>
              <a:rPr lang="hu-HU" sz="3600" dirty="0" smtClean="0"/>
              <a:t> </a:t>
            </a:r>
            <a:r>
              <a:rPr lang="hu-HU" sz="3600" dirty="0" err="1" smtClean="0"/>
              <a:t>on</a:t>
            </a:r>
            <a:r>
              <a:rPr lang="hu-HU" sz="3600" dirty="0" smtClean="0"/>
              <a:t> </a:t>
            </a:r>
            <a:r>
              <a:rPr lang="hu-HU" sz="3600" dirty="0" err="1" smtClean="0"/>
              <a:t>topical</a:t>
            </a:r>
            <a:r>
              <a:rPr lang="hu-HU" sz="3600" dirty="0" smtClean="0"/>
              <a:t> O – V </a:t>
            </a:r>
            <a:r>
              <a:rPr lang="hu-HU" sz="3600" dirty="0" err="1" smtClean="0"/>
              <a:t>agr</a:t>
            </a:r>
            <a:r>
              <a:rPr lang="hu-HU" sz="3600" dirty="0" smtClean="0"/>
              <a:t>.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507288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(30) </a:t>
            </a:r>
            <a:r>
              <a:rPr lang="hu-HU" b="1" i="1" dirty="0" err="1" smtClean="0"/>
              <a:t>Inverse</a:t>
            </a:r>
            <a:r>
              <a:rPr lang="hu-HU" b="1" i="1" dirty="0" smtClean="0"/>
              <a:t> </a:t>
            </a:r>
            <a:r>
              <a:rPr lang="hu-HU" b="1" i="1" dirty="0" err="1" smtClean="0"/>
              <a:t>Agreement</a:t>
            </a:r>
            <a:r>
              <a:rPr lang="hu-HU" b="1" i="1" dirty="0" smtClean="0"/>
              <a:t> </a:t>
            </a:r>
            <a:r>
              <a:rPr lang="hu-HU" b="1" i="1" dirty="0" err="1" smtClean="0"/>
              <a:t>Constraint</a:t>
            </a:r>
            <a:r>
              <a:rPr lang="hu-HU" b="1" i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Comrie</a:t>
            </a:r>
            <a:r>
              <a:rPr lang="hu-HU" dirty="0" smtClean="0"/>
              <a:t> 1980)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		An </a:t>
            </a:r>
            <a:r>
              <a:rPr lang="hu-HU" dirty="0" err="1" smtClean="0"/>
              <a:t>object</a:t>
            </a:r>
            <a:r>
              <a:rPr lang="hu-HU" dirty="0" smtClean="0"/>
              <a:t> </a:t>
            </a:r>
            <a:r>
              <a:rPr lang="hu-HU" dirty="0" err="1" smtClean="0"/>
              <a:t>cannot</a:t>
            </a:r>
            <a:r>
              <a:rPr lang="hu-HU" dirty="0" smtClean="0"/>
              <a:t> </a:t>
            </a:r>
            <a:r>
              <a:rPr lang="hu-HU" dirty="0" err="1" smtClean="0"/>
              <a:t>elicit</a:t>
            </a:r>
            <a:r>
              <a:rPr lang="hu-HU" dirty="0" smtClean="0"/>
              <a:t> </a:t>
            </a: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if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dirty="0" err="1" smtClean="0"/>
              <a:t>higher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animacy</a:t>
            </a:r>
            <a:r>
              <a:rPr lang="hu-HU" dirty="0" smtClean="0"/>
              <a:t> </a:t>
            </a:r>
            <a:r>
              <a:rPr lang="hu-HU" dirty="0" err="1" smtClean="0"/>
              <a:t>hierarchy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  </a:t>
            </a:r>
          </a:p>
          <a:p>
            <a:pPr>
              <a:buNone/>
            </a:pPr>
            <a:r>
              <a:rPr lang="hu-HU" dirty="0" smtClean="0"/>
              <a:t>      	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subject</a:t>
            </a:r>
            <a:r>
              <a:rPr lang="hu-HU" dirty="0" smtClean="0"/>
              <a:t> </a:t>
            </a:r>
            <a:r>
              <a:rPr lang="hu-HU" dirty="0" err="1" smtClean="0"/>
              <a:t>agreeing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verb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dirty="0" smtClean="0"/>
              <a:t>(31) 	</a:t>
            </a:r>
            <a:r>
              <a:rPr lang="hu-HU" b="1" i="1" dirty="0" err="1" smtClean="0"/>
              <a:t>Animacy</a:t>
            </a:r>
            <a:r>
              <a:rPr lang="hu-HU" b="1" i="1" dirty="0" smtClean="0"/>
              <a:t> </a:t>
            </a:r>
            <a:r>
              <a:rPr lang="hu-HU" b="1" i="1" dirty="0" err="1" smtClean="0"/>
              <a:t>hierarchy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1SG</a:t>
            </a:r>
            <a:r>
              <a:rPr lang="hu-HU" dirty="0" smtClean="0"/>
              <a:t> &gt; </a:t>
            </a:r>
            <a:r>
              <a:rPr lang="hu-HU" dirty="0" err="1" smtClean="0"/>
              <a:t>1PL</a:t>
            </a:r>
            <a:r>
              <a:rPr lang="hu-HU" dirty="0" smtClean="0"/>
              <a:t> &gt; </a:t>
            </a:r>
            <a:r>
              <a:rPr lang="hu-HU" dirty="0" err="1" smtClean="0"/>
              <a:t>2SG</a:t>
            </a:r>
            <a:r>
              <a:rPr lang="hu-HU" dirty="0" smtClean="0"/>
              <a:t> &gt; </a:t>
            </a:r>
            <a:r>
              <a:rPr lang="hu-HU" dirty="0" err="1" smtClean="0"/>
              <a:t>2PL</a:t>
            </a:r>
            <a:r>
              <a:rPr lang="hu-HU" dirty="0" smtClean="0"/>
              <a:t> &gt; </a:t>
            </a:r>
            <a:r>
              <a:rPr lang="hu-HU" dirty="0" err="1" smtClean="0"/>
              <a:t>3SG</a:t>
            </a:r>
            <a:r>
              <a:rPr lang="hu-HU" dirty="0" smtClean="0"/>
              <a:t> &gt; </a:t>
            </a:r>
            <a:r>
              <a:rPr lang="hu-HU" dirty="0" err="1" smtClean="0"/>
              <a:t>3PL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The </a:t>
            </a:r>
            <a:r>
              <a:rPr lang="hu-HU" sz="3600" b="1" dirty="0" err="1" smtClean="0"/>
              <a:t>Inverse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Agreement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constrains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topicalizability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objects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err="1" smtClean="0"/>
              <a:t>Nikolaeva</a:t>
            </a:r>
            <a:r>
              <a:rPr lang="hu-HU" dirty="0" smtClean="0"/>
              <a:t> (2001): The 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topic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Ob-Ugric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 </a:t>
            </a:r>
            <a:r>
              <a:rPr lang="hu-HU" dirty="0" err="1" smtClean="0"/>
              <a:t>subject</a:t>
            </a:r>
            <a:r>
              <a:rPr lang="hu-HU" dirty="0" smtClean="0"/>
              <a:t>. A </a:t>
            </a:r>
            <a:r>
              <a:rPr lang="hu-HU" dirty="0" err="1" smtClean="0"/>
              <a:t>topical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r>
              <a:rPr lang="hu-HU" dirty="0" smtClean="0"/>
              <a:t> is </a:t>
            </a:r>
            <a:r>
              <a:rPr lang="hu-HU" dirty="0" err="1" smtClean="0"/>
              <a:t>always</a:t>
            </a:r>
            <a:r>
              <a:rPr lang="hu-HU" dirty="0" smtClean="0"/>
              <a:t> a </a:t>
            </a:r>
            <a:r>
              <a:rPr lang="hu-HU" dirty="0" err="1" smtClean="0"/>
              <a:t>secondary</a:t>
            </a:r>
            <a:r>
              <a:rPr lang="hu-HU" dirty="0" smtClean="0"/>
              <a:t> </a:t>
            </a:r>
            <a:r>
              <a:rPr lang="hu-HU" dirty="0" err="1" smtClean="0"/>
              <a:t>topic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err="1" smtClean="0"/>
              <a:t>Animacy</a:t>
            </a:r>
            <a:r>
              <a:rPr lang="hu-HU" b="1" dirty="0" smtClean="0"/>
              <a:t> </a:t>
            </a:r>
            <a:r>
              <a:rPr lang="hu-HU" b="1" dirty="0" err="1" smtClean="0"/>
              <a:t>Hierarchy</a:t>
            </a:r>
            <a:r>
              <a:rPr lang="hu-HU" b="1" dirty="0" smtClean="0"/>
              <a:t> = </a:t>
            </a:r>
            <a:r>
              <a:rPr lang="hu-HU" b="1" dirty="0" err="1" smtClean="0"/>
              <a:t>Topicality</a:t>
            </a:r>
            <a:r>
              <a:rPr lang="hu-HU" b="1" dirty="0" smtClean="0"/>
              <a:t> </a:t>
            </a:r>
            <a:r>
              <a:rPr lang="hu-HU" b="1" dirty="0" err="1" smtClean="0"/>
              <a:t>Hierarchy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(36) </a:t>
            </a:r>
            <a:r>
              <a:rPr lang="hu-HU" b="1" i="1" dirty="0" err="1" smtClean="0"/>
              <a:t>Inverse</a:t>
            </a:r>
            <a:r>
              <a:rPr lang="hu-HU" b="1" i="1" dirty="0" smtClean="0"/>
              <a:t> </a:t>
            </a:r>
            <a:r>
              <a:rPr lang="hu-HU" b="1" i="1" dirty="0" err="1" smtClean="0"/>
              <a:t>Agreement</a:t>
            </a:r>
            <a:r>
              <a:rPr lang="hu-HU" b="1" i="1" dirty="0" smtClean="0"/>
              <a:t> = </a:t>
            </a:r>
            <a:r>
              <a:rPr lang="hu-HU" b="1" i="1" dirty="0" err="1" smtClean="0"/>
              <a:t>Inverse</a:t>
            </a:r>
            <a:r>
              <a:rPr lang="hu-HU" b="1" i="1" dirty="0" smtClean="0"/>
              <a:t> </a:t>
            </a:r>
            <a:r>
              <a:rPr lang="hu-HU" b="1" i="1" dirty="0" err="1" smtClean="0"/>
              <a:t>Topicality</a:t>
            </a:r>
            <a:r>
              <a:rPr lang="hu-HU" b="1" i="1" dirty="0" smtClean="0"/>
              <a:t> </a:t>
            </a:r>
            <a:r>
              <a:rPr lang="hu-HU" b="1" i="1" dirty="0" err="1" smtClean="0"/>
              <a:t>Constraint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		A </a:t>
            </a:r>
            <a:r>
              <a:rPr lang="hu-HU" dirty="0" err="1" smtClean="0"/>
              <a:t>secondary</a:t>
            </a:r>
            <a:r>
              <a:rPr lang="hu-HU" dirty="0" smtClean="0"/>
              <a:t> </a:t>
            </a:r>
            <a:r>
              <a:rPr lang="hu-HU" dirty="0" err="1" smtClean="0"/>
              <a:t>topic</a:t>
            </a:r>
            <a:r>
              <a:rPr lang="hu-HU" dirty="0" smtClean="0"/>
              <a:t> </a:t>
            </a:r>
            <a:r>
              <a:rPr lang="hu-HU" dirty="0" err="1" smtClean="0"/>
              <a:t>cannot</a:t>
            </a:r>
            <a:r>
              <a:rPr lang="hu-HU" dirty="0" smtClean="0"/>
              <a:t> be more </a:t>
            </a:r>
            <a:r>
              <a:rPr lang="hu-HU" dirty="0" err="1" smtClean="0"/>
              <a:t>topical</a:t>
            </a:r>
            <a:r>
              <a:rPr lang="hu-HU" dirty="0" smtClean="0"/>
              <a:t> 	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topic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clause</a:t>
            </a:r>
            <a:r>
              <a:rPr lang="hu-HU" dirty="0" smtClean="0"/>
              <a:t>.</a:t>
            </a:r>
          </a:p>
          <a:p>
            <a:endParaRPr lang="hu-HU" sz="900" dirty="0" smtClean="0"/>
          </a:p>
          <a:p>
            <a:pPr marL="514350" indent="-514350">
              <a:buNone/>
            </a:pPr>
            <a:r>
              <a:rPr lang="hu-HU" dirty="0" smtClean="0"/>
              <a:t>		An </a:t>
            </a:r>
            <a:r>
              <a:rPr lang="hu-HU" dirty="0" err="1" smtClean="0"/>
              <a:t>object</a:t>
            </a:r>
            <a:r>
              <a:rPr lang="hu-HU" dirty="0" smtClean="0"/>
              <a:t> more </a:t>
            </a:r>
            <a:r>
              <a:rPr lang="hu-HU" dirty="0" err="1" smtClean="0"/>
              <a:t>topical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subject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	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clause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be </a:t>
            </a:r>
            <a:r>
              <a:rPr lang="hu-HU" dirty="0" err="1" smtClean="0"/>
              <a:t>construed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 </a:t>
            </a:r>
            <a:r>
              <a:rPr lang="hu-HU" dirty="0" err="1" smtClean="0"/>
              <a:t>focus</a:t>
            </a:r>
            <a:r>
              <a:rPr lang="hu-HU" dirty="0" smtClean="0"/>
              <a:t>.</a:t>
            </a:r>
          </a:p>
          <a:p>
            <a:pPr marL="514350" indent="-514350">
              <a:buAutoNum type="arabicParenBoth" startAt="29"/>
            </a:pPr>
            <a:endParaRPr lang="hu-HU" sz="2200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70992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/>
              <a:t>Strong </a:t>
            </a:r>
            <a:r>
              <a:rPr lang="hu-HU" sz="4000" b="1" dirty="0" err="1" smtClean="0"/>
              <a:t>IAC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4000" b="1" dirty="0" err="1" smtClean="0"/>
              <a:t>Eastern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Khanty</a:t>
            </a:r>
            <a:r>
              <a:rPr lang="hu-HU" sz="4000" b="1" dirty="0" smtClean="0"/>
              <a:t>, </a:t>
            </a:r>
            <a:r>
              <a:rPr lang="hu-HU" sz="4000" b="1" dirty="0" err="1" smtClean="0"/>
              <a:t>Samoyedic</a:t>
            </a:r>
            <a:r>
              <a:rPr lang="hu-HU" sz="3600" dirty="0"/>
              <a:t>:</a:t>
            </a:r>
            <a:r>
              <a:rPr lang="hu-HU" sz="4000" dirty="0"/>
              <a:t> 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b="1" dirty="0" smtClean="0"/>
              <a:t>no </a:t>
            </a:r>
            <a:r>
              <a:rPr lang="hu-HU" sz="4000" b="1" dirty="0" err="1"/>
              <a:t>agreement</a:t>
            </a:r>
            <a:r>
              <a:rPr lang="hu-HU" sz="4000" b="1" dirty="0"/>
              <a:t> </a:t>
            </a:r>
            <a:r>
              <a:rPr lang="hu-HU" sz="4000" b="1" dirty="0" err="1"/>
              <a:t>with</a:t>
            </a:r>
            <a:r>
              <a:rPr lang="hu-HU" sz="4000" b="1" dirty="0"/>
              <a:t> </a:t>
            </a:r>
            <a:r>
              <a:rPr lang="hu-HU" sz="4000" b="1" dirty="0" err="1"/>
              <a:t>1st</a:t>
            </a:r>
            <a:r>
              <a:rPr lang="hu-HU" sz="4000" b="1" dirty="0"/>
              <a:t> and </a:t>
            </a:r>
            <a:r>
              <a:rPr lang="hu-HU" sz="4000" b="1" dirty="0" err="1"/>
              <a:t>2nd</a:t>
            </a:r>
            <a:r>
              <a:rPr lang="hu-HU" sz="4000" b="1" dirty="0"/>
              <a:t> </a:t>
            </a:r>
            <a:r>
              <a:rPr lang="hu-HU" sz="4000" b="1" dirty="0" err="1"/>
              <a:t>person</a:t>
            </a:r>
            <a:r>
              <a:rPr lang="hu-HU" sz="4000" b="1" dirty="0"/>
              <a:t> </a:t>
            </a:r>
            <a:r>
              <a:rPr lang="hu-HU" sz="4000" b="1" dirty="0" err="1" smtClean="0"/>
              <a:t>objects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(32) </a:t>
            </a:r>
            <a:r>
              <a:rPr lang="hu-HU" dirty="0"/>
              <a:t>	</a:t>
            </a:r>
            <a:r>
              <a:rPr lang="hu-HU" i="1" dirty="0" smtClean="0"/>
              <a:t>Vera </a:t>
            </a:r>
            <a:r>
              <a:rPr lang="hu-HU" i="1" dirty="0"/>
              <a:t>	</a:t>
            </a:r>
            <a:r>
              <a:rPr lang="hu-HU" b="1" i="1" dirty="0" err="1"/>
              <a:t>ʌüw-at</a:t>
            </a:r>
            <a:r>
              <a:rPr lang="hu-HU" i="1" dirty="0"/>
              <a:t> 	</a:t>
            </a:r>
            <a:r>
              <a:rPr lang="hu-HU" i="1" dirty="0" err="1"/>
              <a:t>wū-ʌ-</a:t>
            </a:r>
            <a:r>
              <a:rPr lang="hu-HU" b="1" i="1" dirty="0" err="1">
                <a:solidFill>
                  <a:srgbClr val="FF0000"/>
                </a:solidFill>
              </a:rPr>
              <a:t>təɣ</a:t>
            </a:r>
            <a:r>
              <a:rPr lang="hu-HU" i="1" dirty="0" smtClean="0"/>
              <a:t>.    </a:t>
            </a:r>
            <a:r>
              <a:rPr lang="hu-HU" dirty="0" smtClean="0"/>
              <a:t>(</a:t>
            </a:r>
            <a:r>
              <a:rPr lang="hu-HU" dirty="0" err="1" smtClean="0"/>
              <a:t>Eastern</a:t>
            </a:r>
            <a:r>
              <a:rPr lang="hu-HU" dirty="0" smtClean="0"/>
              <a:t> </a:t>
            </a:r>
            <a:r>
              <a:rPr lang="hu-HU" dirty="0" err="1" smtClean="0"/>
              <a:t>Khanty</a:t>
            </a:r>
            <a:r>
              <a:rPr lang="hu-HU" dirty="0" smtClean="0"/>
              <a:t>)</a:t>
            </a:r>
            <a:endParaRPr lang="hu-HU" dirty="0"/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Vera </a:t>
            </a:r>
            <a:r>
              <a:rPr lang="hu-HU" dirty="0"/>
              <a:t>	</a:t>
            </a:r>
            <a:r>
              <a:rPr lang="hu-HU" dirty="0" err="1"/>
              <a:t>she-</a:t>
            </a:r>
            <a:r>
              <a:rPr lang="hu-HU" cap="small" dirty="0" err="1"/>
              <a:t>acc</a:t>
            </a:r>
            <a:r>
              <a:rPr lang="hu-HU" dirty="0"/>
              <a:t> 	</a:t>
            </a:r>
            <a:r>
              <a:rPr lang="hu-HU" dirty="0" err="1"/>
              <a:t>know-</a:t>
            </a:r>
            <a:r>
              <a:rPr lang="hu-HU" cap="small" dirty="0" err="1"/>
              <a:t>prs-</a:t>
            </a:r>
            <a:r>
              <a:rPr lang="hu-HU" b="1" cap="small" dirty="0" err="1">
                <a:solidFill>
                  <a:srgbClr val="FF0000"/>
                </a:solidFill>
              </a:rPr>
              <a:t>obj</a:t>
            </a:r>
            <a:r>
              <a:rPr lang="hu-HU" cap="small" dirty="0" err="1"/>
              <a:t>.3sg</a:t>
            </a:r>
            <a:endParaRPr lang="hu-HU" dirty="0"/>
          </a:p>
          <a:p>
            <a:pPr>
              <a:buNone/>
            </a:pPr>
            <a:r>
              <a:rPr lang="hu-HU" dirty="0"/>
              <a:t>		</a:t>
            </a:r>
            <a:r>
              <a:rPr lang="hu-HU" dirty="0" smtClean="0"/>
              <a:t>‘Vera </a:t>
            </a:r>
            <a:r>
              <a:rPr lang="hu-HU" dirty="0" err="1"/>
              <a:t>knows</a:t>
            </a:r>
            <a:r>
              <a:rPr lang="hu-HU" dirty="0"/>
              <a:t> </a:t>
            </a:r>
            <a:r>
              <a:rPr lang="hu-HU" b="1" dirty="0" err="1"/>
              <a:t>her</a:t>
            </a:r>
            <a:r>
              <a:rPr lang="hu-HU" b="1" dirty="0" smtClean="0"/>
              <a:t>.</a:t>
            </a:r>
            <a:r>
              <a:rPr lang="hu-HU" dirty="0" smtClean="0"/>
              <a:t>’</a:t>
            </a:r>
          </a:p>
          <a:p>
            <a:pPr>
              <a:buNone/>
            </a:pPr>
            <a:endParaRPr lang="hu-HU" sz="900" dirty="0"/>
          </a:p>
          <a:p>
            <a:pPr>
              <a:buNone/>
            </a:pPr>
            <a:r>
              <a:rPr lang="hu-HU" dirty="0" smtClean="0"/>
              <a:t>(33)a</a:t>
            </a:r>
            <a:r>
              <a:rPr lang="hu-HU" dirty="0"/>
              <a:t>. </a:t>
            </a:r>
            <a:r>
              <a:rPr lang="hu-HU" i="1" dirty="0" err="1" smtClean="0"/>
              <a:t>ʌüw</a:t>
            </a:r>
            <a:r>
              <a:rPr lang="hu-HU" i="1" dirty="0" smtClean="0"/>
              <a:t> </a:t>
            </a:r>
            <a:r>
              <a:rPr lang="hu-HU" i="1" dirty="0"/>
              <a:t>	</a:t>
            </a:r>
            <a:r>
              <a:rPr lang="hu-HU" b="1" i="1" dirty="0" err="1"/>
              <a:t>mān-t</a:t>
            </a:r>
            <a:r>
              <a:rPr lang="hu-HU" b="1" i="1" dirty="0"/>
              <a:t> /</a:t>
            </a:r>
            <a:r>
              <a:rPr lang="hu-HU" b="1" i="1" dirty="0" err="1"/>
              <a:t>nüŋ-at</a:t>
            </a:r>
            <a:r>
              <a:rPr lang="hu-HU" i="1" dirty="0"/>
              <a:t>	</a:t>
            </a:r>
            <a:r>
              <a:rPr lang="hu-HU" i="1" dirty="0" err="1" smtClean="0"/>
              <a:t>wū-ʌ</a:t>
            </a:r>
            <a:r>
              <a:rPr lang="hu-HU" i="1" dirty="0"/>
              <a:t>.</a:t>
            </a:r>
            <a:r>
              <a:rPr lang="hu-HU" dirty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 he </a:t>
            </a:r>
            <a:r>
              <a:rPr lang="hu-HU" dirty="0"/>
              <a:t>	</a:t>
            </a:r>
            <a:r>
              <a:rPr lang="hu-HU" dirty="0" err="1" smtClean="0"/>
              <a:t>I-</a:t>
            </a:r>
            <a:r>
              <a:rPr lang="hu-HU" cap="small" dirty="0" err="1" smtClean="0"/>
              <a:t>acc</a:t>
            </a:r>
            <a:r>
              <a:rPr lang="hu-HU" cap="small" dirty="0" smtClean="0"/>
              <a:t>   </a:t>
            </a:r>
            <a:r>
              <a:rPr lang="hu-HU" dirty="0" smtClean="0"/>
              <a:t>/</a:t>
            </a:r>
            <a:r>
              <a:rPr lang="hu-HU" dirty="0" err="1"/>
              <a:t>you-</a:t>
            </a:r>
            <a:r>
              <a:rPr lang="hu-HU" cap="small" dirty="0" err="1"/>
              <a:t>acc</a:t>
            </a:r>
            <a:r>
              <a:rPr lang="hu-HU" dirty="0"/>
              <a:t> 	</a:t>
            </a:r>
            <a:r>
              <a:rPr lang="hu-HU" dirty="0" err="1"/>
              <a:t>see-</a:t>
            </a:r>
            <a:r>
              <a:rPr lang="hu-HU" cap="small" dirty="0" err="1"/>
              <a:t>prs.3sg</a:t>
            </a:r>
            <a:r>
              <a:rPr lang="hu-HU" cap="small" dirty="0"/>
              <a:t>	</a:t>
            </a:r>
            <a:endParaRPr lang="hu-HU" cap="small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/>
              <a:t>He </a:t>
            </a:r>
            <a:r>
              <a:rPr lang="hu-HU" dirty="0" err="1"/>
              <a:t>sees</a:t>
            </a:r>
            <a:r>
              <a:rPr lang="hu-HU" dirty="0"/>
              <a:t> </a:t>
            </a:r>
            <a:r>
              <a:rPr lang="hu-HU" b="1" dirty="0" err="1" smtClean="0"/>
              <a:t>me</a:t>
            </a:r>
            <a:r>
              <a:rPr lang="hu-HU" b="1" dirty="0" smtClean="0"/>
              <a:t>/</a:t>
            </a:r>
            <a:r>
              <a:rPr lang="hu-HU" b="1" dirty="0" err="1" smtClean="0"/>
              <a:t>you</a:t>
            </a:r>
            <a:r>
              <a:rPr lang="hu-HU" dirty="0" smtClean="0"/>
              <a:t>.’</a:t>
            </a:r>
          </a:p>
          <a:p>
            <a:pPr>
              <a:buNone/>
            </a:pPr>
            <a:endParaRPr lang="hu-HU" sz="900" dirty="0" smtClean="0"/>
          </a:p>
          <a:p>
            <a:pPr marL="514350" indent="-514350">
              <a:buNone/>
            </a:pPr>
            <a:r>
              <a:rPr lang="hu-HU" i="1" dirty="0"/>
              <a:t> </a:t>
            </a:r>
            <a:r>
              <a:rPr lang="hu-HU" i="1" dirty="0" smtClean="0"/>
              <a:t>       b. </a:t>
            </a:r>
            <a:r>
              <a:rPr lang="hu-HU" i="1" dirty="0" err="1" smtClean="0"/>
              <a:t>mā</a:t>
            </a:r>
            <a:r>
              <a:rPr lang="hu-HU" i="1" dirty="0" smtClean="0"/>
              <a:t> </a:t>
            </a:r>
            <a:r>
              <a:rPr lang="hu-HU" i="1" dirty="0"/>
              <a:t>	</a:t>
            </a:r>
            <a:r>
              <a:rPr lang="hu-HU" b="1" i="1" dirty="0" err="1"/>
              <a:t>nüŋ-at</a:t>
            </a:r>
            <a:r>
              <a:rPr lang="hu-HU" i="1" dirty="0"/>
              <a:t> 	</a:t>
            </a:r>
            <a:r>
              <a:rPr lang="hu-HU" i="1" dirty="0" err="1" smtClean="0"/>
              <a:t>wū-ʌ-əm</a:t>
            </a:r>
            <a:r>
              <a:rPr lang="hu-HU" i="1" dirty="0" smtClean="0"/>
              <a:t>.</a:t>
            </a:r>
          </a:p>
          <a:p>
            <a:pPr marL="514350" indent="-514350">
              <a:buNone/>
            </a:pPr>
            <a:r>
              <a:rPr lang="hu-HU" dirty="0" smtClean="0"/>
              <a:t>		  I </a:t>
            </a:r>
            <a:r>
              <a:rPr lang="hu-HU" dirty="0"/>
              <a:t>	</a:t>
            </a:r>
            <a:r>
              <a:rPr lang="hu-HU" dirty="0" err="1" smtClean="0"/>
              <a:t>you-</a:t>
            </a:r>
            <a:r>
              <a:rPr lang="hu-HU" cap="small" dirty="0" err="1" smtClean="0"/>
              <a:t>acc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err="1"/>
              <a:t>see-</a:t>
            </a:r>
            <a:r>
              <a:rPr lang="hu-HU" cap="small" dirty="0" err="1"/>
              <a:t>prs-1sg</a:t>
            </a:r>
            <a:r>
              <a:rPr lang="hu-HU" i="1" dirty="0" smtClean="0"/>
              <a:t> </a:t>
            </a:r>
          </a:p>
          <a:p>
            <a:pPr>
              <a:buNone/>
            </a:pPr>
            <a:r>
              <a:rPr lang="hu-HU" dirty="0" smtClean="0"/>
              <a:t>		 ‘</a:t>
            </a:r>
            <a:r>
              <a:rPr lang="hu-HU" dirty="0"/>
              <a:t>I </a:t>
            </a:r>
            <a:r>
              <a:rPr lang="hu-HU" dirty="0" err="1"/>
              <a:t>see</a:t>
            </a:r>
            <a:r>
              <a:rPr lang="hu-HU" dirty="0"/>
              <a:t>/</a:t>
            </a:r>
            <a:r>
              <a:rPr lang="hu-HU" dirty="0" err="1"/>
              <a:t>know</a:t>
            </a:r>
            <a:r>
              <a:rPr lang="hu-HU" dirty="0"/>
              <a:t> </a:t>
            </a:r>
            <a:r>
              <a:rPr lang="hu-HU" b="1" dirty="0" err="1"/>
              <a:t>you</a:t>
            </a:r>
            <a:r>
              <a:rPr lang="hu-HU" cap="small" baseline="-25000" dirty="0" err="1"/>
              <a:t>sg</a:t>
            </a:r>
            <a:r>
              <a:rPr lang="hu-HU" dirty="0" smtClean="0"/>
              <a:t>.’ 		(Csepregi </a:t>
            </a:r>
            <a:r>
              <a:rPr lang="hu-HU" dirty="0" err="1" smtClean="0"/>
              <a:t>p.c</a:t>
            </a:r>
            <a:r>
              <a:rPr lang="hu-HU" dirty="0" smtClean="0"/>
              <a:t>.)</a:t>
            </a:r>
            <a:endParaRPr lang="hu-H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Strong </a:t>
            </a:r>
            <a:r>
              <a:rPr lang="hu-HU" sz="3600" b="1" dirty="0" err="1" smtClean="0"/>
              <a:t>IAC</a:t>
            </a:r>
            <a:r>
              <a:rPr lang="hu-HU" sz="3600" b="1" i="1" dirty="0" smtClean="0"/>
              <a:t> </a:t>
            </a:r>
            <a:r>
              <a:rPr lang="hu-HU" sz="3600" b="1" dirty="0" err="1" smtClean="0"/>
              <a:t>also</a:t>
            </a:r>
            <a:r>
              <a:rPr lang="hu-HU" sz="3600" b="1" i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Tundra </a:t>
            </a:r>
            <a:r>
              <a:rPr lang="hu-HU" sz="3600" b="1" dirty="0" err="1" smtClean="0"/>
              <a:t>Nenets</a:t>
            </a:r>
            <a:r>
              <a:rPr lang="hu-HU" sz="3600" dirty="0" smtClean="0"/>
              <a:t> </a:t>
            </a:r>
            <a:br>
              <a:rPr lang="hu-HU" sz="3600" dirty="0" smtClean="0"/>
            </a:br>
            <a:r>
              <a:rPr lang="hu-HU" sz="3600" dirty="0" smtClean="0"/>
              <a:t>(</a:t>
            </a:r>
            <a:r>
              <a:rPr lang="hu-HU" sz="3600" dirty="0" err="1" smtClean="0"/>
              <a:t>Dalrymple</a:t>
            </a:r>
            <a:r>
              <a:rPr lang="hu-HU" sz="3600" dirty="0" smtClean="0"/>
              <a:t> and </a:t>
            </a:r>
            <a:r>
              <a:rPr lang="hu-HU" sz="3600" dirty="0" err="1" smtClean="0"/>
              <a:t>Nikolaeva</a:t>
            </a:r>
            <a:r>
              <a:rPr lang="hu-HU" sz="3600" dirty="0" smtClean="0"/>
              <a:t> 2011):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hu-HU" dirty="0" smtClean="0"/>
              <a:t>(34)	</a:t>
            </a:r>
            <a:r>
              <a:rPr lang="hu-HU" i="1" dirty="0" err="1" smtClean="0"/>
              <a:t>Wanya</a:t>
            </a:r>
            <a:r>
              <a:rPr lang="hu-HU" i="1" dirty="0" smtClean="0"/>
              <a:t>  </a:t>
            </a:r>
            <a:r>
              <a:rPr lang="hu-HU" b="1" i="1" dirty="0" err="1" smtClean="0"/>
              <a:t>syita</a:t>
            </a:r>
            <a:r>
              <a:rPr lang="hu-HU" i="1" dirty="0" smtClean="0"/>
              <a:t>  	</a:t>
            </a:r>
            <a:r>
              <a:rPr lang="hu-HU" i="1" dirty="0" err="1" smtClean="0"/>
              <a:t>ladə</a:t>
            </a:r>
            <a:r>
              <a:rPr lang="hu-HU" i="1" baseline="30000" dirty="0" smtClean="0"/>
              <a:t>◦</a:t>
            </a:r>
            <a:r>
              <a:rPr lang="hu-HU" i="1" dirty="0" err="1" smtClean="0"/>
              <a:t>-</a:t>
            </a:r>
            <a:r>
              <a:rPr lang="hu-HU" b="1" i="1" u="sng" dirty="0" err="1" smtClean="0">
                <a:solidFill>
                  <a:srgbClr val="FF0000"/>
                </a:solidFill>
              </a:rPr>
              <a:t>da</a:t>
            </a:r>
            <a:r>
              <a:rPr lang="hu-HU" u="sng" dirty="0" smtClean="0"/>
              <a:t>.</a:t>
            </a:r>
            <a:r>
              <a:rPr lang="hu-HU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b="1" baseline="30000" dirty="0" smtClean="0"/>
              <a:t>	</a:t>
            </a:r>
            <a:r>
              <a:rPr lang="hu-HU" dirty="0" smtClean="0"/>
              <a:t>John 	   he.</a:t>
            </a:r>
            <a:r>
              <a:rPr lang="hu-HU" cap="small" dirty="0" smtClean="0"/>
              <a:t> </a:t>
            </a:r>
            <a:r>
              <a:rPr lang="hu-HU" cap="small" dirty="0" err="1" smtClean="0"/>
              <a:t>acc</a:t>
            </a:r>
            <a:r>
              <a:rPr lang="hu-HU" dirty="0" smtClean="0"/>
              <a:t> 	hit-</a:t>
            </a:r>
            <a:r>
              <a:rPr lang="hu-HU" b="1" cap="small" dirty="0" smtClean="0"/>
              <a:t> </a:t>
            </a:r>
            <a:r>
              <a:rPr lang="hu-HU" b="1" cap="small" dirty="0" err="1" smtClean="0">
                <a:solidFill>
                  <a:srgbClr val="FF0000"/>
                </a:solidFill>
              </a:rPr>
              <a:t>obj</a:t>
            </a:r>
            <a:r>
              <a:rPr lang="hu-HU" cap="small" dirty="0" err="1" smtClean="0"/>
              <a:t>.3sg</a:t>
            </a:r>
            <a:r>
              <a:rPr lang="hu-HU" cap="small" dirty="0" smtClean="0"/>
              <a:t>		</a:t>
            </a: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	’</a:t>
            </a:r>
            <a:r>
              <a:rPr lang="hu-HU" dirty="0" err="1" smtClean="0"/>
              <a:t>John</a:t>
            </a:r>
            <a:r>
              <a:rPr lang="hu-HU" dirty="0" smtClean="0"/>
              <a:t> hit </a:t>
            </a:r>
            <a:r>
              <a:rPr lang="hu-HU" b="1" dirty="0" err="1" smtClean="0"/>
              <a:t>him</a:t>
            </a:r>
            <a:r>
              <a:rPr lang="hu-HU" dirty="0" smtClean="0"/>
              <a:t>.’</a:t>
            </a:r>
          </a:p>
          <a:p>
            <a:pPr marL="0" indent="0">
              <a:spcBef>
                <a:spcPts val="0"/>
              </a:spcBef>
              <a:buNone/>
            </a:pP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(35)	</a:t>
            </a:r>
            <a:r>
              <a:rPr lang="hu-HU" i="1" dirty="0" err="1" smtClean="0"/>
              <a:t>Wanya</a:t>
            </a:r>
            <a:r>
              <a:rPr lang="hu-HU" i="1" dirty="0" smtClean="0"/>
              <a:t>  </a:t>
            </a:r>
            <a:r>
              <a:rPr lang="hu-HU" b="1" i="1" dirty="0" err="1" smtClean="0"/>
              <a:t>syiqm</a:t>
            </a:r>
            <a:r>
              <a:rPr lang="hu-HU" b="1" i="1" baseline="30000" dirty="0" smtClean="0"/>
              <a:t>◦</a:t>
            </a:r>
            <a:r>
              <a:rPr lang="hu-HU" b="1" i="1" dirty="0" smtClean="0"/>
              <a:t>/</a:t>
            </a:r>
            <a:r>
              <a:rPr lang="hu-HU" b="1" i="1" dirty="0" err="1" smtClean="0"/>
              <a:t>syit</a:t>
            </a:r>
            <a:r>
              <a:rPr lang="hu-HU" b="1" i="1" baseline="30000" dirty="0" smtClean="0"/>
              <a:t>◦</a:t>
            </a:r>
            <a:r>
              <a:rPr lang="hu-HU" b="1" i="1" dirty="0" smtClean="0"/>
              <a:t> </a:t>
            </a:r>
            <a:r>
              <a:rPr lang="hu-HU" i="1" dirty="0" smtClean="0"/>
              <a:t>	</a:t>
            </a:r>
            <a:r>
              <a:rPr lang="hu-HU" i="1" dirty="0" err="1" smtClean="0"/>
              <a:t>ladə</a:t>
            </a:r>
            <a:r>
              <a:rPr lang="hu-HU" i="1" baseline="30000" dirty="0" smtClean="0"/>
              <a:t>◦ </a:t>
            </a:r>
            <a:r>
              <a:rPr lang="hu-HU" i="1" dirty="0" smtClean="0"/>
              <a:t>  /</a:t>
            </a:r>
            <a:r>
              <a:rPr lang="hu-HU" b="1" i="1" baseline="30000" dirty="0" smtClean="0"/>
              <a:t>*</a:t>
            </a:r>
            <a:r>
              <a:rPr lang="hu-HU" i="1" dirty="0" err="1" smtClean="0"/>
              <a:t>ladə</a:t>
            </a:r>
            <a:r>
              <a:rPr lang="hu-HU" i="1" baseline="30000" dirty="0" smtClean="0"/>
              <a:t>◦</a:t>
            </a:r>
            <a:r>
              <a:rPr lang="hu-HU" i="1" dirty="0" err="1" smtClean="0"/>
              <a:t>-</a:t>
            </a:r>
            <a:r>
              <a:rPr lang="hu-HU" b="1" i="1" dirty="0" err="1" smtClean="0"/>
              <a:t>da</a:t>
            </a:r>
            <a:r>
              <a:rPr lang="hu-HU" i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b="1" baseline="30000" dirty="0" smtClean="0"/>
              <a:t>	</a:t>
            </a:r>
            <a:r>
              <a:rPr lang="hu-HU" dirty="0" smtClean="0"/>
              <a:t>John 	    </a:t>
            </a:r>
            <a:r>
              <a:rPr lang="hu-HU" dirty="0" err="1" smtClean="0"/>
              <a:t>I.</a:t>
            </a:r>
            <a:r>
              <a:rPr lang="hu-HU" cap="small" dirty="0" err="1" smtClean="0"/>
              <a:t>acc</a:t>
            </a:r>
            <a:r>
              <a:rPr lang="hu-HU" dirty="0" smtClean="0"/>
              <a:t>/</a:t>
            </a:r>
            <a:r>
              <a:rPr lang="hu-HU" dirty="0" err="1" smtClean="0"/>
              <a:t>you.</a:t>
            </a:r>
            <a:r>
              <a:rPr lang="hu-HU" cap="small" dirty="0" err="1" smtClean="0"/>
              <a:t>acc</a:t>
            </a:r>
            <a:r>
              <a:rPr lang="hu-HU" cap="small" dirty="0" smtClean="0"/>
              <a:t> 	</a:t>
            </a:r>
            <a:r>
              <a:rPr lang="hu-HU" dirty="0" err="1" smtClean="0"/>
              <a:t>hit.3</a:t>
            </a:r>
            <a:r>
              <a:rPr lang="hu-HU" cap="small" dirty="0" err="1" smtClean="0"/>
              <a:t>sg</a:t>
            </a:r>
            <a:r>
              <a:rPr lang="hu-HU" dirty="0" smtClean="0"/>
              <a:t>/hit-</a:t>
            </a:r>
            <a:r>
              <a:rPr lang="hu-HU" b="1" cap="small" dirty="0" smtClean="0"/>
              <a:t> </a:t>
            </a:r>
            <a:r>
              <a:rPr lang="hu-HU" b="1" cap="small" dirty="0" err="1" smtClean="0"/>
              <a:t>obj</a:t>
            </a:r>
            <a:r>
              <a:rPr lang="hu-HU" cap="small" dirty="0" err="1" smtClean="0"/>
              <a:t>.3s</a:t>
            </a:r>
            <a:r>
              <a:rPr lang="hu-HU" cap="small" dirty="0" smtClean="0"/>
              <a:t>	</a:t>
            </a:r>
            <a:r>
              <a:rPr lang="hu-HU" dirty="0" smtClean="0"/>
              <a:t>’</a:t>
            </a:r>
            <a:r>
              <a:rPr lang="hu-HU" dirty="0" err="1" smtClean="0"/>
              <a:t>John</a:t>
            </a:r>
            <a:r>
              <a:rPr lang="hu-HU" dirty="0" smtClean="0"/>
              <a:t> hit </a:t>
            </a:r>
            <a:r>
              <a:rPr lang="hu-HU" b="1" dirty="0" err="1" smtClean="0"/>
              <a:t>me</a:t>
            </a:r>
            <a:r>
              <a:rPr lang="hu-HU" b="1" dirty="0" smtClean="0"/>
              <a:t>/</a:t>
            </a:r>
            <a:r>
              <a:rPr lang="hu-HU" b="1" dirty="0" err="1" smtClean="0"/>
              <a:t>you</a:t>
            </a:r>
            <a:r>
              <a:rPr lang="hu-HU" dirty="0" smtClean="0"/>
              <a:t>.’ 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Inverse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Agreement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3rd</a:t>
            </a:r>
            <a:r>
              <a:rPr lang="hu-HU" dirty="0" smtClean="0"/>
              <a:t> </a:t>
            </a:r>
            <a:r>
              <a:rPr lang="hu-HU" dirty="0" err="1" smtClean="0"/>
              <a:t>person</a:t>
            </a:r>
            <a:r>
              <a:rPr lang="hu-HU" dirty="0" smtClean="0"/>
              <a:t> </a:t>
            </a:r>
            <a:r>
              <a:rPr lang="hu-HU" dirty="0" err="1" smtClean="0"/>
              <a:t>objects</a:t>
            </a:r>
            <a:r>
              <a:rPr lang="hu-HU" dirty="0" smtClean="0"/>
              <a:t>;       no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1st</a:t>
            </a:r>
            <a:r>
              <a:rPr lang="hu-HU" dirty="0" smtClean="0"/>
              <a:t>/</a:t>
            </a:r>
            <a:r>
              <a:rPr lang="hu-HU" dirty="0" err="1" smtClean="0"/>
              <a:t>2nd</a:t>
            </a:r>
            <a:r>
              <a:rPr lang="hu-HU" dirty="0" smtClean="0"/>
              <a:t> </a:t>
            </a:r>
            <a:r>
              <a:rPr lang="hu-HU" dirty="0" err="1" smtClean="0"/>
              <a:t>person</a:t>
            </a:r>
            <a:r>
              <a:rPr lang="hu-HU" dirty="0" smtClean="0"/>
              <a:t> </a:t>
            </a:r>
            <a:r>
              <a:rPr lang="hu-HU" dirty="0" err="1" smtClean="0"/>
              <a:t>objects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r>
              <a:rPr lang="hu-HU" dirty="0" smtClean="0"/>
              <a:t>(37)</a:t>
            </a:r>
          </a:p>
          <a:p>
            <a:pPr marL="0" indent="0">
              <a:buNone/>
            </a:pPr>
            <a:endParaRPr lang="hu-HU" sz="1000" dirty="0" smtClean="0"/>
          </a:p>
          <a:p>
            <a:pPr marL="514350" indent="-514350">
              <a:buNone/>
            </a:pPr>
            <a:r>
              <a:rPr lang="hu-HU" dirty="0" smtClean="0"/>
              <a:t>a.	</a:t>
            </a:r>
            <a:r>
              <a:rPr lang="hu-HU" b="1" i="1" dirty="0" smtClean="0"/>
              <a:t>János 	</a:t>
            </a:r>
            <a:r>
              <a:rPr lang="hu-HU" b="1" i="1" dirty="0" err="1" smtClean="0"/>
              <a:t>lát-</a:t>
            </a:r>
            <a:r>
              <a:rPr lang="hu-HU" b="1" i="1" dirty="0" err="1" smtClean="0">
                <a:solidFill>
                  <a:srgbClr val="FF0000"/>
                </a:solidFill>
              </a:rPr>
              <a:t>ja</a:t>
            </a:r>
            <a:r>
              <a:rPr lang="hu-HU" b="1" i="1" dirty="0" err="1" smtClean="0"/>
              <a:t>-Ø</a:t>
            </a:r>
            <a:r>
              <a:rPr lang="hu-HU" b="1" i="1" dirty="0" smtClean="0"/>
              <a:t> 		őt/őket</a:t>
            </a:r>
            <a:r>
              <a:rPr lang="hu-HU" b="1" dirty="0" smtClean="0"/>
              <a:t>.</a:t>
            </a:r>
          </a:p>
          <a:p>
            <a:pPr marL="514350" indent="-514350">
              <a:buNone/>
            </a:pPr>
            <a:r>
              <a:rPr lang="hu-HU" dirty="0" smtClean="0"/>
              <a:t>	John	</a:t>
            </a:r>
            <a:r>
              <a:rPr lang="hu-HU" dirty="0" err="1" smtClean="0"/>
              <a:t>see-</a:t>
            </a:r>
            <a:r>
              <a:rPr lang="hu-HU" b="1" dirty="0" err="1" smtClean="0">
                <a:solidFill>
                  <a:srgbClr val="FF0000"/>
                </a:solidFill>
              </a:rPr>
              <a:t>OBJ</a:t>
            </a:r>
            <a:r>
              <a:rPr lang="hu-HU" dirty="0" err="1" smtClean="0"/>
              <a:t>-3SG</a:t>
            </a:r>
            <a:r>
              <a:rPr lang="hu-HU" dirty="0" smtClean="0"/>
              <a:t>	</a:t>
            </a:r>
            <a:r>
              <a:rPr lang="hu-HU" dirty="0" err="1" smtClean="0"/>
              <a:t>him</a:t>
            </a:r>
            <a:r>
              <a:rPr lang="hu-HU" dirty="0" smtClean="0"/>
              <a:t>/</a:t>
            </a:r>
            <a:r>
              <a:rPr lang="hu-HU" dirty="0" err="1" smtClean="0"/>
              <a:t>them</a:t>
            </a: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b.	</a:t>
            </a:r>
            <a:r>
              <a:rPr lang="hu-HU" b="1" i="1" dirty="0" smtClean="0"/>
              <a:t>János 	</a:t>
            </a:r>
            <a:r>
              <a:rPr lang="hu-HU" b="1" i="1" dirty="0" err="1" smtClean="0"/>
              <a:t>lát-Ø</a:t>
            </a:r>
            <a:r>
              <a:rPr lang="hu-HU" b="1" i="1" dirty="0" smtClean="0"/>
              <a:t> 	engem/minket</a:t>
            </a:r>
            <a:r>
              <a:rPr lang="hu-HU" b="1" dirty="0" smtClean="0"/>
              <a:t>.</a:t>
            </a:r>
          </a:p>
          <a:p>
            <a:pPr marL="514350" indent="-514350">
              <a:buNone/>
            </a:pPr>
            <a:r>
              <a:rPr lang="hu-HU" b="1" dirty="0" smtClean="0"/>
              <a:t>	</a:t>
            </a:r>
            <a:r>
              <a:rPr lang="hu-HU" dirty="0" smtClean="0"/>
              <a:t>John	</a:t>
            </a:r>
            <a:r>
              <a:rPr lang="hu-HU" dirty="0" err="1" smtClean="0"/>
              <a:t>see-3SG</a:t>
            </a:r>
            <a:r>
              <a:rPr lang="hu-HU" dirty="0" smtClean="0"/>
              <a:t>	</a:t>
            </a:r>
            <a:r>
              <a:rPr lang="hu-HU" dirty="0" err="1" smtClean="0"/>
              <a:t>me</a:t>
            </a:r>
            <a:r>
              <a:rPr lang="hu-HU" dirty="0" smtClean="0"/>
              <a:t>/</a:t>
            </a:r>
            <a:r>
              <a:rPr lang="hu-HU" dirty="0" err="1" smtClean="0"/>
              <a:t>us</a:t>
            </a: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c.	</a:t>
            </a:r>
            <a:r>
              <a:rPr lang="hu-HU" b="1" i="1" dirty="0" smtClean="0"/>
              <a:t>János 	</a:t>
            </a:r>
            <a:r>
              <a:rPr lang="hu-HU" b="1" i="1" dirty="0" err="1" smtClean="0"/>
              <a:t>lát-Ø</a:t>
            </a:r>
            <a:r>
              <a:rPr lang="hu-HU" b="1" i="1" dirty="0" smtClean="0"/>
              <a:t> 	téged/titeket</a:t>
            </a:r>
            <a:r>
              <a:rPr lang="hu-HU" b="1" dirty="0" smtClean="0"/>
              <a:t>.</a:t>
            </a:r>
          </a:p>
          <a:p>
            <a:pPr marL="514350" indent="-514350">
              <a:buNone/>
            </a:pPr>
            <a:r>
              <a:rPr lang="hu-HU" b="1" dirty="0" smtClean="0"/>
              <a:t>	</a:t>
            </a:r>
            <a:r>
              <a:rPr lang="hu-HU" dirty="0" smtClean="0"/>
              <a:t>John	</a:t>
            </a:r>
            <a:r>
              <a:rPr lang="hu-HU" dirty="0" err="1" smtClean="0"/>
              <a:t>see-3SG</a:t>
            </a:r>
            <a:r>
              <a:rPr lang="hu-HU" dirty="0" smtClean="0"/>
              <a:t> 	</a:t>
            </a:r>
            <a:r>
              <a:rPr lang="hu-HU" dirty="0" err="1" smtClean="0"/>
              <a:t>you</a:t>
            </a:r>
            <a:r>
              <a:rPr lang="hu-HU" baseline="-25000" dirty="0" err="1" smtClean="0"/>
              <a:t>sg</a:t>
            </a:r>
            <a:r>
              <a:rPr lang="hu-HU" dirty="0" smtClean="0"/>
              <a:t>/</a:t>
            </a:r>
            <a:r>
              <a:rPr lang="hu-HU" dirty="0" err="1" smtClean="0"/>
              <a:t>you</a:t>
            </a:r>
            <a:r>
              <a:rPr lang="hu-HU" baseline="-25000" dirty="0" err="1" smtClean="0"/>
              <a:t>pl</a:t>
            </a:r>
            <a:endParaRPr lang="hu-HU" baseline="-250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778098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A </a:t>
            </a:r>
            <a:r>
              <a:rPr lang="hu-HU" sz="3600" b="1" dirty="0" err="1" smtClean="0"/>
              <a:t>weak</a:t>
            </a:r>
            <a:r>
              <a:rPr lang="hu-HU" sz="3600" b="1" dirty="0" smtClean="0"/>
              <a:t> (</a:t>
            </a:r>
            <a:r>
              <a:rPr lang="hu-HU" sz="3600" b="1" dirty="0" err="1" smtClean="0"/>
              <a:t>relativized</a:t>
            </a:r>
            <a:r>
              <a:rPr lang="hu-HU" sz="3600" b="1" dirty="0" smtClean="0"/>
              <a:t>)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>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908720"/>
            <a:ext cx="8517632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/>
              <a:t>S3</a:t>
            </a:r>
            <a:r>
              <a:rPr lang="hu-HU" b="1" dirty="0" smtClean="0"/>
              <a:t> &lt; </a:t>
            </a:r>
            <a:r>
              <a:rPr lang="hu-HU" b="1" dirty="0" err="1" smtClean="0"/>
              <a:t>O2</a:t>
            </a:r>
            <a:r>
              <a:rPr lang="hu-HU" dirty="0" smtClean="0"/>
              <a:t>: 	(38) 	</a:t>
            </a:r>
            <a:r>
              <a:rPr lang="hu-HU" b="1" i="1" dirty="0" smtClean="0"/>
              <a:t>Ő 	</a:t>
            </a:r>
            <a:r>
              <a:rPr lang="hu-HU" b="1" i="1" dirty="0" err="1" smtClean="0"/>
              <a:t>lát-Ø</a:t>
            </a:r>
            <a:r>
              <a:rPr lang="hu-HU" b="1" i="1" dirty="0" smtClean="0"/>
              <a:t> 	téged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		   	he	</a:t>
            </a:r>
            <a:r>
              <a:rPr lang="hu-HU" dirty="0" err="1" smtClean="0"/>
              <a:t>see-3</a:t>
            </a:r>
            <a:r>
              <a:rPr lang="hu-HU" cap="small" dirty="0" err="1" smtClean="0"/>
              <a:t>sg</a:t>
            </a:r>
            <a:r>
              <a:rPr lang="hu-HU" dirty="0" smtClean="0"/>
              <a:t>	</a:t>
            </a:r>
            <a:r>
              <a:rPr lang="hu-HU" dirty="0" err="1" smtClean="0"/>
              <a:t>you.</a:t>
            </a:r>
            <a:r>
              <a:rPr lang="hu-HU" cap="small" dirty="0" err="1" smtClean="0"/>
              <a:t>acc</a:t>
            </a:r>
            <a:endParaRPr lang="hu-HU" dirty="0" smtClean="0"/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b="1" dirty="0" err="1" smtClean="0"/>
              <a:t>S1</a:t>
            </a:r>
            <a:r>
              <a:rPr lang="hu-HU" b="1" dirty="0" smtClean="0"/>
              <a:t> &gt; </a:t>
            </a:r>
            <a:r>
              <a:rPr lang="hu-HU" b="1" dirty="0" err="1" smtClean="0"/>
              <a:t>O2</a:t>
            </a:r>
            <a:r>
              <a:rPr lang="hu-HU" dirty="0" smtClean="0"/>
              <a:t>: 	(39) 	</a:t>
            </a:r>
            <a:r>
              <a:rPr lang="hu-HU" b="1" i="1" dirty="0" smtClean="0"/>
              <a:t>Én 	</a:t>
            </a:r>
            <a:r>
              <a:rPr lang="hu-HU" b="1" i="1" dirty="0" err="1" smtClean="0"/>
              <a:t>lát-</a:t>
            </a:r>
            <a:r>
              <a:rPr lang="hu-HU" b="1" i="1" dirty="0" err="1" smtClean="0">
                <a:solidFill>
                  <a:srgbClr val="FF0000"/>
                </a:solidFill>
              </a:rPr>
              <a:t>l</a:t>
            </a:r>
            <a:r>
              <a:rPr lang="hu-HU" b="1" i="1" dirty="0" err="1" smtClean="0"/>
              <a:t>-ak</a:t>
            </a:r>
            <a:r>
              <a:rPr lang="hu-HU" b="1" i="1" dirty="0" smtClean="0"/>
              <a:t> 		téged</a:t>
            </a:r>
            <a:r>
              <a:rPr lang="hu-HU" b="1" dirty="0" smtClean="0"/>
              <a:t>.</a:t>
            </a:r>
          </a:p>
          <a:p>
            <a:pPr>
              <a:buNone/>
            </a:pPr>
            <a:r>
              <a:rPr lang="hu-HU" dirty="0" smtClean="0"/>
              <a:t>		              	I	</a:t>
            </a:r>
            <a:r>
              <a:rPr lang="hu-HU" dirty="0" err="1" smtClean="0"/>
              <a:t>see-</a:t>
            </a:r>
            <a:r>
              <a:rPr lang="hu-HU" b="1" dirty="0" err="1" smtClean="0">
                <a:solidFill>
                  <a:srgbClr val="FF0000"/>
                </a:solidFill>
              </a:rPr>
              <a:t>2</a:t>
            </a:r>
            <a:r>
              <a:rPr lang="hu-HU" b="1" cap="small" dirty="0" err="1" smtClean="0">
                <a:solidFill>
                  <a:srgbClr val="FF0000"/>
                </a:solidFill>
              </a:rPr>
              <a:t>obj</a:t>
            </a:r>
            <a:r>
              <a:rPr lang="hu-HU" cap="small" dirty="0" err="1" smtClean="0"/>
              <a:t>-1sg</a:t>
            </a:r>
            <a:r>
              <a:rPr lang="hu-HU" dirty="0" smtClean="0"/>
              <a:t>  	</a:t>
            </a:r>
            <a:r>
              <a:rPr lang="hu-HU" dirty="0" err="1" smtClean="0"/>
              <a:t>you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sz="1000" dirty="0" smtClean="0"/>
              <a:t>	</a:t>
            </a:r>
          </a:p>
          <a:p>
            <a:pPr>
              <a:buNone/>
            </a:pPr>
            <a:r>
              <a:rPr lang="hu-HU" b="1" dirty="0" err="1" smtClean="0"/>
              <a:t>S3</a:t>
            </a:r>
            <a:r>
              <a:rPr lang="hu-HU" b="1" dirty="0" smtClean="0"/>
              <a:t> &lt; </a:t>
            </a:r>
            <a:r>
              <a:rPr lang="hu-HU" b="1" dirty="0" err="1" smtClean="0"/>
              <a:t>O1</a:t>
            </a:r>
            <a:r>
              <a:rPr lang="hu-HU" dirty="0" smtClean="0"/>
              <a:t>: 	(40) 	</a:t>
            </a:r>
            <a:r>
              <a:rPr lang="hu-HU" b="1" i="1" dirty="0" smtClean="0"/>
              <a:t>Ő 	lát	   	engem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dirty="0" smtClean="0"/>
              <a:t>			   	he	</a:t>
            </a:r>
            <a:r>
              <a:rPr lang="hu-HU" dirty="0" err="1" smtClean="0"/>
              <a:t>see.3</a:t>
            </a:r>
            <a:r>
              <a:rPr lang="hu-HU" cap="small" dirty="0" err="1" smtClean="0"/>
              <a:t>sg</a:t>
            </a:r>
            <a:r>
              <a:rPr lang="hu-HU" dirty="0" smtClean="0"/>
              <a:t>	</a:t>
            </a:r>
            <a:r>
              <a:rPr lang="hu-HU" dirty="0" err="1" smtClean="0"/>
              <a:t>me</a:t>
            </a:r>
            <a:endParaRPr lang="hu-HU" sz="2000" dirty="0" smtClean="0"/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b="1" dirty="0" err="1" smtClean="0"/>
              <a:t>S2</a:t>
            </a:r>
            <a:r>
              <a:rPr lang="hu-HU" b="1" dirty="0" smtClean="0"/>
              <a:t> &lt; </a:t>
            </a:r>
            <a:r>
              <a:rPr lang="hu-HU" b="1" dirty="0" err="1" smtClean="0"/>
              <a:t>O1</a:t>
            </a:r>
            <a:r>
              <a:rPr lang="hu-HU" dirty="0" smtClean="0"/>
              <a:t>: 	(41) 	</a:t>
            </a:r>
            <a:r>
              <a:rPr lang="hu-HU" b="1" i="1" dirty="0" smtClean="0"/>
              <a:t>Te 	</a:t>
            </a:r>
            <a:r>
              <a:rPr lang="hu-HU" b="1" i="1" dirty="0" err="1" smtClean="0"/>
              <a:t>lát-sz</a:t>
            </a:r>
            <a:r>
              <a:rPr lang="hu-HU" b="1" i="1" dirty="0" smtClean="0"/>
              <a:t>	   	engem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	   		</a:t>
            </a:r>
            <a:r>
              <a:rPr lang="hu-HU" dirty="0" err="1" smtClean="0"/>
              <a:t>you</a:t>
            </a:r>
            <a:r>
              <a:rPr lang="hu-HU" dirty="0" smtClean="0"/>
              <a:t>	</a:t>
            </a:r>
            <a:r>
              <a:rPr lang="hu-HU" dirty="0" err="1" smtClean="0"/>
              <a:t>see-2</a:t>
            </a:r>
            <a:r>
              <a:rPr lang="hu-HU" cap="small" dirty="0" err="1" smtClean="0"/>
              <a:t>sg</a:t>
            </a:r>
            <a:r>
              <a:rPr lang="hu-HU" dirty="0" smtClean="0"/>
              <a:t>	</a:t>
            </a:r>
            <a:r>
              <a:rPr lang="hu-HU" dirty="0" err="1" smtClean="0"/>
              <a:t>you.</a:t>
            </a:r>
            <a:r>
              <a:rPr lang="hu-HU" cap="small" dirty="0" err="1" smtClean="0"/>
              <a:t>acc</a:t>
            </a:r>
            <a:r>
              <a:rPr lang="hu-HU" dirty="0" smtClean="0"/>
              <a:t>	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34082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A </a:t>
            </a:r>
            <a:r>
              <a:rPr lang="hu-HU" sz="3600" b="1" dirty="0" err="1" smtClean="0"/>
              <a:t>weak</a:t>
            </a:r>
            <a:r>
              <a:rPr lang="hu-HU" sz="3600" b="1" dirty="0" smtClean="0"/>
              <a:t> (</a:t>
            </a:r>
            <a:r>
              <a:rPr lang="hu-HU" sz="3600" b="1" dirty="0" err="1" smtClean="0"/>
              <a:t>relativized</a:t>
            </a:r>
            <a:r>
              <a:rPr lang="hu-HU" sz="3600" b="1" dirty="0" smtClean="0"/>
              <a:t>)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>:</a:t>
            </a:r>
            <a:r>
              <a:rPr lang="hu-HU" sz="3600" dirty="0" smtClean="0"/>
              <a:t>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 </a:t>
            </a:r>
            <a:r>
              <a:rPr lang="hu-HU" b="1" dirty="0" err="1" smtClean="0"/>
              <a:t>S1</a:t>
            </a:r>
            <a:r>
              <a:rPr lang="hu-HU" b="1" cap="small" dirty="0" err="1" smtClean="0"/>
              <a:t>sg</a:t>
            </a:r>
            <a:r>
              <a:rPr lang="hu-HU" b="1" cap="small" dirty="0" smtClean="0"/>
              <a:t> </a:t>
            </a:r>
            <a:r>
              <a:rPr lang="hu-HU" b="1" dirty="0" smtClean="0"/>
              <a:t>&gt; </a:t>
            </a:r>
            <a:r>
              <a:rPr lang="hu-HU" b="1" dirty="0" err="1" smtClean="0"/>
              <a:t>O1</a:t>
            </a:r>
            <a:r>
              <a:rPr lang="hu-HU" b="1" cap="small" dirty="0" err="1" smtClean="0"/>
              <a:t>pl</a:t>
            </a:r>
            <a:r>
              <a:rPr lang="hu-HU" dirty="0" smtClean="0"/>
              <a:t>: </a:t>
            </a:r>
            <a:r>
              <a:rPr lang="hu-HU" b="1" dirty="0" err="1" smtClean="0"/>
              <a:t>O-V</a:t>
            </a:r>
            <a:r>
              <a:rPr lang="hu-HU" b="1" dirty="0" smtClean="0"/>
              <a:t> </a:t>
            </a:r>
            <a:r>
              <a:rPr lang="hu-HU" b="1" dirty="0" err="1" smtClean="0"/>
              <a:t>agr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(8)a.  </a:t>
            </a:r>
            <a:r>
              <a:rPr lang="hu-HU" b="1" i="1" dirty="0" smtClean="0"/>
              <a:t>Én minket </a:t>
            </a:r>
            <a:r>
              <a:rPr lang="hu-HU" b="1" i="1" dirty="0" err="1" smtClean="0"/>
              <a:t>ajánl-</a:t>
            </a:r>
            <a:r>
              <a:rPr lang="hu-HU" b="1" i="1" dirty="0" err="1" smtClean="0">
                <a:solidFill>
                  <a:srgbClr val="FF0000"/>
                </a:solidFill>
              </a:rPr>
              <a:t>om</a:t>
            </a:r>
            <a:r>
              <a:rPr lang="hu-HU" b="1" i="1" dirty="0" smtClean="0"/>
              <a:t>   	</a:t>
            </a:r>
            <a:r>
              <a:rPr lang="hu-HU" i="1" dirty="0" smtClean="0"/>
              <a:t>      /*</a:t>
            </a:r>
            <a:r>
              <a:rPr lang="hu-HU" i="1" dirty="0" err="1" smtClean="0"/>
              <a:t>ajánl-ok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	 I     </a:t>
            </a:r>
            <a:r>
              <a:rPr lang="hu-HU" dirty="0" err="1" smtClean="0"/>
              <a:t>us</a:t>
            </a:r>
            <a:r>
              <a:rPr lang="hu-HU" dirty="0" smtClean="0"/>
              <a:t> 	</a:t>
            </a:r>
            <a:r>
              <a:rPr lang="hu-HU" dirty="0" err="1" smtClean="0"/>
              <a:t>recommend-</a:t>
            </a:r>
            <a:r>
              <a:rPr lang="hu-HU" b="1" cap="small" dirty="0" err="1" smtClean="0">
                <a:solidFill>
                  <a:srgbClr val="FF0000"/>
                </a:solidFill>
              </a:rPr>
              <a:t>obj.</a:t>
            </a:r>
            <a:r>
              <a:rPr lang="hu-HU" cap="small" dirty="0" err="1" smtClean="0"/>
              <a:t>1sg</a:t>
            </a:r>
            <a:r>
              <a:rPr lang="hu-HU" dirty="0" smtClean="0"/>
              <a:t>/</a:t>
            </a:r>
            <a:r>
              <a:rPr lang="hu-HU" dirty="0" err="1" smtClean="0"/>
              <a:t>recommend-</a:t>
            </a:r>
            <a:r>
              <a:rPr lang="hu-HU" cap="small" dirty="0" err="1" smtClean="0"/>
              <a:t>1sg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b="1" dirty="0" smtClean="0"/>
              <a:t>I </a:t>
            </a:r>
            <a:r>
              <a:rPr lang="hu-HU" dirty="0" err="1" smtClean="0"/>
              <a:t>recommend</a:t>
            </a:r>
            <a:r>
              <a:rPr lang="hu-HU" dirty="0" smtClean="0"/>
              <a:t> </a:t>
            </a:r>
            <a:r>
              <a:rPr lang="hu-HU" b="1" dirty="0" err="1" smtClean="0"/>
              <a:t>us</a:t>
            </a:r>
            <a:r>
              <a:rPr lang="hu-HU" dirty="0" smtClean="0"/>
              <a:t>.’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b="1" dirty="0" smtClean="0"/>
              <a:t> </a:t>
            </a:r>
            <a:r>
              <a:rPr lang="hu-HU" b="1" dirty="0" err="1" smtClean="0"/>
              <a:t>S2</a:t>
            </a:r>
            <a:r>
              <a:rPr lang="hu-HU" b="1" cap="small" dirty="0" err="1" smtClean="0"/>
              <a:t>sg</a:t>
            </a:r>
            <a:r>
              <a:rPr lang="hu-HU" b="1" cap="small" dirty="0" smtClean="0"/>
              <a:t> </a:t>
            </a:r>
            <a:r>
              <a:rPr lang="hu-HU" b="1" dirty="0" smtClean="0"/>
              <a:t>&gt; </a:t>
            </a:r>
            <a:r>
              <a:rPr lang="hu-HU" b="1" dirty="0" err="1" smtClean="0"/>
              <a:t>O2</a:t>
            </a:r>
            <a:r>
              <a:rPr lang="hu-HU" b="1" cap="small" dirty="0" err="1" smtClean="0"/>
              <a:t>pl</a:t>
            </a:r>
            <a:r>
              <a:rPr lang="hu-HU" dirty="0" smtClean="0"/>
              <a:t>: </a:t>
            </a:r>
            <a:r>
              <a:rPr lang="hu-HU" b="1" dirty="0" err="1" smtClean="0"/>
              <a:t>O-V</a:t>
            </a:r>
            <a:r>
              <a:rPr lang="hu-HU" b="1" dirty="0" smtClean="0"/>
              <a:t> </a:t>
            </a:r>
            <a:r>
              <a:rPr lang="hu-HU" b="1" dirty="0" err="1" smtClean="0"/>
              <a:t>agr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b. </a:t>
            </a:r>
            <a:r>
              <a:rPr lang="hu-HU" b="1" i="1" dirty="0" smtClean="0"/>
              <a:t>Te  	titeket  	     </a:t>
            </a:r>
            <a:r>
              <a:rPr lang="hu-HU" b="1" i="1" dirty="0" err="1" smtClean="0"/>
              <a:t>ajánl-</a:t>
            </a:r>
            <a:r>
              <a:rPr lang="hu-HU" b="1" i="1" dirty="0" err="1" smtClean="0">
                <a:solidFill>
                  <a:srgbClr val="FF0000"/>
                </a:solidFill>
              </a:rPr>
              <a:t>od</a:t>
            </a:r>
            <a:r>
              <a:rPr lang="hu-HU" b="1" i="1" dirty="0" smtClean="0"/>
              <a:t>              </a:t>
            </a:r>
            <a:r>
              <a:rPr lang="hu-HU" i="1" dirty="0" smtClean="0"/>
              <a:t>/*</a:t>
            </a:r>
            <a:r>
              <a:rPr lang="hu-HU" i="1" dirty="0" err="1" smtClean="0"/>
              <a:t>ajánl-asz</a:t>
            </a:r>
            <a:r>
              <a:rPr lang="hu-HU" i="1" dirty="0" smtClean="0"/>
              <a:t>?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 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sg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pl</a:t>
            </a:r>
            <a:r>
              <a:rPr lang="hu-HU" dirty="0" err="1" smtClean="0"/>
              <a:t>-2</a:t>
            </a:r>
            <a:r>
              <a:rPr lang="hu-HU" cap="small" dirty="0" err="1" smtClean="0"/>
              <a:t>pl-acc</a:t>
            </a:r>
            <a:r>
              <a:rPr lang="hu-HU" dirty="0" smtClean="0"/>
              <a:t>  </a:t>
            </a:r>
            <a:r>
              <a:rPr lang="hu-HU" dirty="0" err="1" smtClean="0"/>
              <a:t>recommend-</a:t>
            </a:r>
            <a:r>
              <a:rPr lang="hu-HU" b="1" cap="small" dirty="0" err="1" smtClean="0">
                <a:solidFill>
                  <a:srgbClr val="FF0000"/>
                </a:solidFill>
              </a:rPr>
              <a:t>obj</a:t>
            </a:r>
            <a:r>
              <a:rPr lang="hu-HU" cap="small" dirty="0" err="1" smtClean="0"/>
              <a:t>-2sg</a:t>
            </a:r>
            <a:r>
              <a:rPr lang="hu-HU" dirty="0" smtClean="0"/>
              <a:t>/</a:t>
            </a:r>
            <a:r>
              <a:rPr lang="hu-HU" dirty="0" err="1" smtClean="0"/>
              <a:t>rec.-2</a:t>
            </a:r>
            <a:r>
              <a:rPr lang="hu-HU" cap="small" dirty="0" err="1" smtClean="0"/>
              <a:t>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	    ‘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b="1" dirty="0" err="1" smtClean="0"/>
              <a:t>you</a:t>
            </a:r>
            <a:r>
              <a:rPr lang="hu-HU" b="1" cap="small" baseline="-25000" dirty="0" err="1" smtClean="0"/>
              <a:t>sg</a:t>
            </a:r>
            <a:r>
              <a:rPr lang="hu-HU" dirty="0" smtClean="0"/>
              <a:t> </a:t>
            </a:r>
            <a:r>
              <a:rPr lang="hu-HU" dirty="0" err="1" smtClean="0"/>
              <a:t>recommend</a:t>
            </a:r>
            <a:r>
              <a:rPr lang="hu-HU" dirty="0" smtClean="0"/>
              <a:t> </a:t>
            </a:r>
            <a:r>
              <a:rPr lang="hu-HU" b="1" dirty="0" err="1" smtClean="0"/>
              <a:t>you</a:t>
            </a:r>
            <a:r>
              <a:rPr lang="hu-HU" b="1" dirty="0" smtClean="0"/>
              <a:t> </a:t>
            </a:r>
            <a:r>
              <a:rPr lang="hu-HU" b="1" dirty="0" err="1" smtClean="0"/>
              <a:t>guys</a:t>
            </a:r>
            <a:r>
              <a:rPr lang="hu-HU" dirty="0" smtClean="0"/>
              <a:t>?</a:t>
            </a:r>
            <a:endParaRPr lang="hu-H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A </a:t>
            </a:r>
            <a:r>
              <a:rPr lang="hu-HU" sz="3600" b="1" dirty="0" err="1" smtClean="0"/>
              <a:t>weak</a:t>
            </a:r>
            <a:r>
              <a:rPr lang="hu-HU" sz="3600" b="1" dirty="0" smtClean="0"/>
              <a:t> (</a:t>
            </a:r>
            <a:r>
              <a:rPr lang="hu-HU" sz="3600" b="1" dirty="0" err="1" smtClean="0"/>
              <a:t>relativized</a:t>
            </a:r>
            <a:r>
              <a:rPr lang="hu-HU" sz="3600" b="1" dirty="0" smtClean="0"/>
              <a:t>)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> </a:t>
            </a:r>
            <a:r>
              <a:rPr lang="hu-HU" sz="3600" dirty="0" smtClean="0"/>
              <a:t>: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 </a:t>
            </a:r>
            <a:r>
              <a:rPr lang="hu-HU" b="1" dirty="0" err="1" smtClean="0"/>
              <a:t>S1</a:t>
            </a:r>
            <a:r>
              <a:rPr lang="hu-HU" b="1" cap="small" dirty="0" err="1" smtClean="0"/>
              <a:t>pl</a:t>
            </a:r>
            <a:r>
              <a:rPr lang="hu-HU" b="1" cap="small" dirty="0" smtClean="0"/>
              <a:t> </a:t>
            </a:r>
            <a:r>
              <a:rPr lang="hu-HU" b="1" dirty="0" smtClean="0"/>
              <a:t>&gt; </a:t>
            </a:r>
            <a:r>
              <a:rPr lang="hu-HU" b="1" dirty="0" err="1" smtClean="0"/>
              <a:t>O1</a:t>
            </a:r>
            <a:r>
              <a:rPr lang="hu-HU" b="1" cap="small" dirty="0" err="1" smtClean="0"/>
              <a:t>sg</a:t>
            </a:r>
            <a:r>
              <a:rPr lang="hu-HU" dirty="0" smtClean="0"/>
              <a:t>: </a:t>
            </a:r>
            <a:r>
              <a:rPr lang="hu-HU" b="1" dirty="0" smtClean="0"/>
              <a:t>no</a:t>
            </a:r>
            <a:r>
              <a:rPr lang="hu-HU" dirty="0" smtClean="0"/>
              <a:t> </a:t>
            </a:r>
            <a:r>
              <a:rPr lang="hu-HU" b="1" dirty="0" err="1" smtClean="0"/>
              <a:t>O-V</a:t>
            </a:r>
            <a:r>
              <a:rPr lang="hu-HU" b="1" dirty="0" smtClean="0"/>
              <a:t> </a:t>
            </a:r>
            <a:r>
              <a:rPr lang="hu-HU" b="1" dirty="0" err="1" smtClean="0"/>
              <a:t>agr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(42)a.  </a:t>
            </a:r>
            <a:r>
              <a:rPr lang="hu-HU" b="1" i="1" dirty="0" smtClean="0"/>
              <a:t>Mi 	engem 	</a:t>
            </a:r>
            <a:r>
              <a:rPr lang="hu-HU" b="1" i="1" dirty="0" err="1" smtClean="0"/>
              <a:t>választ-unk</a:t>
            </a:r>
            <a:r>
              <a:rPr lang="hu-HU" i="1" dirty="0" smtClean="0"/>
              <a:t>/</a:t>
            </a:r>
            <a:r>
              <a:rPr lang="hu-HU" b="1" i="1" dirty="0" smtClean="0">
                <a:solidFill>
                  <a:srgbClr val="FF0000"/>
                </a:solidFill>
              </a:rPr>
              <a:t>*</a:t>
            </a:r>
            <a:r>
              <a:rPr lang="hu-HU" i="1" dirty="0" err="1" smtClean="0"/>
              <a:t>választ</a:t>
            </a:r>
            <a:r>
              <a:rPr lang="hu-HU" b="1" i="1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ju</a:t>
            </a:r>
            <a:r>
              <a:rPr lang="hu-HU" b="1" i="1" dirty="0" err="1" smtClean="0"/>
              <a:t>-</a:t>
            </a:r>
            <a:r>
              <a:rPr lang="hu-HU" i="1" dirty="0" err="1" smtClean="0"/>
              <a:t>k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we</a:t>
            </a:r>
            <a:r>
              <a:rPr lang="hu-HU" dirty="0" smtClean="0"/>
              <a:t>	</a:t>
            </a:r>
            <a:r>
              <a:rPr lang="hu-HU" dirty="0" err="1" smtClean="0"/>
              <a:t>me</a:t>
            </a:r>
            <a:r>
              <a:rPr lang="hu-HU" dirty="0" smtClean="0"/>
              <a:t>		</a:t>
            </a:r>
            <a:r>
              <a:rPr lang="hu-HU" dirty="0" err="1" smtClean="0"/>
              <a:t>elect-</a:t>
            </a:r>
            <a:r>
              <a:rPr lang="hu-HU" cap="small" dirty="0" err="1" smtClean="0"/>
              <a:t>1pl</a:t>
            </a:r>
            <a:r>
              <a:rPr lang="hu-HU" cap="small" dirty="0" smtClean="0"/>
              <a:t>   	</a:t>
            </a:r>
            <a:r>
              <a:rPr lang="hu-HU" dirty="0" smtClean="0"/>
              <a:t>/</a:t>
            </a:r>
            <a:r>
              <a:rPr lang="hu-HU" dirty="0" err="1" smtClean="0"/>
              <a:t>elect-</a:t>
            </a:r>
            <a:r>
              <a:rPr lang="hu-HU" b="1" cap="small" dirty="0" err="1" smtClean="0"/>
              <a:t>obj</a:t>
            </a:r>
            <a:r>
              <a:rPr lang="hu-HU" cap="small" dirty="0" err="1" smtClean="0"/>
              <a:t>-1pl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b="1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elect</a:t>
            </a:r>
            <a:r>
              <a:rPr lang="hu-HU" dirty="0" smtClean="0"/>
              <a:t> </a:t>
            </a:r>
            <a:r>
              <a:rPr lang="hu-HU" b="1" dirty="0" err="1" smtClean="0"/>
              <a:t>me</a:t>
            </a:r>
            <a:r>
              <a:rPr lang="hu-HU" dirty="0" smtClean="0"/>
              <a:t>.’ 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smtClean="0"/>
              <a:t> </a:t>
            </a:r>
            <a:r>
              <a:rPr lang="hu-HU" b="1" dirty="0" err="1" smtClean="0"/>
              <a:t>S2</a:t>
            </a:r>
            <a:r>
              <a:rPr lang="hu-HU" b="1" cap="small" dirty="0" err="1" smtClean="0"/>
              <a:t>pl</a:t>
            </a:r>
            <a:r>
              <a:rPr lang="hu-HU" b="1" cap="small" dirty="0" smtClean="0"/>
              <a:t> </a:t>
            </a:r>
            <a:r>
              <a:rPr lang="hu-HU" b="1" dirty="0" smtClean="0"/>
              <a:t>&gt; </a:t>
            </a:r>
            <a:r>
              <a:rPr lang="hu-HU" b="1" dirty="0" err="1" smtClean="0"/>
              <a:t>O2</a:t>
            </a:r>
            <a:r>
              <a:rPr lang="hu-HU" b="1" cap="small" dirty="0" err="1" smtClean="0"/>
              <a:t>sg</a:t>
            </a:r>
            <a:r>
              <a:rPr lang="hu-HU" dirty="0" smtClean="0"/>
              <a:t>: </a:t>
            </a:r>
            <a:r>
              <a:rPr lang="hu-HU" b="1" dirty="0" smtClean="0"/>
              <a:t>no</a:t>
            </a:r>
            <a:r>
              <a:rPr lang="hu-HU" dirty="0" smtClean="0"/>
              <a:t> </a:t>
            </a:r>
            <a:r>
              <a:rPr lang="hu-HU" b="1" dirty="0" err="1" smtClean="0"/>
              <a:t>O-V</a:t>
            </a:r>
            <a:r>
              <a:rPr lang="hu-HU" b="1" dirty="0" smtClean="0"/>
              <a:t> </a:t>
            </a:r>
            <a:r>
              <a:rPr lang="hu-HU" b="1" dirty="0" err="1" smtClean="0"/>
              <a:t>agr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b</a:t>
            </a:r>
            <a:r>
              <a:rPr lang="hu-HU" b="1" dirty="0" smtClean="0"/>
              <a:t>. </a:t>
            </a:r>
            <a:r>
              <a:rPr lang="hu-HU" b="1" i="1" dirty="0" smtClean="0"/>
              <a:t>Ti 	téged 	</a:t>
            </a:r>
            <a:r>
              <a:rPr lang="hu-HU" b="1" i="1" dirty="0" err="1" smtClean="0"/>
              <a:t>választo-tok</a:t>
            </a:r>
            <a:r>
              <a:rPr lang="hu-HU" i="1" dirty="0" smtClean="0"/>
              <a:t>/</a:t>
            </a:r>
            <a:r>
              <a:rPr lang="hu-HU" b="1" i="1" dirty="0" smtClean="0">
                <a:solidFill>
                  <a:srgbClr val="FF0000"/>
                </a:solidFill>
              </a:rPr>
              <a:t>*</a:t>
            </a:r>
            <a:r>
              <a:rPr lang="hu-HU" i="1" dirty="0" err="1" smtClean="0"/>
              <a:t>választ</a:t>
            </a:r>
            <a:r>
              <a:rPr lang="hu-HU" b="1" i="1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já</a:t>
            </a:r>
            <a:r>
              <a:rPr lang="hu-HU" i="1" dirty="0" err="1" smtClean="0"/>
              <a:t>-tok</a:t>
            </a:r>
            <a:r>
              <a:rPr lang="hu-HU" i="1" dirty="0" smtClean="0"/>
              <a:t>?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pl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sg</a:t>
            </a:r>
            <a:r>
              <a:rPr lang="hu-HU" dirty="0" smtClean="0"/>
              <a:t> 	</a:t>
            </a:r>
            <a:r>
              <a:rPr lang="hu-HU" dirty="0" err="1" smtClean="0"/>
              <a:t>elect-</a:t>
            </a:r>
            <a:r>
              <a:rPr lang="hu-HU" cap="small" dirty="0" smtClean="0"/>
              <a:t> </a:t>
            </a:r>
            <a:r>
              <a:rPr lang="hu-HU" cap="small" dirty="0" err="1" smtClean="0"/>
              <a:t>2sg</a:t>
            </a:r>
            <a:r>
              <a:rPr lang="hu-HU" cap="small" dirty="0" smtClean="0"/>
              <a:t>	</a:t>
            </a:r>
            <a:r>
              <a:rPr lang="hu-HU" dirty="0" smtClean="0"/>
              <a:t>/</a:t>
            </a:r>
            <a:r>
              <a:rPr lang="hu-HU" dirty="0" err="1" smtClean="0"/>
              <a:t>elect-</a:t>
            </a:r>
            <a:r>
              <a:rPr lang="hu-HU" b="1" cap="small" dirty="0" err="1" smtClean="0"/>
              <a:t>obj</a:t>
            </a:r>
            <a:r>
              <a:rPr lang="hu-HU" cap="small" dirty="0" err="1" smtClean="0"/>
              <a:t>-</a:t>
            </a:r>
            <a:r>
              <a:rPr lang="hu-HU" dirty="0" err="1" smtClean="0"/>
              <a:t>2</a:t>
            </a:r>
            <a:r>
              <a:rPr lang="hu-HU" cap="small" dirty="0" err="1" smtClean="0"/>
              <a:t>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b="1" dirty="0" err="1" smtClean="0"/>
              <a:t>you</a:t>
            </a:r>
            <a:r>
              <a:rPr lang="hu-HU" b="1" dirty="0" smtClean="0"/>
              <a:t> </a:t>
            </a:r>
            <a:r>
              <a:rPr lang="hu-HU" b="1" dirty="0" err="1" smtClean="0"/>
              <a:t>guys</a:t>
            </a:r>
            <a:r>
              <a:rPr lang="hu-HU" b="1" dirty="0" smtClean="0"/>
              <a:t> </a:t>
            </a:r>
            <a:r>
              <a:rPr lang="hu-HU" dirty="0" err="1" smtClean="0"/>
              <a:t>elect</a:t>
            </a:r>
            <a:r>
              <a:rPr lang="hu-HU" dirty="0" smtClean="0"/>
              <a:t> </a:t>
            </a:r>
            <a:r>
              <a:rPr lang="hu-HU" b="1" dirty="0" err="1" smtClean="0"/>
              <a:t>you</a:t>
            </a:r>
            <a:r>
              <a:rPr lang="hu-HU" b="1" cap="small" baseline="-25000" dirty="0" err="1" smtClean="0"/>
              <a:t>sg</a:t>
            </a:r>
            <a:r>
              <a:rPr lang="hu-HU" dirty="0" smtClean="0"/>
              <a:t>?</a:t>
            </a:r>
            <a:endParaRPr lang="hu-H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(43) </a:t>
            </a:r>
            <a:r>
              <a:rPr lang="hu-HU" b="1" i="1" dirty="0" err="1" smtClean="0"/>
              <a:t>Animacy</a:t>
            </a:r>
            <a:r>
              <a:rPr lang="hu-HU" b="1" i="1" dirty="0" smtClean="0"/>
              <a:t> </a:t>
            </a:r>
            <a:r>
              <a:rPr lang="hu-HU" b="1" i="1" dirty="0" err="1" smtClean="0"/>
              <a:t>Hierarchy</a:t>
            </a:r>
            <a:r>
              <a:rPr lang="hu-HU" b="1" i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Hungarian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			        </a:t>
            </a:r>
            <a:r>
              <a:rPr lang="hu-HU" dirty="0" err="1" smtClean="0"/>
              <a:t>1PL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 </a:t>
            </a:r>
            <a:r>
              <a:rPr lang="hu-HU" dirty="0" err="1" smtClean="0"/>
              <a:t>1SG</a:t>
            </a:r>
            <a:r>
              <a:rPr lang="hu-HU" dirty="0" smtClean="0"/>
              <a:t>  &gt; </a:t>
            </a:r>
            <a:r>
              <a:rPr lang="hu-HU" dirty="0" err="1" smtClean="0"/>
              <a:t>2SG</a:t>
            </a:r>
            <a:r>
              <a:rPr lang="hu-HU" dirty="0" smtClean="0"/>
              <a:t> &gt; </a:t>
            </a:r>
            <a:r>
              <a:rPr lang="hu-HU" dirty="0" err="1" smtClean="0"/>
              <a:t>2PL</a:t>
            </a:r>
            <a:r>
              <a:rPr lang="hu-HU" dirty="0" smtClean="0"/>
              <a:t>  &gt; 3</a:t>
            </a:r>
          </a:p>
          <a:p>
            <a:pPr>
              <a:buNone/>
            </a:pPr>
            <a:r>
              <a:rPr lang="hu-HU" dirty="0" smtClean="0"/>
              <a:t>	  </a:t>
            </a:r>
            <a:r>
              <a:rPr lang="hu-HU" dirty="0" err="1" smtClean="0"/>
              <a:t>speaker</a:t>
            </a:r>
            <a:r>
              <a:rPr lang="hu-HU" dirty="0" smtClean="0"/>
              <a:t>   </a:t>
            </a:r>
            <a:r>
              <a:rPr lang="hu-HU" dirty="0" err="1" smtClean="0"/>
              <a:t>participant</a:t>
            </a:r>
            <a:r>
              <a:rPr lang="hu-HU" dirty="0" smtClean="0"/>
              <a:t>    </a:t>
            </a:r>
            <a:r>
              <a:rPr lang="hu-HU" dirty="0" err="1" smtClean="0"/>
              <a:t>non-participant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dirty="0" smtClean="0"/>
              <a:t>(44) </a:t>
            </a:r>
            <a:r>
              <a:rPr lang="hu-HU" b="1" i="1" dirty="0" err="1" smtClean="0"/>
              <a:t>Inverse</a:t>
            </a:r>
            <a:r>
              <a:rPr lang="hu-HU" b="1" i="1" dirty="0" smtClean="0"/>
              <a:t> </a:t>
            </a:r>
            <a:r>
              <a:rPr lang="hu-HU" b="1" i="1" dirty="0" err="1" smtClean="0"/>
              <a:t>Agreement</a:t>
            </a:r>
            <a:r>
              <a:rPr lang="hu-HU" b="1" i="1" dirty="0" smtClean="0"/>
              <a:t> </a:t>
            </a:r>
            <a:r>
              <a:rPr lang="hu-HU" b="1" i="1" dirty="0" err="1" smtClean="0"/>
              <a:t>Constraint</a:t>
            </a:r>
            <a:r>
              <a:rPr lang="hu-HU" b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Hungarian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	An O </a:t>
            </a:r>
            <a:r>
              <a:rPr lang="hu-HU" dirty="0" err="1" smtClean="0"/>
              <a:t>agreeing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a </a:t>
            </a:r>
            <a:r>
              <a:rPr lang="hu-HU" dirty="0" err="1" smtClean="0"/>
              <a:t>verb</a:t>
            </a:r>
            <a:r>
              <a:rPr lang="hu-HU" dirty="0" smtClean="0"/>
              <a:t> must be </a:t>
            </a:r>
            <a:r>
              <a:rPr lang="hu-HU" dirty="0" err="1" smtClean="0"/>
              <a:t>lower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animacy</a:t>
            </a:r>
            <a:r>
              <a:rPr lang="hu-HU" dirty="0" smtClean="0"/>
              <a:t> </a:t>
            </a:r>
            <a:r>
              <a:rPr lang="hu-HU" dirty="0" err="1" smtClean="0"/>
              <a:t>hierarchy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S, 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unless</a:t>
            </a:r>
            <a:r>
              <a:rPr lang="hu-HU" dirty="0" smtClean="0"/>
              <a:t> </a:t>
            </a:r>
            <a:r>
              <a:rPr lang="hu-HU" dirty="0" err="1" smtClean="0"/>
              <a:t>both</a:t>
            </a:r>
            <a:r>
              <a:rPr lang="hu-HU" dirty="0" smtClean="0"/>
              <a:t> S and O </a:t>
            </a:r>
            <a:r>
              <a:rPr lang="hu-HU" dirty="0" err="1" smtClean="0"/>
              <a:t>represent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lowest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animacy</a:t>
            </a:r>
            <a:r>
              <a:rPr lang="hu-HU" dirty="0" smtClean="0"/>
              <a:t> </a:t>
            </a:r>
            <a:r>
              <a:rPr lang="hu-HU" dirty="0" err="1" smtClean="0"/>
              <a:t>hierarchy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Bal oldali kapcsos zárójel 4"/>
          <p:cNvSpPr/>
          <p:nvPr/>
        </p:nvSpPr>
        <p:spPr>
          <a:xfrm>
            <a:off x="2483768" y="1124744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 oldali kapcsos zárójel 5"/>
          <p:cNvSpPr/>
          <p:nvPr/>
        </p:nvSpPr>
        <p:spPr>
          <a:xfrm>
            <a:off x="4283968" y="1124744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850106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err="1" smtClean="0"/>
              <a:t>Differential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b="1" dirty="0" smtClean="0"/>
              <a:t> marking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Easterm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Mansi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/>
              <a:t>Eastern</a:t>
            </a:r>
            <a:r>
              <a:rPr lang="hu-HU" b="1" dirty="0" smtClean="0"/>
              <a:t> </a:t>
            </a:r>
            <a:r>
              <a:rPr lang="hu-HU" b="1" dirty="0" err="1" smtClean="0"/>
              <a:t>Mansi</a:t>
            </a:r>
            <a:r>
              <a:rPr lang="hu-HU" b="1" dirty="0" smtClean="0"/>
              <a:t>: O </a:t>
            </a:r>
            <a:r>
              <a:rPr lang="hu-HU" b="1" dirty="0" err="1" smtClean="0"/>
              <a:t>case-marked</a:t>
            </a:r>
            <a:r>
              <a:rPr lang="hu-HU" b="1" dirty="0" smtClean="0"/>
              <a:t> </a:t>
            </a:r>
            <a:r>
              <a:rPr lang="hu-HU" b="1" dirty="0" err="1" smtClean="0"/>
              <a:t>iff</a:t>
            </a:r>
            <a:r>
              <a:rPr lang="hu-HU" b="1" dirty="0" smtClean="0"/>
              <a:t>  </a:t>
            </a:r>
            <a:r>
              <a:rPr lang="hu-HU" b="1" dirty="0" err="1" smtClean="0"/>
              <a:t>secondary</a:t>
            </a:r>
            <a:r>
              <a:rPr lang="hu-HU" b="1" dirty="0" smtClean="0"/>
              <a:t> </a:t>
            </a:r>
            <a:r>
              <a:rPr lang="hu-HU" b="1" dirty="0" err="1" smtClean="0"/>
              <a:t>topic</a:t>
            </a:r>
            <a:r>
              <a:rPr lang="hu-HU" b="1" dirty="0" smtClean="0"/>
              <a:t>:</a:t>
            </a:r>
          </a:p>
          <a:p>
            <a:pPr>
              <a:buNone/>
            </a:pPr>
            <a:r>
              <a:rPr lang="hu-HU" dirty="0" smtClean="0"/>
              <a:t>(45)	a. 	</a:t>
            </a:r>
            <a:r>
              <a:rPr lang="hu-HU" i="1" dirty="0" err="1" smtClean="0"/>
              <a:t>kom</a:t>
            </a:r>
            <a:r>
              <a:rPr lang="hu-HU" i="1" dirty="0" smtClean="0"/>
              <a:t> 	</a:t>
            </a:r>
            <a:r>
              <a:rPr lang="hu-HU" i="1" dirty="0" err="1" smtClean="0"/>
              <a:t>jowt-nyõõl</a:t>
            </a:r>
            <a:r>
              <a:rPr lang="hu-HU" i="1" dirty="0" smtClean="0"/>
              <a:t> 	</a:t>
            </a:r>
            <a:r>
              <a:rPr lang="hu-HU" i="1" dirty="0" err="1" smtClean="0"/>
              <a:t>wø-s</a:t>
            </a:r>
            <a:r>
              <a:rPr lang="hu-HU" i="1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	man 	</a:t>
            </a:r>
            <a:r>
              <a:rPr lang="hu-HU" dirty="0" err="1" smtClean="0"/>
              <a:t>bow-arrow</a:t>
            </a:r>
            <a:r>
              <a:rPr lang="hu-HU" dirty="0" smtClean="0"/>
              <a:t> 	</a:t>
            </a:r>
            <a:r>
              <a:rPr lang="hu-HU" dirty="0" err="1" smtClean="0"/>
              <a:t>take-</a:t>
            </a:r>
            <a:r>
              <a:rPr lang="hu-HU" cap="small" dirty="0" err="1" smtClean="0"/>
              <a:t>past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			‘The man </a:t>
            </a:r>
            <a:r>
              <a:rPr lang="hu-HU" dirty="0" err="1" smtClean="0"/>
              <a:t>took</a:t>
            </a:r>
            <a:r>
              <a:rPr lang="hu-HU" dirty="0" smtClean="0"/>
              <a:t> a </a:t>
            </a:r>
            <a:r>
              <a:rPr lang="hu-HU" dirty="0" err="1" smtClean="0"/>
              <a:t>bow</a:t>
            </a:r>
            <a:r>
              <a:rPr lang="hu-HU" dirty="0" smtClean="0"/>
              <a:t> and an </a:t>
            </a:r>
            <a:r>
              <a:rPr lang="hu-HU" dirty="0" err="1" smtClean="0"/>
              <a:t>arrow</a:t>
            </a:r>
            <a:r>
              <a:rPr lang="hu-HU" dirty="0" smtClean="0"/>
              <a:t>’   				 </a:t>
            </a:r>
          </a:p>
          <a:p>
            <a:pPr>
              <a:buNone/>
            </a:pPr>
            <a:r>
              <a:rPr lang="hu-HU" dirty="0" smtClean="0"/>
              <a:t>  	  	b.	</a:t>
            </a:r>
            <a:r>
              <a:rPr lang="hu-HU" i="1" dirty="0" err="1" smtClean="0"/>
              <a:t>õõw-</a:t>
            </a:r>
            <a:r>
              <a:rPr lang="hu-HU" b="1" i="1" dirty="0" err="1" smtClean="0">
                <a:solidFill>
                  <a:srgbClr val="FF0000"/>
                </a:solidFill>
              </a:rPr>
              <a:t>mø</a:t>
            </a:r>
            <a:r>
              <a:rPr lang="hu-HU" i="1" dirty="0" smtClean="0"/>
              <a:t> 		</a:t>
            </a:r>
            <a:r>
              <a:rPr lang="hu-HU" i="1" dirty="0" err="1" smtClean="0"/>
              <a:t>öät</a:t>
            </a:r>
            <a:r>
              <a:rPr lang="hu-HU" i="1" dirty="0" smtClean="0"/>
              <a:t>  	</a:t>
            </a:r>
            <a:r>
              <a:rPr lang="hu-HU" i="1" dirty="0" err="1" smtClean="0"/>
              <a:t>kont-iiløm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	</a:t>
            </a:r>
            <a:r>
              <a:rPr lang="hu-HU" dirty="0" err="1" smtClean="0"/>
              <a:t>door-</a:t>
            </a:r>
            <a:r>
              <a:rPr lang="hu-HU" b="1" cap="small" dirty="0" err="1" smtClean="0">
                <a:solidFill>
                  <a:srgbClr val="FF0000"/>
                </a:solidFill>
              </a:rPr>
              <a:t>acc</a:t>
            </a:r>
            <a:r>
              <a:rPr lang="hu-HU" cap="small" dirty="0" smtClean="0"/>
              <a:t> 	</a:t>
            </a:r>
            <a:r>
              <a:rPr lang="hu-HU" cap="small" dirty="0" err="1" smtClean="0"/>
              <a:t>neg</a:t>
            </a:r>
            <a:r>
              <a:rPr lang="hu-HU" dirty="0" smtClean="0"/>
              <a:t>  </a:t>
            </a:r>
            <a:r>
              <a:rPr lang="hu-HU" dirty="0" err="1" smtClean="0"/>
              <a:t>find-</a:t>
            </a:r>
            <a:r>
              <a:rPr lang="hu-HU" b="1" cap="small" dirty="0" err="1" smtClean="0"/>
              <a:t>obj</a:t>
            </a:r>
            <a:r>
              <a:rPr lang="hu-HU" cap="small" dirty="0" err="1" smtClean="0"/>
              <a:t>.1sg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	‘I </a:t>
            </a:r>
            <a:r>
              <a:rPr lang="hu-HU" dirty="0" err="1" smtClean="0"/>
              <a:t>can’t</a:t>
            </a:r>
            <a:r>
              <a:rPr lang="hu-HU" dirty="0" smtClean="0"/>
              <a:t> </a:t>
            </a:r>
            <a:r>
              <a:rPr lang="hu-HU" dirty="0" err="1" smtClean="0"/>
              <a:t>find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door</a:t>
            </a:r>
            <a:r>
              <a:rPr lang="hu-HU" dirty="0" smtClean="0"/>
              <a:t>.’	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Claim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The </a:t>
            </a:r>
            <a:r>
              <a:rPr lang="hu-HU" dirty="0" err="1" smtClean="0"/>
              <a:t>first</a:t>
            </a:r>
            <a:r>
              <a:rPr lang="hu-HU" dirty="0" smtClean="0"/>
              <a:t> Old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documents</a:t>
            </a:r>
            <a:r>
              <a:rPr lang="hu-HU" dirty="0" smtClean="0"/>
              <a:t> (1200-1500 AD) </a:t>
            </a:r>
            <a:r>
              <a:rPr lang="hu-HU" dirty="0" err="1" smtClean="0"/>
              <a:t>still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remnants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Ugric</a:t>
            </a:r>
            <a:r>
              <a:rPr lang="hu-HU" dirty="0" smtClean="0"/>
              <a:t> </a:t>
            </a:r>
            <a:r>
              <a:rPr lang="hu-HU" dirty="0" err="1" smtClean="0"/>
              <a:t>syntactic</a:t>
            </a:r>
            <a:r>
              <a:rPr lang="hu-HU" dirty="0" smtClean="0"/>
              <a:t> </a:t>
            </a:r>
            <a:r>
              <a:rPr lang="hu-HU" dirty="0" err="1" smtClean="0"/>
              <a:t>patterns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err="1" smtClean="0"/>
              <a:t>Hungarian</a:t>
            </a:r>
            <a:r>
              <a:rPr lang="hu-HU" dirty="0" smtClean="0"/>
              <a:t> must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lost</a:t>
            </a:r>
            <a:r>
              <a:rPr lang="hu-HU" dirty="0" smtClean="0"/>
              <a:t> </a:t>
            </a:r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Ugric</a:t>
            </a:r>
            <a:r>
              <a:rPr lang="hu-HU" dirty="0" smtClean="0"/>
              <a:t> </a:t>
            </a:r>
            <a:r>
              <a:rPr lang="hu-HU" dirty="0" err="1" smtClean="0"/>
              <a:t>syntactic</a:t>
            </a:r>
            <a:r>
              <a:rPr lang="hu-HU" dirty="0" smtClean="0"/>
              <a:t> </a:t>
            </a:r>
            <a:r>
              <a:rPr lang="hu-HU" dirty="0" err="1" smtClean="0"/>
              <a:t>traits</a:t>
            </a:r>
            <a:r>
              <a:rPr lang="hu-HU" dirty="0" smtClean="0"/>
              <a:t> 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late</a:t>
            </a:r>
            <a:r>
              <a:rPr lang="hu-HU" dirty="0" smtClean="0"/>
              <a:t> </a:t>
            </a:r>
            <a:r>
              <a:rPr lang="hu-HU" dirty="0" err="1" smtClean="0"/>
              <a:t>Proto-Hungarian</a:t>
            </a:r>
            <a:r>
              <a:rPr lang="hu-HU" dirty="0" smtClean="0"/>
              <a:t> </a:t>
            </a:r>
            <a:r>
              <a:rPr lang="hu-HU" dirty="0" err="1" smtClean="0"/>
              <a:t>period</a:t>
            </a:r>
            <a:r>
              <a:rPr lang="hu-HU" dirty="0" smtClean="0"/>
              <a:t> (500-900) and /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early</a:t>
            </a:r>
            <a:r>
              <a:rPr lang="hu-HU" dirty="0" smtClean="0"/>
              <a:t> Old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period</a:t>
            </a:r>
            <a:r>
              <a:rPr lang="hu-HU" dirty="0" smtClean="0"/>
              <a:t> (900-1200).</a:t>
            </a:r>
            <a:endParaRPr lang="hu-H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An </a:t>
            </a:r>
            <a:r>
              <a:rPr lang="hu-HU" sz="3600" b="1" dirty="0" err="1" smtClean="0"/>
              <a:t>Inverse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b="1" dirty="0" smtClean="0"/>
              <a:t> Marking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>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/>
              <a:t>1st</a:t>
            </a:r>
            <a:r>
              <a:rPr lang="hu-HU" b="1" dirty="0" smtClean="0"/>
              <a:t> and </a:t>
            </a:r>
            <a:r>
              <a:rPr lang="hu-HU" b="1" dirty="0" err="1" smtClean="0"/>
              <a:t>2nd</a:t>
            </a:r>
            <a:r>
              <a:rPr lang="hu-HU" b="1" dirty="0" smtClean="0"/>
              <a:t> </a:t>
            </a:r>
            <a:r>
              <a:rPr lang="hu-HU" b="1" dirty="0" err="1" smtClean="0"/>
              <a:t>person</a:t>
            </a:r>
            <a:r>
              <a:rPr lang="hu-HU" b="1" dirty="0" smtClean="0"/>
              <a:t> </a:t>
            </a:r>
            <a:r>
              <a:rPr lang="hu-HU" b="1" dirty="0" err="1" smtClean="0"/>
              <a:t>objects</a:t>
            </a:r>
            <a:r>
              <a:rPr lang="hu-HU" b="1" dirty="0" smtClean="0"/>
              <a:t> </a:t>
            </a:r>
            <a:r>
              <a:rPr lang="hu-HU" b="1" dirty="0" err="1" smtClean="0"/>
              <a:t>are</a:t>
            </a:r>
            <a:r>
              <a:rPr lang="hu-HU" b="1" dirty="0" smtClean="0"/>
              <a:t> </a:t>
            </a:r>
            <a:r>
              <a:rPr lang="hu-HU" b="1" dirty="0" err="1" smtClean="0"/>
              <a:t>caseless</a:t>
            </a:r>
            <a:r>
              <a:rPr lang="hu-HU" dirty="0" smtClean="0"/>
              <a:t>: </a:t>
            </a:r>
          </a:p>
          <a:p>
            <a:pPr>
              <a:buNone/>
            </a:pPr>
            <a:endParaRPr lang="hu-HU" sz="1100" dirty="0" smtClean="0"/>
          </a:p>
          <a:p>
            <a:pPr>
              <a:buNone/>
            </a:pPr>
            <a:r>
              <a:rPr lang="hu-HU" dirty="0" smtClean="0"/>
              <a:t>(46)</a:t>
            </a:r>
            <a:r>
              <a:rPr lang="hu-HU" i="1" dirty="0" smtClean="0"/>
              <a:t> 	</a:t>
            </a:r>
            <a:r>
              <a:rPr lang="hu-HU" b="1" i="1" dirty="0" err="1" smtClean="0"/>
              <a:t>öän-øm</a:t>
            </a:r>
            <a:r>
              <a:rPr lang="hu-HU" i="1" dirty="0" smtClean="0"/>
              <a:t> 	</a:t>
            </a:r>
            <a:r>
              <a:rPr lang="hu-HU" i="1" dirty="0" err="1" smtClean="0"/>
              <a:t>jål-ääl-ääl-øn</a:t>
            </a:r>
            <a:r>
              <a:rPr lang="hu-HU" i="1" dirty="0" smtClean="0"/>
              <a:t>.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I-1</a:t>
            </a:r>
            <a:r>
              <a:rPr lang="hu-HU" cap="small" dirty="0" err="1" smtClean="0"/>
              <a:t>sg</a:t>
            </a:r>
            <a:r>
              <a:rPr lang="hu-HU" dirty="0" smtClean="0"/>
              <a:t> 		</a:t>
            </a:r>
            <a:r>
              <a:rPr lang="hu-HU" dirty="0" err="1" smtClean="0"/>
              <a:t>down-kill-</a:t>
            </a:r>
            <a:r>
              <a:rPr lang="hu-HU" cap="small" dirty="0" err="1" smtClean="0"/>
              <a:t>imp-obj.2sg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Kill</a:t>
            </a:r>
            <a:r>
              <a:rPr lang="hu-HU" dirty="0" smtClean="0"/>
              <a:t> </a:t>
            </a:r>
            <a:r>
              <a:rPr lang="hu-HU" b="1" dirty="0" err="1" smtClean="0"/>
              <a:t>me</a:t>
            </a:r>
            <a:r>
              <a:rPr lang="hu-HU" dirty="0" smtClean="0"/>
              <a:t>!’</a:t>
            </a:r>
            <a:r>
              <a:rPr lang="hu-HU" sz="800" dirty="0" smtClean="0"/>
              <a:t>	</a:t>
            </a:r>
          </a:p>
          <a:p>
            <a:pPr>
              <a:buNone/>
            </a:pPr>
            <a:r>
              <a:rPr lang="hu-HU" sz="800" dirty="0" smtClean="0"/>
              <a:t>						</a:t>
            </a:r>
          </a:p>
          <a:p>
            <a:pPr>
              <a:buNone/>
            </a:pPr>
            <a:r>
              <a:rPr lang="hu-HU" dirty="0" smtClean="0"/>
              <a:t>(47)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i="1" dirty="0" err="1" smtClean="0"/>
              <a:t>Om</a:t>
            </a:r>
            <a:r>
              <a:rPr lang="hu-HU" i="1" dirty="0" smtClean="0"/>
              <a:t> </a:t>
            </a:r>
            <a:r>
              <a:rPr lang="hu-HU" b="1" i="1" dirty="0" err="1" smtClean="0"/>
              <a:t>nää-n</a:t>
            </a:r>
            <a:r>
              <a:rPr lang="hu-HU" i="1" dirty="0" smtClean="0"/>
              <a:t>    </a:t>
            </a:r>
            <a:r>
              <a:rPr lang="hu-HU" i="1" dirty="0" err="1" smtClean="0"/>
              <a:t>jorøl</a:t>
            </a:r>
            <a:r>
              <a:rPr lang="hu-HU" i="1" dirty="0" smtClean="0"/>
              <a:t>  	       </a:t>
            </a:r>
            <a:r>
              <a:rPr lang="hu-HU" i="1" dirty="0" err="1" smtClean="0"/>
              <a:t>tảt-øs-løm</a:t>
            </a:r>
            <a:r>
              <a:rPr lang="hu-HU" i="1" dirty="0" smtClean="0"/>
              <a:t>  		</a:t>
            </a:r>
            <a:r>
              <a:rPr lang="hu-HU" i="1" dirty="0" err="1" smtClean="0"/>
              <a:t>tøg</a:t>
            </a:r>
            <a:r>
              <a:rPr lang="hu-HU" dirty="0" smtClean="0"/>
              <a:t>. 	</a:t>
            </a:r>
          </a:p>
          <a:p>
            <a:pPr>
              <a:buNone/>
            </a:pPr>
            <a:r>
              <a:rPr lang="hu-HU" dirty="0" smtClean="0"/>
              <a:t>	I	</a:t>
            </a:r>
            <a:r>
              <a:rPr lang="hu-HU" dirty="0" err="1" smtClean="0"/>
              <a:t>you-2</a:t>
            </a:r>
            <a:r>
              <a:rPr lang="hu-HU" cap="small" dirty="0" err="1" smtClean="0"/>
              <a:t>sg</a:t>
            </a:r>
            <a:r>
              <a:rPr lang="hu-HU" cap="small" dirty="0" smtClean="0"/>
              <a:t> </a:t>
            </a:r>
            <a:r>
              <a:rPr lang="hu-HU" dirty="0" err="1" smtClean="0"/>
              <a:t>on.purpose</a:t>
            </a:r>
            <a:r>
              <a:rPr lang="hu-HU" dirty="0" smtClean="0"/>
              <a:t> </a:t>
            </a:r>
            <a:r>
              <a:rPr lang="hu-HU" dirty="0" err="1" smtClean="0"/>
              <a:t>bring-</a:t>
            </a:r>
            <a:r>
              <a:rPr lang="hu-HU" cap="small" dirty="0" err="1" smtClean="0"/>
              <a:t>past-obj.1sg</a:t>
            </a:r>
            <a:r>
              <a:rPr lang="hu-HU" dirty="0" smtClean="0"/>
              <a:t>	here</a:t>
            </a:r>
          </a:p>
          <a:p>
            <a:pPr>
              <a:buNone/>
            </a:pPr>
            <a:r>
              <a:rPr lang="hu-HU" dirty="0" smtClean="0"/>
              <a:t>	‘I </a:t>
            </a:r>
            <a:r>
              <a:rPr lang="hu-HU" dirty="0" err="1" smtClean="0"/>
              <a:t>brought</a:t>
            </a:r>
            <a:r>
              <a:rPr lang="hu-HU" dirty="0" smtClean="0"/>
              <a:t> </a:t>
            </a:r>
            <a:r>
              <a:rPr lang="hu-HU" b="1" dirty="0" err="1" smtClean="0"/>
              <a:t>you</a:t>
            </a:r>
            <a:r>
              <a:rPr lang="hu-HU" dirty="0" smtClean="0"/>
              <a:t> here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purpose</a:t>
            </a:r>
            <a:r>
              <a:rPr lang="hu-HU" dirty="0" smtClean="0"/>
              <a:t>.’ (</a:t>
            </a:r>
            <a:r>
              <a:rPr lang="hu-HU" dirty="0" err="1" smtClean="0"/>
              <a:t>Eastern</a:t>
            </a:r>
            <a:r>
              <a:rPr lang="hu-HU" dirty="0" smtClean="0"/>
              <a:t> </a:t>
            </a:r>
            <a:r>
              <a:rPr lang="hu-HU" dirty="0" err="1" smtClean="0"/>
              <a:t>Mansi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Objects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anchored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</a:t>
            </a:r>
            <a:r>
              <a:rPr lang="hu-HU" sz="3600" b="1" dirty="0" smtClean="0"/>
              <a:t> a </a:t>
            </a:r>
            <a:r>
              <a:rPr lang="hu-HU" sz="3600" b="1" dirty="0" err="1" smtClean="0"/>
              <a:t>1st</a:t>
            </a:r>
            <a:r>
              <a:rPr lang="hu-HU" sz="3600" b="1" dirty="0" smtClean="0"/>
              <a:t>/</a:t>
            </a:r>
            <a:r>
              <a:rPr lang="hu-HU" sz="3600" b="1" dirty="0" err="1" smtClean="0"/>
              <a:t>2nd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person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possessor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are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caseless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925144"/>
          </a:xfrm>
        </p:spPr>
        <p:txBody>
          <a:bodyPr>
            <a:normAutofit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(48) 	</a:t>
            </a:r>
            <a:r>
              <a:rPr lang="hu-HU" i="1" dirty="0" err="1" smtClean="0"/>
              <a:t>ääk-</a:t>
            </a:r>
            <a:r>
              <a:rPr lang="hu-HU" b="1" i="1" dirty="0" err="1" smtClean="0"/>
              <a:t>øn</a:t>
            </a:r>
            <a:r>
              <a:rPr lang="hu-HU" i="1" dirty="0" smtClean="0"/>
              <a:t> </a:t>
            </a:r>
            <a:r>
              <a:rPr lang="hu-HU" i="1" dirty="0" smtClean="0"/>
              <a:t>	</a:t>
            </a:r>
            <a:r>
              <a:rPr lang="hu-HU" i="1" dirty="0" err="1" smtClean="0"/>
              <a:t>komøly</a:t>
            </a:r>
            <a:r>
              <a:rPr lang="hu-HU" i="1" dirty="0" smtClean="0"/>
              <a:t> </a:t>
            </a:r>
            <a:r>
              <a:rPr lang="hu-HU" i="1" dirty="0" smtClean="0"/>
              <a:t>	</a:t>
            </a:r>
            <a:r>
              <a:rPr lang="hu-HU" i="1" dirty="0" err="1" smtClean="0"/>
              <a:t>woåxtl-øs-løn</a:t>
            </a:r>
            <a:r>
              <a:rPr lang="hu-HU" i="1" dirty="0" smtClean="0"/>
              <a:t>!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uncle-2</a:t>
            </a:r>
            <a:r>
              <a:rPr lang="hu-HU" cap="small" dirty="0" err="1" smtClean="0"/>
              <a:t>sg</a:t>
            </a:r>
            <a:r>
              <a:rPr lang="hu-HU" cap="small" dirty="0" smtClean="0"/>
              <a:t> </a:t>
            </a:r>
            <a:r>
              <a:rPr lang="hu-HU" dirty="0" smtClean="0"/>
              <a:t>	</a:t>
            </a:r>
            <a:r>
              <a:rPr lang="hu-HU" dirty="0" err="1" smtClean="0"/>
              <a:t>how</a:t>
            </a:r>
            <a:r>
              <a:rPr lang="hu-HU" dirty="0" smtClean="0"/>
              <a:t> 		</a:t>
            </a:r>
            <a:r>
              <a:rPr lang="hu-HU" dirty="0" err="1" smtClean="0"/>
              <a:t>leave-</a:t>
            </a:r>
            <a:r>
              <a:rPr lang="hu-HU" cap="small" dirty="0" smtClean="0"/>
              <a:t> </a:t>
            </a:r>
            <a:r>
              <a:rPr lang="hu-HU" cap="small" dirty="0" err="1" smtClean="0"/>
              <a:t>past-obj.2sg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could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leave</a:t>
            </a:r>
            <a:r>
              <a:rPr lang="hu-HU" dirty="0" smtClean="0"/>
              <a:t> </a:t>
            </a:r>
            <a:r>
              <a:rPr lang="hu-HU" b="1" dirty="0" err="1" smtClean="0"/>
              <a:t>your</a:t>
            </a:r>
            <a:r>
              <a:rPr lang="hu-HU" b="1" dirty="0" smtClean="0"/>
              <a:t> </a:t>
            </a:r>
            <a:r>
              <a:rPr lang="hu-HU" dirty="0" err="1" smtClean="0"/>
              <a:t>uncle</a:t>
            </a:r>
            <a:r>
              <a:rPr lang="hu-HU" dirty="0" smtClean="0"/>
              <a:t>!’  (E </a:t>
            </a:r>
            <a:r>
              <a:rPr lang="hu-HU" dirty="0" err="1" smtClean="0"/>
              <a:t>Mansi</a:t>
            </a:r>
            <a:r>
              <a:rPr lang="hu-HU" dirty="0" smtClean="0"/>
              <a:t>)</a:t>
            </a:r>
          </a:p>
          <a:p>
            <a:pPr>
              <a:buNone/>
            </a:pPr>
            <a:endParaRPr lang="hu-HU" sz="1000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68952" cy="1143000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Hungarian</a:t>
            </a:r>
            <a:r>
              <a:rPr lang="hu-HU" sz="3600" b="1" dirty="0" smtClean="0"/>
              <a:t>: </a:t>
            </a:r>
            <a:r>
              <a:rPr lang="hu-HU" sz="3600" b="1" dirty="0" err="1" smtClean="0"/>
              <a:t>generalized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b="1" dirty="0" smtClean="0"/>
              <a:t> marking;</a:t>
            </a:r>
            <a:br>
              <a:rPr lang="hu-HU" sz="3600" b="1" dirty="0" smtClean="0"/>
            </a:br>
            <a:r>
              <a:rPr lang="hu-HU" sz="3600" b="1" dirty="0" err="1" smtClean="0"/>
              <a:t>surviving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Inverse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b="1" dirty="0" smtClean="0"/>
              <a:t> Marking </a:t>
            </a:r>
            <a:r>
              <a:rPr lang="hu-HU" sz="3600" b="1" dirty="0" err="1" smtClean="0"/>
              <a:t>Constraint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844825"/>
            <a:ext cx="8496944" cy="475252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sz="4100" b="1" dirty="0" smtClean="0"/>
              <a:t>No </a:t>
            </a:r>
            <a:r>
              <a:rPr lang="hu-HU" sz="4100" b="1" dirty="0" err="1" smtClean="0"/>
              <a:t>accusative</a:t>
            </a:r>
            <a:r>
              <a:rPr lang="hu-HU" sz="4100" b="1" dirty="0" smtClean="0"/>
              <a:t> </a:t>
            </a:r>
            <a:r>
              <a:rPr lang="hu-HU" sz="4100" b="1" dirty="0" err="1" smtClean="0"/>
              <a:t>-</a:t>
            </a:r>
            <a:r>
              <a:rPr lang="hu-HU" sz="4100" b="1" i="1" dirty="0" err="1" smtClean="0"/>
              <a:t>t</a:t>
            </a:r>
            <a:r>
              <a:rPr lang="hu-HU" sz="4100" b="1" dirty="0" smtClean="0"/>
              <a:t> </a:t>
            </a:r>
            <a:r>
              <a:rPr lang="hu-HU" sz="4100" b="1" dirty="0" err="1" smtClean="0"/>
              <a:t>on</a:t>
            </a:r>
            <a:r>
              <a:rPr lang="hu-HU" sz="4100" b="1" cap="small" dirty="0" smtClean="0"/>
              <a:t> </a:t>
            </a:r>
            <a:r>
              <a:rPr lang="hu-HU" sz="4100" b="1" cap="small" dirty="0" err="1" smtClean="0"/>
              <a:t>sg</a:t>
            </a:r>
            <a:r>
              <a:rPr lang="hu-HU" sz="4100" b="1" dirty="0" err="1" smtClean="0"/>
              <a:t>1</a:t>
            </a:r>
            <a:r>
              <a:rPr lang="hu-HU" sz="4100" b="1" dirty="0" smtClean="0"/>
              <a:t>,2 </a:t>
            </a:r>
            <a:r>
              <a:rPr lang="hu-HU" sz="4100" b="1" dirty="0" err="1" smtClean="0"/>
              <a:t>objects</a:t>
            </a:r>
            <a:r>
              <a:rPr lang="hu-HU" sz="4100" dirty="0" smtClean="0"/>
              <a:t>:</a:t>
            </a:r>
          </a:p>
          <a:p>
            <a:pPr>
              <a:buNone/>
            </a:pPr>
            <a:r>
              <a:rPr lang="hu-HU" sz="4100" cap="small" dirty="0" smtClean="0"/>
              <a:t>(</a:t>
            </a:r>
            <a:r>
              <a:rPr lang="hu-HU" sz="4100" cap="small" dirty="0" smtClean="0"/>
              <a:t>49)</a:t>
            </a:r>
            <a:r>
              <a:rPr lang="hu-HU" sz="4100" cap="small" dirty="0" smtClean="0"/>
              <a:t>	</a:t>
            </a:r>
            <a:r>
              <a:rPr lang="hu-HU" sz="4100" cap="small" dirty="0" err="1" smtClean="0"/>
              <a:t>sg</a:t>
            </a:r>
            <a:r>
              <a:rPr lang="hu-HU" sz="4100" dirty="0" err="1" smtClean="0"/>
              <a:t>1</a:t>
            </a:r>
            <a:r>
              <a:rPr lang="hu-HU" sz="4100" dirty="0" smtClean="0"/>
              <a:t>:  </a:t>
            </a:r>
            <a:r>
              <a:rPr lang="hu-HU" sz="4100" b="1" i="1" dirty="0" err="1" smtClean="0"/>
              <a:t>eng-em</a:t>
            </a:r>
            <a:r>
              <a:rPr lang="hu-HU" sz="4100" b="1" dirty="0" smtClean="0"/>
              <a:t> </a:t>
            </a:r>
            <a:r>
              <a:rPr lang="hu-HU" sz="4100" b="1" i="1" dirty="0" smtClean="0"/>
              <a:t> 	</a:t>
            </a:r>
            <a:r>
              <a:rPr lang="hu-HU" sz="4100" dirty="0" smtClean="0"/>
              <a:t>	vs.	</a:t>
            </a:r>
            <a:r>
              <a:rPr lang="hu-HU" sz="4100" cap="small" dirty="0" err="1" smtClean="0"/>
              <a:t>pl</a:t>
            </a:r>
            <a:r>
              <a:rPr lang="hu-HU" sz="4100" dirty="0" err="1" smtClean="0"/>
              <a:t>1</a:t>
            </a:r>
            <a:r>
              <a:rPr lang="hu-HU" sz="4100" dirty="0" smtClean="0"/>
              <a:t>:</a:t>
            </a:r>
            <a:r>
              <a:rPr lang="hu-HU" sz="4100" i="1" dirty="0" smtClean="0"/>
              <a:t>	</a:t>
            </a:r>
            <a:r>
              <a:rPr lang="hu-HU" sz="4100" i="1" dirty="0" err="1" smtClean="0"/>
              <a:t>mi-nk-</a:t>
            </a:r>
            <a:r>
              <a:rPr lang="hu-HU" sz="4100" b="1" i="1" dirty="0" err="1" smtClean="0">
                <a:solidFill>
                  <a:srgbClr val="FF0000"/>
                </a:solidFill>
              </a:rPr>
              <a:t>et</a:t>
            </a:r>
            <a:r>
              <a:rPr lang="hu-HU" sz="4100" b="1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hu-HU" sz="4100" dirty="0" smtClean="0"/>
              <a:t>		</a:t>
            </a:r>
            <a:r>
              <a:rPr lang="hu-HU" sz="4100" dirty="0" err="1" smtClean="0"/>
              <a:t>I-</a:t>
            </a:r>
            <a:r>
              <a:rPr lang="hu-HU" sz="4100" cap="small" dirty="0" err="1" smtClean="0"/>
              <a:t>poss</a:t>
            </a:r>
            <a:r>
              <a:rPr lang="hu-HU" sz="4100" dirty="0" err="1" smtClean="0"/>
              <a:t>1</a:t>
            </a:r>
            <a:r>
              <a:rPr lang="hu-HU" sz="4100" cap="small" dirty="0" err="1" smtClean="0"/>
              <a:t>sg</a:t>
            </a:r>
            <a:r>
              <a:rPr lang="hu-HU" sz="4100" cap="small" dirty="0" smtClean="0"/>
              <a:t>	</a:t>
            </a:r>
            <a:r>
              <a:rPr lang="hu-HU" sz="4100" dirty="0" smtClean="0"/>
              <a:t>		</a:t>
            </a:r>
            <a:r>
              <a:rPr lang="hu-HU" sz="4100" dirty="0" err="1" smtClean="0"/>
              <a:t>we-</a:t>
            </a:r>
            <a:r>
              <a:rPr lang="hu-HU" sz="4100" cap="small" dirty="0" err="1" smtClean="0"/>
              <a:t>poss</a:t>
            </a:r>
            <a:r>
              <a:rPr lang="hu-HU" sz="4100" dirty="0" err="1" smtClean="0"/>
              <a:t>1</a:t>
            </a:r>
            <a:r>
              <a:rPr lang="hu-HU" sz="4100" cap="small" dirty="0" err="1" smtClean="0"/>
              <a:t>pl-</a:t>
            </a:r>
            <a:r>
              <a:rPr lang="hu-HU" sz="4100" b="1" cap="small" dirty="0" err="1" smtClean="0">
                <a:solidFill>
                  <a:srgbClr val="FF0000"/>
                </a:solidFill>
              </a:rPr>
              <a:t>acc</a:t>
            </a:r>
            <a:endParaRPr lang="hu-HU" sz="4100" b="1" cap="small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hu-HU" sz="4100" cap="small" dirty="0" smtClean="0"/>
          </a:p>
          <a:p>
            <a:pPr marL="514350" indent="-514350">
              <a:buNone/>
            </a:pPr>
            <a:r>
              <a:rPr lang="hu-HU" sz="4100" cap="small" dirty="0" smtClean="0"/>
              <a:t>		</a:t>
            </a:r>
            <a:r>
              <a:rPr lang="hu-HU" sz="4100" cap="small" dirty="0" err="1" smtClean="0"/>
              <a:t>sg</a:t>
            </a:r>
            <a:r>
              <a:rPr lang="hu-HU" sz="4100" dirty="0" err="1" smtClean="0"/>
              <a:t>2</a:t>
            </a:r>
            <a:r>
              <a:rPr lang="hu-HU" sz="4100" dirty="0" smtClean="0"/>
              <a:t>:	</a:t>
            </a:r>
            <a:r>
              <a:rPr lang="hu-HU" sz="4100" b="1" i="1" dirty="0" err="1" smtClean="0"/>
              <a:t>tég-ed</a:t>
            </a:r>
            <a:r>
              <a:rPr lang="hu-HU" sz="4100" b="1" dirty="0" smtClean="0"/>
              <a:t>  </a:t>
            </a:r>
            <a:r>
              <a:rPr lang="hu-HU" sz="4100" dirty="0" smtClean="0"/>
              <a:t>		</a:t>
            </a:r>
            <a:r>
              <a:rPr lang="hu-HU" sz="4100" cap="small" dirty="0" err="1" smtClean="0"/>
              <a:t>pl</a:t>
            </a:r>
            <a:r>
              <a:rPr lang="hu-HU" sz="4100" dirty="0" err="1" smtClean="0"/>
              <a:t>2</a:t>
            </a:r>
            <a:r>
              <a:rPr lang="hu-HU" sz="4100" dirty="0" smtClean="0"/>
              <a:t>:	</a:t>
            </a:r>
            <a:r>
              <a:rPr lang="hu-HU" sz="4100" i="1" dirty="0" err="1" smtClean="0"/>
              <a:t>ti-tek-</a:t>
            </a:r>
            <a:r>
              <a:rPr lang="hu-HU" sz="4100" b="1" i="1" dirty="0" err="1" smtClean="0">
                <a:solidFill>
                  <a:srgbClr val="FF0000"/>
                </a:solidFill>
              </a:rPr>
              <a:t>et</a:t>
            </a:r>
            <a:r>
              <a:rPr lang="hu-HU" sz="41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hu-HU" sz="4100" dirty="0" smtClean="0"/>
              <a:t>		</a:t>
            </a:r>
            <a:r>
              <a:rPr lang="hu-HU" sz="4100" dirty="0" err="1" smtClean="0"/>
              <a:t>you-</a:t>
            </a:r>
            <a:r>
              <a:rPr lang="hu-HU" sz="4100" cap="small" dirty="0" err="1" smtClean="0"/>
              <a:t>poss</a:t>
            </a:r>
            <a:r>
              <a:rPr lang="hu-HU" sz="4100" dirty="0" err="1" smtClean="0"/>
              <a:t>2</a:t>
            </a:r>
            <a:r>
              <a:rPr lang="hu-HU" sz="4100" cap="small" dirty="0" err="1" smtClean="0"/>
              <a:t>sg</a:t>
            </a:r>
            <a:r>
              <a:rPr lang="hu-HU" sz="4100" dirty="0" smtClean="0"/>
              <a:t> 		</a:t>
            </a:r>
            <a:r>
              <a:rPr lang="hu-HU" sz="4100" dirty="0" err="1" smtClean="0"/>
              <a:t>you</a:t>
            </a:r>
            <a:r>
              <a:rPr lang="hu-HU" sz="4100" cap="small" baseline="-25000" dirty="0" err="1" smtClean="0"/>
              <a:t>pl</a:t>
            </a:r>
            <a:r>
              <a:rPr lang="hu-HU" sz="4100" dirty="0" err="1" smtClean="0"/>
              <a:t>-</a:t>
            </a:r>
            <a:r>
              <a:rPr lang="hu-HU" sz="4100" cap="small" dirty="0" smtClean="0"/>
              <a:t> </a:t>
            </a:r>
            <a:r>
              <a:rPr lang="hu-HU" sz="4100" cap="small" dirty="0" err="1" smtClean="0"/>
              <a:t>poss</a:t>
            </a:r>
            <a:r>
              <a:rPr lang="hu-HU" sz="4100" dirty="0" err="1" smtClean="0"/>
              <a:t>2</a:t>
            </a:r>
            <a:r>
              <a:rPr lang="hu-HU" sz="4100" cap="small" dirty="0" err="1" smtClean="0"/>
              <a:t>pl-</a:t>
            </a:r>
            <a:r>
              <a:rPr lang="hu-HU" sz="4100" b="1" cap="small" dirty="0" err="1" smtClean="0">
                <a:solidFill>
                  <a:srgbClr val="FF0000"/>
                </a:solidFill>
              </a:rPr>
              <a:t>acc</a:t>
            </a:r>
            <a:r>
              <a:rPr lang="hu-HU" sz="4100" cap="small" dirty="0" smtClean="0"/>
              <a:t>	</a:t>
            </a:r>
          </a:p>
          <a:p>
            <a:pPr>
              <a:buNone/>
            </a:pPr>
            <a:endParaRPr lang="hu-HU" sz="4100" dirty="0" smtClean="0"/>
          </a:p>
          <a:p>
            <a:pPr>
              <a:buNone/>
            </a:pPr>
            <a:r>
              <a:rPr lang="hu-HU" sz="4100" dirty="0" smtClean="0"/>
              <a:t>		</a:t>
            </a:r>
            <a:r>
              <a:rPr lang="hu-HU" sz="4100" cap="small" dirty="0" err="1" smtClean="0"/>
              <a:t>sg</a:t>
            </a:r>
            <a:r>
              <a:rPr lang="hu-HU" sz="4100" dirty="0" err="1" smtClean="0"/>
              <a:t>3</a:t>
            </a:r>
            <a:r>
              <a:rPr lang="hu-HU" sz="4100" dirty="0" smtClean="0"/>
              <a:t>: 	</a:t>
            </a:r>
            <a:r>
              <a:rPr lang="hu-HU" sz="4100" i="1" dirty="0" smtClean="0"/>
              <a:t>ő-</a:t>
            </a:r>
            <a:r>
              <a:rPr lang="hu-HU" sz="4100" b="1" i="1" dirty="0" smtClean="0">
                <a:solidFill>
                  <a:srgbClr val="FF0000"/>
                </a:solidFill>
              </a:rPr>
              <a:t>t</a:t>
            </a:r>
            <a:r>
              <a:rPr lang="hu-HU" sz="4100" dirty="0" smtClean="0"/>
              <a:t> ’			</a:t>
            </a:r>
            <a:r>
              <a:rPr lang="hu-HU" sz="4100" cap="small" dirty="0" err="1" smtClean="0"/>
              <a:t>pl</a:t>
            </a:r>
            <a:r>
              <a:rPr lang="hu-HU" sz="4100" dirty="0" err="1" smtClean="0"/>
              <a:t>3</a:t>
            </a:r>
            <a:r>
              <a:rPr lang="hu-HU" sz="4100" dirty="0" smtClean="0"/>
              <a:t>:	</a:t>
            </a:r>
            <a:r>
              <a:rPr lang="hu-HU" sz="4100" i="1" dirty="0" err="1" smtClean="0"/>
              <a:t>ő-k-</a:t>
            </a:r>
            <a:r>
              <a:rPr lang="hu-HU" sz="4100" b="1" i="1" dirty="0" err="1" smtClean="0">
                <a:solidFill>
                  <a:srgbClr val="FF0000"/>
                </a:solidFill>
              </a:rPr>
              <a:t>et</a:t>
            </a:r>
            <a:endParaRPr lang="hu-HU" sz="41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4100" dirty="0" smtClean="0"/>
              <a:t>		(s)</a:t>
            </a:r>
            <a:r>
              <a:rPr lang="hu-HU" sz="4100" dirty="0" err="1" smtClean="0"/>
              <a:t>he-</a:t>
            </a:r>
            <a:r>
              <a:rPr lang="hu-HU" sz="4100" b="1" cap="small" dirty="0" err="1" smtClean="0">
                <a:solidFill>
                  <a:srgbClr val="FF0000"/>
                </a:solidFill>
              </a:rPr>
              <a:t>acc</a:t>
            </a:r>
            <a:r>
              <a:rPr lang="hu-HU" sz="4100" b="1" dirty="0" smtClean="0">
                <a:solidFill>
                  <a:srgbClr val="FF0000"/>
                </a:solidFill>
              </a:rPr>
              <a:t> </a:t>
            </a:r>
            <a:r>
              <a:rPr lang="hu-HU" sz="4100" dirty="0" smtClean="0"/>
              <a:t>			(s)he-</a:t>
            </a:r>
            <a:r>
              <a:rPr lang="hu-HU" sz="4100" cap="small" dirty="0" smtClean="0"/>
              <a:t> </a:t>
            </a:r>
            <a:r>
              <a:rPr lang="hu-HU" sz="4100" cap="small" dirty="0" err="1" smtClean="0"/>
              <a:t>pl-</a:t>
            </a:r>
            <a:r>
              <a:rPr lang="hu-HU" sz="4100" b="1" cap="small" dirty="0" err="1" smtClean="0">
                <a:solidFill>
                  <a:srgbClr val="FF0000"/>
                </a:solidFill>
              </a:rPr>
              <a:t>acc</a:t>
            </a:r>
            <a:r>
              <a:rPr lang="hu-HU" dirty="0" smtClean="0"/>
              <a:t>	</a:t>
            </a:r>
            <a:r>
              <a:rPr lang="hu-HU" i="1" dirty="0" smtClean="0"/>
              <a:t>				</a:t>
            </a:r>
            <a:endParaRPr lang="hu-H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If</a:t>
            </a:r>
            <a:r>
              <a:rPr lang="hu-HU" sz="3600" b="1" dirty="0" smtClean="0"/>
              <a:t> O has a </a:t>
            </a:r>
            <a:r>
              <a:rPr lang="hu-HU" sz="3600" b="1" dirty="0" err="1" smtClean="0"/>
              <a:t>1</a:t>
            </a:r>
            <a:r>
              <a:rPr lang="hu-HU" sz="3600" b="1" cap="small" dirty="0" err="1" smtClean="0"/>
              <a:t>sg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2</a:t>
            </a:r>
            <a:r>
              <a:rPr lang="hu-HU" sz="3600" b="1" cap="small" dirty="0" err="1" smtClean="0"/>
              <a:t>sg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possessor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accusative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-</a:t>
            </a:r>
            <a:r>
              <a:rPr lang="hu-HU" sz="3600" b="1" i="1" dirty="0" err="1" smtClean="0"/>
              <a:t>t</a:t>
            </a:r>
            <a:r>
              <a:rPr lang="hu-HU" sz="3600" b="1" i="1" dirty="0" smtClean="0"/>
              <a:t> </a:t>
            </a:r>
            <a:r>
              <a:rPr lang="hu-HU" sz="3600" b="1" dirty="0" smtClean="0"/>
              <a:t>is </a:t>
            </a:r>
            <a:r>
              <a:rPr lang="hu-HU" sz="3600" b="1" dirty="0" err="1" smtClean="0"/>
              <a:t>optional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(50) </a:t>
            </a:r>
            <a:r>
              <a:rPr lang="hu-HU" i="1" dirty="0" smtClean="0"/>
              <a:t>Összetörték az   autó-m</a:t>
            </a:r>
            <a:r>
              <a:rPr lang="hu-HU" b="1" i="1" dirty="0" smtClean="0"/>
              <a:t>(</a:t>
            </a:r>
            <a:r>
              <a:rPr lang="hu-HU" b="1" i="1" dirty="0" err="1" smtClean="0">
                <a:solidFill>
                  <a:srgbClr val="FF0000"/>
                </a:solidFill>
              </a:rPr>
              <a:t>-at</a:t>
            </a:r>
            <a:r>
              <a:rPr lang="hu-HU" b="1" i="1" dirty="0" smtClean="0"/>
              <a:t>)	      </a:t>
            </a:r>
            <a:r>
              <a:rPr lang="hu-HU" i="1" dirty="0" smtClean="0"/>
              <a:t>/</a:t>
            </a:r>
            <a:r>
              <a:rPr lang="hu-HU" i="1" dirty="0" err="1" smtClean="0"/>
              <a:t>autó-d</a:t>
            </a:r>
            <a:r>
              <a:rPr lang="hu-HU" b="1" i="1" dirty="0" smtClean="0"/>
              <a:t>(</a:t>
            </a:r>
            <a:r>
              <a:rPr lang="hu-HU" b="1" i="1" dirty="0" err="1" smtClean="0">
                <a:solidFill>
                  <a:srgbClr val="FF0000"/>
                </a:solidFill>
              </a:rPr>
              <a:t>-at</a:t>
            </a:r>
            <a:r>
              <a:rPr lang="hu-HU" b="1" i="1" dirty="0" smtClean="0"/>
              <a:t>)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    </a:t>
            </a:r>
            <a:r>
              <a:rPr lang="hu-HU" dirty="0" err="1" smtClean="0"/>
              <a:t>broke-3</a:t>
            </a:r>
            <a:r>
              <a:rPr lang="hu-HU" cap="small" dirty="0" err="1" smtClean="0"/>
              <a:t>pl</a:t>
            </a:r>
            <a:r>
              <a:rPr lang="hu-HU" dirty="0" smtClean="0"/>
              <a:t>	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car-</a:t>
            </a:r>
            <a:r>
              <a:rPr lang="hu-HU" cap="small" dirty="0" smtClean="0"/>
              <a:t> </a:t>
            </a:r>
            <a:r>
              <a:rPr lang="hu-HU" cap="small" dirty="0" err="1" smtClean="0"/>
              <a:t>poss1sg</a:t>
            </a:r>
            <a:r>
              <a:rPr lang="hu-HU" b="1" cap="small" dirty="0" smtClean="0"/>
              <a:t>(</a:t>
            </a:r>
            <a:r>
              <a:rPr lang="hu-HU" b="1" cap="small" dirty="0" err="1" smtClean="0"/>
              <a:t>-</a:t>
            </a:r>
            <a:r>
              <a:rPr lang="hu-HU" b="1" cap="small" dirty="0" err="1" smtClean="0">
                <a:solidFill>
                  <a:srgbClr val="FF0000"/>
                </a:solidFill>
              </a:rPr>
              <a:t>acc</a:t>
            </a:r>
            <a:r>
              <a:rPr lang="hu-HU" b="1" dirty="0" smtClean="0"/>
              <a:t>)</a:t>
            </a:r>
            <a:r>
              <a:rPr lang="hu-HU" dirty="0" smtClean="0"/>
              <a:t>/</a:t>
            </a:r>
            <a:r>
              <a:rPr lang="hu-HU" cap="small" dirty="0" err="1" smtClean="0"/>
              <a:t>poss2sg</a:t>
            </a:r>
            <a:r>
              <a:rPr lang="hu-HU" b="1" cap="small" dirty="0" smtClean="0"/>
              <a:t>(</a:t>
            </a:r>
            <a:r>
              <a:rPr lang="hu-HU" b="1" cap="small" dirty="0" err="1" smtClean="0"/>
              <a:t>-</a:t>
            </a:r>
            <a:r>
              <a:rPr lang="hu-HU" b="1" cap="small" dirty="0" err="1" smtClean="0">
                <a:solidFill>
                  <a:srgbClr val="FF0000"/>
                </a:solidFill>
              </a:rPr>
              <a:t>acc</a:t>
            </a:r>
            <a:r>
              <a:rPr lang="hu-HU" b="1" cap="small" dirty="0" smtClean="0"/>
              <a:t>)</a:t>
            </a:r>
            <a:r>
              <a:rPr lang="hu-HU" cap="small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	    ‘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broke</a:t>
            </a:r>
            <a:r>
              <a:rPr lang="hu-HU" dirty="0" smtClean="0"/>
              <a:t> 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car</a:t>
            </a:r>
            <a:r>
              <a:rPr lang="hu-HU" dirty="0" smtClean="0"/>
              <a:t>/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car</a:t>
            </a:r>
            <a:r>
              <a:rPr lang="hu-HU" dirty="0" smtClean="0"/>
              <a:t>.’</a:t>
            </a:r>
            <a:endParaRPr lang="hu-H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dirty="0" smtClean="0"/>
              <a:t>			 </a:t>
            </a:r>
            <a:r>
              <a:rPr lang="hu-HU" dirty="0" err="1" smtClean="0"/>
              <a:t>Parallels</a:t>
            </a:r>
            <a:r>
              <a:rPr lang="hu-HU" dirty="0" smtClean="0"/>
              <a:t>:</a:t>
            </a:r>
            <a:br>
              <a:rPr lang="hu-HU" dirty="0" smtClean="0"/>
            </a:br>
            <a:r>
              <a:rPr lang="hu-HU" dirty="0" err="1" smtClean="0"/>
              <a:t>Ugric</a:t>
            </a:r>
            <a:r>
              <a:rPr lang="hu-HU" dirty="0" smtClean="0"/>
              <a:t>:			</a:t>
            </a:r>
            <a:r>
              <a:rPr lang="hu-HU" dirty="0" smtClean="0"/>
              <a:t>   Old </a:t>
            </a:r>
            <a:r>
              <a:rPr lang="hu-HU" dirty="0" err="1" smtClean="0"/>
              <a:t>Hungarian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err="1" smtClean="0"/>
              <a:t>SOV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uncasemarked</a:t>
            </a:r>
            <a:r>
              <a:rPr lang="hu-HU" dirty="0" smtClean="0"/>
              <a:t> O</a:t>
            </a:r>
            <a:r>
              <a:rPr lang="hu-HU" dirty="0" smtClean="0"/>
              <a:t>	</a:t>
            </a:r>
            <a:r>
              <a:rPr lang="hu-HU" dirty="0" smtClean="0"/>
              <a:t> </a:t>
            </a:r>
            <a:r>
              <a:rPr lang="hu-HU" dirty="0" smtClean="0"/>
              <a:t>       </a:t>
            </a:r>
            <a:r>
              <a:rPr lang="hu-HU" dirty="0" err="1" smtClean="0"/>
              <a:t>relics</a:t>
            </a:r>
            <a:r>
              <a:rPr lang="hu-HU" dirty="0" smtClean="0"/>
              <a:t> </a:t>
            </a:r>
            <a:r>
              <a:rPr lang="hu-HU" dirty="0" smtClean="0"/>
              <a:t>of </a:t>
            </a:r>
            <a:r>
              <a:rPr lang="hu-HU" dirty="0" err="1" smtClean="0"/>
              <a:t>SOV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uncasemarked</a:t>
            </a:r>
            <a:r>
              <a:rPr lang="hu-HU" dirty="0" smtClean="0"/>
              <a:t> O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fixed </a:t>
            </a:r>
            <a:r>
              <a:rPr lang="hu-HU" dirty="0" err="1" smtClean="0"/>
              <a:t>word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		</a:t>
            </a:r>
            <a:r>
              <a:rPr lang="hu-HU" dirty="0" smtClean="0"/>
              <a:t>        </a:t>
            </a:r>
            <a:r>
              <a:rPr lang="hu-HU" dirty="0" err="1" smtClean="0"/>
              <a:t>relics</a:t>
            </a:r>
            <a:r>
              <a:rPr lang="hu-HU" dirty="0" smtClean="0"/>
              <a:t> </a:t>
            </a:r>
            <a:r>
              <a:rPr lang="hu-HU" dirty="0" smtClean="0"/>
              <a:t>of fixed </a:t>
            </a:r>
            <a:r>
              <a:rPr lang="hu-HU" dirty="0" err="1" smtClean="0"/>
              <a:t>word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non-finite</a:t>
            </a:r>
            <a:r>
              <a:rPr lang="hu-HU" dirty="0" smtClean="0"/>
              <a:t> </a:t>
            </a:r>
            <a:r>
              <a:rPr lang="hu-HU" dirty="0" err="1" smtClean="0"/>
              <a:t>subordination</a:t>
            </a:r>
            <a:r>
              <a:rPr lang="hu-HU" dirty="0" smtClean="0"/>
              <a:t>	</a:t>
            </a:r>
            <a:r>
              <a:rPr lang="hu-HU" dirty="0" smtClean="0"/>
              <a:t>        </a:t>
            </a:r>
            <a:r>
              <a:rPr lang="hu-HU" dirty="0" err="1" smtClean="0"/>
              <a:t>non-finite</a:t>
            </a:r>
            <a:r>
              <a:rPr lang="hu-HU" dirty="0" smtClean="0"/>
              <a:t> </a:t>
            </a:r>
            <a:r>
              <a:rPr lang="hu-HU" dirty="0" err="1" smtClean="0"/>
              <a:t>subordination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clause-final</a:t>
            </a:r>
            <a:r>
              <a:rPr lang="hu-HU" dirty="0" smtClean="0"/>
              <a:t> 			</a:t>
            </a:r>
            <a:r>
              <a:rPr lang="hu-HU" dirty="0" smtClean="0"/>
              <a:t>        a </a:t>
            </a:r>
            <a:r>
              <a:rPr lang="hu-HU" dirty="0" err="1" smtClean="0"/>
              <a:t>relic</a:t>
            </a:r>
            <a:r>
              <a:rPr lang="hu-HU" dirty="0" smtClean="0"/>
              <a:t> of a </a:t>
            </a:r>
            <a:r>
              <a:rPr lang="hu-HU" dirty="0" err="1" smtClean="0"/>
              <a:t>clause-final</a:t>
            </a:r>
            <a:r>
              <a:rPr lang="hu-HU" dirty="0" smtClean="0"/>
              <a:t> </a:t>
            </a:r>
            <a:r>
              <a:rPr lang="hu-HU" dirty="0" err="1" smtClean="0"/>
              <a:t>complementizers</a:t>
            </a:r>
            <a:r>
              <a:rPr lang="hu-HU" dirty="0" smtClean="0"/>
              <a:t> 		</a:t>
            </a:r>
            <a:r>
              <a:rPr lang="hu-HU" dirty="0" smtClean="0"/>
              <a:t>        	</a:t>
            </a:r>
            <a:r>
              <a:rPr lang="hu-HU" dirty="0" err="1" smtClean="0"/>
              <a:t>complementizer</a:t>
            </a:r>
            <a:r>
              <a:rPr lang="hu-HU" dirty="0" smtClean="0"/>
              <a:t>	</a:t>
            </a:r>
          </a:p>
          <a:p>
            <a:pPr>
              <a:buNone/>
            </a:pPr>
            <a:r>
              <a:rPr lang="hu-HU" dirty="0" smtClean="0"/>
              <a:t>no </a:t>
            </a:r>
            <a:r>
              <a:rPr lang="hu-HU" dirty="0" err="1" smtClean="0"/>
              <a:t>articles</a:t>
            </a:r>
            <a:r>
              <a:rPr lang="hu-HU" dirty="0" smtClean="0"/>
              <a:t>			</a:t>
            </a:r>
            <a:r>
              <a:rPr lang="hu-HU" dirty="0" smtClean="0"/>
              <a:t>        almost </a:t>
            </a:r>
            <a:r>
              <a:rPr lang="hu-HU" dirty="0" smtClean="0"/>
              <a:t>no </a:t>
            </a:r>
            <a:r>
              <a:rPr lang="hu-HU" dirty="0" err="1" smtClean="0"/>
              <a:t>articles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determination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possessive</a:t>
            </a:r>
            <a:r>
              <a:rPr lang="hu-HU" dirty="0" smtClean="0"/>
              <a:t>        </a:t>
            </a:r>
            <a:r>
              <a:rPr lang="hu-HU" dirty="0" err="1" smtClean="0"/>
              <a:t>relics</a:t>
            </a:r>
            <a:r>
              <a:rPr lang="hu-HU" dirty="0" smtClean="0"/>
              <a:t> </a:t>
            </a:r>
            <a:r>
              <a:rPr lang="hu-HU" dirty="0" smtClean="0"/>
              <a:t>of </a:t>
            </a:r>
            <a:r>
              <a:rPr lang="hu-HU" dirty="0" err="1" smtClean="0"/>
              <a:t>determination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poss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agr</a:t>
            </a:r>
            <a:r>
              <a:rPr lang="hu-HU" dirty="0" smtClean="0"/>
              <a:t>. </a:t>
            </a:r>
            <a:r>
              <a:rPr lang="hu-HU" dirty="0" err="1" smtClean="0"/>
              <a:t>morphemes</a:t>
            </a:r>
            <a:r>
              <a:rPr lang="hu-HU" dirty="0" smtClean="0"/>
              <a:t>		</a:t>
            </a:r>
            <a:r>
              <a:rPr lang="hu-HU" dirty="0" smtClean="0"/>
              <a:t>        	</a:t>
            </a:r>
            <a:r>
              <a:rPr lang="hu-HU" dirty="0" err="1" smtClean="0"/>
              <a:t>agr</a:t>
            </a:r>
            <a:r>
              <a:rPr lang="hu-HU" dirty="0" smtClean="0"/>
              <a:t>. </a:t>
            </a:r>
            <a:r>
              <a:rPr lang="hu-HU" dirty="0" err="1" smtClean="0"/>
              <a:t>morphemes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	</a:t>
            </a:r>
            <a:r>
              <a:rPr lang="hu-HU" dirty="0" smtClean="0"/>
              <a:t>        </a:t>
            </a:r>
            <a:r>
              <a:rPr lang="hu-HU" dirty="0" err="1" smtClean="0"/>
              <a:t>relics</a:t>
            </a:r>
            <a:r>
              <a:rPr lang="hu-HU" dirty="0" smtClean="0"/>
              <a:t> </a:t>
            </a:r>
            <a:r>
              <a:rPr lang="hu-HU" dirty="0" smtClean="0"/>
              <a:t>of </a:t>
            </a: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topical</a:t>
            </a:r>
            <a:r>
              <a:rPr lang="hu-HU" dirty="0" smtClean="0"/>
              <a:t>  </a:t>
            </a:r>
            <a:r>
              <a:rPr lang="hu-HU" dirty="0" err="1" smtClean="0"/>
              <a:t>objects</a:t>
            </a:r>
            <a:r>
              <a:rPr lang="hu-HU" dirty="0" smtClean="0"/>
              <a:t>                   </a:t>
            </a:r>
            <a:r>
              <a:rPr lang="hu-HU" dirty="0" smtClean="0"/>
              <a:t> </a:t>
            </a:r>
            <a:r>
              <a:rPr lang="hu-HU" dirty="0" smtClean="0"/>
              <a:t>	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topical</a:t>
            </a:r>
            <a:r>
              <a:rPr lang="hu-HU" dirty="0" smtClean="0"/>
              <a:t> </a:t>
            </a:r>
            <a:r>
              <a:rPr lang="hu-HU" dirty="0" err="1" smtClean="0"/>
              <a:t>objects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differential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r>
              <a:rPr lang="hu-HU" dirty="0" smtClean="0"/>
              <a:t> marking	</a:t>
            </a:r>
            <a:r>
              <a:rPr lang="hu-HU" dirty="0" smtClean="0"/>
              <a:t>        </a:t>
            </a:r>
            <a:r>
              <a:rPr lang="hu-HU" dirty="0" err="1" smtClean="0"/>
              <a:t>relics</a:t>
            </a:r>
            <a:r>
              <a:rPr lang="hu-HU" dirty="0" smtClean="0"/>
              <a:t> </a:t>
            </a:r>
            <a:r>
              <a:rPr lang="hu-HU" dirty="0" smtClean="0"/>
              <a:t>of </a:t>
            </a:r>
            <a:r>
              <a:rPr lang="hu-HU" dirty="0" err="1" smtClean="0"/>
              <a:t>differential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r>
              <a:rPr lang="hu-HU" dirty="0" smtClean="0"/>
              <a:t> 						marking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712968" cy="15121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3600" b="1" dirty="0" err="1" smtClean="0"/>
              <a:t>Ugric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type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remnants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early</a:t>
            </a:r>
            <a:r>
              <a:rPr lang="hu-HU" sz="3600" b="1" dirty="0" smtClean="0"/>
              <a:t> Old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1400" dirty="0" smtClean="0"/>
              <a:t/>
            </a:r>
            <a:br>
              <a:rPr lang="hu-HU" sz="1400" dirty="0" smtClean="0"/>
            </a:br>
            <a:r>
              <a:rPr lang="hu-HU" sz="3200" b="1" dirty="0" err="1" smtClean="0"/>
              <a:t>Khanty</a:t>
            </a:r>
            <a:r>
              <a:rPr lang="hu-HU" sz="3200" b="1" dirty="0" smtClean="0"/>
              <a:t>: </a:t>
            </a:r>
            <a:r>
              <a:rPr lang="hu-HU" sz="3200" b="1" dirty="0" err="1" smtClean="0"/>
              <a:t>strict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SOV</a:t>
            </a:r>
            <a:r>
              <a:rPr lang="hu-HU" sz="3200" b="1" dirty="0" smtClean="0"/>
              <a:t>, </a:t>
            </a:r>
            <a:r>
              <a:rPr lang="hu-HU" sz="3200" b="1" dirty="0" err="1" smtClean="0"/>
              <a:t>with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unmarked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object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(1) a</a:t>
            </a:r>
            <a:r>
              <a:rPr lang="hu-HU" dirty="0"/>
              <a:t>. </a:t>
            </a:r>
            <a:r>
              <a:rPr lang="hu-HU" i="1" dirty="0"/>
              <a:t>(</a:t>
            </a:r>
            <a:r>
              <a:rPr lang="hu-HU" i="1" dirty="0" err="1"/>
              <a:t>luw</a:t>
            </a:r>
            <a:r>
              <a:rPr lang="hu-HU" i="1" dirty="0"/>
              <a:t>)	 </a:t>
            </a:r>
            <a:r>
              <a:rPr lang="hu-HU" b="1" i="1" dirty="0" err="1"/>
              <a:t>juwan</a:t>
            </a:r>
            <a:r>
              <a:rPr lang="hu-HU" i="1" dirty="0"/>
              <a:t> 	re:</a:t>
            </a:r>
            <a:r>
              <a:rPr lang="hu-HU" i="1" dirty="0" err="1"/>
              <a:t>sk-əs</a:t>
            </a:r>
            <a:r>
              <a:rPr lang="hu-HU" dirty="0"/>
              <a:t> 			</a:t>
            </a:r>
            <a:r>
              <a:rPr lang="hu-HU" dirty="0" smtClean="0"/>
              <a:t>  </a:t>
            </a:r>
          </a:p>
          <a:p>
            <a:pPr>
              <a:buNone/>
            </a:pPr>
            <a:r>
              <a:rPr lang="hu-HU" dirty="0" smtClean="0"/>
              <a:t>		 he </a:t>
            </a:r>
            <a:r>
              <a:rPr lang="hu-HU" dirty="0"/>
              <a:t>	</a:t>
            </a:r>
            <a:r>
              <a:rPr lang="hu-HU" dirty="0" smtClean="0"/>
              <a:t>Ivan </a:t>
            </a:r>
            <a:r>
              <a:rPr lang="hu-HU" dirty="0"/>
              <a:t>		hit- </a:t>
            </a:r>
            <a:r>
              <a:rPr lang="hu-HU" cap="small" dirty="0" err="1"/>
              <a:t>past.3sg</a:t>
            </a:r>
            <a:r>
              <a:rPr lang="hu-HU" dirty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  ‘He hit Ivan.’ </a:t>
            </a:r>
          </a:p>
          <a:p>
            <a:pPr>
              <a:buNone/>
            </a:pPr>
            <a:r>
              <a:rPr lang="hu-HU" sz="800" dirty="0" smtClean="0"/>
              <a:t>	</a:t>
            </a:r>
          </a:p>
          <a:p>
            <a:pPr>
              <a:buNone/>
            </a:pPr>
            <a:r>
              <a:rPr lang="hu-HU" dirty="0" smtClean="0"/>
              <a:t> 	   b. </a:t>
            </a:r>
            <a:r>
              <a:rPr lang="hu-HU" b="1" i="1" dirty="0" err="1" smtClean="0"/>
              <a:t>juwan</a:t>
            </a:r>
            <a:r>
              <a:rPr lang="hu-HU" i="1" dirty="0" smtClean="0"/>
              <a:t> 	</a:t>
            </a:r>
            <a:r>
              <a:rPr lang="hu-HU" i="1" dirty="0" err="1" smtClean="0"/>
              <a:t>xoj-na</a:t>
            </a:r>
            <a:r>
              <a:rPr lang="hu-HU" i="1" dirty="0" smtClean="0"/>
              <a:t> 	re:</a:t>
            </a:r>
            <a:r>
              <a:rPr lang="hu-HU" i="1" dirty="0" err="1" smtClean="0"/>
              <a:t>sk-əs-a</a:t>
            </a:r>
            <a:r>
              <a:rPr lang="hu-HU" i="1" dirty="0" smtClean="0"/>
              <a:t> </a:t>
            </a:r>
            <a:r>
              <a:rPr lang="hu-HU" dirty="0"/>
              <a:t>		</a:t>
            </a:r>
            <a:endParaRPr lang="hu-HU" dirty="0" smtClean="0"/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 Ivan </a:t>
            </a:r>
            <a:r>
              <a:rPr lang="hu-HU" dirty="0"/>
              <a:t>		</a:t>
            </a:r>
            <a:r>
              <a:rPr lang="hu-HU" dirty="0" err="1"/>
              <a:t>who-</a:t>
            </a:r>
            <a:r>
              <a:rPr lang="hu-HU" cap="small" dirty="0" err="1"/>
              <a:t>loc</a:t>
            </a:r>
            <a:r>
              <a:rPr lang="hu-HU" dirty="0"/>
              <a:t> 	</a:t>
            </a:r>
            <a:r>
              <a:rPr lang="hu-HU" dirty="0" err="1"/>
              <a:t>hit-</a:t>
            </a:r>
            <a:r>
              <a:rPr lang="hu-HU" cap="small" dirty="0" err="1"/>
              <a:t>past-pass.3sg</a:t>
            </a:r>
            <a:endParaRPr lang="hu-HU" dirty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/>
              <a:t>‘</a:t>
            </a:r>
            <a:r>
              <a:rPr lang="hu-HU" dirty="0" err="1"/>
              <a:t>Who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Ivan hit </a:t>
            </a:r>
            <a:r>
              <a:rPr lang="hu-HU" dirty="0" err="1" smtClean="0"/>
              <a:t>by</a:t>
            </a:r>
            <a:r>
              <a:rPr lang="hu-HU" dirty="0" smtClean="0"/>
              <a:t>?’</a:t>
            </a:r>
            <a:r>
              <a:rPr lang="hu-HU" dirty="0"/>
              <a:t>	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Old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non-finites</a:t>
            </a:r>
            <a:r>
              <a:rPr lang="hu-HU" sz="3600" b="1" dirty="0" smtClean="0"/>
              <a:t>: </a:t>
            </a:r>
            <a:r>
              <a:rPr lang="hu-HU" sz="3600" b="1" dirty="0" err="1" smtClean="0"/>
              <a:t>sporadic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err="1" smtClean="0"/>
              <a:t>unmarked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objects</a:t>
            </a:r>
            <a:r>
              <a:rPr lang="hu-HU" sz="3600" b="1" dirty="0" smtClean="0"/>
              <a:t> </a:t>
            </a:r>
            <a:r>
              <a:rPr lang="hu-HU" sz="3600" b="1" dirty="0" smtClean="0">
                <a:sym typeface="Wingdings" pitchFamily="2" charset="2"/>
              </a:rPr>
              <a:t> </a:t>
            </a:r>
            <a:r>
              <a:rPr lang="hu-HU" sz="3600" b="1" dirty="0" err="1" smtClean="0">
                <a:sym typeface="Wingdings" pitchFamily="2" charset="2"/>
              </a:rPr>
              <a:t>strict</a:t>
            </a:r>
            <a:r>
              <a:rPr lang="hu-HU" sz="3600" b="1" dirty="0" smtClean="0">
                <a:sym typeface="Wingdings" pitchFamily="2" charset="2"/>
              </a:rPr>
              <a:t> </a:t>
            </a:r>
            <a:r>
              <a:rPr lang="hu-HU" sz="3600" b="1" dirty="0" err="1" smtClean="0">
                <a:sym typeface="Wingdings" pitchFamily="2" charset="2"/>
              </a:rPr>
              <a:t>SOV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/>
              <a:t>Adverbial</a:t>
            </a:r>
            <a:r>
              <a:rPr lang="hu-HU" b="1" dirty="0" smtClean="0"/>
              <a:t> </a:t>
            </a:r>
            <a:r>
              <a:rPr lang="hu-HU" b="1" dirty="0" err="1" smtClean="0"/>
              <a:t>participial</a:t>
            </a:r>
            <a:r>
              <a:rPr lang="hu-HU" b="1" dirty="0" smtClean="0"/>
              <a:t> </a:t>
            </a:r>
            <a:r>
              <a:rPr lang="hu-HU" b="1" dirty="0" err="1" smtClean="0"/>
              <a:t>clauses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(2) </a:t>
            </a:r>
            <a:r>
              <a:rPr lang="hu-HU" i="1" dirty="0" smtClean="0"/>
              <a:t>[</a:t>
            </a:r>
            <a:r>
              <a:rPr lang="hu-HU" b="1" i="1" dirty="0" smtClean="0"/>
              <a:t>ợ</a:t>
            </a:r>
            <a:r>
              <a:rPr lang="hu-HU" i="1" dirty="0" smtClean="0"/>
              <a:t>  </a:t>
            </a:r>
            <a:r>
              <a:rPr lang="hu-HU" b="1" i="1" dirty="0"/>
              <a:t>è </a:t>
            </a:r>
            <a:r>
              <a:rPr lang="hu-HU" b="1" i="1" dirty="0" smtClean="0"/>
              <a:t> </a:t>
            </a:r>
            <a:r>
              <a:rPr lang="hu-HU" b="1" i="1" dirty="0"/>
              <a:t>	</a:t>
            </a:r>
            <a:r>
              <a:rPr lang="hu-HU" b="1" i="1" dirty="0" err="1" smtClean="0"/>
              <a:t>gondoluan</a:t>
            </a:r>
            <a:r>
              <a:rPr lang="hu-HU" i="1" dirty="0" smtClean="0"/>
              <a:t>]  </a:t>
            </a:r>
            <a:r>
              <a:rPr lang="hu-HU" i="1" dirty="0" err="1" smtClean="0"/>
              <a:t>yme</a:t>
            </a:r>
            <a:r>
              <a:rPr lang="hu-HU" i="1" dirty="0" smtClean="0"/>
              <a:t>  </a:t>
            </a:r>
            <a:r>
              <a:rPr lang="hu-HU" i="1" dirty="0" err="1"/>
              <a:t>vrnac</a:t>
            </a:r>
            <a:r>
              <a:rPr lang="hu-HU" i="1" dirty="0"/>
              <a:t>   </a:t>
            </a:r>
            <a:r>
              <a:rPr lang="hu-HU" i="1" dirty="0" err="1" smtClean="0"/>
              <a:t>angala</a:t>
            </a:r>
            <a:endParaRPr lang="hu-HU" i="1" dirty="0"/>
          </a:p>
          <a:p>
            <a:pPr>
              <a:buNone/>
            </a:pP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smtClean="0"/>
              <a:t> he </a:t>
            </a:r>
            <a:r>
              <a:rPr lang="hu-HU" dirty="0" err="1"/>
              <a:t>this</a:t>
            </a:r>
            <a:r>
              <a:rPr lang="hu-HU" dirty="0"/>
              <a:t> 	</a:t>
            </a:r>
            <a:r>
              <a:rPr lang="hu-HU" dirty="0" err="1"/>
              <a:t>thinking</a:t>
            </a:r>
            <a:r>
              <a:rPr lang="hu-HU" dirty="0"/>
              <a:t> 	  </a:t>
            </a:r>
            <a:r>
              <a:rPr lang="hu-HU" dirty="0" err="1"/>
              <a:t>lo</a:t>
            </a:r>
            <a:r>
              <a:rPr lang="hu-HU" dirty="0"/>
              <a:t>  	</a:t>
            </a:r>
            <a:r>
              <a:rPr lang="hu-HU" dirty="0" smtClean="0"/>
              <a:t> </a:t>
            </a:r>
            <a:r>
              <a:rPr lang="hu-HU" dirty="0" err="1" smtClean="0"/>
              <a:t>Lord’s</a:t>
            </a:r>
            <a:r>
              <a:rPr lang="hu-HU" dirty="0" smtClean="0"/>
              <a:t>  </a:t>
            </a:r>
            <a:r>
              <a:rPr lang="hu-HU" dirty="0" err="1" smtClean="0"/>
              <a:t>angel</a:t>
            </a:r>
            <a:r>
              <a:rPr lang="hu-HU" dirty="0" smtClean="0"/>
              <a:t>  </a:t>
            </a:r>
          </a:p>
          <a:p>
            <a:pPr>
              <a:buNone/>
            </a:pPr>
            <a:endParaRPr lang="hu-HU" sz="800" dirty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i="1" dirty="0" err="1" smtClean="0"/>
              <a:t>ièlenec</a:t>
            </a:r>
            <a:r>
              <a:rPr lang="hu-HU" i="1" dirty="0" smtClean="0"/>
              <a:t> 	  	</a:t>
            </a:r>
            <a:r>
              <a:rPr lang="hu-HU" i="1" dirty="0" err="1" smtClean="0"/>
              <a:t>nèki</a:t>
            </a:r>
            <a:r>
              <a:rPr lang="hu-HU" i="1" dirty="0" smtClean="0"/>
              <a:t> </a:t>
            </a:r>
            <a:r>
              <a:rPr lang="hu-HU" dirty="0"/>
              <a:t>	</a:t>
            </a:r>
            <a:endParaRPr lang="hu-HU" dirty="0" smtClean="0"/>
          </a:p>
          <a:p>
            <a:pPr>
              <a:buNone/>
            </a:pPr>
            <a:r>
              <a:rPr lang="hu-HU" dirty="0"/>
              <a:t>	</a:t>
            </a:r>
            <a:r>
              <a:rPr lang="hu-HU" dirty="0" err="1" smtClean="0"/>
              <a:t>appeared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err="1"/>
              <a:t>him</a:t>
            </a:r>
            <a:r>
              <a:rPr lang="hu-HU" dirty="0"/>
              <a:t>    </a:t>
            </a:r>
            <a:endParaRPr lang="hu-HU" dirty="0" smtClean="0"/>
          </a:p>
          <a:p>
            <a:pPr>
              <a:buNone/>
            </a:pPr>
            <a:r>
              <a:rPr lang="hu-HU" sz="800" dirty="0" smtClean="0"/>
              <a:t>  		</a:t>
            </a:r>
            <a:r>
              <a:rPr lang="hu-HU" sz="800" dirty="0"/>
              <a:t>	</a:t>
            </a:r>
            <a:endParaRPr lang="hu-HU" sz="800" dirty="0" smtClean="0"/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’</a:t>
            </a:r>
            <a:r>
              <a:rPr lang="hu-HU" dirty="0" err="1" smtClean="0"/>
              <a:t>while</a:t>
            </a:r>
            <a:r>
              <a:rPr lang="hu-HU" dirty="0" smtClean="0"/>
              <a:t> </a:t>
            </a:r>
            <a:r>
              <a:rPr lang="hu-HU" dirty="0"/>
              <a:t>he </a:t>
            </a:r>
            <a:r>
              <a:rPr lang="hu-HU" dirty="0" err="1"/>
              <a:t>was</a:t>
            </a:r>
            <a:r>
              <a:rPr lang="hu-HU" dirty="0"/>
              <a:t> </a:t>
            </a:r>
            <a:r>
              <a:rPr lang="hu-HU" dirty="0" err="1"/>
              <a:t>thinking</a:t>
            </a:r>
            <a:r>
              <a:rPr lang="hu-HU" dirty="0"/>
              <a:t> </a:t>
            </a:r>
            <a:r>
              <a:rPr lang="hu-HU" dirty="0" err="1"/>
              <a:t>this</a:t>
            </a:r>
            <a:r>
              <a:rPr lang="hu-HU" dirty="0"/>
              <a:t>, </a:t>
            </a:r>
            <a:r>
              <a:rPr lang="hu-HU" dirty="0" err="1"/>
              <a:t>lo</a:t>
            </a:r>
            <a:r>
              <a:rPr lang="hu-HU" dirty="0"/>
              <a:t>,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Lord’s</a:t>
            </a:r>
            <a:r>
              <a:rPr lang="hu-HU" dirty="0"/>
              <a:t> </a:t>
            </a:r>
            <a:r>
              <a:rPr lang="hu-HU" dirty="0" err="1"/>
              <a:t>angel</a:t>
            </a:r>
            <a:r>
              <a:rPr lang="hu-HU" dirty="0"/>
              <a:t> </a:t>
            </a:r>
            <a:r>
              <a:rPr lang="hu-HU" dirty="0" err="1"/>
              <a:t>appeared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him</a:t>
            </a:r>
            <a:r>
              <a:rPr lang="hu-HU" dirty="0" smtClean="0"/>
              <a:t>.’		   (</a:t>
            </a:r>
            <a:r>
              <a:rPr lang="hu-HU" dirty="0" err="1" smtClean="0"/>
              <a:t>Munich</a:t>
            </a:r>
            <a:r>
              <a:rPr lang="hu-HU" dirty="0" smtClean="0"/>
              <a:t> </a:t>
            </a:r>
            <a:r>
              <a:rPr lang="hu-HU" dirty="0"/>
              <a:t>C</a:t>
            </a:r>
            <a:r>
              <a:rPr lang="hu-HU" dirty="0" smtClean="0"/>
              <a:t>. </a:t>
            </a:r>
            <a:r>
              <a:rPr lang="hu-HU" dirty="0" err="1" smtClean="0"/>
              <a:t>a.1416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OH: </a:t>
            </a:r>
            <a:r>
              <a:rPr lang="hu-HU" sz="3600" b="1" dirty="0" err="1" smtClean="0"/>
              <a:t>SOV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unmarked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non-finites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b="1" dirty="0" err="1" smtClean="0"/>
              <a:t>Infinitival</a:t>
            </a:r>
            <a:r>
              <a:rPr lang="hu-HU" b="1" dirty="0" smtClean="0"/>
              <a:t> </a:t>
            </a:r>
            <a:r>
              <a:rPr lang="hu-HU" b="1" dirty="0" err="1" smtClean="0"/>
              <a:t>clauses</a:t>
            </a:r>
            <a:r>
              <a:rPr lang="hu-HU" b="1" dirty="0" smtClean="0"/>
              <a:t>: </a:t>
            </a:r>
          </a:p>
          <a:p>
            <a:pPr>
              <a:buNone/>
            </a:pPr>
            <a:r>
              <a:rPr lang="hu-HU" dirty="0" smtClean="0"/>
              <a:t>(3) </a:t>
            </a:r>
            <a:r>
              <a:rPr lang="hu-HU" i="1" dirty="0" smtClean="0"/>
              <a:t>ne  </a:t>
            </a:r>
            <a:r>
              <a:rPr lang="hu-HU" i="1" dirty="0" err="1" smtClean="0"/>
              <a:t>fordo’l’lon</a:t>
            </a:r>
            <a:r>
              <a:rPr lang="hu-HU" i="1" dirty="0" smtClean="0"/>
              <a:t>    mˉg  [</a:t>
            </a:r>
            <a:r>
              <a:rPr lang="hu-HU" b="1" i="1" dirty="0" smtClean="0"/>
              <a:t>ǫ    </a:t>
            </a:r>
            <a:r>
              <a:rPr lang="hu-HU" b="1" i="1" dirty="0" err="1" smtClean="0"/>
              <a:t>kǫntosǫ</a:t>
            </a:r>
            <a:r>
              <a:rPr lang="hu-HU" b="1" i="1" dirty="0" smtClean="0"/>
              <a:t>       </a:t>
            </a:r>
            <a:r>
              <a:rPr lang="hu-HU" b="1" i="1" dirty="0" err="1" smtClean="0"/>
              <a:t>feluènni</a:t>
            </a:r>
            <a:r>
              <a:rPr lang="hu-HU" b="1" i="1" dirty="0" smtClean="0"/>
              <a:t> </a:t>
            </a:r>
            <a:r>
              <a:rPr lang="hu-HU" i="1" dirty="0" smtClean="0"/>
              <a:t>]</a:t>
            </a:r>
            <a:r>
              <a:rPr lang="hu-HU" b="1" i="1" dirty="0" smtClean="0"/>
              <a:t>  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turn-</a:t>
            </a:r>
            <a:r>
              <a:rPr lang="hu-HU" sz="2600" dirty="0" err="1" smtClean="0"/>
              <a:t>SUBJ-3SG</a:t>
            </a:r>
            <a:r>
              <a:rPr lang="hu-HU" sz="3000" dirty="0" smtClean="0"/>
              <a:t> </a:t>
            </a:r>
            <a:r>
              <a:rPr lang="hu-HU" dirty="0" smtClean="0"/>
              <a:t>back he </a:t>
            </a:r>
            <a:r>
              <a:rPr lang="hu-HU" dirty="0" err="1" smtClean="0"/>
              <a:t>gown-</a:t>
            </a:r>
            <a:r>
              <a:rPr lang="hu-HU" sz="3000" dirty="0" err="1" smtClean="0"/>
              <a:t>3SG</a:t>
            </a:r>
            <a:r>
              <a:rPr lang="hu-HU" dirty="0" err="1" smtClean="0"/>
              <a:t>-ø</a:t>
            </a:r>
            <a:r>
              <a:rPr lang="hu-HU" dirty="0" smtClean="0"/>
              <a:t> </a:t>
            </a:r>
            <a:r>
              <a:rPr lang="hu-HU" dirty="0" err="1" smtClean="0"/>
              <a:t>put.on-</a:t>
            </a:r>
            <a:r>
              <a:rPr lang="hu-HU" sz="2600" dirty="0" err="1" smtClean="0"/>
              <a:t>INF</a:t>
            </a:r>
            <a:endParaRPr lang="hu-HU" dirty="0" smtClean="0"/>
          </a:p>
          <a:p>
            <a:pPr>
              <a:buNone/>
            </a:pPr>
            <a:r>
              <a:rPr lang="hu-HU" b="1" i="1" dirty="0" smtClean="0"/>
              <a:t>	</a:t>
            </a:r>
            <a:r>
              <a:rPr lang="hu-HU" b="1" dirty="0" smtClean="0"/>
              <a:t>‘</a:t>
            </a:r>
            <a:r>
              <a:rPr lang="hu-HU" dirty="0" smtClean="0"/>
              <a:t>he </a:t>
            </a:r>
            <a:r>
              <a:rPr lang="hu-HU" dirty="0" err="1" smtClean="0"/>
              <a:t>should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turn</a:t>
            </a:r>
            <a:r>
              <a:rPr lang="hu-HU" dirty="0" smtClean="0"/>
              <a:t> back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put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hu-HU" dirty="0" err="1" smtClean="0"/>
              <a:t>gown</a:t>
            </a:r>
            <a:r>
              <a:rPr lang="hu-HU" dirty="0" smtClean="0"/>
              <a:t>’</a:t>
            </a:r>
            <a:r>
              <a:rPr lang="hu-HU" b="1" i="1" dirty="0" smtClean="0"/>
              <a:t>					                 </a:t>
            </a:r>
            <a:r>
              <a:rPr lang="hu-HU" dirty="0" smtClean="0"/>
              <a:t>(</a:t>
            </a:r>
            <a:r>
              <a:rPr lang="hu-HU" dirty="0" err="1" smtClean="0"/>
              <a:t>Munich</a:t>
            </a:r>
            <a:r>
              <a:rPr lang="hu-HU" dirty="0" smtClean="0"/>
              <a:t> C. </a:t>
            </a:r>
            <a:r>
              <a:rPr lang="hu-HU" dirty="0" err="1" smtClean="0"/>
              <a:t>a.1416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b="1" dirty="0" err="1" smtClean="0"/>
              <a:t>Present</a:t>
            </a:r>
            <a:r>
              <a:rPr lang="hu-HU" b="1" dirty="0" smtClean="0"/>
              <a:t> </a:t>
            </a:r>
            <a:r>
              <a:rPr lang="hu-HU" b="1" dirty="0" err="1" smtClean="0"/>
              <a:t>participial</a:t>
            </a:r>
            <a:r>
              <a:rPr lang="hu-HU" b="1" dirty="0" smtClean="0"/>
              <a:t> </a:t>
            </a:r>
            <a:r>
              <a:rPr lang="hu-HU" b="1" dirty="0" err="1" smtClean="0"/>
              <a:t>clauses</a:t>
            </a:r>
            <a:r>
              <a:rPr lang="hu-HU" b="1" dirty="0" smtClean="0"/>
              <a:t>: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(4) </a:t>
            </a:r>
            <a:r>
              <a:rPr lang="hu-HU" b="1" i="1" dirty="0" err="1" smtClean="0"/>
              <a:t>Kiral</a:t>
            </a:r>
            <a:r>
              <a:rPr lang="hu-HU" b="1" i="1" dirty="0" smtClean="0"/>
              <a:t> </a:t>
            </a:r>
            <a:r>
              <a:rPr lang="hu-HU" b="1" i="1" dirty="0" err="1" smtClean="0"/>
              <a:t>lèuèli</a:t>
            </a:r>
            <a:r>
              <a:rPr lang="hu-HU" b="1" i="1" dirty="0" smtClean="0"/>
              <a:t>             </a:t>
            </a:r>
            <a:r>
              <a:rPr lang="hu-HU" b="1" i="1" dirty="0" err="1" smtClean="0"/>
              <a:t>irokat</a:t>
            </a:r>
            <a:r>
              <a:rPr lang="hu-HU" b="1" i="1" dirty="0" smtClean="0"/>
              <a:t> </a:t>
            </a:r>
            <a:r>
              <a:rPr lang="hu-HU" i="1" dirty="0" smtClean="0"/>
              <a:t>	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</a:t>
            </a:r>
            <a:r>
              <a:rPr lang="hu-HU" dirty="0" err="1" smtClean="0"/>
              <a:t>king</a:t>
            </a:r>
            <a:r>
              <a:rPr lang="hu-HU" dirty="0" smtClean="0"/>
              <a:t> </a:t>
            </a:r>
            <a:r>
              <a:rPr lang="hu-HU" dirty="0" err="1" smtClean="0"/>
              <a:t>letters-3SG-ø</a:t>
            </a:r>
            <a:r>
              <a:rPr lang="hu-HU" dirty="0" smtClean="0"/>
              <a:t> </a:t>
            </a:r>
            <a:r>
              <a:rPr lang="hu-HU" dirty="0" err="1" smtClean="0"/>
              <a:t>writing-</a:t>
            </a:r>
            <a:r>
              <a:rPr lang="hu-HU" sz="3000" dirty="0" err="1" smtClean="0"/>
              <a:t>PL-ACC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‘</a:t>
            </a:r>
            <a:r>
              <a:rPr lang="hu-HU" dirty="0" err="1" smtClean="0"/>
              <a:t>those</a:t>
            </a:r>
            <a:r>
              <a:rPr lang="hu-HU" dirty="0" smtClean="0"/>
              <a:t> </a:t>
            </a:r>
            <a:r>
              <a:rPr lang="hu-HU" dirty="0" err="1" smtClean="0"/>
              <a:t>writing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king’s</a:t>
            </a:r>
            <a:r>
              <a:rPr lang="hu-HU" dirty="0" smtClean="0"/>
              <a:t> </a:t>
            </a:r>
            <a:r>
              <a:rPr lang="hu-HU" dirty="0" err="1" smtClean="0"/>
              <a:t>letters</a:t>
            </a:r>
            <a:r>
              <a:rPr lang="hu-HU" dirty="0" smtClean="0"/>
              <a:t>’ (</a:t>
            </a:r>
            <a:r>
              <a:rPr lang="hu-HU" dirty="0" err="1" smtClean="0"/>
              <a:t>Vienna</a:t>
            </a:r>
            <a:r>
              <a:rPr lang="hu-HU" dirty="0" smtClean="0"/>
              <a:t> C. </a:t>
            </a:r>
            <a:r>
              <a:rPr lang="hu-HU" dirty="0" err="1" smtClean="0"/>
              <a:t>a.1416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OH: </a:t>
            </a:r>
            <a:r>
              <a:rPr lang="hu-HU" sz="3600" b="1" dirty="0" err="1" smtClean="0"/>
              <a:t>SOV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unmarked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non-finites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772816"/>
            <a:ext cx="8856984" cy="49685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sz="4500" b="1" dirty="0" err="1" smtClean="0"/>
              <a:t>Perfect</a:t>
            </a:r>
            <a:r>
              <a:rPr lang="hu-HU" sz="4500" b="1" dirty="0" smtClean="0"/>
              <a:t> </a:t>
            </a:r>
            <a:r>
              <a:rPr lang="hu-HU" sz="4500" b="1" dirty="0" err="1" smtClean="0"/>
              <a:t>participial</a:t>
            </a:r>
            <a:r>
              <a:rPr lang="hu-HU" sz="4500" b="1" dirty="0" smtClean="0"/>
              <a:t> </a:t>
            </a:r>
            <a:r>
              <a:rPr lang="hu-HU" sz="4500" b="1" dirty="0" err="1" smtClean="0"/>
              <a:t>clauses</a:t>
            </a:r>
            <a:endParaRPr lang="hu-HU" sz="4500" dirty="0" smtClean="0"/>
          </a:p>
          <a:p>
            <a:pPr>
              <a:buNone/>
            </a:pPr>
            <a:r>
              <a:rPr lang="hu-HU" sz="4500" dirty="0" smtClean="0"/>
              <a:t>(5) </a:t>
            </a:r>
            <a:r>
              <a:rPr lang="hu-HU" sz="4500" i="1" dirty="0" smtClean="0"/>
              <a:t>Agyad    meg </a:t>
            </a:r>
            <a:r>
              <a:rPr lang="hu-HU" sz="4500" i="1" dirty="0" err="1" smtClean="0"/>
              <a:t>ymmar</a:t>
            </a:r>
            <a:r>
              <a:rPr lang="hu-HU" sz="4500" i="1" dirty="0" smtClean="0"/>
              <a:t> [</a:t>
            </a:r>
            <a:r>
              <a:rPr lang="hu-HU" sz="4500" b="1" i="1" dirty="0" err="1" smtClean="0"/>
              <a:t>bewne</a:t>
            </a:r>
            <a:r>
              <a:rPr lang="hu-HU" sz="4500" i="1" dirty="0" smtClean="0"/>
              <a:t>     </a:t>
            </a:r>
            <a:r>
              <a:rPr lang="hu-HU" sz="4500" b="1" i="1" dirty="0" err="1" smtClean="0"/>
              <a:t>zantnak</a:t>
            </a:r>
            <a:r>
              <a:rPr lang="hu-HU" sz="4500" i="1" dirty="0" smtClean="0"/>
              <a:t>]</a:t>
            </a:r>
            <a:r>
              <a:rPr lang="hu-HU" sz="4500" b="1" i="1" dirty="0" smtClean="0"/>
              <a:t> </a:t>
            </a:r>
          </a:p>
          <a:p>
            <a:pPr>
              <a:buNone/>
            </a:pPr>
            <a:r>
              <a:rPr lang="hu-HU" sz="4500" dirty="0" smtClean="0"/>
              <a:t>     </a:t>
            </a:r>
            <a:r>
              <a:rPr lang="hu-HU" sz="4500" dirty="0" err="1" smtClean="0"/>
              <a:t>give-IMP</a:t>
            </a:r>
            <a:r>
              <a:rPr lang="hu-HU" sz="4500" dirty="0" smtClean="0"/>
              <a:t> back </a:t>
            </a:r>
            <a:r>
              <a:rPr lang="hu-HU" sz="4500" dirty="0" err="1" smtClean="0"/>
              <a:t>now</a:t>
            </a:r>
            <a:r>
              <a:rPr lang="hu-HU" sz="4500" dirty="0" smtClean="0"/>
              <a:t>     </a:t>
            </a:r>
            <a:r>
              <a:rPr lang="hu-HU" sz="4500" dirty="0" err="1" smtClean="0"/>
              <a:t>sin-3SG-ø</a:t>
            </a:r>
            <a:r>
              <a:rPr lang="hu-HU" sz="4500" dirty="0" smtClean="0"/>
              <a:t> </a:t>
            </a:r>
            <a:r>
              <a:rPr lang="hu-HU" sz="4500" dirty="0" err="1" smtClean="0"/>
              <a:t>repented-DAT</a:t>
            </a:r>
            <a:endParaRPr lang="hu-HU" sz="4500" dirty="0" smtClean="0"/>
          </a:p>
          <a:p>
            <a:pPr>
              <a:buNone/>
            </a:pPr>
            <a:r>
              <a:rPr lang="hu-HU" sz="4500" dirty="0" smtClean="0"/>
              <a:t>     ‘</a:t>
            </a:r>
            <a:r>
              <a:rPr lang="hu-HU" sz="4500" dirty="0" err="1" smtClean="0"/>
              <a:t>give</a:t>
            </a:r>
            <a:r>
              <a:rPr lang="hu-HU" sz="4500" dirty="0" smtClean="0"/>
              <a:t> </a:t>
            </a:r>
            <a:r>
              <a:rPr lang="hu-HU" sz="4500" dirty="0" err="1" smtClean="0"/>
              <a:t>it</a:t>
            </a:r>
            <a:r>
              <a:rPr lang="hu-HU" sz="4500" dirty="0" smtClean="0"/>
              <a:t> back </a:t>
            </a:r>
            <a:r>
              <a:rPr lang="hu-HU" sz="4500" dirty="0" err="1" smtClean="0"/>
              <a:t>now</a:t>
            </a:r>
            <a:r>
              <a:rPr lang="hu-HU" sz="4500" dirty="0" smtClean="0"/>
              <a:t> </a:t>
            </a:r>
            <a:r>
              <a:rPr lang="hu-HU" sz="4500" dirty="0" err="1" smtClean="0"/>
              <a:t>to</a:t>
            </a:r>
            <a:r>
              <a:rPr lang="hu-HU" sz="4500" dirty="0" smtClean="0"/>
              <a:t> </a:t>
            </a:r>
            <a:r>
              <a:rPr lang="hu-HU" sz="4500" dirty="0" err="1" smtClean="0"/>
              <a:t>that</a:t>
            </a:r>
            <a:r>
              <a:rPr lang="hu-HU" sz="4500" dirty="0" smtClean="0"/>
              <a:t> </a:t>
            </a:r>
            <a:r>
              <a:rPr lang="hu-HU" sz="4500" dirty="0" err="1" smtClean="0"/>
              <a:t>who</a:t>
            </a:r>
            <a:r>
              <a:rPr lang="hu-HU" sz="4500" dirty="0" smtClean="0"/>
              <a:t> has </a:t>
            </a:r>
            <a:r>
              <a:rPr lang="hu-HU" sz="4500" dirty="0" err="1" smtClean="0"/>
              <a:t>repented</a:t>
            </a:r>
            <a:r>
              <a:rPr lang="hu-HU" sz="4500" dirty="0" smtClean="0"/>
              <a:t> </a:t>
            </a:r>
            <a:r>
              <a:rPr lang="hu-HU" sz="4500" dirty="0" err="1" smtClean="0"/>
              <a:t>his</a:t>
            </a:r>
            <a:r>
              <a:rPr lang="hu-HU" sz="4500" dirty="0" smtClean="0"/>
              <a:t> sin’</a:t>
            </a:r>
          </a:p>
          <a:p>
            <a:pPr>
              <a:buNone/>
            </a:pPr>
            <a:r>
              <a:rPr lang="hu-HU" sz="4500" dirty="0" smtClean="0"/>
              <a:t>                                                                (Jókai C. </a:t>
            </a:r>
            <a:r>
              <a:rPr lang="hu-HU" sz="4500" dirty="0" err="1" smtClean="0"/>
              <a:t>a.1370</a:t>
            </a:r>
            <a:r>
              <a:rPr lang="hu-HU" sz="4500" dirty="0" smtClean="0"/>
              <a:t>)</a:t>
            </a:r>
          </a:p>
          <a:p>
            <a:pPr>
              <a:buNone/>
            </a:pPr>
            <a:r>
              <a:rPr lang="hu-HU" sz="4500" b="1" dirty="0" err="1" smtClean="0"/>
              <a:t>Predicative</a:t>
            </a:r>
            <a:r>
              <a:rPr lang="hu-HU" sz="4500" b="1" dirty="0" smtClean="0"/>
              <a:t> </a:t>
            </a:r>
            <a:r>
              <a:rPr lang="hu-HU" sz="4500" b="1" dirty="0" err="1" smtClean="0"/>
              <a:t>participial</a:t>
            </a:r>
            <a:r>
              <a:rPr lang="hu-HU" sz="4500" b="1" dirty="0" smtClean="0"/>
              <a:t> </a:t>
            </a:r>
            <a:r>
              <a:rPr lang="hu-HU" sz="4500" b="1" dirty="0" err="1" smtClean="0"/>
              <a:t>clauses</a:t>
            </a:r>
            <a:endParaRPr lang="hu-HU" sz="4500" dirty="0" smtClean="0"/>
          </a:p>
          <a:p>
            <a:pPr>
              <a:buNone/>
            </a:pPr>
            <a:r>
              <a:rPr lang="hu-HU" sz="4500" dirty="0" smtClean="0"/>
              <a:t>(6) </a:t>
            </a:r>
            <a:r>
              <a:rPr lang="hu-HU" sz="4500" i="1" dirty="0" err="1" smtClean="0"/>
              <a:t>ky</a:t>
            </a:r>
            <a:r>
              <a:rPr lang="hu-HU" sz="4500" i="1" dirty="0" smtClean="0"/>
              <a:t>   zent </a:t>
            </a:r>
            <a:r>
              <a:rPr lang="hu-HU" sz="4500" i="1" dirty="0" err="1" smtClean="0"/>
              <a:t>fferenczet</a:t>
            </a:r>
            <a:r>
              <a:rPr lang="hu-HU" sz="4500" i="1" dirty="0" smtClean="0"/>
              <a:t> </a:t>
            </a:r>
            <a:r>
              <a:rPr lang="hu-HU" sz="4500" i="1" dirty="0" err="1" smtClean="0"/>
              <a:t>lewlteuala</a:t>
            </a:r>
            <a:r>
              <a:rPr lang="hu-HU" sz="4500" i="1" dirty="0" smtClean="0"/>
              <a:t> </a:t>
            </a:r>
            <a:r>
              <a:rPr lang="hu-HU" sz="4500" i="1" dirty="0" smtClean="0"/>
              <a:t>[	</a:t>
            </a:r>
            <a:r>
              <a:rPr lang="hu-HU" sz="4500" b="1" i="1" dirty="0" err="1" smtClean="0"/>
              <a:t>egyhaz</a:t>
            </a:r>
            <a:r>
              <a:rPr lang="hu-HU" sz="4500" i="1" dirty="0" smtClean="0"/>
              <a:t>    </a:t>
            </a:r>
            <a:r>
              <a:rPr lang="hu-HU" sz="4500" b="1" i="1" dirty="0" err="1" smtClean="0"/>
              <a:t>feprette</a:t>
            </a:r>
            <a:r>
              <a:rPr lang="hu-HU" sz="4500" i="1" dirty="0" smtClean="0"/>
              <a:t>]</a:t>
            </a:r>
            <a:endParaRPr lang="hu-HU" sz="4500" b="1" i="1" dirty="0" smtClean="0"/>
          </a:p>
          <a:p>
            <a:pPr>
              <a:buNone/>
            </a:pPr>
            <a:r>
              <a:rPr lang="hu-HU" sz="4500" b="1" i="1" dirty="0" smtClean="0"/>
              <a:t>     </a:t>
            </a:r>
            <a:r>
              <a:rPr lang="hu-HU" sz="4500" dirty="0" err="1" smtClean="0"/>
              <a:t>who</a:t>
            </a:r>
            <a:r>
              <a:rPr lang="hu-HU" sz="4500" dirty="0" smtClean="0"/>
              <a:t> </a:t>
            </a:r>
            <a:r>
              <a:rPr lang="hu-HU" sz="4500" dirty="0" err="1" smtClean="0"/>
              <a:t>St</a:t>
            </a:r>
            <a:r>
              <a:rPr lang="hu-HU" sz="4500" dirty="0" smtClean="0"/>
              <a:t> </a:t>
            </a:r>
            <a:r>
              <a:rPr lang="hu-HU" sz="4500" dirty="0" err="1" smtClean="0"/>
              <a:t>Francis-ACC</a:t>
            </a:r>
            <a:r>
              <a:rPr lang="hu-HU" sz="4500" dirty="0" smtClean="0"/>
              <a:t> </a:t>
            </a:r>
            <a:r>
              <a:rPr lang="hu-HU" sz="4500" dirty="0" err="1" smtClean="0"/>
              <a:t>found</a:t>
            </a:r>
            <a:r>
              <a:rPr lang="hu-HU" sz="4500" dirty="0" smtClean="0"/>
              <a:t>    </a:t>
            </a:r>
            <a:r>
              <a:rPr lang="hu-HU" sz="4500" dirty="0" smtClean="0"/>
              <a:t>	</a:t>
            </a:r>
            <a:r>
              <a:rPr lang="hu-HU" sz="4500" dirty="0" err="1" smtClean="0"/>
              <a:t>church-ø</a:t>
            </a:r>
            <a:r>
              <a:rPr lang="hu-HU" sz="4500" dirty="0" smtClean="0"/>
              <a:t> </a:t>
            </a:r>
            <a:r>
              <a:rPr lang="hu-HU" sz="4500" dirty="0" err="1" smtClean="0"/>
              <a:t>sweeping</a:t>
            </a:r>
            <a:r>
              <a:rPr lang="hu-HU" sz="4500" dirty="0" smtClean="0"/>
              <a:t>     ‘</a:t>
            </a:r>
            <a:r>
              <a:rPr lang="hu-HU" sz="4500" dirty="0" err="1" smtClean="0"/>
              <a:t>who</a:t>
            </a:r>
            <a:r>
              <a:rPr lang="hu-HU" sz="4500" dirty="0" smtClean="0"/>
              <a:t> </a:t>
            </a:r>
            <a:r>
              <a:rPr lang="hu-HU" sz="4500" dirty="0" err="1" smtClean="0"/>
              <a:t>found</a:t>
            </a:r>
            <a:r>
              <a:rPr lang="hu-HU" sz="4500" dirty="0" smtClean="0"/>
              <a:t> </a:t>
            </a:r>
            <a:r>
              <a:rPr lang="hu-HU" sz="4500" dirty="0" err="1" smtClean="0"/>
              <a:t>St</a:t>
            </a:r>
            <a:r>
              <a:rPr lang="hu-HU" sz="4500" dirty="0" smtClean="0"/>
              <a:t> Francis </a:t>
            </a:r>
            <a:r>
              <a:rPr lang="hu-HU" sz="4500" dirty="0" err="1" smtClean="0"/>
              <a:t>sweeping</a:t>
            </a:r>
            <a:r>
              <a:rPr lang="hu-HU" sz="4500" dirty="0" smtClean="0"/>
              <a:t> </a:t>
            </a:r>
            <a:r>
              <a:rPr lang="hu-HU" sz="4500" dirty="0" err="1" smtClean="0"/>
              <a:t>the</a:t>
            </a:r>
            <a:r>
              <a:rPr lang="hu-HU" sz="4500" dirty="0" smtClean="0"/>
              <a:t> </a:t>
            </a:r>
            <a:r>
              <a:rPr lang="hu-HU" sz="4500" dirty="0" err="1" smtClean="0"/>
              <a:t>church</a:t>
            </a:r>
            <a:r>
              <a:rPr lang="hu-HU" sz="4500" dirty="0" smtClean="0"/>
              <a:t>’</a:t>
            </a:r>
          </a:p>
          <a:p>
            <a:pPr>
              <a:buNone/>
            </a:pPr>
            <a:r>
              <a:rPr lang="hu-HU" sz="4500" dirty="0" smtClean="0"/>
              <a:t>                                                            (Jókai C. </a:t>
            </a:r>
            <a:r>
              <a:rPr lang="hu-HU" sz="4500" dirty="0" err="1" smtClean="0"/>
              <a:t>a.1370</a:t>
            </a:r>
            <a:r>
              <a:rPr lang="hu-HU" sz="4500" dirty="0" smtClean="0"/>
              <a:t>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OH: </a:t>
            </a:r>
            <a:r>
              <a:rPr lang="hu-HU" sz="3600" b="1" dirty="0" err="1" smtClean="0"/>
              <a:t>accusative</a:t>
            </a:r>
            <a:r>
              <a:rPr lang="hu-HU" sz="3600" b="1" dirty="0" smtClean="0"/>
              <a:t> marking </a:t>
            </a:r>
            <a:r>
              <a:rPr lang="hu-HU" sz="3600" b="1" dirty="0" smtClean="0">
                <a:sym typeface="Wingdings" pitchFamily="2" charset="2"/>
              </a:rPr>
              <a:t> </a:t>
            </a:r>
            <a:r>
              <a:rPr lang="hu-HU" sz="3600" b="1" dirty="0" err="1" smtClean="0">
                <a:sym typeface="Wingdings" pitchFamily="2" charset="2"/>
              </a:rPr>
              <a:t>VO</a:t>
            </a:r>
            <a:r>
              <a:rPr lang="hu-HU" sz="3600" b="1" dirty="0" smtClean="0">
                <a:sym typeface="Wingdings" pitchFamily="2" charset="2"/>
              </a:rPr>
              <a:t> </a:t>
            </a:r>
            <a:r>
              <a:rPr lang="hu-HU" sz="3600" b="1" dirty="0" err="1" smtClean="0">
                <a:sym typeface="Wingdings" pitchFamily="2" charset="2"/>
              </a:rPr>
              <a:t>order</a:t>
            </a:r>
            <a:r>
              <a:rPr lang="hu-HU" sz="3600" dirty="0" smtClean="0">
                <a:sym typeface="Wingdings" pitchFamily="2" charset="2"/>
              </a:rPr>
              <a:t>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(7) </a:t>
            </a:r>
            <a:r>
              <a:rPr lang="hu-HU" dirty="0" err="1" smtClean="0"/>
              <a:t>Munich</a:t>
            </a:r>
            <a:r>
              <a:rPr lang="hu-HU" dirty="0" smtClean="0"/>
              <a:t> C. (</a:t>
            </a:r>
            <a:r>
              <a:rPr lang="hu-HU" dirty="0" err="1" smtClean="0"/>
              <a:t>a.1416</a:t>
            </a:r>
            <a:r>
              <a:rPr lang="hu-HU" dirty="0" smtClean="0"/>
              <a:t>) </a:t>
            </a:r>
            <a:r>
              <a:rPr lang="hu-HU" dirty="0" err="1" smtClean="0"/>
              <a:t>Matthew</a:t>
            </a:r>
            <a:r>
              <a:rPr lang="hu-HU" dirty="0" smtClean="0"/>
              <a:t> 4,20:</a:t>
            </a:r>
          </a:p>
          <a:p>
            <a:pPr>
              <a:buNone/>
            </a:pPr>
            <a:r>
              <a:rPr lang="hu-HU" i="1" dirty="0" err="1" smtClean="0"/>
              <a:t>Azoc</a:t>
            </a:r>
            <a:r>
              <a:rPr lang="hu-HU" i="1" dirty="0" smtClean="0"/>
              <a:t> [</a:t>
            </a:r>
            <a:r>
              <a:rPr lang="hu-HU" i="1" dirty="0" err="1" smtClean="0"/>
              <a:t>legottan</a:t>
            </a:r>
            <a:r>
              <a:rPr lang="hu-HU" i="1" dirty="0" smtClean="0"/>
              <a:t>    </a:t>
            </a:r>
            <a:r>
              <a:rPr lang="hu-HU" i="1" dirty="0" smtClean="0"/>
              <a:t>  </a:t>
            </a:r>
            <a:r>
              <a:rPr lang="hu-HU" b="1" i="1" dirty="0" err="1" smtClean="0"/>
              <a:t>haloioc</a:t>
            </a:r>
            <a:r>
              <a:rPr lang="hu-HU" i="1" dirty="0" smtClean="0"/>
              <a:t>    </a:t>
            </a:r>
            <a:r>
              <a:rPr lang="hu-HU" b="1" i="1" dirty="0" smtClean="0"/>
              <a:t>meg </a:t>
            </a:r>
            <a:r>
              <a:rPr lang="hu-HU" b="1" i="1" dirty="0" err="1" smtClean="0"/>
              <a:t>haguā</a:t>
            </a:r>
            <a:r>
              <a:rPr lang="hu-HU" i="1" dirty="0" smtClean="0"/>
              <a:t>] </a:t>
            </a:r>
            <a:r>
              <a:rPr lang="hu-HU" i="1" dirty="0" smtClean="0"/>
              <a:t> </a:t>
            </a:r>
            <a:r>
              <a:rPr lang="hu-HU" i="1" dirty="0" err="1" smtClean="0"/>
              <a:t>kǫuetec</a:t>
            </a:r>
            <a:r>
              <a:rPr lang="hu-HU" i="1" dirty="0" smtClean="0"/>
              <a:t>  </a:t>
            </a:r>
            <a:r>
              <a:rPr lang="hu-HU" i="1" dirty="0" err="1" smtClean="0"/>
              <a:t>ǫtet</a:t>
            </a:r>
            <a:r>
              <a:rPr lang="hu-HU" i="1" dirty="0" smtClean="0"/>
              <a:t> </a:t>
            </a:r>
            <a:endParaRPr lang="hu-HU" i="1" dirty="0" smtClean="0"/>
          </a:p>
          <a:p>
            <a:pPr>
              <a:buNone/>
            </a:pP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immediately</a:t>
            </a:r>
            <a:r>
              <a:rPr lang="hu-HU" dirty="0" smtClean="0"/>
              <a:t> </a:t>
            </a:r>
            <a:r>
              <a:rPr lang="hu-HU" dirty="0" err="1" smtClean="0"/>
              <a:t>net-</a:t>
            </a:r>
            <a:r>
              <a:rPr lang="hu-HU" sz="2800" dirty="0" err="1" smtClean="0"/>
              <a:t>3PL-</a:t>
            </a:r>
            <a:r>
              <a:rPr lang="hu-HU" dirty="0" err="1" smtClean="0"/>
              <a:t>ø</a:t>
            </a:r>
            <a:r>
              <a:rPr lang="hu-HU" dirty="0" smtClean="0"/>
              <a:t> </a:t>
            </a:r>
            <a:r>
              <a:rPr lang="hu-HU" dirty="0" err="1" smtClean="0"/>
              <a:t>off</a:t>
            </a:r>
            <a:r>
              <a:rPr lang="hu-HU" dirty="0" smtClean="0"/>
              <a:t>   </a:t>
            </a:r>
            <a:r>
              <a:rPr lang="hu-HU" dirty="0" err="1" smtClean="0"/>
              <a:t>leaving</a:t>
            </a:r>
            <a:r>
              <a:rPr lang="hu-HU" dirty="0" smtClean="0"/>
              <a:t>   </a:t>
            </a:r>
            <a:r>
              <a:rPr lang="hu-HU" dirty="0" err="1" smtClean="0"/>
              <a:t>followed</a:t>
            </a:r>
            <a:r>
              <a:rPr lang="hu-HU" dirty="0" smtClean="0"/>
              <a:t> </a:t>
            </a:r>
            <a:r>
              <a:rPr lang="hu-HU" dirty="0" err="1" smtClean="0"/>
              <a:t>him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‘</a:t>
            </a:r>
            <a:r>
              <a:rPr lang="hu-HU" dirty="0" err="1" smtClean="0"/>
              <a:t>Leaving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net </a:t>
            </a:r>
            <a:r>
              <a:rPr lang="hu-HU" dirty="0" err="1" smtClean="0"/>
              <a:t>immediately</a:t>
            </a:r>
            <a:r>
              <a:rPr lang="hu-HU" dirty="0" smtClean="0"/>
              <a:t>, 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followed</a:t>
            </a:r>
            <a:r>
              <a:rPr lang="hu-HU" dirty="0" smtClean="0"/>
              <a:t> </a:t>
            </a:r>
            <a:r>
              <a:rPr lang="hu-HU" dirty="0" err="1" smtClean="0"/>
              <a:t>him</a:t>
            </a:r>
            <a:r>
              <a:rPr lang="hu-HU" dirty="0" smtClean="0"/>
              <a:t>’</a:t>
            </a:r>
          </a:p>
          <a:p>
            <a:pPr>
              <a:buNone/>
            </a:pPr>
            <a:endParaRPr lang="hu-HU" sz="1200" dirty="0" smtClean="0"/>
          </a:p>
          <a:p>
            <a:pPr>
              <a:buNone/>
            </a:pPr>
            <a:r>
              <a:rPr lang="hu-HU" dirty="0" smtClean="0"/>
              <a:t>(8) </a:t>
            </a:r>
            <a:r>
              <a:rPr lang="hu-HU" dirty="0" err="1" smtClean="0"/>
              <a:t>Jordánszky</a:t>
            </a:r>
            <a:r>
              <a:rPr lang="hu-HU" dirty="0" smtClean="0"/>
              <a:t> C. (</a:t>
            </a:r>
            <a:r>
              <a:rPr lang="hu-HU" dirty="0" err="1" smtClean="0"/>
              <a:t>a.1516</a:t>
            </a:r>
            <a:r>
              <a:rPr lang="hu-HU" dirty="0" smtClean="0"/>
              <a:t>):</a:t>
            </a:r>
          </a:p>
          <a:p>
            <a:pPr>
              <a:buNone/>
            </a:pPr>
            <a:r>
              <a:rPr lang="hu-HU" i="1" dirty="0" smtClean="0"/>
              <a:t>Azok </a:t>
            </a:r>
            <a:r>
              <a:rPr lang="hu-HU" i="1" dirty="0" err="1" smtClean="0"/>
              <a:t>kedyg</a:t>
            </a:r>
            <a:r>
              <a:rPr lang="hu-HU" i="1" dirty="0" smtClean="0"/>
              <a:t>    [</a:t>
            </a:r>
            <a:r>
              <a:rPr lang="hu-HU" i="1" dirty="0" err="1" smtClean="0"/>
              <a:t>legottan</a:t>
            </a:r>
            <a:r>
              <a:rPr lang="hu-HU" i="1" dirty="0" smtClean="0"/>
              <a:t>       </a:t>
            </a:r>
            <a:r>
              <a:rPr lang="hu-HU" i="1" dirty="0" smtClean="0"/>
              <a:t>  </a:t>
            </a:r>
            <a:r>
              <a:rPr lang="hu-HU" b="1" i="1" dirty="0" smtClean="0"/>
              <a:t>el </a:t>
            </a:r>
            <a:r>
              <a:rPr lang="hu-HU" b="1" i="1" dirty="0" smtClean="0"/>
              <a:t> </a:t>
            </a:r>
            <a:r>
              <a:rPr lang="hu-HU" b="1" i="1" dirty="0" err="1" smtClean="0"/>
              <a:t>hagywan</a:t>
            </a:r>
            <a:r>
              <a:rPr lang="hu-HU" b="1" i="1" dirty="0" smtClean="0"/>
              <a:t> </a:t>
            </a:r>
            <a:r>
              <a:rPr lang="hu-HU" b="1" i="1" dirty="0" err="1" smtClean="0"/>
              <a:t>haloyok</a:t>
            </a:r>
            <a:r>
              <a:rPr lang="hu-HU" b="1" i="1" dirty="0" err="1" smtClean="0">
                <a:solidFill>
                  <a:srgbClr val="FF0000"/>
                </a:solidFill>
              </a:rPr>
              <a:t>at</a:t>
            </a:r>
            <a:r>
              <a:rPr lang="hu-HU" i="1" dirty="0" smtClean="0"/>
              <a:t>]</a:t>
            </a:r>
            <a:endParaRPr lang="hu-HU" b="1" i="1" dirty="0" smtClean="0"/>
          </a:p>
          <a:p>
            <a:pPr>
              <a:buNone/>
            </a:pP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however</a:t>
            </a:r>
            <a:r>
              <a:rPr lang="hu-HU" dirty="0" smtClean="0"/>
              <a:t> </a:t>
            </a:r>
            <a:r>
              <a:rPr lang="hu-HU" dirty="0" err="1" smtClean="0"/>
              <a:t>immediately</a:t>
            </a:r>
            <a:r>
              <a:rPr lang="hu-HU" dirty="0" smtClean="0"/>
              <a:t> </a:t>
            </a:r>
            <a:r>
              <a:rPr lang="hu-HU" dirty="0" err="1" smtClean="0"/>
              <a:t>off</a:t>
            </a:r>
            <a:r>
              <a:rPr lang="hu-HU" dirty="0" smtClean="0"/>
              <a:t> </a:t>
            </a:r>
            <a:r>
              <a:rPr lang="hu-HU" dirty="0" err="1" smtClean="0"/>
              <a:t>leaving</a:t>
            </a:r>
            <a:r>
              <a:rPr lang="hu-HU" dirty="0" smtClean="0"/>
              <a:t>   </a:t>
            </a:r>
            <a:r>
              <a:rPr lang="hu-HU" dirty="0" smtClean="0"/>
              <a:t>  </a:t>
            </a:r>
            <a:r>
              <a:rPr lang="hu-HU" dirty="0" err="1" smtClean="0"/>
              <a:t>net</a:t>
            </a:r>
            <a:r>
              <a:rPr lang="hu-HU" sz="2600" dirty="0" err="1" smtClean="0"/>
              <a:t>-3PL-ACC</a:t>
            </a:r>
            <a:endParaRPr lang="hu-HU" dirty="0" smtClean="0"/>
          </a:p>
          <a:p>
            <a:pPr>
              <a:buNone/>
            </a:pPr>
            <a:r>
              <a:rPr lang="hu-HU" b="1" i="1" dirty="0" smtClean="0"/>
              <a:t>es   </a:t>
            </a:r>
            <a:r>
              <a:rPr lang="hu-HU" b="1" i="1" dirty="0" err="1" smtClean="0"/>
              <a:t>hayoyok</a:t>
            </a:r>
            <a:r>
              <a:rPr lang="hu-HU" b="1" i="1" dirty="0" err="1" smtClean="0">
                <a:solidFill>
                  <a:srgbClr val="FF0000"/>
                </a:solidFill>
              </a:rPr>
              <a:t>at</a:t>
            </a:r>
            <a:r>
              <a:rPr lang="hu-HU" i="1" dirty="0" smtClean="0"/>
              <a:t>]   </a:t>
            </a:r>
            <a:r>
              <a:rPr lang="hu-HU" i="1" dirty="0" err="1" smtClean="0"/>
              <a:t>kóweteek</a:t>
            </a:r>
            <a:r>
              <a:rPr lang="hu-HU" i="1" dirty="0" smtClean="0"/>
              <a:t> </a:t>
            </a:r>
            <a:r>
              <a:rPr lang="hu-HU" i="1" dirty="0" err="1" smtClean="0"/>
              <a:t>hewtet</a:t>
            </a:r>
            <a:r>
              <a:rPr lang="hu-HU" i="1" dirty="0" smtClean="0"/>
              <a:t> </a:t>
            </a:r>
          </a:p>
          <a:p>
            <a:pPr>
              <a:buNone/>
            </a:pPr>
            <a:r>
              <a:rPr lang="hu-HU" dirty="0" smtClean="0"/>
              <a:t>and </a:t>
            </a:r>
            <a:r>
              <a:rPr lang="hu-HU" dirty="0" err="1" smtClean="0"/>
              <a:t>boat-</a:t>
            </a:r>
            <a:r>
              <a:rPr lang="hu-HU" sz="2600" dirty="0" err="1" smtClean="0"/>
              <a:t>3PL-ACC</a:t>
            </a:r>
            <a:r>
              <a:rPr lang="hu-HU" sz="2600" dirty="0" smtClean="0"/>
              <a:t>  </a:t>
            </a:r>
            <a:r>
              <a:rPr lang="hu-HU" dirty="0" err="1" smtClean="0"/>
              <a:t>followed</a:t>
            </a:r>
            <a:r>
              <a:rPr lang="hu-HU" dirty="0" smtClean="0"/>
              <a:t>  </a:t>
            </a:r>
            <a:r>
              <a:rPr lang="hu-HU" dirty="0" err="1" smtClean="0"/>
              <a:t>him</a:t>
            </a:r>
            <a:endParaRPr lang="hu-H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1130</Words>
  <Application>Microsoft Office PowerPoint</Application>
  <PresentationFormat>Diavetítés a képernyőre (4:3 oldalarány)</PresentationFormat>
  <Paragraphs>377</Paragraphs>
  <Slides>44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44</vt:i4>
      </vt:variant>
    </vt:vector>
  </HeadingPairs>
  <TitlesOfParts>
    <vt:vector size="45" baseType="lpstr">
      <vt:lpstr>Office-téma</vt:lpstr>
      <vt:lpstr>Old Hungarian: Halfway between Ugric and Modern Hungarian</vt:lpstr>
      <vt:lpstr>Why is the Uralic origin of Hungarian doubted by many?</vt:lpstr>
      <vt:lpstr>                      Differences: Ugric:                                Hungarian:</vt:lpstr>
      <vt:lpstr>Claim:</vt:lpstr>
      <vt:lpstr>Ugric type remnants in early Old Hungarian  Khanty: strict SOV, with unmarked object</vt:lpstr>
      <vt:lpstr>Old Hungarian non-finites: sporadic unmarked objects  strict SOV</vt:lpstr>
      <vt:lpstr>OH: SOV with unmarked object in non-finites</vt:lpstr>
      <vt:lpstr>OH: SOV with unmarked object in non-finites</vt:lpstr>
      <vt:lpstr>OH: accusative marking  VO order:</vt:lpstr>
      <vt:lpstr>The fast decline of unmarked objects:</vt:lpstr>
      <vt:lpstr>Fossilized OV structures with unmarked O in Modern Hungarian:</vt:lpstr>
      <vt:lpstr>Ugric and OH non-finite clauses: independent subject, S-V agreement, possessive inflection</vt:lpstr>
      <vt:lpstr>The decline of non-finite subordination:</vt:lpstr>
      <vt:lpstr>Decreasing number of non-finite adverbial clauses </vt:lpstr>
      <vt:lpstr>Surviving non-finites with possessive inflection in Modern Hungarian</vt:lpstr>
      <vt:lpstr>Ugric and OH relativization:  gap strategy, non-finite prehead relative </vt:lpstr>
      <vt:lpstr>OH: decreasing of gap relativization; increasing number of relative pronouns</vt:lpstr>
      <vt:lpstr>Semi-productive gap relativization in Modern Hungarian:</vt:lpstr>
      <vt:lpstr>Ugric and OH:  clause-final interrogative particle</vt:lpstr>
      <vt:lpstr>Ugric and OH:  clause-final interrogative particle</vt:lpstr>
      <vt:lpstr>Middle/Mod. Hungarian: -e adjoined to the V (or to a preverbal element) </vt:lpstr>
      <vt:lpstr>Ugric: no article; definiteness inferred from  position, O-V agreement, meaning etc.</vt:lpstr>
      <vt:lpstr>OH: definiteness derived from meaning, O-V agreement, position, etc.</vt:lpstr>
      <vt:lpstr>The growing proportion of the definite article in OH between 1370-1526 (Egedi 2015)</vt:lpstr>
      <vt:lpstr>Ugric: determination/anchoring by a possessive suffix (Nikolaeva 2002):</vt:lpstr>
      <vt:lpstr>Relics of determination/anchoring by a possessive suffix in OH/Mod.H:</vt:lpstr>
      <vt:lpstr>Ugric: differential O-V agreement elicited by topical objects</vt:lpstr>
      <vt:lpstr>OH, MH: differential O-V agreement elicited by definite objects</vt:lpstr>
      <vt:lpstr>(ii) In OH, def./indef. conjugation sporadically still determined by the discourse status of O:</vt:lpstr>
      <vt:lpstr>(iii) Hungarian has preserved the Inverse Agreement Constraint on topical O – V agr.</vt:lpstr>
      <vt:lpstr>The Inverse Agreement Constraint constrains the topicalizability of objects</vt:lpstr>
      <vt:lpstr>Strong IAC in Eastern Khanty, Samoyedic:  no agreement with 1st and 2nd person objects</vt:lpstr>
      <vt:lpstr>Strong IAC also in Tundra Nenets  (Dalrymple and Nikolaeva 2011):</vt:lpstr>
      <vt:lpstr>Inverse Agreement Constraint in Hungarian </vt:lpstr>
      <vt:lpstr>A weak (relativized) constraint:</vt:lpstr>
      <vt:lpstr>A weak (relativized) constraint: </vt:lpstr>
      <vt:lpstr>A weak (relativized) constraint : </vt:lpstr>
      <vt:lpstr>38. dia</vt:lpstr>
      <vt:lpstr> Differential object marking in Easterm Mansi</vt:lpstr>
      <vt:lpstr>An Inverse Object Marking Constraint:</vt:lpstr>
      <vt:lpstr>Objects anchored to a 1st/2nd person possessor are caseless:</vt:lpstr>
      <vt:lpstr>Hungarian: generalized object marking; surviving Inverse Object Marking Constraint</vt:lpstr>
      <vt:lpstr>If O has a 1sg or 2sg possessor, the accusative -t is optional:</vt:lpstr>
      <vt:lpstr>    Parallels: Ugric:      Old Hungarian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Hungarian: Halfway between Ugric and Modern Hungarian</dc:title>
  <dc:creator>É.Kiss Katalin</dc:creator>
  <cp:lastModifiedBy>É.Kiss Katalin</cp:lastModifiedBy>
  <cp:revision>88</cp:revision>
  <dcterms:created xsi:type="dcterms:W3CDTF">2015-07-13T13:18:45Z</dcterms:created>
  <dcterms:modified xsi:type="dcterms:W3CDTF">2015-08-14T12:36:17Z</dcterms:modified>
</cp:coreProperties>
</file>