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74" r:id="rId4"/>
    <p:sldId id="275" r:id="rId5"/>
    <p:sldId id="277" r:id="rId6"/>
    <p:sldId id="276" r:id="rId7"/>
    <p:sldId id="278" r:id="rId8"/>
    <p:sldId id="259" r:id="rId9"/>
    <p:sldId id="289" r:id="rId10"/>
    <p:sldId id="258" r:id="rId11"/>
    <p:sldId id="270" r:id="rId12"/>
    <p:sldId id="260" r:id="rId13"/>
    <p:sldId id="279" r:id="rId14"/>
    <p:sldId id="280" r:id="rId15"/>
    <p:sldId id="281" r:id="rId16"/>
    <p:sldId id="262" r:id="rId17"/>
    <p:sldId id="264" r:id="rId18"/>
    <p:sldId id="272" r:id="rId19"/>
    <p:sldId id="286" r:id="rId20"/>
    <p:sldId id="271" r:id="rId21"/>
    <p:sldId id="284" r:id="rId22"/>
    <p:sldId id="287" r:id="rId23"/>
    <p:sldId id="285" r:id="rId24"/>
    <p:sldId id="282" r:id="rId25"/>
    <p:sldId id="283" r:id="rId26"/>
    <p:sldId id="288" r:id="rId27"/>
    <p:sldId id="290" r:id="rId28"/>
    <p:sldId id="291" r:id="rId29"/>
    <p:sldId id="292" r:id="rId3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>
        <p:scale>
          <a:sx n="76" d="100"/>
          <a:sy n="76" d="100"/>
        </p:scale>
        <p:origin x="-1622" y="-2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B17F6-FC17-4868-8508-21AF4537F0B5}" type="datetimeFigureOut">
              <a:rPr lang="hu-HU" smtClean="0"/>
              <a:pPr/>
              <a:t>2016.05.17.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BF4DA-AD81-4D34-BD5A-35DA985BA15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BF4DA-AD81-4D34-BD5A-35DA985BA150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2016.05.17.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2016.05.17.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2016.05.17.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4B94-F854-4BB2-AFA8-39C9791036C6}" type="datetimeFigureOut">
              <a:rPr lang="hu-HU" smtClean="0"/>
              <a:pPr/>
              <a:t>2016.05.17.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E4B94-F854-4BB2-AFA8-39C9791036C6}" type="datetimeFigureOut">
              <a:rPr lang="hu-HU" smtClean="0"/>
              <a:pPr/>
              <a:t>2016.05.17.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49A9-2C0C-47E3-A8AC-DAC35BD0BBC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1628800"/>
            <a:ext cx="8856984" cy="1470025"/>
          </a:xfrm>
        </p:spPr>
        <p:txBody>
          <a:bodyPr>
            <a:normAutofit/>
          </a:bodyPr>
          <a:lstStyle/>
          <a:p>
            <a:r>
              <a:rPr lang="hu-HU" dirty="0" err="1" smtClean="0"/>
              <a:t>Specificity</a:t>
            </a:r>
            <a:r>
              <a:rPr lang="hu-HU" dirty="0" smtClean="0"/>
              <a:t> marking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dirty="0" err="1" smtClean="0"/>
              <a:t>Agr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Katalin É. Kiss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Research Institute </a:t>
            </a:r>
            <a:r>
              <a:rPr lang="hu-HU" dirty="0" err="1" smtClean="0">
                <a:solidFill>
                  <a:schemeClr val="tx1"/>
                </a:solidFill>
              </a:rPr>
              <a:t>for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Linguistics</a:t>
            </a:r>
            <a:r>
              <a:rPr lang="hu-HU" dirty="0" smtClean="0">
                <a:solidFill>
                  <a:schemeClr val="tx1"/>
                </a:solidFill>
              </a:rPr>
              <a:t> of </a:t>
            </a:r>
            <a:r>
              <a:rPr lang="hu-HU" dirty="0" err="1" smtClean="0">
                <a:solidFill>
                  <a:schemeClr val="tx1"/>
                </a:solidFill>
              </a:rPr>
              <a:t>the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Hungarian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Academy</a:t>
            </a:r>
            <a:r>
              <a:rPr lang="hu-HU" dirty="0" smtClean="0">
                <a:solidFill>
                  <a:schemeClr val="tx1"/>
                </a:solidFill>
              </a:rPr>
              <a:t> of </a:t>
            </a:r>
            <a:r>
              <a:rPr lang="hu-HU" dirty="0" err="1" smtClean="0">
                <a:solidFill>
                  <a:schemeClr val="tx1"/>
                </a:solidFill>
              </a:rPr>
              <a:t>Sciences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980728"/>
          </a:xfrm>
        </p:spPr>
        <p:txBody>
          <a:bodyPr>
            <a:normAutofit/>
          </a:bodyPr>
          <a:lstStyle/>
          <a:p>
            <a:r>
              <a:rPr lang="hu-HU" sz="3600" b="1" i="1" dirty="0" err="1" smtClean="0">
                <a:solidFill>
                  <a:srgbClr val="FF0000"/>
                </a:solidFill>
              </a:rPr>
              <a:t>-ik</a:t>
            </a:r>
            <a:r>
              <a:rPr lang="hu-HU" sz="3600" b="1" i="1" dirty="0" smtClean="0">
                <a:solidFill>
                  <a:srgbClr val="FF0000"/>
                </a:solidFill>
              </a:rPr>
              <a:t> </a:t>
            </a:r>
            <a:r>
              <a:rPr lang="hu-HU" sz="3600" b="1" dirty="0" err="1" smtClean="0"/>
              <a:t>phrases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are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definite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820472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 smtClean="0"/>
              <a:t>(7)a. 	</a:t>
            </a:r>
            <a:r>
              <a:rPr lang="hu-HU" b="1" dirty="0" smtClean="0"/>
              <a:t>Ismer</a:t>
            </a:r>
            <a:r>
              <a:rPr lang="hu-HU" b="1" dirty="0" smtClean="0">
                <a:solidFill>
                  <a:srgbClr val="00B050"/>
                </a:solidFill>
              </a:rPr>
              <a:t>ek</a:t>
            </a:r>
            <a:r>
              <a:rPr lang="hu-H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	</a:t>
            </a:r>
            <a:r>
              <a:rPr lang="hu-HU" b="1" dirty="0" smtClean="0"/>
              <a:t>minden 	</a:t>
            </a:r>
            <a:r>
              <a:rPr lang="hu-HU" dirty="0" smtClean="0"/>
              <a:t>vendéget.</a:t>
            </a:r>
          </a:p>
          <a:p>
            <a:pPr marL="914400" lvl="1" indent="-514350">
              <a:buNone/>
            </a:pPr>
            <a:r>
              <a:rPr lang="hu-HU" sz="3000" dirty="0"/>
              <a:t>	</a:t>
            </a:r>
            <a:r>
              <a:rPr lang="hu-HU" sz="3000" dirty="0" smtClean="0"/>
              <a:t>know-1</a:t>
            </a:r>
            <a:r>
              <a:rPr lang="hu-HU" sz="3000" cap="small" dirty="0" smtClean="0"/>
              <a:t>sg</a:t>
            </a:r>
            <a:r>
              <a:rPr lang="hu-HU" sz="3000" dirty="0" smtClean="0"/>
              <a:t> 	</a:t>
            </a:r>
            <a:r>
              <a:rPr lang="hu-HU" sz="3000" dirty="0" err="1" smtClean="0"/>
              <a:t>every</a:t>
            </a:r>
            <a:r>
              <a:rPr lang="hu-HU" sz="3000" dirty="0" smtClean="0"/>
              <a:t> 		</a:t>
            </a:r>
            <a:r>
              <a:rPr lang="hu-HU" sz="3000" dirty="0" err="1" smtClean="0"/>
              <a:t>guest-</a:t>
            </a:r>
            <a:r>
              <a:rPr lang="hu-HU" sz="3000" cap="small" dirty="0" err="1" smtClean="0"/>
              <a:t>acc</a:t>
            </a:r>
            <a:endParaRPr lang="hu-HU" sz="3000" cap="small" dirty="0" smtClean="0"/>
          </a:p>
          <a:p>
            <a:pPr marL="914400" lvl="1" indent="-514350">
              <a:buNone/>
            </a:pPr>
            <a:endParaRPr lang="hu-HU" sz="900" cap="small" dirty="0" smtClean="0"/>
          </a:p>
          <a:p>
            <a:pPr marL="514350" indent="-514350">
              <a:buNone/>
            </a:pPr>
            <a:r>
              <a:rPr lang="hu-HU" dirty="0" smtClean="0"/>
              <a:t>      b. 	</a:t>
            </a:r>
            <a:r>
              <a:rPr lang="hu-HU" b="1" dirty="0" smtClean="0"/>
              <a:t>Ismer</a:t>
            </a:r>
            <a:r>
              <a:rPr lang="hu-HU" b="1" dirty="0" smtClean="0">
                <a:solidFill>
                  <a:srgbClr val="FF0000"/>
                </a:solidFill>
              </a:rPr>
              <a:t>em</a:t>
            </a:r>
            <a:r>
              <a:rPr lang="hu-HU" b="1" dirty="0" smtClean="0"/>
              <a:t> 	    minden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/mindegy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 </a:t>
            </a:r>
            <a:r>
              <a:rPr lang="hu-HU" dirty="0" smtClean="0"/>
              <a:t>vendéget.</a:t>
            </a:r>
          </a:p>
          <a:p>
            <a:pPr marL="514350" indent="-514350">
              <a:buNone/>
            </a:pPr>
            <a:r>
              <a:rPr lang="hu-HU" dirty="0" smtClean="0"/>
              <a:t>		know-3</a:t>
            </a:r>
            <a:r>
              <a:rPr lang="hu-HU" cap="small" dirty="0" smtClean="0"/>
              <a:t>sg&lt;1sg  </a:t>
            </a:r>
            <a:r>
              <a:rPr lang="hu-HU" dirty="0" err="1" smtClean="0"/>
              <a:t>each</a:t>
            </a:r>
            <a:r>
              <a:rPr lang="hu-HU" dirty="0" smtClean="0"/>
              <a:t> 		         </a:t>
            </a:r>
            <a:r>
              <a:rPr lang="hu-HU" dirty="0" err="1" smtClean="0"/>
              <a:t>guest-</a:t>
            </a:r>
            <a:r>
              <a:rPr lang="hu-HU" cap="small" dirty="0" err="1" smtClean="0"/>
              <a:t>acc</a:t>
            </a:r>
            <a:endParaRPr lang="hu-HU" cap="small" dirty="0" smtClean="0"/>
          </a:p>
          <a:p>
            <a:pPr marL="514350" indent="-514350">
              <a:buNone/>
            </a:pPr>
            <a:endParaRPr lang="hu-HU" sz="1000" cap="small" dirty="0" smtClean="0"/>
          </a:p>
          <a:p>
            <a:pPr marL="514350" indent="-514350">
              <a:buNone/>
            </a:pPr>
            <a:r>
              <a:rPr lang="hu-HU" dirty="0" smtClean="0"/>
              <a:t>(8)a. 	A    kép, </a:t>
            </a:r>
            <a:r>
              <a:rPr lang="hu-HU" b="1" dirty="0" smtClean="0"/>
              <a:t>     	amelyet lát</a:t>
            </a:r>
            <a:r>
              <a:rPr lang="hu-HU" b="1" dirty="0" smtClean="0">
                <a:solidFill>
                  <a:srgbClr val="00B050"/>
                </a:solidFill>
              </a:rPr>
              <a:t>sz</a:t>
            </a:r>
          </a:p>
          <a:p>
            <a:pPr marL="514350" indent="-514350">
              <a:buNone/>
            </a:pPr>
            <a:r>
              <a:rPr lang="hu-HU" b="1" dirty="0" smtClean="0">
                <a:solidFill>
                  <a:srgbClr val="00B050"/>
                </a:solidFill>
              </a:rPr>
              <a:t>		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picture</a:t>
            </a:r>
            <a:r>
              <a:rPr lang="hu-HU" dirty="0" smtClean="0"/>
              <a:t> 	</a:t>
            </a:r>
            <a:r>
              <a:rPr lang="hu-HU" dirty="0" err="1" smtClean="0"/>
              <a:t>which</a:t>
            </a:r>
            <a:r>
              <a:rPr lang="hu-HU" dirty="0" smtClean="0"/>
              <a:t>     see-2</a:t>
            </a:r>
            <a:r>
              <a:rPr lang="hu-HU" cap="small" dirty="0" smtClean="0"/>
              <a:t>sg</a:t>
            </a:r>
          </a:p>
          <a:p>
            <a:pPr marL="514350" indent="-514350">
              <a:buNone/>
            </a:pPr>
            <a:endParaRPr lang="hu-HU" sz="900" cap="small" dirty="0" smtClean="0"/>
          </a:p>
          <a:p>
            <a:pPr marL="514350" indent="-514350">
              <a:buNone/>
            </a:pPr>
            <a:r>
              <a:rPr lang="hu-HU" dirty="0" smtClean="0"/>
              <a:t>     b. 	A     kép, 	</a:t>
            </a:r>
            <a:r>
              <a:rPr lang="hu-HU" b="1" dirty="0" smtClean="0"/>
              <a:t>amely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et 	lát</a:t>
            </a:r>
            <a:r>
              <a:rPr lang="hu-HU" b="1" dirty="0" smtClean="0">
                <a:solidFill>
                  <a:srgbClr val="FF0000"/>
                </a:solidFill>
              </a:rPr>
              <a:t>od</a:t>
            </a:r>
          </a:p>
          <a:p>
            <a:pPr marL="514350" indent="-514350">
              <a:buNone/>
            </a:pPr>
            <a:r>
              <a:rPr lang="hu-HU" b="1" dirty="0">
                <a:solidFill>
                  <a:srgbClr val="00B050"/>
                </a:solidFill>
              </a:rPr>
              <a:t>		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picture</a:t>
            </a:r>
            <a:r>
              <a:rPr lang="hu-HU" dirty="0"/>
              <a:t> </a:t>
            </a:r>
            <a:r>
              <a:rPr lang="hu-HU" dirty="0" smtClean="0"/>
              <a:t>	</a:t>
            </a:r>
            <a:r>
              <a:rPr lang="hu-HU" dirty="0" err="1" smtClean="0"/>
              <a:t>which</a:t>
            </a:r>
            <a:r>
              <a:rPr lang="hu-HU" dirty="0" smtClean="0"/>
              <a:t>     	see-2</a:t>
            </a:r>
            <a:r>
              <a:rPr lang="hu-HU" cap="small" dirty="0"/>
              <a:t>sg&lt;1sg </a:t>
            </a:r>
            <a:endParaRPr lang="hu-HU" cap="small" dirty="0" smtClean="0"/>
          </a:p>
          <a:p>
            <a:pPr marL="514350" indent="-514350">
              <a:buNone/>
            </a:pPr>
            <a:endParaRPr lang="hu-HU" sz="1000" cap="small" dirty="0" smtClean="0"/>
          </a:p>
          <a:p>
            <a:pPr marL="514350" indent="-514350">
              <a:buNone/>
            </a:pPr>
            <a:r>
              <a:rPr lang="hu-HU" dirty="0" smtClean="0"/>
              <a:t>(9)a. 	Gyakorlásként </a:t>
            </a:r>
            <a:r>
              <a:rPr lang="hu-HU" b="1" dirty="0" smtClean="0"/>
              <a:t>kimond 	valamely </a:t>
            </a:r>
            <a:r>
              <a:rPr lang="hu-HU" dirty="0" smtClean="0"/>
              <a:t>szót.</a:t>
            </a:r>
          </a:p>
          <a:p>
            <a:pPr marL="514350" indent="-51435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practice-for</a:t>
            </a:r>
            <a:r>
              <a:rPr lang="hu-HU" dirty="0" smtClean="0"/>
              <a:t> 	   utter-3</a:t>
            </a:r>
            <a:r>
              <a:rPr lang="hu-HU" cap="small" dirty="0" smtClean="0"/>
              <a:t>sg</a:t>
            </a:r>
            <a:r>
              <a:rPr lang="hu-HU" dirty="0" smtClean="0"/>
              <a:t> 	</a:t>
            </a:r>
            <a:r>
              <a:rPr lang="hu-HU" dirty="0" err="1" smtClean="0"/>
              <a:t>some</a:t>
            </a:r>
            <a:r>
              <a:rPr lang="hu-HU" dirty="0" smtClean="0"/>
              <a:t> 	      </a:t>
            </a:r>
            <a:r>
              <a:rPr lang="hu-HU" dirty="0" err="1" smtClean="0"/>
              <a:t>word-</a:t>
            </a:r>
            <a:r>
              <a:rPr lang="hu-HU" cap="small" dirty="0" err="1" smtClean="0"/>
              <a:t>acc</a:t>
            </a:r>
            <a:endParaRPr lang="hu-HU" cap="small" dirty="0" smtClean="0"/>
          </a:p>
          <a:p>
            <a:pPr marL="514350" indent="-514350">
              <a:buNone/>
            </a:pPr>
            <a:endParaRPr lang="hu-HU" sz="1000" cap="small" dirty="0" smtClean="0"/>
          </a:p>
          <a:p>
            <a:pPr marL="514350" indent="-514350">
              <a:buNone/>
            </a:pPr>
            <a:r>
              <a:rPr lang="hu-HU" dirty="0"/>
              <a:t> </a:t>
            </a:r>
            <a:r>
              <a:rPr lang="hu-HU" dirty="0" smtClean="0"/>
              <a:t>   b. 	Gyakorlásként </a:t>
            </a:r>
            <a:r>
              <a:rPr lang="hu-HU" b="1" dirty="0" smtClean="0"/>
              <a:t>kimond</a:t>
            </a:r>
            <a:r>
              <a:rPr lang="hu-HU" b="1" dirty="0" smtClean="0">
                <a:solidFill>
                  <a:srgbClr val="FF0000"/>
                </a:solidFill>
              </a:rPr>
              <a:t>ja</a:t>
            </a:r>
            <a:r>
              <a:rPr lang="hu-HU" b="1" dirty="0" smtClean="0"/>
              <a:t> 	        valamely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</a:t>
            </a:r>
            <a:r>
              <a:rPr lang="hu-HU" dirty="0" smtClean="0"/>
              <a:t>szót.</a:t>
            </a:r>
          </a:p>
          <a:p>
            <a:pPr marL="514350" indent="-51435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practice-for</a:t>
            </a:r>
            <a:r>
              <a:rPr lang="hu-HU" dirty="0" smtClean="0"/>
              <a:t> 	   utter-3</a:t>
            </a:r>
            <a:r>
              <a:rPr lang="hu-HU" cap="small" dirty="0" smtClean="0"/>
              <a:t>sg&lt;1sg    </a:t>
            </a:r>
            <a:r>
              <a:rPr lang="hu-HU" dirty="0" err="1" smtClean="0"/>
              <a:t>some</a:t>
            </a:r>
            <a:r>
              <a:rPr lang="hu-HU" dirty="0" smtClean="0"/>
              <a:t> 	      </a:t>
            </a:r>
            <a:r>
              <a:rPr lang="hu-HU" dirty="0" err="1" smtClean="0"/>
              <a:t>word-</a:t>
            </a:r>
            <a:r>
              <a:rPr lang="hu-HU" cap="small" dirty="0" err="1" smtClean="0"/>
              <a:t>acc</a:t>
            </a:r>
            <a:endParaRPr lang="hu-HU" cap="smal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3600" b="1" dirty="0" err="1" smtClean="0"/>
              <a:t>Comparative</a:t>
            </a:r>
            <a:r>
              <a:rPr lang="hu-HU" sz="3600" b="1" dirty="0" smtClean="0"/>
              <a:t> </a:t>
            </a:r>
            <a:r>
              <a:rPr lang="hu-HU" sz="3600" b="1" cap="small" dirty="0" smtClean="0"/>
              <a:t>A</a:t>
            </a:r>
            <a:r>
              <a:rPr lang="hu-HU" sz="3600" b="1" dirty="0" smtClean="0"/>
              <a:t>dj</a:t>
            </a:r>
            <a:r>
              <a:rPr lang="hu-HU" sz="3600" b="1" cap="small" dirty="0" smtClean="0"/>
              <a:t>+</a:t>
            </a:r>
            <a:r>
              <a:rPr lang="hu-HU" sz="3600" b="1" i="1" dirty="0" err="1" smtClean="0">
                <a:solidFill>
                  <a:srgbClr val="FF0000"/>
                </a:solidFill>
              </a:rPr>
              <a:t>ik</a:t>
            </a:r>
            <a:r>
              <a:rPr lang="hu-HU" sz="3600" b="1" i="1" dirty="0" smtClean="0">
                <a:solidFill>
                  <a:srgbClr val="FF0000"/>
                </a:solidFill>
              </a:rPr>
              <a:t> </a:t>
            </a:r>
            <a:r>
              <a:rPr lang="hu-HU" sz="3600" b="1" dirty="0" smtClean="0"/>
              <a:t>= </a:t>
            </a:r>
            <a:r>
              <a:rPr lang="hu-HU" sz="3600" b="1" i="1" dirty="0" smtClean="0"/>
              <a:t>‘</a:t>
            </a:r>
            <a:r>
              <a:rPr lang="hu-HU" sz="3600" b="1" dirty="0" err="1" smtClean="0"/>
              <a:t>the</a:t>
            </a:r>
            <a:r>
              <a:rPr lang="hu-HU" sz="3600" b="1" i="1" dirty="0" smtClean="0"/>
              <a:t> Adj </a:t>
            </a:r>
            <a:r>
              <a:rPr lang="hu-HU" sz="3600" b="1" dirty="0" err="1" smtClean="0"/>
              <a:t>one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two</a:t>
            </a:r>
            <a:r>
              <a:rPr lang="hu-HU" sz="3600" b="1" dirty="0" smtClean="0"/>
              <a:t>’</a:t>
            </a:r>
            <a:br>
              <a:rPr lang="hu-HU" sz="3600" b="1" dirty="0" smtClean="0"/>
            </a:br>
            <a:r>
              <a:rPr lang="hu-HU" sz="3600" b="1" dirty="0" smtClean="0"/>
              <a:t> </a:t>
            </a:r>
            <a:r>
              <a:rPr lang="hu-HU" sz="3600" b="1" dirty="0" err="1" smtClean="0"/>
              <a:t>Superlative</a:t>
            </a:r>
            <a:r>
              <a:rPr lang="hu-HU" sz="3600" b="1" dirty="0" smtClean="0"/>
              <a:t> </a:t>
            </a:r>
            <a:r>
              <a:rPr lang="hu-HU" sz="3600" b="1" cap="small" dirty="0" smtClean="0"/>
              <a:t>A</a:t>
            </a:r>
            <a:r>
              <a:rPr lang="hu-HU" sz="3600" b="1" dirty="0" smtClean="0"/>
              <a:t>dj</a:t>
            </a:r>
            <a:r>
              <a:rPr lang="hu-HU" sz="3600" b="1" cap="small" dirty="0" smtClean="0"/>
              <a:t>+</a:t>
            </a:r>
            <a:r>
              <a:rPr lang="hu-HU" sz="3600" b="1" i="1" dirty="0" err="1" smtClean="0">
                <a:solidFill>
                  <a:srgbClr val="FF0000"/>
                </a:solidFill>
              </a:rPr>
              <a:t>ik</a:t>
            </a:r>
            <a:r>
              <a:rPr lang="hu-HU" sz="3600" b="1" i="1" dirty="0" smtClean="0">
                <a:solidFill>
                  <a:srgbClr val="FF0000"/>
                </a:solidFill>
              </a:rPr>
              <a:t> </a:t>
            </a:r>
            <a:r>
              <a:rPr lang="hu-HU" sz="3600" b="1" dirty="0" smtClean="0"/>
              <a:t>= </a:t>
            </a:r>
            <a:r>
              <a:rPr lang="hu-HU" sz="3600" b="1" i="1" dirty="0" smtClean="0"/>
              <a:t>‘</a:t>
            </a:r>
            <a:r>
              <a:rPr lang="hu-HU" sz="3600" b="1" dirty="0" err="1" smtClean="0"/>
              <a:t>the</a:t>
            </a:r>
            <a:r>
              <a:rPr lang="hu-HU" sz="3600" b="1" i="1" dirty="0" smtClean="0"/>
              <a:t> Adj </a:t>
            </a:r>
            <a:r>
              <a:rPr lang="hu-HU" sz="3600" b="1" dirty="0" err="1" smtClean="0"/>
              <a:t>one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them</a:t>
            </a:r>
            <a:r>
              <a:rPr lang="hu-HU" sz="3600" b="1" dirty="0" smtClean="0"/>
              <a:t>’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529408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(10)a. </a:t>
            </a:r>
            <a:r>
              <a:rPr lang="hu-HU" b="1" dirty="0" smtClean="0"/>
              <a:t>A    </a:t>
            </a:r>
            <a:r>
              <a:rPr lang="hu-HU" b="1" dirty="0" err="1" smtClean="0"/>
              <a:t>sze-bb-</a:t>
            </a:r>
            <a:r>
              <a:rPr lang="hu-HU" b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  almát 		kérem.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nic-er-</a:t>
            </a:r>
            <a:r>
              <a:rPr lang="hu-HU" cap="small" dirty="0" err="1" smtClean="0">
                <a:solidFill>
                  <a:srgbClr val="FF0000"/>
                </a:solidFill>
              </a:rPr>
              <a:t>ik</a:t>
            </a:r>
            <a:r>
              <a:rPr lang="hu-HU" dirty="0" smtClean="0"/>
              <a:t>     </a:t>
            </a:r>
            <a:r>
              <a:rPr lang="hu-HU" dirty="0" err="1" smtClean="0"/>
              <a:t>apple-</a:t>
            </a:r>
            <a:r>
              <a:rPr lang="hu-HU" cap="small" dirty="0" err="1" smtClean="0"/>
              <a:t>acc</a:t>
            </a:r>
            <a:r>
              <a:rPr lang="hu-HU" dirty="0" smtClean="0"/>
              <a:t>  	</a:t>
            </a:r>
            <a:r>
              <a:rPr lang="hu-HU" dirty="0" err="1" smtClean="0"/>
              <a:t>want-I</a:t>
            </a:r>
            <a:endParaRPr lang="hu-HU" dirty="0" smtClean="0"/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b="1" dirty="0" smtClean="0"/>
              <a:t>     </a:t>
            </a:r>
            <a:r>
              <a:rPr lang="hu-HU" dirty="0" smtClean="0"/>
              <a:t>b.</a:t>
            </a:r>
            <a:r>
              <a:rPr lang="hu-HU" b="1" dirty="0" smtClean="0"/>
              <a:t> 	A 	</a:t>
            </a:r>
            <a:r>
              <a:rPr lang="hu-HU" b="1" dirty="0" err="1" smtClean="0"/>
              <a:t>legsze-bb-</a:t>
            </a:r>
            <a:r>
              <a:rPr lang="hu-HU" b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 almát 	   kérem.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err="1" smtClean="0"/>
              <a:t>the</a:t>
            </a:r>
            <a:r>
              <a:rPr lang="hu-HU" dirty="0" smtClean="0"/>
              <a:t> 	</a:t>
            </a:r>
            <a:r>
              <a:rPr lang="hu-HU" dirty="0" err="1" smtClean="0"/>
              <a:t>nic-est-</a:t>
            </a:r>
            <a:r>
              <a:rPr lang="hu-HU" cap="small" dirty="0" err="1" smtClean="0">
                <a:solidFill>
                  <a:srgbClr val="FF0000"/>
                </a:solidFill>
              </a:rPr>
              <a:t>ik</a:t>
            </a:r>
            <a:r>
              <a:rPr lang="hu-HU" dirty="0" smtClean="0"/>
              <a:t> 	    </a:t>
            </a:r>
            <a:r>
              <a:rPr lang="hu-HU" dirty="0" err="1" smtClean="0"/>
              <a:t>apple-</a:t>
            </a:r>
            <a:r>
              <a:rPr lang="hu-HU" cap="small" dirty="0" err="1" smtClean="0"/>
              <a:t>acc</a:t>
            </a:r>
            <a:r>
              <a:rPr lang="hu-HU" dirty="0" smtClean="0"/>
              <a:t>  </a:t>
            </a:r>
            <a:r>
              <a:rPr lang="hu-HU" dirty="0" err="1" smtClean="0"/>
              <a:t>want-I</a:t>
            </a:r>
            <a:endParaRPr lang="hu-HU" dirty="0" smtClean="0"/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b="1" dirty="0"/>
              <a:t> </a:t>
            </a:r>
            <a:r>
              <a:rPr lang="hu-HU" b="1" dirty="0" smtClean="0"/>
              <a:t>    </a:t>
            </a:r>
            <a:r>
              <a:rPr lang="hu-HU" dirty="0" smtClean="0"/>
              <a:t>c.</a:t>
            </a:r>
            <a:r>
              <a:rPr lang="hu-HU" b="1" dirty="0" smtClean="0"/>
              <a:t> 	Az   </a:t>
            </a:r>
            <a:r>
              <a:rPr lang="hu-HU" b="1" dirty="0" err="1" smtClean="0"/>
              <a:t>olcsó-bb-</a:t>
            </a:r>
            <a:r>
              <a:rPr lang="hu-HU" b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err="1" smtClean="0"/>
              <a:t>-at</a:t>
            </a:r>
            <a:r>
              <a:rPr lang="hu-HU" b="1" dirty="0" smtClean="0"/>
              <a:t> 	kérem.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cheap-er-</a:t>
            </a:r>
            <a:r>
              <a:rPr lang="hu-HU" cap="small" dirty="0" err="1" smtClean="0">
                <a:solidFill>
                  <a:srgbClr val="FF0000"/>
                </a:solidFill>
              </a:rPr>
              <a:t>ik</a:t>
            </a:r>
            <a:r>
              <a:rPr lang="hu-HU" dirty="0" err="1" smtClean="0"/>
              <a:t>-</a:t>
            </a:r>
            <a:r>
              <a:rPr lang="hu-HU" cap="small" dirty="0" err="1" smtClean="0"/>
              <a:t>acc</a:t>
            </a:r>
            <a:r>
              <a:rPr lang="hu-HU" cap="small" dirty="0" smtClean="0"/>
              <a:t>	</a:t>
            </a:r>
            <a:r>
              <a:rPr lang="hu-HU" dirty="0" err="1" smtClean="0"/>
              <a:t>want-I</a:t>
            </a:r>
            <a:endParaRPr lang="hu-HU" dirty="0" smtClean="0"/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dirty="0" smtClean="0"/>
              <a:t>     d.</a:t>
            </a:r>
            <a:r>
              <a:rPr lang="hu-HU" b="1" dirty="0" smtClean="0"/>
              <a:t> 	A 	</a:t>
            </a:r>
            <a:r>
              <a:rPr lang="hu-HU" b="1" dirty="0" err="1" smtClean="0"/>
              <a:t>legolcsó-bb-</a:t>
            </a:r>
            <a:r>
              <a:rPr lang="hu-HU" b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	   </a:t>
            </a:r>
            <a:r>
              <a:rPr lang="hu-HU" b="1" dirty="0" err="1" smtClean="0"/>
              <a:t>a</a:t>
            </a:r>
            <a:r>
              <a:rPr lang="hu-HU" b="1" dirty="0" smtClean="0"/>
              <a:t>    legjobb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err="1" smtClean="0"/>
              <a:t>the</a:t>
            </a:r>
            <a:r>
              <a:rPr lang="hu-HU" dirty="0" smtClean="0"/>
              <a:t> 	</a:t>
            </a:r>
            <a:r>
              <a:rPr lang="hu-HU" dirty="0" err="1" smtClean="0"/>
              <a:t>cheap-est-</a:t>
            </a:r>
            <a:r>
              <a:rPr lang="hu-HU" cap="small" dirty="0" err="1" smtClean="0">
                <a:solidFill>
                  <a:srgbClr val="FF0000"/>
                </a:solidFill>
              </a:rPr>
              <a:t>ik</a:t>
            </a:r>
            <a:r>
              <a:rPr lang="hu-HU" dirty="0" smtClean="0"/>
              <a:t>    [is]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best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Claims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txBody>
          <a:bodyPr>
            <a:normAutofit lnSpcReduction="10000"/>
          </a:bodyPr>
          <a:lstStyle/>
          <a:p>
            <a:r>
              <a:rPr lang="hu-HU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is </a:t>
            </a:r>
            <a:r>
              <a:rPr lang="hu-HU" b="1" dirty="0" err="1" smtClean="0"/>
              <a:t>one</a:t>
            </a:r>
            <a:r>
              <a:rPr lang="hu-HU" b="1" dirty="0" smtClean="0"/>
              <a:t> of </a:t>
            </a:r>
            <a:r>
              <a:rPr lang="hu-HU" b="1" dirty="0" err="1" smtClean="0"/>
              <a:t>the</a:t>
            </a:r>
            <a:r>
              <a:rPr lang="hu-HU" b="1" dirty="0" smtClean="0"/>
              <a:t> Old </a:t>
            </a:r>
            <a:r>
              <a:rPr lang="hu-HU" b="1" dirty="0" err="1" smtClean="0"/>
              <a:t>Hungarian</a:t>
            </a:r>
            <a:r>
              <a:rPr lang="hu-HU" b="1" dirty="0" smtClean="0"/>
              <a:t> </a:t>
            </a:r>
            <a:r>
              <a:rPr lang="hu-HU" b="1" dirty="0" err="1" smtClean="0"/>
              <a:t>allomorphs</a:t>
            </a:r>
            <a:r>
              <a:rPr lang="hu-HU" b="1" dirty="0" smtClean="0"/>
              <a:t> of 3Pl </a:t>
            </a:r>
            <a:r>
              <a:rPr lang="hu-HU" b="1" dirty="0" err="1" smtClean="0"/>
              <a:t>possessive</a:t>
            </a:r>
            <a:r>
              <a:rPr lang="hu-HU" b="1" dirty="0" smtClean="0"/>
              <a:t> AGR</a:t>
            </a:r>
          </a:p>
          <a:p>
            <a:endParaRPr lang="hu-HU" sz="800" b="1" dirty="0" smtClean="0"/>
          </a:p>
          <a:p>
            <a:r>
              <a:rPr lang="hu-HU" b="1" dirty="0" err="1" smtClean="0"/>
              <a:t>In</a:t>
            </a:r>
            <a:r>
              <a:rPr lang="hu-HU" b="1" dirty="0" smtClean="0"/>
              <a:t> Old </a:t>
            </a:r>
            <a:r>
              <a:rPr lang="hu-HU" b="1" dirty="0" err="1" smtClean="0"/>
              <a:t>Hungarian</a:t>
            </a:r>
            <a:r>
              <a:rPr lang="hu-HU" b="1" dirty="0" smtClean="0"/>
              <a:t>, </a:t>
            </a:r>
            <a:r>
              <a:rPr lang="hu-HU" b="1" dirty="0" err="1" smtClean="0"/>
              <a:t>pronouns</a:t>
            </a:r>
            <a:r>
              <a:rPr lang="hu-HU" b="1" dirty="0" smtClean="0"/>
              <a:t> and </a:t>
            </a:r>
            <a:r>
              <a:rPr lang="hu-HU" b="1" dirty="0" err="1" smtClean="0"/>
              <a:t>ordinal</a:t>
            </a:r>
            <a:r>
              <a:rPr lang="hu-HU" b="1" dirty="0" smtClean="0"/>
              <a:t> </a:t>
            </a:r>
            <a:r>
              <a:rPr lang="hu-HU" b="1" dirty="0" err="1" smtClean="0"/>
              <a:t>numerals</a:t>
            </a:r>
            <a:r>
              <a:rPr lang="hu-HU" b="1" dirty="0" smtClean="0"/>
              <a:t> </a:t>
            </a:r>
            <a:r>
              <a:rPr lang="hu-HU" b="1" dirty="0" err="1" smtClean="0"/>
              <a:t>appear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</a:t>
            </a:r>
            <a:r>
              <a:rPr lang="hu-HU" b="1" dirty="0" err="1" smtClean="0"/>
              <a:t>only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possessive</a:t>
            </a:r>
            <a:r>
              <a:rPr lang="hu-HU" b="1" dirty="0" smtClean="0"/>
              <a:t> </a:t>
            </a:r>
            <a:r>
              <a:rPr lang="hu-HU" b="1" dirty="0" err="1" smtClean="0"/>
              <a:t>constructions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a </a:t>
            </a:r>
            <a:r>
              <a:rPr lang="hu-HU" b="1" i="1" dirty="0" smtClean="0"/>
              <a:t>pro</a:t>
            </a:r>
            <a:r>
              <a:rPr lang="hu-HU" b="1" dirty="0" smtClean="0"/>
              <a:t> </a:t>
            </a:r>
            <a:r>
              <a:rPr lang="hu-HU" b="1" dirty="0" err="1" smtClean="0"/>
              <a:t>possessor</a:t>
            </a:r>
            <a:endParaRPr lang="hu-HU" b="1" dirty="0" smtClean="0"/>
          </a:p>
          <a:p>
            <a:endParaRPr lang="hu-HU" sz="800" b="1" dirty="0" smtClean="0"/>
          </a:p>
          <a:p>
            <a:r>
              <a:rPr lang="hu-HU" b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</a:t>
            </a:r>
            <a:r>
              <a:rPr lang="hu-HU" b="1" dirty="0" err="1" smtClean="0"/>
              <a:t>pronouns</a:t>
            </a:r>
            <a:r>
              <a:rPr lang="hu-HU" b="1" dirty="0" smtClean="0"/>
              <a:t>/</a:t>
            </a:r>
            <a:r>
              <a:rPr lang="hu-HU" b="1" dirty="0" err="1" smtClean="0"/>
              <a:t>adjectives</a:t>
            </a:r>
            <a:r>
              <a:rPr lang="hu-HU" b="1" dirty="0" smtClean="0"/>
              <a:t>, </a:t>
            </a:r>
            <a:r>
              <a:rPr lang="hu-HU" b="1" dirty="0" err="1" smtClean="0"/>
              <a:t>like</a:t>
            </a:r>
            <a:r>
              <a:rPr lang="hu-HU" b="1" dirty="0" smtClean="0"/>
              <a:t> </a:t>
            </a:r>
            <a:r>
              <a:rPr lang="hu-HU" b="1" dirty="0" err="1" smtClean="0"/>
              <a:t>every</a:t>
            </a:r>
            <a:r>
              <a:rPr lang="hu-HU" b="1" dirty="0" smtClean="0"/>
              <a:t> </a:t>
            </a:r>
            <a:r>
              <a:rPr lang="hu-HU" b="1" dirty="0" err="1" smtClean="0"/>
              <a:t>possessum</a:t>
            </a:r>
            <a:r>
              <a:rPr lang="hu-HU" b="1" dirty="0" smtClean="0"/>
              <a:t>, </a:t>
            </a:r>
            <a:r>
              <a:rPr lang="hu-HU" b="1" dirty="0" err="1" smtClean="0"/>
              <a:t>are</a:t>
            </a:r>
            <a:r>
              <a:rPr lang="hu-HU" b="1" dirty="0" smtClean="0"/>
              <a:t> </a:t>
            </a:r>
            <a:r>
              <a:rPr lang="hu-HU" b="1" dirty="0" err="1" smtClean="0"/>
              <a:t>inherently</a:t>
            </a:r>
            <a:r>
              <a:rPr lang="hu-HU" b="1" dirty="0" smtClean="0"/>
              <a:t> </a:t>
            </a:r>
            <a:r>
              <a:rPr lang="hu-HU" b="1" dirty="0" err="1" smtClean="0"/>
              <a:t>definite</a:t>
            </a:r>
            <a:endParaRPr lang="hu-HU" b="1" dirty="0" smtClean="0"/>
          </a:p>
          <a:p>
            <a:endParaRPr lang="hu-HU" sz="800" b="1" dirty="0" smtClean="0"/>
          </a:p>
          <a:p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Middle</a:t>
            </a:r>
            <a:r>
              <a:rPr lang="hu-HU" b="1" dirty="0" smtClean="0"/>
              <a:t> </a:t>
            </a:r>
            <a:r>
              <a:rPr lang="hu-HU" b="1" dirty="0" err="1" smtClean="0"/>
              <a:t>Hungarian</a:t>
            </a:r>
            <a:r>
              <a:rPr lang="hu-HU" b="1" dirty="0" smtClean="0"/>
              <a:t>, </a:t>
            </a:r>
            <a:r>
              <a:rPr lang="hu-HU" b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is </a:t>
            </a:r>
            <a:r>
              <a:rPr lang="hu-HU" b="1" dirty="0" err="1" smtClean="0"/>
              <a:t>reanalyzed</a:t>
            </a:r>
            <a:r>
              <a:rPr lang="hu-HU" b="1" dirty="0" smtClean="0"/>
              <a:t> </a:t>
            </a:r>
            <a:r>
              <a:rPr lang="hu-HU" b="1" dirty="0" err="1" smtClean="0"/>
              <a:t>as</a:t>
            </a:r>
            <a:r>
              <a:rPr lang="hu-HU" b="1" dirty="0" smtClean="0"/>
              <a:t> a </a:t>
            </a:r>
            <a:r>
              <a:rPr lang="hu-HU" b="1" dirty="0" err="1" smtClean="0"/>
              <a:t>derivational</a:t>
            </a:r>
            <a:r>
              <a:rPr lang="hu-HU" b="1" dirty="0" smtClean="0"/>
              <a:t> </a:t>
            </a:r>
            <a:r>
              <a:rPr lang="hu-HU" b="1" dirty="0" err="1" smtClean="0"/>
              <a:t>suffix</a:t>
            </a:r>
            <a:r>
              <a:rPr lang="hu-HU" b="1" dirty="0" smtClean="0"/>
              <a:t> marking </a:t>
            </a:r>
            <a:r>
              <a:rPr lang="hu-HU" b="1" dirty="0" err="1" smtClean="0"/>
              <a:t>specificity</a:t>
            </a:r>
            <a:r>
              <a:rPr lang="hu-HU" b="1" dirty="0" smtClean="0"/>
              <a:t>/</a:t>
            </a:r>
            <a:r>
              <a:rPr lang="hu-HU" b="1" dirty="0" err="1" smtClean="0"/>
              <a:t>definiteness</a:t>
            </a:r>
            <a:endParaRPr lang="hu-HU" b="1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The </a:t>
            </a:r>
            <a:r>
              <a:rPr lang="hu-HU" sz="3600" b="1" dirty="0" err="1" smtClean="0"/>
              <a:t>allomorphs</a:t>
            </a:r>
            <a:r>
              <a:rPr lang="hu-HU" sz="3600" b="1" dirty="0" smtClean="0"/>
              <a:t> of 3PL </a:t>
            </a:r>
            <a:r>
              <a:rPr lang="hu-HU" sz="3600" b="1" dirty="0" err="1" smtClean="0"/>
              <a:t>Poss</a:t>
            </a:r>
            <a:r>
              <a:rPr lang="hu-HU" sz="3600" b="1" dirty="0" smtClean="0"/>
              <a:t>  </a:t>
            </a:r>
            <a:r>
              <a:rPr lang="hu-HU" sz="3600" b="1" dirty="0" err="1" smtClean="0"/>
              <a:t>Agr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Old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: </a:t>
            </a:r>
            <a:r>
              <a:rPr lang="hu-HU" sz="3600" b="1" i="1" dirty="0" err="1" smtClean="0"/>
              <a:t>-ik</a:t>
            </a:r>
            <a:r>
              <a:rPr lang="hu-HU" sz="3600" b="1" i="1" dirty="0" smtClean="0"/>
              <a:t>, </a:t>
            </a:r>
            <a:r>
              <a:rPr lang="hu-HU" sz="3600" b="1" i="1" dirty="0" err="1" smtClean="0"/>
              <a:t>-uk</a:t>
            </a:r>
            <a:r>
              <a:rPr lang="hu-HU" sz="3600" b="1" i="1" dirty="0" smtClean="0"/>
              <a:t>, ük</a:t>
            </a:r>
            <a:endParaRPr lang="hu-HU" sz="36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(11)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b="1" dirty="0" err="1" smtClean="0"/>
              <a:t>mend</a:t>
            </a:r>
            <a:r>
              <a:rPr lang="hu-HU" b="1" dirty="0" smtClean="0"/>
              <a:t> </a:t>
            </a:r>
            <a:r>
              <a:rPr lang="hu-HU" b="1" dirty="0"/>
              <a:t>w </a:t>
            </a:r>
            <a:r>
              <a:rPr lang="hu-HU" b="1" dirty="0" smtClean="0"/>
              <a:t> </a:t>
            </a:r>
            <a:r>
              <a:rPr lang="hu-HU" b="1" dirty="0" err="1" smtClean="0"/>
              <a:t>szentíí</a:t>
            </a:r>
            <a:r>
              <a:rPr lang="hu-HU" b="1" dirty="0" smtClean="0"/>
              <a:t> es    </a:t>
            </a:r>
            <a:r>
              <a:rPr lang="hu-HU" b="1" dirty="0" err="1" smtClean="0"/>
              <a:t>unuttei</a:t>
            </a:r>
            <a:r>
              <a:rPr lang="hu-HU" b="1" dirty="0" smtClean="0"/>
              <a:t>     </a:t>
            </a:r>
            <a:r>
              <a:rPr lang="hu-HU" b="1" dirty="0" err="1" smtClean="0"/>
              <a:t>cuz-</a:t>
            </a:r>
            <a:r>
              <a:rPr lang="hu-HU" b="1" dirty="0" err="1" smtClean="0">
                <a:solidFill>
                  <a:srgbClr val="FF0000"/>
                </a:solidFill>
              </a:rPr>
              <a:t>ic</a:t>
            </a:r>
            <a:r>
              <a:rPr lang="hu-HU" b="1" dirty="0" err="1" smtClean="0"/>
              <a:t>-un</a:t>
            </a:r>
            <a:r>
              <a:rPr lang="hu-HU" b="1" dirty="0" smtClean="0"/>
              <a:t> (</a:t>
            </a:r>
            <a:r>
              <a:rPr lang="hu-HU" dirty="0" err="1" smtClean="0"/>
              <a:t>FSP</a:t>
            </a:r>
            <a:r>
              <a:rPr lang="hu-HU" dirty="0" smtClean="0"/>
              <a:t> 1192)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     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err="1" smtClean="0"/>
              <a:t>saints</a:t>
            </a:r>
            <a:r>
              <a:rPr lang="hu-HU" dirty="0" smtClean="0"/>
              <a:t>  and </a:t>
            </a:r>
            <a:r>
              <a:rPr lang="hu-HU" dirty="0" err="1" smtClean="0"/>
              <a:t>ancesters</a:t>
            </a:r>
            <a:r>
              <a:rPr lang="hu-HU" dirty="0" smtClean="0"/>
              <a:t> space-</a:t>
            </a:r>
            <a:r>
              <a:rPr lang="hu-HU" cap="small" dirty="0" smtClean="0">
                <a:solidFill>
                  <a:srgbClr val="FF0000"/>
                </a:solidFill>
              </a:rPr>
              <a:t>3pl</a:t>
            </a:r>
            <a:r>
              <a:rPr lang="hu-HU" cap="small" dirty="0" smtClean="0"/>
              <a:t>-superess</a:t>
            </a:r>
            <a:endParaRPr lang="hu-HU" cap="small" dirty="0"/>
          </a:p>
          <a:p>
            <a:pPr marL="0" indent="0">
              <a:buNone/>
            </a:pPr>
            <a:r>
              <a:rPr lang="hu-HU" dirty="0"/>
              <a:t> </a:t>
            </a:r>
            <a:r>
              <a:rPr lang="hu-HU" dirty="0" smtClean="0"/>
              <a:t>’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sides</a:t>
            </a:r>
            <a:r>
              <a:rPr lang="hu-HU" dirty="0" smtClean="0"/>
              <a:t> of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err="1" smtClean="0"/>
              <a:t>saints</a:t>
            </a:r>
            <a:r>
              <a:rPr lang="hu-HU" dirty="0" smtClean="0"/>
              <a:t> and </a:t>
            </a:r>
            <a:r>
              <a:rPr lang="hu-HU" dirty="0" err="1" smtClean="0"/>
              <a:t>ancesters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endParaRPr lang="hu-HU" sz="800" dirty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12) </a:t>
            </a:r>
            <a:endParaRPr lang="hu-HU" dirty="0" smtClean="0"/>
          </a:p>
          <a:p>
            <a:pPr marL="0" indent="0">
              <a:buNone/>
            </a:pPr>
            <a:r>
              <a:rPr lang="hu-HU" b="1" dirty="0" smtClean="0"/>
              <a:t>The </a:t>
            </a:r>
            <a:r>
              <a:rPr lang="hu-HU" b="1" dirty="0" err="1"/>
              <a:t>poganoknak</a:t>
            </a:r>
            <a:r>
              <a:rPr lang="hu-HU" b="1" dirty="0"/>
              <a:t> </a:t>
            </a:r>
            <a:r>
              <a:rPr lang="hu-HU" b="1" dirty="0" err="1"/>
              <a:t>wag</a:t>
            </a:r>
            <a:r>
              <a:rPr lang="hu-HU" b="1" dirty="0"/>
              <a:t> </a:t>
            </a:r>
            <a:r>
              <a:rPr lang="hu-HU" b="1" dirty="0" smtClean="0"/>
              <a:t>	     </a:t>
            </a:r>
            <a:r>
              <a:rPr lang="hu-HU" b="1" dirty="0" err="1" smtClean="0"/>
              <a:t>rethenet-</a:t>
            </a:r>
            <a:r>
              <a:rPr lang="hu-HU" b="1" dirty="0" err="1" smtClean="0">
                <a:solidFill>
                  <a:srgbClr val="FF0000"/>
                </a:solidFill>
              </a:rPr>
              <a:t>ÿk</a:t>
            </a:r>
            <a:r>
              <a:rPr lang="hu-HU" b="1" dirty="0" smtClean="0"/>
              <a:t> </a:t>
            </a:r>
            <a:r>
              <a:rPr lang="hu-HU" dirty="0"/>
              <a:t>(</a:t>
            </a:r>
            <a:r>
              <a:rPr lang="hu-HU" dirty="0" err="1" smtClean="0"/>
              <a:t>GyöngyK</a:t>
            </a:r>
            <a:r>
              <a:rPr lang="hu-HU" dirty="0" smtClean="0"/>
              <a:t> 1500)</a:t>
            </a:r>
          </a:p>
          <a:p>
            <a:pPr marL="0" indent="0">
              <a:buNone/>
            </a:pP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pagans-</a:t>
            </a:r>
            <a:r>
              <a:rPr lang="hu-HU" cap="small" dirty="0" err="1" smtClean="0"/>
              <a:t>dat</a:t>
            </a:r>
            <a:r>
              <a:rPr lang="hu-HU" dirty="0" smtClean="0"/>
              <a:t> 	 </a:t>
            </a:r>
            <a:r>
              <a:rPr lang="hu-HU" dirty="0" err="1" smtClean="0"/>
              <a:t>are-2sg</a:t>
            </a:r>
            <a:r>
              <a:rPr lang="hu-HU" dirty="0" smtClean="0"/>
              <a:t> </a:t>
            </a:r>
            <a:r>
              <a:rPr lang="hu-HU" dirty="0" err="1" smtClean="0"/>
              <a:t>dread-</a:t>
            </a:r>
            <a:r>
              <a:rPr lang="hu-HU" dirty="0" err="1" smtClean="0">
                <a:solidFill>
                  <a:srgbClr val="FF0000"/>
                </a:solidFill>
              </a:rPr>
              <a:t>3pl</a:t>
            </a:r>
            <a:endParaRPr lang="hu-H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dirty="0" smtClean="0"/>
              <a:t>‘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dread</a:t>
            </a:r>
            <a:r>
              <a:rPr lang="hu-HU" dirty="0" smtClean="0"/>
              <a:t> of </a:t>
            </a:r>
            <a:r>
              <a:rPr lang="hu-HU" dirty="0" err="1" smtClean="0"/>
              <a:t>pagans</a:t>
            </a:r>
            <a:r>
              <a:rPr lang="hu-HU" dirty="0" smtClean="0"/>
              <a:t>.’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381493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OH: </a:t>
            </a:r>
            <a:r>
              <a:rPr lang="hu-HU" sz="3600" b="1" dirty="0" err="1" smtClean="0"/>
              <a:t>Pronominal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determiner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without</a:t>
            </a:r>
            <a:r>
              <a:rPr lang="hu-HU" sz="3600" b="1" dirty="0" smtClean="0"/>
              <a:t> –</a:t>
            </a:r>
            <a:r>
              <a:rPr lang="hu-HU" sz="3600" b="1" dirty="0" err="1" smtClean="0"/>
              <a:t>ik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pronominal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possessum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</a:t>
            </a:r>
            <a:r>
              <a:rPr lang="hu-HU" sz="3600" b="1" dirty="0" err="1" smtClean="0">
                <a:solidFill>
                  <a:srgbClr val="FF0000"/>
                </a:solidFill>
              </a:rPr>
              <a:t>-ik</a:t>
            </a:r>
            <a:endParaRPr lang="hu-HU" sz="3600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385392"/>
            <a:ext cx="8784976" cy="54726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sz="4200" b="1" dirty="0" smtClean="0"/>
              <a:t>1151 </a:t>
            </a:r>
            <a:r>
              <a:rPr lang="hu-HU" sz="4200" b="1" i="1" dirty="0" smtClean="0"/>
              <a:t>minden</a:t>
            </a:r>
            <a:r>
              <a:rPr lang="hu-HU" sz="4200" b="1" dirty="0" smtClean="0"/>
              <a:t> </a:t>
            </a:r>
            <a:r>
              <a:rPr lang="hu-HU" sz="4200" dirty="0" smtClean="0"/>
              <a:t>vs.</a:t>
            </a:r>
            <a:r>
              <a:rPr lang="hu-HU" sz="4200" b="1" dirty="0" smtClean="0"/>
              <a:t> 7 </a:t>
            </a:r>
            <a:r>
              <a:rPr lang="hu-HU" sz="4200" b="1" i="1" dirty="0" smtClean="0"/>
              <a:t>mindenik</a:t>
            </a:r>
            <a:r>
              <a:rPr lang="hu-HU" sz="4200" b="1" dirty="0" smtClean="0"/>
              <a:t> </a:t>
            </a:r>
            <a:r>
              <a:rPr lang="hu-HU" sz="4200" dirty="0" smtClean="0"/>
              <a:t>‘</a:t>
            </a:r>
            <a:r>
              <a:rPr lang="hu-HU" sz="4200" dirty="0" err="1" smtClean="0"/>
              <a:t>every</a:t>
            </a:r>
            <a:r>
              <a:rPr lang="hu-HU" sz="4200" dirty="0" smtClean="0"/>
              <a:t>, </a:t>
            </a:r>
            <a:r>
              <a:rPr lang="hu-HU" sz="4200" dirty="0" err="1" smtClean="0"/>
              <a:t>each</a:t>
            </a:r>
            <a:r>
              <a:rPr lang="hu-HU" sz="4200" dirty="0" smtClean="0"/>
              <a:t>’</a:t>
            </a:r>
          </a:p>
          <a:p>
            <a:pPr>
              <a:buNone/>
            </a:pPr>
            <a:r>
              <a:rPr lang="hu-HU" sz="3800" dirty="0" smtClean="0"/>
              <a:t>(13) </a:t>
            </a:r>
            <a:r>
              <a:rPr lang="hu-HU" sz="3800" b="1" i="1" dirty="0" smtClean="0"/>
              <a:t>Minden:</a:t>
            </a:r>
            <a:endParaRPr lang="hu-HU" sz="3800" dirty="0" smtClean="0"/>
          </a:p>
          <a:p>
            <a:pPr>
              <a:buNone/>
            </a:pPr>
            <a:r>
              <a:rPr lang="hu-HU" sz="3300" b="1" dirty="0" smtClean="0"/>
              <a:t>	mert       </a:t>
            </a:r>
            <a:r>
              <a:rPr lang="hu-HU" sz="3300" b="1" dirty="0" smtClean="0">
                <a:solidFill>
                  <a:srgbClr val="0070C0"/>
                </a:solidFill>
              </a:rPr>
              <a:t>minden</a:t>
            </a:r>
            <a:r>
              <a:rPr lang="hu-HU" sz="3300" b="1" dirty="0" smtClean="0"/>
              <a:t> </a:t>
            </a:r>
            <a:r>
              <a:rPr lang="hu-HU" sz="3300" b="1" dirty="0" err="1" smtClean="0"/>
              <a:t>orzagok</a:t>
            </a:r>
            <a:r>
              <a:rPr lang="hu-HU" sz="3300" b="1" dirty="0" smtClean="0"/>
              <a:t>,    </a:t>
            </a:r>
            <a:r>
              <a:rPr lang="hu-HU" sz="3300" b="1" dirty="0" err="1" smtClean="0"/>
              <a:t>tartomańok</a:t>
            </a:r>
            <a:r>
              <a:rPr lang="hu-HU" sz="3300" b="1" dirty="0" smtClean="0"/>
              <a:t>, varasok, </a:t>
            </a:r>
          </a:p>
          <a:p>
            <a:pPr>
              <a:buNone/>
            </a:pPr>
            <a:r>
              <a:rPr lang="hu-HU" sz="3300" dirty="0" smtClean="0"/>
              <a:t>   	</a:t>
            </a:r>
            <a:r>
              <a:rPr lang="hu-HU" sz="3300" dirty="0" err="1" smtClean="0"/>
              <a:t>because</a:t>
            </a:r>
            <a:r>
              <a:rPr lang="hu-HU" sz="3300" dirty="0" smtClean="0"/>
              <a:t> </a:t>
            </a:r>
            <a:r>
              <a:rPr lang="hu-HU" sz="3300" dirty="0" err="1" smtClean="0"/>
              <a:t>all</a:t>
            </a:r>
            <a:r>
              <a:rPr lang="hu-HU" sz="3300" dirty="0" smtClean="0"/>
              <a:t>	    </a:t>
            </a:r>
            <a:r>
              <a:rPr lang="hu-HU" sz="3300" dirty="0" err="1" smtClean="0"/>
              <a:t>countries</a:t>
            </a:r>
            <a:r>
              <a:rPr lang="hu-HU" sz="3300" dirty="0" smtClean="0"/>
              <a:t>  </a:t>
            </a:r>
            <a:r>
              <a:rPr lang="hu-HU" sz="3300" dirty="0" err="1" smtClean="0"/>
              <a:t>provinces</a:t>
            </a:r>
            <a:r>
              <a:rPr lang="hu-HU" sz="3300" dirty="0" smtClean="0"/>
              <a:t>      </a:t>
            </a:r>
            <a:r>
              <a:rPr lang="hu-HU" sz="3300" dirty="0" err="1" smtClean="0"/>
              <a:t>cities</a:t>
            </a:r>
            <a:r>
              <a:rPr lang="hu-HU" sz="3300" dirty="0" smtClean="0"/>
              <a:t> </a:t>
            </a:r>
          </a:p>
          <a:p>
            <a:pPr>
              <a:buNone/>
            </a:pPr>
            <a:r>
              <a:rPr lang="hu-HU" sz="3300" dirty="0" smtClean="0"/>
              <a:t>	</a:t>
            </a:r>
            <a:r>
              <a:rPr lang="hu-HU" sz="3300" b="1" dirty="0" err="1" smtClean="0"/>
              <a:t>videkek</a:t>
            </a:r>
            <a:r>
              <a:rPr lang="hu-HU" sz="3300" b="1" dirty="0" smtClean="0"/>
              <a:t>, </a:t>
            </a:r>
            <a:r>
              <a:rPr lang="hu-HU" sz="3300" b="1" dirty="0" err="1" smtClean="0"/>
              <a:t>varak</a:t>
            </a:r>
            <a:r>
              <a:rPr lang="hu-HU" sz="3300" b="1" dirty="0" smtClean="0"/>
              <a:t> , nem elegek  teneked</a:t>
            </a:r>
            <a:r>
              <a:rPr lang="hu-HU" sz="3300" dirty="0" smtClean="0"/>
              <a:t> (</a:t>
            </a:r>
            <a:r>
              <a:rPr lang="hu-HU" sz="3300" dirty="0" err="1" smtClean="0"/>
              <a:t>BodK</a:t>
            </a:r>
            <a:r>
              <a:rPr lang="hu-HU" sz="3300" dirty="0" smtClean="0"/>
              <a:t> 1500-1525)</a:t>
            </a:r>
          </a:p>
          <a:p>
            <a:pPr>
              <a:buNone/>
            </a:pPr>
            <a:r>
              <a:rPr lang="hu-HU" sz="3300" dirty="0" smtClean="0"/>
              <a:t>	</a:t>
            </a:r>
            <a:r>
              <a:rPr lang="hu-HU" sz="3300" dirty="0" err="1" smtClean="0"/>
              <a:t>lands</a:t>
            </a:r>
            <a:r>
              <a:rPr lang="hu-HU" sz="3300" dirty="0" smtClean="0"/>
              <a:t> 	</a:t>
            </a:r>
            <a:r>
              <a:rPr lang="hu-HU" sz="3300" dirty="0" err="1" smtClean="0"/>
              <a:t>castles</a:t>
            </a:r>
            <a:r>
              <a:rPr lang="hu-HU" sz="3300" dirty="0" smtClean="0"/>
              <a:t>  </a:t>
            </a:r>
            <a:r>
              <a:rPr lang="hu-HU" sz="3300" dirty="0" err="1" smtClean="0"/>
              <a:t>not</a:t>
            </a:r>
            <a:r>
              <a:rPr lang="hu-HU" sz="3300" dirty="0" smtClean="0"/>
              <a:t>   </a:t>
            </a:r>
            <a:r>
              <a:rPr lang="hu-HU" sz="3300" dirty="0" err="1" smtClean="0"/>
              <a:t>enough</a:t>
            </a:r>
            <a:r>
              <a:rPr lang="hu-HU" sz="3300" dirty="0" smtClean="0"/>
              <a:t> </a:t>
            </a:r>
            <a:r>
              <a:rPr lang="hu-HU" sz="3300" dirty="0" err="1" smtClean="0"/>
              <a:t>you-</a:t>
            </a:r>
            <a:r>
              <a:rPr lang="hu-HU" sz="3300" cap="small" dirty="0" err="1" smtClean="0"/>
              <a:t>dat</a:t>
            </a:r>
            <a:endParaRPr lang="hu-HU" sz="3300" cap="small" dirty="0" smtClean="0"/>
          </a:p>
          <a:p>
            <a:pPr>
              <a:buNone/>
            </a:pPr>
            <a:endParaRPr lang="hu-HU" sz="1400" dirty="0" smtClean="0"/>
          </a:p>
          <a:p>
            <a:pPr>
              <a:buNone/>
            </a:pPr>
            <a:r>
              <a:rPr lang="hu-HU" sz="3800" dirty="0" smtClean="0"/>
              <a:t>(14) </a:t>
            </a:r>
            <a:r>
              <a:rPr lang="hu-HU" sz="3800" b="1" i="1" dirty="0" err="1" smtClean="0"/>
              <a:t>Minden</a:t>
            </a:r>
            <a:r>
              <a:rPr lang="hu-HU" sz="3800" b="1" i="1" dirty="0" err="1" smtClean="0">
                <a:solidFill>
                  <a:srgbClr val="FF0000"/>
                </a:solidFill>
              </a:rPr>
              <a:t>-ik</a:t>
            </a:r>
            <a:r>
              <a:rPr lang="hu-HU" sz="3800" b="1" i="1" dirty="0" smtClean="0">
                <a:solidFill>
                  <a:srgbClr val="FF0000"/>
                </a:solidFill>
              </a:rPr>
              <a:t>:</a:t>
            </a:r>
            <a:endParaRPr lang="hu-HU" sz="3800" dirty="0" smtClean="0"/>
          </a:p>
          <a:p>
            <a:pPr>
              <a:buNone/>
            </a:pPr>
            <a:r>
              <a:rPr lang="hu-HU" sz="3300" b="1" dirty="0" smtClean="0"/>
              <a:t>	</a:t>
            </a:r>
            <a:r>
              <a:rPr lang="lt-LT" sz="3300" b="1" dirty="0" smtClean="0"/>
              <a:t>Valanac ot </a:t>
            </a:r>
            <a:r>
              <a:rPr lang="hu-HU" sz="3300" b="1" dirty="0" smtClean="0"/>
              <a:t>     </a:t>
            </a:r>
            <a:r>
              <a:rPr lang="lt-LT" sz="3300" b="1" dirty="0" smtClean="0"/>
              <a:t>vèttetuen </a:t>
            </a:r>
            <a:r>
              <a:rPr lang="lt-LT" sz="3300" b="1" u="sng" dirty="0" smtClean="0"/>
              <a:t>hat ko̗ vedrec</a:t>
            </a:r>
            <a:r>
              <a:rPr lang="lt-LT" sz="3300" b="1" dirty="0" smtClean="0"/>
              <a:t> </a:t>
            </a:r>
            <a:r>
              <a:rPr lang="hu-HU" sz="3300" b="1" dirty="0" smtClean="0"/>
              <a:t> …</a:t>
            </a:r>
            <a:r>
              <a:rPr lang="lt-LT" sz="3300" b="1" dirty="0" smtClean="0"/>
              <a:t> mēdèn</a:t>
            </a:r>
            <a:r>
              <a:rPr lang="lt-LT" sz="3300" b="1" dirty="0" smtClean="0">
                <a:solidFill>
                  <a:srgbClr val="FF0000"/>
                </a:solidFill>
              </a:rPr>
              <a:t>ic</a:t>
            </a:r>
            <a:endParaRPr lang="hu-HU" sz="3300" b="1" dirty="0" smtClean="0"/>
          </a:p>
          <a:p>
            <a:pPr>
              <a:buNone/>
            </a:pPr>
            <a:r>
              <a:rPr lang="hu-HU" sz="3300" dirty="0" smtClean="0"/>
              <a:t>	</a:t>
            </a:r>
            <a:r>
              <a:rPr lang="hu-HU" sz="3300" dirty="0" err="1" smtClean="0"/>
              <a:t>were</a:t>
            </a:r>
            <a:r>
              <a:rPr lang="hu-HU" sz="3300" dirty="0" smtClean="0"/>
              <a:t>     </a:t>
            </a:r>
            <a:r>
              <a:rPr lang="hu-HU" sz="3300" dirty="0" err="1" smtClean="0"/>
              <a:t>there</a:t>
            </a:r>
            <a:r>
              <a:rPr lang="hu-HU" sz="3300" dirty="0" smtClean="0"/>
              <a:t> </a:t>
            </a:r>
            <a:r>
              <a:rPr lang="hu-HU" sz="3300" dirty="0" err="1" smtClean="0"/>
              <a:t>thrown</a:t>
            </a:r>
            <a:r>
              <a:rPr lang="hu-HU" sz="3300" dirty="0" smtClean="0"/>
              <a:t>      </a:t>
            </a:r>
            <a:r>
              <a:rPr lang="hu-HU" sz="3300" dirty="0" err="1" smtClean="0"/>
              <a:t>six</a:t>
            </a:r>
            <a:r>
              <a:rPr lang="hu-HU" sz="3300" dirty="0" smtClean="0"/>
              <a:t> </a:t>
            </a:r>
            <a:r>
              <a:rPr lang="hu-HU" sz="3300" dirty="0" err="1" smtClean="0"/>
              <a:t>stone</a:t>
            </a:r>
            <a:r>
              <a:rPr lang="hu-HU" sz="3300" dirty="0" smtClean="0"/>
              <a:t> </a:t>
            </a:r>
            <a:r>
              <a:rPr lang="hu-HU" sz="3300" dirty="0" err="1" smtClean="0"/>
              <a:t>buckets</a:t>
            </a:r>
            <a:r>
              <a:rPr lang="hu-HU" sz="3300" dirty="0" smtClean="0"/>
              <a:t> </a:t>
            </a:r>
            <a:r>
              <a:rPr lang="hu-HU" sz="3300" dirty="0" err="1" smtClean="0"/>
              <a:t>each-</a:t>
            </a:r>
            <a:r>
              <a:rPr lang="hu-HU" sz="3300" cap="small" dirty="0" err="1" smtClean="0">
                <a:solidFill>
                  <a:srgbClr val="FF0000"/>
                </a:solidFill>
              </a:rPr>
              <a:t>3pl</a:t>
            </a:r>
            <a:endParaRPr lang="hu-HU" sz="3300" cap="smal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3300" dirty="0" smtClean="0"/>
              <a:t>	</a:t>
            </a:r>
            <a:r>
              <a:rPr lang="lt-LT" sz="3300" b="1" dirty="0" smtClean="0"/>
              <a:t>foglaluā kèt ko̗blo̗t auag ha</a:t>
            </a:r>
            <a:r>
              <a:rPr lang="hu-HU" sz="3300" b="1" dirty="0" smtClean="0"/>
              <a:t>r</a:t>
            </a:r>
            <a:r>
              <a:rPr lang="lt-LT" sz="3300" b="1" dirty="0" smtClean="0"/>
              <a:t>mat </a:t>
            </a:r>
            <a:r>
              <a:rPr lang="lt-LT" sz="3300" dirty="0" smtClean="0"/>
              <a:t>(MunchK </a:t>
            </a:r>
            <a:r>
              <a:rPr lang="hu-HU" sz="3300" dirty="0" smtClean="0"/>
              <a:t>1416</a:t>
            </a:r>
            <a:r>
              <a:rPr lang="lt-LT" sz="3300" dirty="0" smtClean="0"/>
              <a:t>)</a:t>
            </a:r>
            <a:endParaRPr lang="hu-HU" sz="3300" dirty="0" smtClean="0"/>
          </a:p>
          <a:p>
            <a:pPr>
              <a:buNone/>
            </a:pPr>
            <a:r>
              <a:rPr lang="hu-HU" sz="3300" dirty="0" smtClean="0"/>
              <a:t>	</a:t>
            </a:r>
            <a:r>
              <a:rPr lang="hu-HU" sz="3300" dirty="0" err="1" smtClean="0"/>
              <a:t>taking</a:t>
            </a:r>
            <a:r>
              <a:rPr lang="hu-HU" sz="3300" dirty="0" smtClean="0"/>
              <a:t> </a:t>
            </a:r>
            <a:r>
              <a:rPr lang="hu-HU" sz="3300" dirty="0" err="1" smtClean="0"/>
              <a:t>two</a:t>
            </a:r>
            <a:r>
              <a:rPr lang="hu-HU" sz="3300" dirty="0" smtClean="0"/>
              <a:t> </a:t>
            </a:r>
            <a:r>
              <a:rPr lang="hu-HU" sz="3300" dirty="0" err="1" smtClean="0"/>
              <a:t>vats</a:t>
            </a:r>
            <a:r>
              <a:rPr lang="hu-HU" sz="3300" dirty="0" smtClean="0"/>
              <a:t> </a:t>
            </a:r>
            <a:r>
              <a:rPr lang="hu-HU" sz="3300" dirty="0" err="1" smtClean="0"/>
              <a:t>or</a:t>
            </a:r>
            <a:r>
              <a:rPr lang="hu-HU" sz="3300" dirty="0" smtClean="0"/>
              <a:t> </a:t>
            </a:r>
            <a:r>
              <a:rPr lang="hu-HU" sz="3300" dirty="0" err="1" smtClean="0"/>
              <a:t>three</a:t>
            </a:r>
            <a:endParaRPr lang="hu-HU" sz="33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359 </a:t>
            </a:r>
            <a:r>
              <a:rPr lang="hu-HU" sz="3600" b="1" i="1" dirty="0" smtClean="0"/>
              <a:t>mely</a:t>
            </a:r>
            <a:r>
              <a:rPr lang="hu-HU" sz="3600" b="1" dirty="0" smtClean="0"/>
              <a:t> </a:t>
            </a:r>
            <a:r>
              <a:rPr lang="hu-HU" sz="3600" dirty="0" smtClean="0"/>
              <a:t>vs. </a:t>
            </a:r>
            <a:r>
              <a:rPr lang="hu-HU" sz="3600" b="1" dirty="0" smtClean="0"/>
              <a:t>8 </a:t>
            </a:r>
            <a:r>
              <a:rPr lang="hu-HU" sz="3600" b="1" i="1" dirty="0" smtClean="0"/>
              <a:t>melyik</a:t>
            </a:r>
            <a:r>
              <a:rPr lang="hu-HU" sz="3600" b="1" dirty="0" smtClean="0"/>
              <a:t> </a:t>
            </a:r>
            <a:r>
              <a:rPr lang="hu-HU" sz="3600" dirty="0" smtClean="0"/>
              <a:t>‘</a:t>
            </a:r>
            <a:r>
              <a:rPr lang="hu-HU" sz="3600" dirty="0" err="1" smtClean="0"/>
              <a:t>which</a:t>
            </a:r>
            <a:r>
              <a:rPr lang="hu-HU" sz="3600" dirty="0" smtClean="0"/>
              <a:t>’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(15) </a:t>
            </a:r>
            <a:r>
              <a:rPr lang="hu-HU" b="1" dirty="0" err="1" smtClean="0">
                <a:solidFill>
                  <a:srgbClr val="0070C0"/>
                </a:solidFill>
              </a:rPr>
              <a:t>Mel</a:t>
            </a:r>
            <a:r>
              <a:rPr lang="hu-HU" b="1" dirty="0" smtClean="0">
                <a:solidFill>
                  <a:srgbClr val="0070C0"/>
                </a:solidFill>
              </a:rPr>
              <a:t>ʼ</a:t>
            </a:r>
            <a:r>
              <a:rPr lang="hu-HU" b="1" dirty="0" smtClean="0"/>
              <a:t>   </a:t>
            </a:r>
            <a:r>
              <a:rPr lang="hu-HU" b="1" dirty="0" err="1" smtClean="0"/>
              <a:t>ko</a:t>
            </a:r>
            <a:r>
              <a:rPr lang="hu-HU" b="1" dirty="0" smtClean="0"/>
              <a:t>̗</a:t>
            </a:r>
            <a:r>
              <a:rPr lang="hu-HU" b="1" dirty="0" err="1" smtClean="0"/>
              <a:t>uet</a:t>
            </a:r>
            <a:r>
              <a:rPr lang="hu-HU" b="1" dirty="0" smtClean="0"/>
              <a:t> </a:t>
            </a:r>
            <a:r>
              <a:rPr lang="hu-HU" b="1" dirty="0" err="1" smtClean="0"/>
              <a:t>mikoron</a:t>
            </a:r>
            <a:r>
              <a:rPr lang="hu-HU" b="1" dirty="0" smtClean="0"/>
              <a:t> el  </a:t>
            </a:r>
            <a:r>
              <a:rPr lang="hu-HU" b="1" dirty="0" err="1" smtClean="0"/>
              <a:t>vo</a:t>
            </a:r>
            <a:r>
              <a:rPr lang="hu-HU" b="1" dirty="0" smtClean="0"/>
              <a:t>̗</a:t>
            </a:r>
            <a:r>
              <a:rPr lang="hu-HU" b="1" dirty="0" err="1" smtClean="0"/>
              <a:t>tte</a:t>
            </a:r>
            <a:r>
              <a:rPr lang="hu-HU" b="1" dirty="0" smtClean="0"/>
              <a:t> volna Alexander</a:t>
            </a:r>
          </a:p>
          <a:p>
            <a:pPr>
              <a:buNone/>
            </a:pPr>
            <a:r>
              <a:rPr lang="hu-HU" dirty="0" smtClean="0"/>
              <a:t>	    </a:t>
            </a:r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book</a:t>
            </a:r>
            <a:r>
              <a:rPr lang="hu-HU" dirty="0" smtClean="0"/>
              <a:t>   </a:t>
            </a:r>
            <a:r>
              <a:rPr lang="hu-HU" dirty="0" err="1" smtClean="0"/>
              <a:t>when</a:t>
            </a:r>
            <a:r>
              <a:rPr lang="hu-HU" dirty="0" smtClean="0"/>
              <a:t>     </a:t>
            </a:r>
            <a:r>
              <a:rPr lang="hu-HU" dirty="0" err="1" smtClean="0"/>
              <a:t>off</a:t>
            </a:r>
            <a:r>
              <a:rPr lang="hu-HU" dirty="0" smtClean="0"/>
              <a:t> </a:t>
            </a:r>
            <a:r>
              <a:rPr lang="hu-HU" dirty="0" err="1" smtClean="0"/>
              <a:t>took</a:t>
            </a:r>
            <a:r>
              <a:rPr lang="hu-HU" dirty="0" smtClean="0"/>
              <a:t> </a:t>
            </a:r>
            <a:r>
              <a:rPr lang="hu-HU" cap="small" dirty="0" err="1" smtClean="0"/>
              <a:t>cond</a:t>
            </a:r>
            <a:r>
              <a:rPr lang="hu-HU" dirty="0" smtClean="0"/>
              <a:t>  Alexander </a:t>
            </a:r>
          </a:p>
          <a:p>
            <a:pPr>
              <a:buNone/>
            </a:pPr>
            <a:r>
              <a:rPr lang="hu-HU" sz="2600" dirty="0" smtClean="0"/>
              <a:t>								(</a:t>
            </a:r>
            <a:r>
              <a:rPr lang="hu-HU" sz="2600" dirty="0" err="1" smtClean="0"/>
              <a:t>BodK</a:t>
            </a:r>
            <a:r>
              <a:rPr lang="hu-HU" sz="2600" dirty="0" smtClean="0"/>
              <a:t> 1500-1525)</a:t>
            </a:r>
          </a:p>
          <a:p>
            <a:pPr>
              <a:buNone/>
            </a:pPr>
            <a:r>
              <a:rPr lang="hu-HU" dirty="0" smtClean="0"/>
              <a:t>(16) </a:t>
            </a:r>
            <a:r>
              <a:rPr lang="hu-HU" b="1" dirty="0" err="1" smtClean="0"/>
              <a:t>Eg</a:t>
            </a:r>
            <a:r>
              <a:rPr lang="hu-HU" b="1" dirty="0" smtClean="0"/>
              <a:t> </a:t>
            </a:r>
            <a:r>
              <a:rPr lang="hu-HU" b="1" dirty="0" err="1" smtClean="0"/>
              <a:t>nėminèmo</a:t>
            </a:r>
            <a:r>
              <a:rPr lang="hu-HU" b="1" dirty="0" smtClean="0"/>
              <a:t>̗ </a:t>
            </a:r>
            <a:r>
              <a:rPr lang="hu-HU" b="1" dirty="0" err="1" smtClean="0"/>
              <a:t>vsorasnac</a:t>
            </a:r>
            <a:r>
              <a:rPr lang="hu-HU" b="1" dirty="0" smtClean="0"/>
              <a:t> </a:t>
            </a:r>
            <a:r>
              <a:rPr lang="hu-HU" b="1" dirty="0" err="1" smtClean="0"/>
              <a:t>valanac</a:t>
            </a:r>
            <a:r>
              <a:rPr lang="hu-HU" b="1" dirty="0" smtClean="0"/>
              <a:t> </a:t>
            </a:r>
            <a:r>
              <a:rPr lang="hu-HU" b="1" u="sng" dirty="0" err="1" smtClean="0"/>
              <a:t>kèt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adosi</a:t>
            </a:r>
            <a:r>
              <a:rPr lang="hu-HU" b="1" dirty="0" smtClean="0"/>
              <a:t> </a:t>
            </a:r>
            <a:r>
              <a:rPr lang="hu-HU" dirty="0" smtClean="0"/>
              <a:t>/ </a:t>
            </a:r>
          </a:p>
          <a:p>
            <a:pPr>
              <a:buNone/>
            </a:pPr>
            <a:r>
              <a:rPr lang="hu-HU" dirty="0" smtClean="0"/>
              <a:t>	    a   </a:t>
            </a:r>
            <a:r>
              <a:rPr lang="hu-HU" dirty="0" err="1" smtClean="0"/>
              <a:t>certain</a:t>
            </a:r>
            <a:r>
              <a:rPr lang="hu-HU" dirty="0" smtClean="0"/>
              <a:t>	  </a:t>
            </a:r>
            <a:r>
              <a:rPr lang="hu-HU" dirty="0" err="1" smtClean="0"/>
              <a:t>usurer-</a:t>
            </a:r>
            <a:r>
              <a:rPr lang="hu-HU" cap="small" dirty="0" err="1" smtClean="0"/>
              <a:t>dat</a:t>
            </a:r>
            <a:r>
              <a:rPr lang="hu-HU" dirty="0" smtClean="0"/>
              <a:t> </a:t>
            </a:r>
            <a:r>
              <a:rPr lang="hu-HU" dirty="0" err="1" smtClean="0"/>
              <a:t>were</a:t>
            </a:r>
            <a:r>
              <a:rPr lang="hu-HU" dirty="0" smtClean="0"/>
              <a:t>    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debtors-3</a:t>
            </a:r>
            <a:r>
              <a:rPr lang="hu-HU" cap="small" dirty="0" err="1" smtClean="0"/>
              <a:t>sg</a:t>
            </a:r>
            <a:r>
              <a:rPr lang="hu-HU" dirty="0" smtClean="0"/>
              <a:t>        </a:t>
            </a:r>
          </a:p>
          <a:p>
            <a:pPr>
              <a:buNone/>
            </a:pPr>
            <a:r>
              <a:rPr lang="hu-HU" b="1" dirty="0" smtClean="0"/>
              <a:t>       </a:t>
            </a:r>
            <a:r>
              <a:rPr lang="hu-HU" b="1" dirty="0" err="1" smtClean="0"/>
              <a:t>egg-</a:t>
            </a:r>
            <a:r>
              <a:rPr lang="hu-HU" b="1" dirty="0" err="1" smtClean="0">
                <a:solidFill>
                  <a:srgbClr val="FF0000"/>
                </a:solidFill>
              </a:rPr>
              <a:t>ic</a:t>
            </a:r>
            <a:r>
              <a:rPr lang="hu-HU" b="1" dirty="0" smtClean="0"/>
              <a:t>    </a:t>
            </a:r>
            <a:r>
              <a:rPr lang="hu-HU" b="1" dirty="0" err="1" smtClean="0"/>
              <a:t>tartozic</a:t>
            </a:r>
            <a:r>
              <a:rPr lang="hu-HU" b="1" dirty="0" smtClean="0"/>
              <a:t> </a:t>
            </a:r>
            <a:r>
              <a:rPr lang="hu-HU" b="1" dirty="0" err="1" smtClean="0"/>
              <a:t>uala</a:t>
            </a:r>
            <a:r>
              <a:rPr lang="hu-HU" b="1" dirty="0" smtClean="0"/>
              <a:t> o̗t </a:t>
            </a:r>
            <a:r>
              <a:rPr lang="hu-HU" b="1" dirty="0" err="1" smtClean="0"/>
              <a:t>zaz</a:t>
            </a:r>
            <a:r>
              <a:rPr lang="hu-HU" b="1" dirty="0" smtClean="0"/>
              <a:t> </a:t>
            </a:r>
            <a:r>
              <a:rPr lang="hu-HU" b="1" dirty="0" err="1" smtClean="0"/>
              <a:t>penzèl</a:t>
            </a:r>
            <a:r>
              <a:rPr lang="hu-HU" b="1" dirty="0" smtClean="0"/>
              <a:t>/ es   </a:t>
            </a:r>
            <a:r>
              <a:rPr lang="hu-HU" b="1" dirty="0" err="1" smtClean="0"/>
              <a:t>mas-</a:t>
            </a:r>
            <a:r>
              <a:rPr lang="hu-HU" b="1" dirty="0" err="1" smtClean="0">
                <a:solidFill>
                  <a:srgbClr val="FF0000"/>
                </a:solidFill>
              </a:rPr>
              <a:t>ic</a:t>
            </a:r>
            <a:r>
              <a:rPr lang="hu-HU" b="1" dirty="0" smtClean="0"/>
              <a:t> </a:t>
            </a:r>
          </a:p>
          <a:p>
            <a:pPr>
              <a:buNone/>
            </a:pPr>
            <a:r>
              <a:rPr lang="hu-HU" dirty="0" smtClean="0"/>
              <a:t>	   </a:t>
            </a:r>
            <a:r>
              <a:rPr lang="hu-HU" dirty="0" err="1" smtClean="0"/>
              <a:t>one-</a:t>
            </a:r>
            <a:r>
              <a:rPr lang="hu-HU" dirty="0" err="1" smtClean="0">
                <a:solidFill>
                  <a:srgbClr val="FF0000"/>
                </a:solidFill>
              </a:rPr>
              <a:t>3pl</a:t>
            </a:r>
            <a:r>
              <a:rPr lang="hu-HU" dirty="0" smtClean="0"/>
              <a:t> </a:t>
            </a:r>
            <a:r>
              <a:rPr lang="hu-HU" dirty="0" err="1" smtClean="0"/>
              <a:t>owes</a:t>
            </a:r>
            <a:r>
              <a:rPr lang="hu-HU" dirty="0" smtClean="0"/>
              <a:t>     </a:t>
            </a:r>
            <a:r>
              <a:rPr lang="hu-HU" cap="small" dirty="0" err="1" smtClean="0"/>
              <a:t>past</a:t>
            </a:r>
            <a:r>
              <a:rPr lang="hu-HU" dirty="0" smtClean="0"/>
              <a:t>   500    </a:t>
            </a:r>
            <a:r>
              <a:rPr lang="hu-HU" dirty="0" err="1" smtClean="0"/>
              <a:t>shekel</a:t>
            </a:r>
            <a:r>
              <a:rPr lang="hu-HU" dirty="0" smtClean="0"/>
              <a:t>   and </a:t>
            </a:r>
            <a:r>
              <a:rPr lang="hu-HU" dirty="0" err="1" smtClean="0"/>
              <a:t>other-</a:t>
            </a:r>
            <a:r>
              <a:rPr lang="hu-HU" dirty="0" err="1" smtClean="0">
                <a:solidFill>
                  <a:srgbClr val="FF0000"/>
                </a:solidFill>
              </a:rPr>
              <a:t>3pl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dirty="0" smtClean="0"/>
              <a:t>       </a:t>
            </a:r>
            <a:r>
              <a:rPr lang="hu-HU" b="1" dirty="0" smtClean="0"/>
              <a:t>o̗</a:t>
            </a:r>
            <a:r>
              <a:rPr lang="hu-HU" b="1" dirty="0" err="1" smtClean="0"/>
              <a:t>tuènuèl</a:t>
            </a:r>
            <a:r>
              <a:rPr lang="hu-HU" b="1" dirty="0" smtClean="0"/>
              <a:t> /… m̄</a:t>
            </a:r>
            <a:r>
              <a:rPr lang="hu-HU" b="1" dirty="0" err="1" smtClean="0"/>
              <a:t>ghaga</a:t>
            </a:r>
            <a:r>
              <a:rPr lang="hu-HU" b="1" dirty="0" smtClean="0"/>
              <a:t> </a:t>
            </a:r>
            <a:r>
              <a:rPr lang="hu-HU" b="1" dirty="0" err="1" smtClean="0"/>
              <a:t>monna-</a:t>
            </a:r>
            <a:r>
              <a:rPr lang="hu-HU" b="1" dirty="0" err="1" smtClean="0">
                <a:solidFill>
                  <a:srgbClr val="FF0000"/>
                </a:solidFill>
              </a:rPr>
              <a:t>ic</a:t>
            </a:r>
            <a:r>
              <a:rPr lang="hu-HU" b="1" dirty="0" err="1" smtClean="0"/>
              <a:t>-nac</a:t>
            </a:r>
            <a:r>
              <a:rPr lang="hu-HU" b="1" dirty="0" smtClean="0"/>
              <a:t> /</a:t>
            </a:r>
            <a:r>
              <a:rPr lang="hu-HU" b="1" dirty="0" err="1" smtClean="0"/>
              <a:t>mel’l’-</a:t>
            </a:r>
            <a:r>
              <a:rPr lang="hu-HU" b="1" dirty="0" err="1" smtClean="0">
                <a:solidFill>
                  <a:srgbClr val="FF0000"/>
                </a:solidFill>
              </a:rPr>
              <a:t>ic</a:t>
            </a:r>
            <a:r>
              <a:rPr lang="hu-HU" b="1" dirty="0" smtClean="0"/>
              <a:t> </a:t>
            </a:r>
          </a:p>
          <a:p>
            <a:pPr>
              <a:buNone/>
            </a:pPr>
            <a:r>
              <a:rPr lang="hu-HU" dirty="0" smtClean="0"/>
              <a:t>	   </a:t>
            </a:r>
            <a:r>
              <a:rPr lang="hu-HU" dirty="0" err="1" smtClean="0"/>
              <a:t>fifty</a:t>
            </a:r>
            <a:r>
              <a:rPr lang="hu-HU" dirty="0" smtClean="0"/>
              <a:t>	         </a:t>
            </a:r>
            <a:r>
              <a:rPr lang="hu-HU" dirty="0" err="1" smtClean="0"/>
              <a:t>asked</a:t>
            </a:r>
            <a:r>
              <a:rPr lang="hu-HU" dirty="0" smtClean="0"/>
              <a:t>      </a:t>
            </a:r>
            <a:r>
              <a:rPr lang="hu-HU" dirty="0" err="1" smtClean="0"/>
              <a:t>both-</a:t>
            </a:r>
            <a:r>
              <a:rPr lang="hu-HU" dirty="0" err="1" smtClean="0">
                <a:solidFill>
                  <a:srgbClr val="FF0000"/>
                </a:solidFill>
              </a:rPr>
              <a:t>3pl</a:t>
            </a:r>
            <a:r>
              <a:rPr lang="hu-HU" dirty="0" err="1" smtClean="0"/>
              <a:t>-</a:t>
            </a:r>
            <a:r>
              <a:rPr lang="hu-HU" cap="small" dirty="0" err="1" smtClean="0"/>
              <a:t>dat</a:t>
            </a:r>
            <a:r>
              <a:rPr lang="hu-HU" dirty="0" smtClean="0"/>
              <a:t>	</a:t>
            </a:r>
            <a:r>
              <a:rPr lang="hu-HU" dirty="0" err="1" smtClean="0"/>
              <a:t>which-</a:t>
            </a:r>
            <a:r>
              <a:rPr lang="hu-HU" dirty="0" err="1" smtClean="0">
                <a:solidFill>
                  <a:srgbClr val="FF0000"/>
                </a:solidFill>
              </a:rPr>
              <a:t>3pl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dirty="0" smtClean="0"/>
              <a:t>	   </a:t>
            </a:r>
            <a:r>
              <a:rPr lang="hu-HU" b="1" dirty="0" err="1" smtClean="0"/>
              <a:t>zereti</a:t>
            </a:r>
            <a:r>
              <a:rPr lang="hu-HU" b="1" dirty="0" smtClean="0"/>
              <a:t>  </a:t>
            </a:r>
            <a:r>
              <a:rPr lang="vi-VN" b="1" dirty="0" smtClean="0"/>
              <a:t>o̗</a:t>
            </a:r>
            <a:r>
              <a:rPr lang="hu-HU" b="1" dirty="0" err="1" smtClean="0"/>
              <a:t>tet</a:t>
            </a:r>
            <a:r>
              <a:rPr lang="hu-HU" b="1" dirty="0" smtClean="0"/>
              <a:t> </a:t>
            </a:r>
            <a:r>
              <a:rPr lang="hu-HU" b="1" dirty="0" err="1" smtClean="0"/>
              <a:t>inkab</a:t>
            </a:r>
            <a:r>
              <a:rPr lang="hu-HU" b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MünchK</a:t>
            </a:r>
            <a:r>
              <a:rPr lang="hu-HU" dirty="0" smtClean="0"/>
              <a:t> 1416)</a:t>
            </a:r>
          </a:p>
          <a:p>
            <a:pPr>
              <a:buNone/>
            </a:pPr>
            <a:r>
              <a:rPr lang="hu-HU" dirty="0" smtClean="0"/>
              <a:t>       </a:t>
            </a:r>
            <a:r>
              <a:rPr lang="hu-HU" dirty="0" err="1" smtClean="0"/>
              <a:t>loves</a:t>
            </a:r>
            <a:r>
              <a:rPr lang="hu-HU" dirty="0" smtClean="0"/>
              <a:t>   </a:t>
            </a:r>
            <a:r>
              <a:rPr lang="hu-HU" dirty="0" err="1" smtClean="0"/>
              <a:t>him</a:t>
            </a:r>
            <a:r>
              <a:rPr lang="hu-HU" dirty="0" smtClean="0"/>
              <a:t>  more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Old </a:t>
            </a:r>
            <a:r>
              <a:rPr lang="hu-HU" b="1" dirty="0" err="1" smtClean="0"/>
              <a:t>Hungarian</a:t>
            </a:r>
            <a:r>
              <a:rPr lang="hu-HU" b="1" dirty="0" smtClean="0"/>
              <a:t> </a:t>
            </a:r>
            <a:r>
              <a:rPr lang="hu-HU" b="1" dirty="0" err="1" smtClean="0"/>
              <a:t>ordinal</a:t>
            </a:r>
            <a:r>
              <a:rPr lang="hu-HU" b="1" dirty="0" smtClean="0"/>
              <a:t> </a:t>
            </a:r>
            <a:r>
              <a:rPr lang="hu-HU" b="1" dirty="0" err="1" smtClean="0"/>
              <a:t>numerals</a:t>
            </a:r>
            <a:r>
              <a:rPr lang="hu-HU" b="1" dirty="0" smtClean="0"/>
              <a:t>:</a:t>
            </a:r>
            <a:br>
              <a:rPr lang="hu-HU" b="1" dirty="0" smtClean="0"/>
            </a:br>
            <a:r>
              <a:rPr lang="hu-HU" b="1" dirty="0" err="1" smtClean="0"/>
              <a:t>without</a:t>
            </a:r>
            <a:r>
              <a:rPr lang="hu-HU" b="1" dirty="0" smtClean="0"/>
              <a:t> </a:t>
            </a:r>
            <a:r>
              <a:rPr lang="hu-HU" b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endParaRPr lang="hu-HU" b="1" i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(17) </a:t>
            </a:r>
            <a:r>
              <a:rPr lang="hu-HU" b="1" dirty="0" err="1" smtClean="0"/>
              <a:t>valanac</a:t>
            </a:r>
            <a:r>
              <a:rPr lang="hu-HU" b="1" dirty="0" smtClean="0"/>
              <a:t> · az   </a:t>
            </a:r>
            <a:r>
              <a:rPr lang="hu-HU" b="1" dirty="0" err="1" smtClean="0">
                <a:solidFill>
                  <a:srgbClr val="0070C0"/>
                </a:solidFill>
              </a:rPr>
              <a:t>èlo</a:t>
            </a:r>
            <a:r>
              <a:rPr lang="hu-HU" b="1" dirty="0" smtClean="0"/>
              <a:t>̗   </a:t>
            </a:r>
            <a:r>
              <a:rPr lang="hu-HU" b="1" dirty="0" err="1" smtClean="0"/>
              <a:t>zèkèrbèn</a:t>
            </a:r>
            <a:r>
              <a:rPr lang="hu-HU" b="1" dirty="0" smtClean="0"/>
              <a:t> </a:t>
            </a:r>
            <a:r>
              <a:rPr lang="hu-HU" b="1" dirty="0" err="1" smtClean="0"/>
              <a:t>vèrès</a:t>
            </a:r>
            <a:r>
              <a:rPr lang="hu-HU" b="1" dirty="0" smtClean="0"/>
              <a:t> </a:t>
            </a:r>
            <a:r>
              <a:rPr lang="hu-HU" b="1" dirty="0" err="1" smtClean="0"/>
              <a:t>louac</a:t>
            </a:r>
            <a:r>
              <a:rPr lang="hu-HU" b="1" dirty="0" smtClean="0"/>
              <a:t> </a:t>
            </a:r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dirty="0" smtClean="0"/>
              <a:t>    </a:t>
            </a:r>
            <a:r>
              <a:rPr lang="hu-HU" dirty="0" err="1" smtClean="0"/>
              <a:t>were</a:t>
            </a:r>
            <a:r>
              <a:rPr lang="hu-HU" dirty="0" smtClean="0"/>
              <a:t>	   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first</a:t>
            </a:r>
            <a:r>
              <a:rPr lang="hu-HU" dirty="0" smtClean="0"/>
              <a:t>  </a:t>
            </a:r>
            <a:r>
              <a:rPr lang="hu-HU" dirty="0" err="1" smtClean="0"/>
              <a:t>cart-in</a:t>
            </a:r>
            <a:r>
              <a:rPr lang="hu-HU" dirty="0" smtClean="0"/>
              <a:t>      </a:t>
            </a:r>
            <a:r>
              <a:rPr lang="hu-HU" dirty="0" err="1" smtClean="0"/>
              <a:t>red</a:t>
            </a:r>
            <a:r>
              <a:rPr lang="hu-HU" dirty="0" smtClean="0"/>
              <a:t>     </a:t>
            </a:r>
            <a:r>
              <a:rPr lang="hu-HU" dirty="0" err="1" smtClean="0"/>
              <a:t>horses</a:t>
            </a:r>
            <a:endParaRPr lang="hu-HU" b="1" dirty="0" smtClean="0"/>
          </a:p>
          <a:p>
            <a:pPr>
              <a:buNone/>
            </a:pPr>
            <a:r>
              <a:rPr lang="hu-HU" b="1" dirty="0" smtClean="0"/>
              <a:t>	a·    </a:t>
            </a:r>
            <a:r>
              <a:rPr lang="hu-HU" b="1" dirty="0" err="1" smtClean="0">
                <a:solidFill>
                  <a:srgbClr val="0070C0"/>
                </a:solidFill>
              </a:rPr>
              <a:t>mas</a:t>
            </a:r>
            <a:r>
              <a:rPr lang="hu-HU" b="1" dirty="0" smtClean="0"/>
              <a:t>      </a:t>
            </a:r>
            <a:r>
              <a:rPr lang="hu-HU" b="1" dirty="0" err="1" smtClean="0"/>
              <a:t>zèkèrbèn</a:t>
            </a:r>
            <a:r>
              <a:rPr lang="hu-HU" b="1" dirty="0" smtClean="0"/>
              <a:t> </a:t>
            </a:r>
            <a:r>
              <a:rPr lang="hu-HU" b="1" dirty="0" err="1" smtClean="0"/>
              <a:t>fèkètè</a:t>
            </a:r>
            <a:r>
              <a:rPr lang="hu-HU" b="1" dirty="0" smtClean="0"/>
              <a:t> </a:t>
            </a:r>
            <a:r>
              <a:rPr lang="hu-HU" b="1" dirty="0" err="1" smtClean="0"/>
              <a:t>louac</a:t>
            </a:r>
            <a:r>
              <a:rPr lang="hu-HU" b="1" dirty="0" smtClean="0"/>
              <a:t> </a:t>
            </a:r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second</a:t>
            </a:r>
            <a:r>
              <a:rPr lang="hu-HU" dirty="0" smtClean="0"/>
              <a:t> </a:t>
            </a:r>
            <a:r>
              <a:rPr lang="hu-HU" dirty="0" err="1" smtClean="0"/>
              <a:t>cart-in</a:t>
            </a:r>
            <a:r>
              <a:rPr lang="hu-HU" dirty="0" smtClean="0"/>
              <a:t>      </a:t>
            </a:r>
            <a:r>
              <a:rPr lang="hu-HU" dirty="0" err="1" smtClean="0"/>
              <a:t>black</a:t>
            </a:r>
            <a:r>
              <a:rPr lang="hu-HU" dirty="0" smtClean="0"/>
              <a:t>   </a:t>
            </a:r>
            <a:r>
              <a:rPr lang="hu-HU" dirty="0" err="1" smtClean="0"/>
              <a:t>horses</a:t>
            </a:r>
            <a:endParaRPr lang="hu-HU" dirty="0" smtClean="0"/>
          </a:p>
          <a:p>
            <a:pPr>
              <a:buNone/>
            </a:pPr>
            <a:r>
              <a:rPr lang="hu-HU" b="1" dirty="0" smtClean="0"/>
              <a:t>	a·    </a:t>
            </a:r>
            <a:r>
              <a:rPr lang="hu-HU" b="1" dirty="0" smtClean="0">
                <a:solidFill>
                  <a:srgbClr val="0070C0"/>
                </a:solidFill>
              </a:rPr>
              <a:t>harmad</a:t>
            </a:r>
            <a:r>
              <a:rPr lang="hu-HU" b="1" dirty="0" smtClean="0"/>
              <a:t> </a:t>
            </a:r>
            <a:r>
              <a:rPr lang="hu-HU" b="1" dirty="0" err="1" smtClean="0"/>
              <a:t>zèkèrbèn</a:t>
            </a:r>
            <a:r>
              <a:rPr lang="hu-HU" b="1" dirty="0" smtClean="0"/>
              <a:t> </a:t>
            </a:r>
            <a:r>
              <a:rPr lang="hu-HU" b="1" dirty="0" err="1" smtClean="0"/>
              <a:t>fèier</a:t>
            </a:r>
            <a:r>
              <a:rPr lang="hu-HU" b="1" dirty="0" smtClean="0"/>
              <a:t>   </a:t>
            </a:r>
            <a:r>
              <a:rPr lang="hu-HU" b="1" dirty="0" err="1" smtClean="0"/>
              <a:t>louac</a:t>
            </a:r>
            <a:r>
              <a:rPr lang="hu-HU" b="1" dirty="0" smtClean="0"/>
              <a:t> </a:t>
            </a:r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third</a:t>
            </a:r>
            <a:r>
              <a:rPr lang="hu-HU" dirty="0" smtClean="0"/>
              <a:t>       </a:t>
            </a:r>
            <a:r>
              <a:rPr lang="hu-HU" dirty="0" err="1" smtClean="0"/>
              <a:t>cart-in</a:t>
            </a:r>
            <a:r>
              <a:rPr lang="hu-HU" dirty="0" smtClean="0"/>
              <a:t>      </a:t>
            </a:r>
            <a:r>
              <a:rPr lang="hu-HU" dirty="0" err="1" smtClean="0"/>
              <a:t>white</a:t>
            </a:r>
            <a:r>
              <a:rPr lang="hu-HU" dirty="0" smtClean="0"/>
              <a:t> </a:t>
            </a:r>
            <a:r>
              <a:rPr lang="hu-HU" dirty="0" err="1" smtClean="0"/>
              <a:t>horses</a:t>
            </a:r>
            <a:endParaRPr lang="hu-HU" b="1" dirty="0" smtClean="0"/>
          </a:p>
          <a:p>
            <a:pPr>
              <a:buNone/>
            </a:pPr>
            <a:r>
              <a:rPr lang="hu-HU" b="1" dirty="0" smtClean="0"/>
              <a:t>a· </a:t>
            </a:r>
            <a:r>
              <a:rPr lang="hu-HU" b="1" dirty="0" err="1" smtClean="0">
                <a:solidFill>
                  <a:srgbClr val="0070C0"/>
                </a:solidFill>
              </a:rPr>
              <a:t>negèd</a:t>
            </a:r>
            <a:r>
              <a:rPr lang="hu-HU" b="1" dirty="0" smtClean="0"/>
              <a:t> </a:t>
            </a:r>
            <a:r>
              <a:rPr lang="hu-HU" b="1" dirty="0" err="1" smtClean="0"/>
              <a:t>zèkèrbèn</a:t>
            </a:r>
            <a:r>
              <a:rPr lang="hu-HU" b="1" dirty="0" smtClean="0"/>
              <a:t> </a:t>
            </a:r>
            <a:r>
              <a:rPr lang="hu-HU" b="1" dirty="0" err="1" smtClean="0"/>
              <a:t>ku</a:t>
            </a:r>
            <a:r>
              <a:rPr lang="hu-HU" b="1" dirty="0" smtClean="0"/>
              <a:t>̇</a:t>
            </a:r>
            <a:r>
              <a:rPr lang="hu-HU" b="1" dirty="0" err="1" smtClean="0"/>
              <a:t>lo</a:t>
            </a:r>
            <a:r>
              <a:rPr lang="hu-HU" b="1" dirty="0" smtClean="0"/>
              <a:t>̗</a:t>
            </a:r>
            <a:r>
              <a:rPr lang="hu-HU" b="1" dirty="0" err="1" smtClean="0"/>
              <a:t>mb</a:t>
            </a:r>
            <a:r>
              <a:rPr lang="hu-HU" b="1" dirty="0" smtClean="0"/>
              <a:t> </a:t>
            </a:r>
            <a:r>
              <a:rPr lang="hu-HU" b="1" dirty="0" err="1" smtClean="0"/>
              <a:t>zino</a:t>
            </a:r>
            <a:r>
              <a:rPr lang="hu-HU" b="1" dirty="0" smtClean="0"/>
              <a:t>̗ </a:t>
            </a:r>
            <a:r>
              <a:rPr lang="hu-HU" b="1" dirty="0" err="1" smtClean="0"/>
              <a:t>louac</a:t>
            </a:r>
            <a:r>
              <a:rPr lang="hu-HU" dirty="0" smtClean="0"/>
              <a:t>  (</a:t>
            </a:r>
            <a:r>
              <a:rPr lang="hu-HU" dirty="0" err="1" smtClean="0"/>
              <a:t>BécsiK</a:t>
            </a:r>
            <a:r>
              <a:rPr lang="hu-HU" dirty="0" smtClean="0"/>
              <a:t> 1416) </a:t>
            </a:r>
          </a:p>
          <a:p>
            <a:pPr>
              <a:buNone/>
            </a:pP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fourth</a:t>
            </a:r>
            <a:r>
              <a:rPr lang="hu-HU" dirty="0" smtClean="0"/>
              <a:t> </a:t>
            </a:r>
            <a:r>
              <a:rPr lang="hu-HU" dirty="0" err="1" smtClean="0"/>
              <a:t>cart-in</a:t>
            </a:r>
            <a:r>
              <a:rPr lang="hu-HU" dirty="0" smtClean="0"/>
              <a:t> 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colored</a:t>
            </a:r>
            <a:r>
              <a:rPr lang="hu-HU" dirty="0" smtClean="0"/>
              <a:t> </a:t>
            </a:r>
            <a:r>
              <a:rPr lang="hu-HU" dirty="0" err="1" smtClean="0"/>
              <a:t>horses</a:t>
            </a: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Old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ordinal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numerals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-</a:t>
            </a:r>
            <a:r>
              <a:rPr lang="hu-HU" sz="3600" b="1" i="1" dirty="0" err="1" smtClean="0">
                <a:solidFill>
                  <a:srgbClr val="FF0000"/>
                </a:solidFill>
              </a:rPr>
              <a:t>ik</a:t>
            </a:r>
            <a:r>
              <a:rPr lang="hu-HU" sz="3600" b="1" dirty="0" smtClean="0"/>
              <a:t>:</a:t>
            </a:r>
            <a:br>
              <a:rPr lang="hu-HU" sz="3600" b="1" dirty="0" smtClean="0"/>
            </a:br>
            <a:r>
              <a:rPr lang="hu-HU" sz="3600" b="1" dirty="0" err="1" smtClean="0"/>
              <a:t>possessions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plural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possessors</a:t>
            </a:r>
            <a:r>
              <a:rPr lang="hu-HU" sz="3600" b="1" dirty="0" smtClean="0"/>
              <a:t>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88840"/>
            <a:ext cx="8507288" cy="50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(18) </a:t>
            </a:r>
            <a:r>
              <a:rPr lang="hu-HU" b="1" dirty="0" err="1" smtClean="0"/>
              <a:t>Valanac</a:t>
            </a:r>
            <a:r>
              <a:rPr lang="hu-HU" b="1" dirty="0" smtClean="0"/>
              <a:t> </a:t>
            </a:r>
            <a:r>
              <a:rPr lang="hu-HU" b="1" dirty="0" err="1" smtClean="0"/>
              <a:t>ke</a:t>
            </a:r>
            <a:r>
              <a:rPr lang="hu-HU" b="1" dirty="0" smtClean="0"/>
              <a:t>· 		</a:t>
            </a:r>
            <a:r>
              <a:rPr lang="hu-HU" b="1" dirty="0" err="1" smtClean="0"/>
              <a:t>mu</a:t>
            </a:r>
            <a:r>
              <a:rPr lang="hu-HU" b="1" dirty="0" smtClean="0"/>
              <a:t> </a:t>
            </a:r>
            <a:r>
              <a:rPr lang="hu-HU" b="1" dirty="0" err="1" smtClean="0"/>
              <a:t>nalonc</a:t>
            </a:r>
            <a:r>
              <a:rPr lang="hu-HU" b="1" dirty="0" smtClean="0"/>
              <a:t> </a:t>
            </a:r>
            <a:r>
              <a:rPr lang="hu-HU" b="1" u="sng" dirty="0" err="1" smtClean="0"/>
              <a:t>hèten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at</a:t>
            </a:r>
            <a:r>
              <a:rPr lang="hu-HU" b="1" u="sng" dirty="0" smtClean="0"/>
              <a:t>ʼ</a:t>
            </a:r>
            <a:r>
              <a:rPr lang="hu-HU" b="1" u="sng" dirty="0" err="1" smtClean="0"/>
              <a:t>afiac</a:t>
            </a:r>
            <a:r>
              <a:rPr lang="hu-HU" b="1" u="sng" dirty="0" smtClean="0"/>
              <a:t> </a:t>
            </a:r>
            <a:r>
              <a:rPr lang="hu-HU" dirty="0" smtClean="0"/>
              <a:t>/</a:t>
            </a:r>
          </a:p>
          <a:p>
            <a:pPr>
              <a:buNone/>
            </a:pPr>
            <a:r>
              <a:rPr lang="hu-HU" dirty="0" smtClean="0"/>
              <a:t>	     </a:t>
            </a:r>
            <a:r>
              <a:rPr lang="hu-HU" dirty="0" err="1" smtClean="0"/>
              <a:t>were</a:t>
            </a:r>
            <a:r>
              <a:rPr lang="hu-HU" dirty="0" smtClean="0"/>
              <a:t>     </a:t>
            </a:r>
            <a:r>
              <a:rPr lang="hu-HU" dirty="0" err="1" smtClean="0"/>
              <a:t>however</a:t>
            </a:r>
            <a:r>
              <a:rPr lang="hu-HU" dirty="0" smtClean="0"/>
              <a:t> 	</a:t>
            </a:r>
            <a:r>
              <a:rPr lang="hu-HU" dirty="0" err="1" smtClean="0"/>
              <a:t>we-at</a:t>
            </a:r>
            <a:r>
              <a:rPr lang="hu-HU" dirty="0" smtClean="0"/>
              <a:t> 	</a:t>
            </a:r>
            <a:r>
              <a:rPr lang="hu-HU" dirty="0" err="1" smtClean="0"/>
              <a:t>seven</a:t>
            </a:r>
            <a:r>
              <a:rPr lang="hu-HU" dirty="0" smtClean="0"/>
              <a:t> </a:t>
            </a:r>
            <a:r>
              <a:rPr lang="hu-HU" dirty="0" err="1" smtClean="0"/>
              <a:t>brothers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b="1" dirty="0" smtClean="0"/>
              <a:t>     &amp;     az   </a:t>
            </a:r>
            <a:r>
              <a:rPr lang="hu-HU" b="1" dirty="0" err="1" smtClean="0"/>
              <a:t>èlo</a:t>
            </a:r>
            <a:r>
              <a:rPr lang="hu-HU" b="1" dirty="0" smtClean="0"/>
              <a:t>̗  </a:t>
            </a:r>
            <a:r>
              <a:rPr lang="hu-HU" b="1" dirty="0" err="1" smtClean="0"/>
              <a:t>fèlesegèt</a:t>
            </a:r>
            <a:r>
              <a:rPr lang="hu-HU" b="1" dirty="0" smtClean="0"/>
              <a:t> </a:t>
            </a:r>
            <a:r>
              <a:rPr lang="hu-HU" b="1" dirty="0" err="1" smtClean="0"/>
              <a:t>veuen</a:t>
            </a:r>
            <a:r>
              <a:rPr lang="hu-HU" b="1" dirty="0" smtClean="0"/>
              <a:t> 	  </a:t>
            </a:r>
            <a:r>
              <a:rPr lang="hu-HU" b="1" dirty="0" err="1" smtClean="0"/>
              <a:t>meghala</a:t>
            </a:r>
            <a:r>
              <a:rPr lang="hu-HU" dirty="0" smtClean="0"/>
              <a:t>/ </a:t>
            </a:r>
          </a:p>
          <a:p>
            <a:pPr>
              <a:buNone/>
            </a:pPr>
            <a:r>
              <a:rPr lang="hu-HU" dirty="0" smtClean="0"/>
              <a:t>	    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wife-acc</a:t>
            </a:r>
            <a:r>
              <a:rPr lang="hu-HU" dirty="0" smtClean="0"/>
              <a:t>  </a:t>
            </a:r>
            <a:r>
              <a:rPr lang="hu-HU" dirty="0" err="1" smtClean="0"/>
              <a:t>having.taken</a:t>
            </a:r>
            <a:r>
              <a:rPr lang="hu-HU" dirty="0" smtClean="0"/>
              <a:t> </a:t>
            </a:r>
            <a:r>
              <a:rPr lang="hu-HU" dirty="0" err="1" smtClean="0"/>
              <a:t>died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 </a:t>
            </a:r>
            <a:r>
              <a:rPr lang="hu-HU" b="1" dirty="0" smtClean="0"/>
              <a:t>… </a:t>
            </a:r>
            <a:r>
              <a:rPr lang="hu-HU" b="1" dirty="0" err="1" smtClean="0"/>
              <a:t>haga</a:t>
            </a:r>
            <a:r>
              <a:rPr lang="hu-HU" b="1" dirty="0" smtClean="0"/>
              <a:t> o̗ 	</a:t>
            </a:r>
            <a:r>
              <a:rPr lang="hu-HU" b="1" dirty="0" err="1" smtClean="0"/>
              <a:t>fèleseget</a:t>
            </a:r>
            <a:r>
              <a:rPr lang="hu-HU" b="1" dirty="0" smtClean="0"/>
              <a:t> 	o̗ 	</a:t>
            </a:r>
            <a:r>
              <a:rPr lang="hu-HU" b="1" dirty="0" err="1" smtClean="0"/>
              <a:t>at</a:t>
            </a:r>
            <a:r>
              <a:rPr lang="hu-HU" b="1" dirty="0" smtClean="0"/>
              <a:t>ʼtʼ</a:t>
            </a:r>
            <a:r>
              <a:rPr lang="hu-HU" b="1" dirty="0" err="1" smtClean="0"/>
              <a:t>afianac</a:t>
            </a:r>
            <a:r>
              <a:rPr lang="hu-HU" b="1" dirty="0" smtClean="0"/>
              <a:t>  </a:t>
            </a:r>
          </a:p>
          <a:p>
            <a:pPr>
              <a:buNone/>
            </a:pPr>
            <a:r>
              <a:rPr lang="hu-HU" dirty="0" smtClean="0"/>
              <a:t>  	          </a:t>
            </a:r>
            <a:r>
              <a:rPr lang="hu-HU" dirty="0" err="1" smtClean="0"/>
              <a:t>left</a:t>
            </a:r>
            <a:r>
              <a:rPr lang="hu-HU" dirty="0" smtClean="0"/>
              <a:t>   </a:t>
            </a:r>
            <a:r>
              <a:rPr lang="hu-HU" dirty="0" err="1" smtClean="0"/>
              <a:t>his</a:t>
            </a:r>
            <a:r>
              <a:rPr lang="hu-HU" dirty="0" smtClean="0"/>
              <a:t> 	</a:t>
            </a:r>
            <a:r>
              <a:rPr lang="hu-HU" dirty="0" err="1" smtClean="0"/>
              <a:t>wife-</a:t>
            </a:r>
            <a:r>
              <a:rPr lang="hu-HU" cap="small" dirty="0" err="1" smtClean="0"/>
              <a:t>acc</a:t>
            </a:r>
            <a:r>
              <a:rPr lang="hu-HU" dirty="0" smtClean="0"/>
              <a:t> 	</a:t>
            </a:r>
            <a:r>
              <a:rPr lang="hu-HU" dirty="0" err="1" smtClean="0"/>
              <a:t>his</a:t>
            </a:r>
            <a:r>
              <a:rPr lang="hu-HU" dirty="0" smtClean="0"/>
              <a:t> 	</a:t>
            </a:r>
            <a:r>
              <a:rPr lang="hu-HU" dirty="0" err="1" smtClean="0"/>
              <a:t>brother-</a:t>
            </a:r>
            <a:r>
              <a:rPr lang="hu-HU" cap="small" dirty="0" err="1" smtClean="0"/>
              <a:t>dat</a:t>
            </a:r>
            <a:endParaRPr lang="hu-HU" cap="small" dirty="0" smtClean="0"/>
          </a:p>
          <a:p>
            <a:pPr>
              <a:buNone/>
            </a:pPr>
            <a:r>
              <a:rPr lang="hu-HU" dirty="0" smtClean="0"/>
              <a:t>  	     </a:t>
            </a:r>
            <a:r>
              <a:rPr lang="hu-HU" b="1" dirty="0" smtClean="0"/>
              <a:t>Azon </a:t>
            </a:r>
            <a:r>
              <a:rPr lang="hu-HU" b="1" dirty="0" err="1" smtClean="0"/>
              <a:t>keppèn</a:t>
            </a:r>
            <a:r>
              <a:rPr lang="hu-HU" b="1" dirty="0" smtClean="0"/>
              <a:t> a·</a:t>
            </a:r>
            <a:r>
              <a:rPr lang="hu-HU" b="1" dirty="0" smtClean="0">
                <a:solidFill>
                  <a:srgbClr val="00B050"/>
                </a:solidFill>
              </a:rPr>
              <a:t>   </a:t>
            </a:r>
            <a:r>
              <a:rPr lang="hu-H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mas</a:t>
            </a:r>
            <a:r>
              <a:rPr lang="hu-HU" b="1" dirty="0" err="1" smtClean="0">
                <a:solidFill>
                  <a:srgbClr val="FF0000"/>
                </a:solidFill>
              </a:rPr>
              <a:t>ic</a:t>
            </a:r>
            <a:r>
              <a:rPr lang="hu-HU" b="1" dirty="0" smtClean="0"/>
              <a:t>    a·   </a:t>
            </a:r>
            <a:r>
              <a:rPr lang="hu-HU" b="1" dirty="0" err="1" smtClean="0"/>
              <a:t>harmad</a:t>
            </a:r>
            <a:r>
              <a:rPr lang="hu-HU" b="1" dirty="0" err="1" smtClean="0">
                <a:solidFill>
                  <a:srgbClr val="FF0000"/>
                </a:solidFill>
              </a:rPr>
              <a:t>ic</a:t>
            </a:r>
            <a:r>
              <a:rPr lang="hu-HU" b="1" dirty="0" smtClean="0"/>
              <a:t> </a:t>
            </a:r>
          </a:p>
          <a:p>
            <a:pPr>
              <a:buNone/>
            </a:pPr>
            <a:r>
              <a:rPr lang="hu-HU" dirty="0" smtClean="0"/>
              <a:t>	     </a:t>
            </a:r>
            <a:r>
              <a:rPr lang="hu-HU" dirty="0" err="1" smtClean="0"/>
              <a:t>that</a:t>
            </a:r>
            <a:r>
              <a:rPr lang="hu-HU" dirty="0" smtClean="0"/>
              <a:t>   </a:t>
            </a:r>
            <a:r>
              <a:rPr lang="hu-HU" dirty="0" err="1" smtClean="0"/>
              <a:t>way</a:t>
            </a:r>
            <a:r>
              <a:rPr lang="hu-HU" dirty="0" smtClean="0"/>
              <a:t>    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second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third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						(</a:t>
            </a:r>
            <a:r>
              <a:rPr lang="hu-HU" dirty="0" err="1" smtClean="0"/>
              <a:t>MünchK</a:t>
            </a:r>
            <a:r>
              <a:rPr lang="hu-HU" dirty="0" smtClean="0"/>
              <a:t> 1416)</a:t>
            </a:r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b="1" dirty="0" err="1" smtClean="0"/>
              <a:t>Pathway</a:t>
            </a:r>
            <a:r>
              <a:rPr lang="hu-HU" sz="4000" b="1" dirty="0" smtClean="0"/>
              <a:t> of </a:t>
            </a:r>
            <a:r>
              <a:rPr lang="hu-HU" sz="4000" b="1" dirty="0" err="1" smtClean="0"/>
              <a:t>grammaticalization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052736"/>
            <a:ext cx="8830816" cy="5616624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hu-HU" b="1" dirty="0" smtClean="0"/>
              <a:t> (i) </a:t>
            </a:r>
            <a:r>
              <a:rPr lang="hu-HU" b="1" dirty="0" err="1" smtClean="0"/>
              <a:t>Proto-H</a:t>
            </a:r>
            <a:r>
              <a:rPr lang="hu-HU" b="1" dirty="0" smtClean="0"/>
              <a:t>/</a:t>
            </a:r>
            <a:r>
              <a:rPr lang="hu-HU" b="1" dirty="0" err="1" smtClean="0"/>
              <a:t>Early</a:t>
            </a:r>
            <a:r>
              <a:rPr lang="hu-HU" b="1" dirty="0" smtClean="0"/>
              <a:t> OH</a:t>
            </a:r>
            <a:r>
              <a:rPr lang="hu-HU" dirty="0" smtClean="0"/>
              <a:t>: </a:t>
            </a:r>
            <a:r>
              <a:rPr lang="hu-HU" dirty="0" err="1" smtClean="0"/>
              <a:t>-</a:t>
            </a:r>
            <a:r>
              <a:rPr lang="hu-HU" i="1" dirty="0" err="1" smtClean="0"/>
              <a:t>uk</a:t>
            </a:r>
            <a:r>
              <a:rPr lang="hu-HU" i="1" dirty="0" smtClean="0"/>
              <a:t>/ük/</a:t>
            </a:r>
            <a:r>
              <a:rPr lang="hu-HU" i="1" dirty="0" err="1" smtClean="0"/>
              <a:t>ik</a:t>
            </a:r>
            <a:r>
              <a:rPr lang="hu-HU" dirty="0" smtClean="0"/>
              <a:t> = </a:t>
            </a:r>
            <a:r>
              <a:rPr lang="hu-HU" dirty="0" err="1" smtClean="0"/>
              <a:t>3</a:t>
            </a:r>
            <a:r>
              <a:rPr lang="hu-HU" cap="small" dirty="0" err="1" smtClean="0"/>
              <a:t>pl</a:t>
            </a:r>
            <a:r>
              <a:rPr lang="hu-HU" dirty="0" smtClean="0"/>
              <a:t> </a:t>
            </a:r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dirty="0" err="1" smtClean="0"/>
              <a:t>agr</a:t>
            </a:r>
            <a:r>
              <a:rPr lang="hu-HU" dirty="0" smtClean="0"/>
              <a:t>.</a:t>
            </a:r>
          </a:p>
          <a:p>
            <a:pPr marL="571500" indent="-571500">
              <a:buNone/>
            </a:pPr>
            <a:r>
              <a:rPr lang="hu-HU" b="1" dirty="0" smtClean="0"/>
              <a:t>	</a:t>
            </a:r>
            <a:r>
              <a:rPr lang="hu-HU" b="1" i="1" dirty="0" err="1" smtClean="0"/>
              <a:t>pro</a:t>
            </a:r>
            <a:r>
              <a:rPr lang="hu-HU" b="1" i="1" baseline="-25000" dirty="0" err="1" smtClean="0"/>
              <a:t>i</a:t>
            </a:r>
            <a:r>
              <a:rPr lang="hu-HU" b="1" i="1" dirty="0" smtClean="0"/>
              <a:t> </a:t>
            </a:r>
            <a:r>
              <a:rPr lang="hu-HU" b="1" i="1" dirty="0" err="1" smtClean="0"/>
              <a:t>minden-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i="1" baseline="-25000" dirty="0" err="1" smtClean="0"/>
              <a:t>i</a:t>
            </a:r>
            <a:endParaRPr lang="hu-HU" b="1" i="1" baseline="-25000" dirty="0" smtClean="0"/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(</a:t>
            </a:r>
            <a:r>
              <a:rPr lang="hu-HU" b="1" dirty="0" err="1" smtClean="0"/>
              <a:t>ii</a:t>
            </a:r>
            <a:r>
              <a:rPr lang="hu-HU" b="1" dirty="0" smtClean="0"/>
              <a:t>)  </a:t>
            </a:r>
            <a:r>
              <a:rPr lang="hu-HU" b="1" dirty="0" err="1" smtClean="0"/>
              <a:t>Fission</a:t>
            </a:r>
            <a:r>
              <a:rPr lang="hu-HU" dirty="0" smtClean="0"/>
              <a:t> of </a:t>
            </a:r>
            <a:r>
              <a:rPr lang="hu-HU" dirty="0" err="1" smtClean="0"/>
              <a:t>-</a:t>
            </a:r>
            <a:r>
              <a:rPr lang="hu-HU" i="1" dirty="0" err="1" smtClean="0"/>
              <a:t>uk</a:t>
            </a:r>
            <a:r>
              <a:rPr lang="hu-HU" i="1" dirty="0" smtClean="0"/>
              <a:t>/ük/</a:t>
            </a:r>
            <a:r>
              <a:rPr lang="hu-HU" i="1" dirty="0" err="1" smtClean="0"/>
              <a:t>ik</a:t>
            </a:r>
            <a:r>
              <a:rPr lang="hu-HU" dirty="0" smtClean="0"/>
              <a:t>:  	 </a:t>
            </a:r>
            <a:r>
              <a:rPr lang="hu-HU" b="1" dirty="0" smtClean="0"/>
              <a:t>N+</a:t>
            </a:r>
            <a:r>
              <a:rPr lang="hu-HU" b="1" i="1" dirty="0" err="1" smtClean="0"/>
              <a:t>uk</a:t>
            </a:r>
            <a:r>
              <a:rPr lang="hu-HU" b="1" i="1" dirty="0" smtClean="0"/>
              <a:t>/ük</a:t>
            </a:r>
            <a:r>
              <a:rPr lang="hu-HU" b="1" dirty="0" smtClean="0"/>
              <a:t> </a:t>
            </a:r>
          </a:p>
          <a:p>
            <a:pPr>
              <a:buNone/>
            </a:pPr>
            <a:r>
              <a:rPr lang="hu-HU" dirty="0" smtClean="0"/>
              <a:t>						</a:t>
            </a:r>
            <a:r>
              <a:rPr lang="hu-HU" b="1" dirty="0" err="1" smtClean="0"/>
              <a:t>pronoun</a:t>
            </a:r>
            <a:r>
              <a:rPr lang="hu-HU" b="1" dirty="0" smtClean="0"/>
              <a:t>/</a:t>
            </a:r>
            <a:r>
              <a:rPr lang="hu-HU" b="1" dirty="0" err="1" smtClean="0"/>
              <a:t>numeral</a:t>
            </a:r>
            <a:r>
              <a:rPr lang="hu-HU" b="1" dirty="0" smtClean="0"/>
              <a:t>+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dirty="0" smtClean="0"/>
              <a:t> </a:t>
            </a:r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(</a:t>
            </a:r>
            <a:r>
              <a:rPr lang="hu-HU" b="1" dirty="0" err="1" smtClean="0"/>
              <a:t>iii</a:t>
            </a:r>
            <a:r>
              <a:rPr lang="hu-HU" b="1" dirty="0" smtClean="0"/>
              <a:t>) </a:t>
            </a:r>
            <a:r>
              <a:rPr lang="hu-HU" b="1" dirty="0" err="1" smtClean="0"/>
              <a:t>Reanalysis</a:t>
            </a:r>
            <a:r>
              <a:rPr lang="hu-HU" dirty="0" smtClean="0"/>
              <a:t> of </a:t>
            </a:r>
            <a:r>
              <a:rPr lang="hu-HU" b="1" i="1" dirty="0" err="1" smtClean="0">
                <a:solidFill>
                  <a:srgbClr val="FF0000"/>
                </a:solidFill>
              </a:rPr>
              <a:t>-ik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 [+</a:t>
            </a:r>
            <a:r>
              <a:rPr lang="hu-HU" dirty="0" err="1" smtClean="0"/>
              <a:t>specific</a:t>
            </a:r>
            <a:r>
              <a:rPr lang="hu-HU" dirty="0" smtClean="0"/>
              <a:t>] </a:t>
            </a:r>
            <a:r>
              <a:rPr lang="hu-HU" dirty="0" err="1" smtClean="0"/>
              <a:t>derivational</a:t>
            </a:r>
            <a:r>
              <a:rPr lang="hu-HU" dirty="0" smtClean="0"/>
              <a:t> </a:t>
            </a:r>
            <a:r>
              <a:rPr lang="hu-HU" dirty="0" err="1" smtClean="0"/>
              <a:t>suffix</a:t>
            </a:r>
            <a:endParaRPr lang="hu-HU" dirty="0" smtClean="0"/>
          </a:p>
          <a:p>
            <a:pPr>
              <a:buNone/>
            </a:pPr>
            <a:endParaRPr lang="hu-HU" cap="small" dirty="0" smtClean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635896" y="213285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V="1">
            <a:off x="3995936" y="2996952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3995936" y="3140968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 smtClean="0"/>
              <a:t>Evidence</a:t>
            </a:r>
            <a:r>
              <a:rPr lang="hu-HU" b="1" dirty="0" smtClean="0"/>
              <a:t> of </a:t>
            </a:r>
            <a:r>
              <a:rPr lang="hu-HU" b="1" dirty="0" err="1" smtClean="0"/>
              <a:t>derivational</a:t>
            </a:r>
            <a:r>
              <a:rPr lang="hu-HU" b="1" dirty="0" smtClean="0"/>
              <a:t> </a:t>
            </a:r>
            <a:r>
              <a:rPr lang="hu-HU" b="1" dirty="0" err="1" smtClean="0"/>
              <a:t>suffix</a:t>
            </a:r>
            <a:r>
              <a:rPr lang="hu-HU" b="1" dirty="0" smtClean="0"/>
              <a:t> status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i. </a:t>
            </a:r>
            <a:r>
              <a:rPr lang="hu-HU" dirty="0" err="1" smtClean="0"/>
              <a:t>Attributive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i="1" dirty="0" smtClean="0"/>
              <a:t>	</a:t>
            </a:r>
            <a:r>
              <a:rPr lang="hu-HU" b="1" i="1" dirty="0" smtClean="0"/>
              <a:t>mindegy</a:t>
            </a:r>
            <a:r>
              <a:rPr lang="hu-HU" b="1" i="1" dirty="0" smtClean="0">
                <a:solidFill>
                  <a:srgbClr val="FF0000"/>
                </a:solidFill>
              </a:rPr>
              <a:t>ik</a:t>
            </a:r>
            <a:r>
              <a:rPr lang="hu-HU" b="1" i="1" dirty="0" smtClean="0"/>
              <a:t>/mely</a:t>
            </a:r>
            <a:r>
              <a:rPr lang="hu-HU" b="1" i="1" dirty="0" smtClean="0">
                <a:solidFill>
                  <a:srgbClr val="FF0000"/>
                </a:solidFill>
              </a:rPr>
              <a:t>ik</a:t>
            </a:r>
            <a:r>
              <a:rPr lang="hu-HU" b="1" i="1" dirty="0" smtClean="0"/>
              <a:t>/egy</a:t>
            </a:r>
            <a:r>
              <a:rPr lang="hu-HU" b="1" i="1" dirty="0" smtClean="0">
                <a:solidFill>
                  <a:srgbClr val="FF0000"/>
                </a:solidFill>
              </a:rPr>
              <a:t>ik</a:t>
            </a:r>
            <a:r>
              <a:rPr lang="hu-HU" b="1" i="1" dirty="0" smtClean="0"/>
              <a:t>/magasabb</a:t>
            </a:r>
            <a:r>
              <a:rPr lang="hu-HU" b="1" i="1" dirty="0" smtClean="0">
                <a:solidFill>
                  <a:srgbClr val="FF0000"/>
                </a:solidFill>
              </a:rPr>
              <a:t>ik</a:t>
            </a:r>
            <a:r>
              <a:rPr lang="hu-HU" b="1" i="1" dirty="0" smtClean="0"/>
              <a:t> lány</a:t>
            </a:r>
            <a:r>
              <a:rPr lang="hu-HU" b="1" dirty="0" smtClean="0"/>
              <a:t> 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each</a:t>
            </a:r>
            <a:r>
              <a:rPr lang="hu-HU" dirty="0" smtClean="0"/>
              <a:t>          / </a:t>
            </a:r>
            <a:r>
              <a:rPr lang="hu-HU" dirty="0" err="1" smtClean="0"/>
              <a:t>which</a:t>
            </a:r>
            <a:r>
              <a:rPr lang="hu-HU" dirty="0" smtClean="0"/>
              <a:t> /</a:t>
            </a:r>
            <a:r>
              <a:rPr lang="hu-HU" dirty="0" err="1" smtClean="0"/>
              <a:t>one</a:t>
            </a:r>
            <a:r>
              <a:rPr lang="hu-HU" dirty="0" smtClean="0"/>
              <a:t>   / </a:t>
            </a:r>
            <a:r>
              <a:rPr lang="hu-HU" dirty="0" err="1" smtClean="0"/>
              <a:t>higher</a:t>
            </a:r>
            <a:r>
              <a:rPr lang="hu-HU" dirty="0" smtClean="0"/>
              <a:t>	    </a:t>
            </a:r>
            <a:r>
              <a:rPr lang="hu-HU" dirty="0" err="1" smtClean="0"/>
              <a:t>girl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err="1" smtClean="0"/>
              <a:t>ii</a:t>
            </a:r>
            <a:r>
              <a:rPr lang="hu-HU" dirty="0" smtClean="0"/>
              <a:t>. </a:t>
            </a:r>
            <a:r>
              <a:rPr lang="hu-HU" dirty="0" err="1" smtClean="0"/>
              <a:t>Taking</a:t>
            </a:r>
            <a:r>
              <a:rPr lang="hu-HU" dirty="0" smtClean="0"/>
              <a:t> </a:t>
            </a:r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dirty="0" err="1" smtClean="0"/>
              <a:t>AGR</a:t>
            </a:r>
            <a:r>
              <a:rPr lang="hu-HU" dirty="0" smtClean="0"/>
              <a:t> </a:t>
            </a:r>
            <a:r>
              <a:rPr lang="hu-HU" dirty="0" err="1" smtClean="0"/>
              <a:t>anew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i="1" dirty="0" smtClean="0"/>
              <a:t>	</a:t>
            </a:r>
            <a:r>
              <a:rPr lang="hu-HU" b="1" i="1" dirty="0" err="1" smtClean="0"/>
              <a:t>mindegy-</a:t>
            </a:r>
            <a:r>
              <a:rPr lang="hu-HU" b="1" i="1" dirty="0" err="1" smtClean="0">
                <a:solidFill>
                  <a:srgbClr val="FF0000"/>
                </a:solidFill>
              </a:rPr>
              <a:t>ik-</a:t>
            </a:r>
            <a:r>
              <a:rPr lang="hu-HU" b="1" i="1" dirty="0" err="1" smtClean="0"/>
              <a:t>ük</a:t>
            </a:r>
            <a:r>
              <a:rPr lang="hu-HU" b="1" i="1" dirty="0" smtClean="0"/>
              <a:t>,   az  </a:t>
            </a:r>
            <a:r>
              <a:rPr lang="hu-HU" b="1" i="1" dirty="0" err="1" smtClean="0"/>
              <a:t>egy-</a:t>
            </a:r>
            <a:r>
              <a:rPr lang="hu-HU" b="1" i="1" dirty="0" err="1" smtClean="0">
                <a:solidFill>
                  <a:srgbClr val="FF0000"/>
                </a:solidFill>
              </a:rPr>
              <a:t>ik-</a:t>
            </a:r>
            <a:r>
              <a:rPr lang="hu-HU" b="1" i="1" dirty="0" err="1" smtClean="0"/>
              <a:t>ük</a:t>
            </a:r>
            <a:r>
              <a:rPr lang="hu-HU" b="1" i="1" dirty="0" smtClean="0"/>
              <a:t>, 	  a    </a:t>
            </a:r>
            <a:r>
              <a:rPr lang="hu-HU" b="1" i="1" dirty="0" err="1" smtClean="0"/>
              <a:t>szebb-</a:t>
            </a:r>
            <a:r>
              <a:rPr lang="hu-HU" b="1" i="1" dirty="0" err="1" smtClean="0">
                <a:solidFill>
                  <a:srgbClr val="FF0000"/>
                </a:solidFill>
              </a:rPr>
              <a:t>ik-</a:t>
            </a:r>
            <a:r>
              <a:rPr lang="hu-HU" b="1" i="1" dirty="0" err="1" smtClean="0"/>
              <a:t>ük</a:t>
            </a:r>
            <a:endParaRPr lang="hu-HU" b="1" i="1" dirty="0" smtClean="0"/>
          </a:p>
          <a:p>
            <a:pPr>
              <a:buNone/>
            </a:pPr>
            <a:r>
              <a:rPr lang="hu-HU" i="1" dirty="0" smtClean="0"/>
              <a:t> 	</a:t>
            </a:r>
            <a:r>
              <a:rPr lang="hu-HU" dirty="0" err="1" smtClean="0"/>
              <a:t>each-</a:t>
            </a:r>
            <a:r>
              <a:rPr lang="hu-HU" dirty="0" err="1" smtClean="0">
                <a:solidFill>
                  <a:srgbClr val="FF0000"/>
                </a:solidFill>
              </a:rPr>
              <a:t>ik</a:t>
            </a:r>
            <a:r>
              <a:rPr lang="hu-HU" dirty="0" err="1" smtClean="0"/>
              <a:t>-3</a:t>
            </a:r>
            <a:r>
              <a:rPr lang="hu-HU" cap="small" dirty="0" err="1" smtClean="0"/>
              <a:t>pl</a:t>
            </a:r>
            <a:r>
              <a:rPr lang="hu-HU" dirty="0" smtClean="0"/>
              <a:t>,       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one-</a:t>
            </a:r>
            <a:r>
              <a:rPr lang="hu-HU" dirty="0" err="1" smtClean="0">
                <a:solidFill>
                  <a:srgbClr val="FF0000"/>
                </a:solidFill>
              </a:rPr>
              <a:t>ik</a:t>
            </a:r>
            <a:r>
              <a:rPr lang="hu-HU" dirty="0" err="1" smtClean="0"/>
              <a:t>-3</a:t>
            </a:r>
            <a:r>
              <a:rPr lang="hu-HU" cap="small" dirty="0" err="1" smtClean="0"/>
              <a:t>pl</a:t>
            </a:r>
            <a:r>
              <a:rPr lang="hu-HU" dirty="0" smtClean="0"/>
              <a:t>,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nicer-</a:t>
            </a:r>
            <a:r>
              <a:rPr lang="hu-HU" dirty="0" err="1" smtClean="0">
                <a:solidFill>
                  <a:srgbClr val="FF0000"/>
                </a:solidFill>
              </a:rPr>
              <a:t>ik</a:t>
            </a:r>
            <a:r>
              <a:rPr lang="hu-HU" dirty="0" err="1" smtClean="0"/>
              <a:t>-3</a:t>
            </a:r>
            <a:r>
              <a:rPr lang="hu-HU" cap="small" dirty="0" err="1" smtClean="0"/>
              <a:t>pl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Goal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document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pathway</a:t>
            </a:r>
            <a:r>
              <a:rPr lang="hu-HU" dirty="0" smtClean="0"/>
              <a:t> of </a:t>
            </a:r>
            <a:r>
              <a:rPr lang="hu-HU" dirty="0" err="1" smtClean="0"/>
              <a:t>grammaticalization</a:t>
            </a:r>
            <a:r>
              <a:rPr lang="hu-HU" dirty="0" smtClean="0"/>
              <a:t> of  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-</a:t>
            </a:r>
            <a:r>
              <a:rPr lang="hu-HU" i="1" dirty="0" err="1" smtClean="0"/>
              <a:t>ik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b="1" dirty="0" smtClean="0"/>
              <a:t>3PL</a:t>
            </a:r>
            <a:r>
              <a:rPr lang="hu-HU" dirty="0" smtClean="0"/>
              <a:t> </a:t>
            </a:r>
            <a:r>
              <a:rPr lang="hu-HU" b="1" dirty="0" err="1" smtClean="0"/>
              <a:t>possessive</a:t>
            </a:r>
            <a:r>
              <a:rPr lang="hu-HU" b="1" dirty="0" smtClean="0"/>
              <a:t> AGR </a:t>
            </a:r>
            <a:r>
              <a:rPr lang="hu-HU" b="1" dirty="0" err="1" smtClean="0"/>
              <a:t>to</a:t>
            </a:r>
            <a:r>
              <a:rPr lang="hu-HU" b="1" dirty="0" smtClean="0"/>
              <a:t> a </a:t>
            </a:r>
            <a:r>
              <a:rPr lang="hu-HU" b="1" dirty="0" err="1" smtClean="0"/>
              <a:t>specificity</a:t>
            </a:r>
            <a:r>
              <a:rPr lang="hu-HU" b="1" dirty="0" smtClean="0"/>
              <a:t> marker </a:t>
            </a:r>
            <a:endParaRPr lang="hu-HU" dirty="0" smtClean="0"/>
          </a:p>
          <a:p>
            <a:endParaRPr lang="hu-HU" sz="800" dirty="0" smtClean="0"/>
          </a:p>
          <a:p>
            <a:r>
              <a:rPr lang="hu-HU" dirty="0" err="1" smtClean="0"/>
              <a:t>To</a:t>
            </a:r>
            <a:r>
              <a:rPr lang="hu-HU" dirty="0" smtClean="0"/>
              <a:t> show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conditions</a:t>
            </a:r>
            <a:r>
              <a:rPr lang="hu-HU" dirty="0" smtClean="0"/>
              <a:t> a </a:t>
            </a:r>
            <a:r>
              <a:rPr lang="hu-HU" b="1" dirty="0" err="1" smtClean="0"/>
              <a:t>3SG</a:t>
            </a:r>
            <a:r>
              <a:rPr lang="hu-HU" b="1" dirty="0" smtClean="0"/>
              <a:t> </a:t>
            </a:r>
            <a:r>
              <a:rPr lang="hu-HU" b="1" dirty="0" err="1" smtClean="0"/>
              <a:t>possessive</a:t>
            </a:r>
            <a:r>
              <a:rPr lang="hu-HU" b="1" dirty="0" smtClean="0"/>
              <a:t> </a:t>
            </a:r>
            <a:r>
              <a:rPr lang="hu-HU" b="1" dirty="0" err="1" smtClean="0"/>
              <a:t>AGR</a:t>
            </a:r>
            <a:r>
              <a:rPr lang="hu-HU" b="1" dirty="0" smtClean="0"/>
              <a:t> </a:t>
            </a:r>
            <a:r>
              <a:rPr lang="hu-HU" dirty="0" err="1" smtClean="0"/>
              <a:t>acts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b="1" dirty="0" smtClean="0"/>
              <a:t> a </a:t>
            </a:r>
            <a:r>
              <a:rPr lang="hu-HU" b="1" dirty="0" err="1" smtClean="0"/>
              <a:t>nominalizer</a:t>
            </a:r>
            <a:r>
              <a:rPr lang="hu-HU" b="1" dirty="0" smtClean="0"/>
              <a:t> </a:t>
            </a:r>
            <a:r>
              <a:rPr lang="hu-HU" dirty="0" err="1" smtClean="0"/>
              <a:t>creating</a:t>
            </a:r>
            <a:r>
              <a:rPr lang="hu-HU" dirty="0" smtClean="0"/>
              <a:t> a </a:t>
            </a:r>
            <a:r>
              <a:rPr lang="hu-HU" dirty="0" err="1" smtClean="0"/>
              <a:t>definite</a:t>
            </a:r>
            <a:r>
              <a:rPr lang="hu-HU" dirty="0" smtClean="0"/>
              <a:t> </a:t>
            </a:r>
            <a:r>
              <a:rPr lang="hu-HU" dirty="0" err="1" smtClean="0"/>
              <a:t>DP</a:t>
            </a:r>
            <a:endParaRPr lang="hu-HU" dirty="0" smtClean="0"/>
          </a:p>
          <a:p>
            <a:endParaRPr lang="hu-HU" sz="800" dirty="0" smtClean="0"/>
          </a:p>
          <a:p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clarify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semantic</a:t>
            </a:r>
            <a:r>
              <a:rPr lang="hu-HU" dirty="0" smtClean="0"/>
              <a:t> </a:t>
            </a:r>
            <a:r>
              <a:rPr lang="hu-HU" dirty="0" err="1" smtClean="0"/>
              <a:t>intuition</a:t>
            </a:r>
            <a:r>
              <a:rPr lang="hu-HU" dirty="0" smtClean="0"/>
              <a:t> </a:t>
            </a:r>
            <a:r>
              <a:rPr lang="hu-HU" dirty="0" err="1" smtClean="0"/>
              <a:t>underlying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determining</a:t>
            </a:r>
            <a:r>
              <a:rPr lang="hu-HU" dirty="0" smtClean="0"/>
              <a:t> </a:t>
            </a:r>
            <a:r>
              <a:rPr lang="hu-HU" dirty="0" err="1" smtClean="0"/>
              <a:t>function</a:t>
            </a:r>
            <a:r>
              <a:rPr lang="hu-HU" dirty="0" smtClean="0"/>
              <a:t> of </a:t>
            </a:r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dirty="0" err="1" smtClean="0"/>
              <a:t>AGR</a:t>
            </a:r>
            <a:endParaRPr lang="hu-HU" dirty="0" smtClean="0"/>
          </a:p>
          <a:p>
            <a:endParaRPr lang="hu-HU" sz="900" dirty="0" smtClean="0"/>
          </a:p>
          <a:p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relate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similar</a:t>
            </a:r>
            <a:r>
              <a:rPr lang="hu-HU" dirty="0" smtClean="0"/>
              <a:t> </a:t>
            </a:r>
            <a:r>
              <a:rPr lang="hu-HU" dirty="0" err="1" smtClean="0"/>
              <a:t>Uralic</a:t>
            </a:r>
            <a:r>
              <a:rPr lang="hu-HU" dirty="0" smtClean="0"/>
              <a:t> </a:t>
            </a:r>
            <a:r>
              <a:rPr lang="hu-HU" dirty="0" err="1" smtClean="0"/>
              <a:t>patterns</a:t>
            </a:r>
            <a:r>
              <a:rPr lang="hu-HU" dirty="0" smtClean="0"/>
              <a:t> (</a:t>
            </a:r>
            <a:r>
              <a:rPr lang="hu-HU" dirty="0" err="1" smtClean="0"/>
              <a:t>Nikolaeva</a:t>
            </a:r>
            <a:r>
              <a:rPr lang="hu-HU" dirty="0" smtClean="0"/>
              <a:t> 2003)</a:t>
            </a: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hu-HU" b="1" dirty="0" err="1" smtClean="0"/>
              <a:t>Contrastive-partitive</a:t>
            </a:r>
            <a:r>
              <a:rPr lang="hu-HU" b="1" dirty="0" smtClean="0"/>
              <a:t> </a:t>
            </a:r>
            <a:r>
              <a:rPr lang="hu-HU" b="1" dirty="0" err="1" smtClean="0"/>
              <a:t>3SG</a:t>
            </a:r>
            <a:r>
              <a:rPr lang="hu-HU" b="1" dirty="0" smtClean="0"/>
              <a:t> </a:t>
            </a:r>
            <a:r>
              <a:rPr lang="hu-HU" b="1" dirty="0" err="1" smtClean="0"/>
              <a:t>possessive</a:t>
            </a:r>
            <a:r>
              <a:rPr lang="hu-HU" b="1" dirty="0" smtClean="0"/>
              <a:t> </a:t>
            </a:r>
            <a:r>
              <a:rPr lang="hu-HU" b="1" dirty="0" err="1" smtClean="0"/>
              <a:t>Agr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err="1" smtClean="0"/>
              <a:t>as</a:t>
            </a:r>
            <a:r>
              <a:rPr lang="hu-HU" b="1" dirty="0" smtClean="0"/>
              <a:t> a </a:t>
            </a:r>
            <a:r>
              <a:rPr lang="hu-HU" b="1" dirty="0" err="1" smtClean="0"/>
              <a:t>nominalizer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8531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b="1" dirty="0" smtClean="0"/>
              <a:t>nagy-</a:t>
            </a:r>
            <a:r>
              <a:rPr lang="hu-HU" b="1" dirty="0" smtClean="0">
                <a:solidFill>
                  <a:srgbClr val="FF0000"/>
                </a:solidFill>
              </a:rPr>
              <a:t>ja</a:t>
            </a:r>
            <a:r>
              <a:rPr lang="hu-HU" b="1" dirty="0" smtClean="0"/>
              <a:t>, 	okosabb-</a:t>
            </a:r>
            <a:r>
              <a:rPr lang="hu-HU" b="1" dirty="0" smtClean="0">
                <a:solidFill>
                  <a:srgbClr val="FF0000"/>
                </a:solidFill>
              </a:rPr>
              <a:t>ja</a:t>
            </a:r>
            <a:r>
              <a:rPr lang="hu-HU" b="1" dirty="0" smtClean="0"/>
              <a:t>,     apra</a:t>
            </a:r>
            <a:r>
              <a:rPr lang="hu-HU" b="1" dirty="0" smtClean="0">
                <a:solidFill>
                  <a:srgbClr val="FF0000"/>
                </a:solidFill>
              </a:rPr>
              <a:t>ja</a:t>
            </a:r>
          </a:p>
          <a:p>
            <a:pPr>
              <a:buNone/>
            </a:pPr>
            <a:r>
              <a:rPr lang="hu-HU" dirty="0" err="1" smtClean="0"/>
              <a:t>great-3</a:t>
            </a:r>
            <a:r>
              <a:rPr lang="hu-HU" cap="small" dirty="0" err="1" smtClean="0"/>
              <a:t>sg</a:t>
            </a:r>
            <a:r>
              <a:rPr lang="hu-HU" dirty="0" smtClean="0"/>
              <a:t>, 	</a:t>
            </a:r>
            <a:r>
              <a:rPr lang="hu-HU" dirty="0" err="1" smtClean="0"/>
              <a:t>smarter-3</a:t>
            </a:r>
            <a:r>
              <a:rPr lang="hu-HU" cap="small" dirty="0" err="1" smtClean="0"/>
              <a:t>sg</a:t>
            </a:r>
            <a:r>
              <a:rPr lang="hu-HU" dirty="0" smtClean="0"/>
              <a:t>,   </a:t>
            </a:r>
            <a:r>
              <a:rPr lang="hu-HU" dirty="0" err="1" smtClean="0"/>
              <a:t>small-3</a:t>
            </a:r>
            <a:r>
              <a:rPr lang="hu-HU" cap="small" dirty="0" err="1" smtClean="0"/>
              <a:t>sg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‘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great</a:t>
            </a:r>
            <a:r>
              <a:rPr lang="hu-HU" dirty="0" smtClean="0"/>
              <a:t> </a:t>
            </a:r>
            <a:r>
              <a:rPr lang="hu-HU" dirty="0" err="1" smtClean="0"/>
              <a:t>ones</a:t>
            </a:r>
            <a:r>
              <a:rPr lang="hu-HU" dirty="0" smtClean="0"/>
              <a:t>/</a:t>
            </a:r>
            <a:r>
              <a:rPr lang="hu-HU" dirty="0" err="1" smtClean="0"/>
              <a:t>smarter</a:t>
            </a:r>
            <a:r>
              <a:rPr lang="hu-HU" dirty="0" smtClean="0"/>
              <a:t> </a:t>
            </a:r>
            <a:r>
              <a:rPr lang="hu-HU" dirty="0" err="1" smtClean="0"/>
              <a:t>ones</a:t>
            </a:r>
            <a:r>
              <a:rPr lang="hu-HU" dirty="0" smtClean="0"/>
              <a:t>/</a:t>
            </a:r>
            <a:r>
              <a:rPr lang="hu-HU" dirty="0" err="1" smtClean="0"/>
              <a:t>small</a:t>
            </a:r>
            <a:r>
              <a:rPr lang="hu-HU" dirty="0" smtClean="0"/>
              <a:t> </a:t>
            </a:r>
            <a:r>
              <a:rPr lang="hu-HU" dirty="0" err="1" smtClean="0"/>
              <a:t>ones</a:t>
            </a:r>
            <a:r>
              <a:rPr lang="hu-HU" dirty="0" smtClean="0"/>
              <a:t>’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(19) </a:t>
            </a:r>
            <a:r>
              <a:rPr lang="hu-HU" b="1" dirty="0" smtClean="0"/>
              <a:t>A    </a:t>
            </a:r>
            <a:r>
              <a:rPr lang="hu-HU" b="1" dirty="0" err="1" smtClean="0"/>
              <a:t>zöld-</a:t>
            </a:r>
            <a:r>
              <a:rPr lang="hu-HU" b="1" dirty="0" err="1" smtClean="0">
                <a:solidFill>
                  <a:srgbClr val="FF0000"/>
                </a:solidFill>
              </a:rPr>
              <a:t>jé</a:t>
            </a:r>
            <a:r>
              <a:rPr lang="hu-HU" b="1" dirty="0" err="1" smtClean="0"/>
              <a:t>-t</a:t>
            </a:r>
            <a:r>
              <a:rPr lang="hu-HU" b="1" dirty="0" smtClean="0"/>
              <a:t> 	  	befőzöm,    az   </a:t>
            </a:r>
            <a:r>
              <a:rPr lang="hu-HU" b="1" dirty="0" err="1" smtClean="0"/>
              <a:t>érett-</a:t>
            </a:r>
            <a:r>
              <a:rPr lang="hu-HU" b="1" dirty="0" err="1" smtClean="0">
                <a:solidFill>
                  <a:srgbClr val="FF0000"/>
                </a:solidFill>
              </a:rPr>
              <a:t>jé</a:t>
            </a:r>
            <a:r>
              <a:rPr lang="hu-HU" b="1" dirty="0" err="1" smtClean="0"/>
              <a:t>-ből</a:t>
            </a:r>
            <a:r>
              <a:rPr lang="hu-HU" b="1" dirty="0" smtClean="0"/>
              <a:t> </a:t>
            </a:r>
          </a:p>
          <a:p>
            <a:pPr>
              <a:buNone/>
            </a:pPr>
            <a:r>
              <a:rPr lang="hu-HU" dirty="0" smtClean="0"/>
              <a:t>	  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green-3</a:t>
            </a:r>
            <a:r>
              <a:rPr lang="hu-HU" cap="small" dirty="0" err="1" smtClean="0"/>
              <a:t>sg-acc</a:t>
            </a:r>
            <a:r>
              <a:rPr lang="hu-HU" dirty="0" smtClean="0"/>
              <a:t>  	</a:t>
            </a:r>
            <a:r>
              <a:rPr lang="hu-HU" dirty="0" err="1" smtClean="0"/>
              <a:t>preserve-I</a:t>
            </a:r>
            <a:r>
              <a:rPr lang="hu-HU" dirty="0" smtClean="0"/>
              <a:t>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ripe-3</a:t>
            </a:r>
            <a:r>
              <a:rPr lang="hu-HU" cap="small" dirty="0" err="1" smtClean="0"/>
              <a:t>sg</a:t>
            </a:r>
            <a:r>
              <a:rPr lang="hu-HU" dirty="0" err="1" smtClean="0"/>
              <a:t>-from</a:t>
            </a:r>
            <a:r>
              <a:rPr lang="hu-HU" dirty="0" smtClean="0"/>
              <a:t> </a:t>
            </a:r>
          </a:p>
          <a:p>
            <a:pPr>
              <a:buNone/>
            </a:pPr>
            <a:endParaRPr lang="hu-HU" sz="900" dirty="0" smtClean="0"/>
          </a:p>
          <a:p>
            <a:pPr>
              <a:buNone/>
            </a:pPr>
            <a:r>
              <a:rPr lang="hu-HU" dirty="0" smtClean="0"/>
              <a:t>	    </a:t>
            </a:r>
            <a:r>
              <a:rPr lang="hu-HU" b="1" dirty="0" smtClean="0"/>
              <a:t>lekvárt csinálok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smtClean="0"/>
              <a:t> 	    </a:t>
            </a:r>
            <a:r>
              <a:rPr lang="hu-HU" dirty="0" err="1" smtClean="0"/>
              <a:t>jam-acc</a:t>
            </a:r>
            <a:r>
              <a:rPr lang="hu-HU" dirty="0" smtClean="0"/>
              <a:t> </a:t>
            </a:r>
            <a:r>
              <a:rPr lang="hu-HU" dirty="0" err="1" smtClean="0"/>
              <a:t>make-I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‘The </a:t>
            </a:r>
            <a:r>
              <a:rPr lang="hu-HU" dirty="0" err="1" smtClean="0"/>
              <a:t>green</a:t>
            </a:r>
            <a:r>
              <a:rPr lang="hu-HU" dirty="0" smtClean="0"/>
              <a:t> </a:t>
            </a:r>
            <a:r>
              <a:rPr lang="hu-HU" dirty="0" err="1" smtClean="0"/>
              <a:t>ones</a:t>
            </a:r>
            <a:r>
              <a:rPr lang="hu-HU" dirty="0" smtClean="0"/>
              <a:t>, I </a:t>
            </a:r>
            <a:r>
              <a:rPr lang="hu-HU" dirty="0" err="1" smtClean="0"/>
              <a:t>preserve</a:t>
            </a:r>
            <a:r>
              <a:rPr lang="hu-HU" dirty="0" smtClean="0"/>
              <a:t>,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ripe</a:t>
            </a:r>
            <a:r>
              <a:rPr lang="hu-HU" dirty="0" smtClean="0"/>
              <a:t> </a:t>
            </a:r>
            <a:r>
              <a:rPr lang="hu-HU" dirty="0" err="1" smtClean="0"/>
              <a:t>ones</a:t>
            </a:r>
            <a:r>
              <a:rPr lang="hu-HU" dirty="0" smtClean="0"/>
              <a:t>, I </a:t>
            </a:r>
            <a:r>
              <a:rPr lang="hu-HU" dirty="0" err="1" smtClean="0"/>
              <a:t>make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 err="1" smtClean="0"/>
              <a:t>jam</a:t>
            </a:r>
            <a:r>
              <a:rPr lang="hu-HU" dirty="0" smtClean="0"/>
              <a:t>.’</a:t>
            </a: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The </a:t>
            </a:r>
            <a:r>
              <a:rPr lang="hu-HU" b="1" dirty="0" err="1" smtClean="0"/>
              <a:t>source</a:t>
            </a:r>
            <a:r>
              <a:rPr lang="hu-HU" b="1" dirty="0" smtClean="0"/>
              <a:t> of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nominalizing</a:t>
            </a:r>
            <a:r>
              <a:rPr lang="hu-HU" b="1" dirty="0" smtClean="0"/>
              <a:t> </a:t>
            </a:r>
            <a:r>
              <a:rPr lang="hu-HU" b="1" dirty="0" err="1" smtClean="0"/>
              <a:t>role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2565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combine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N </a:t>
            </a:r>
          </a:p>
          <a:p>
            <a:pPr>
              <a:buFont typeface="Wingdings"/>
              <a:buChar char="à"/>
            </a:pPr>
            <a:r>
              <a:rPr lang="hu-HU" dirty="0" smtClean="0">
                <a:sym typeface="Wingdings" pitchFamily="2" charset="2"/>
              </a:rPr>
              <a:t>a </a:t>
            </a:r>
            <a:r>
              <a:rPr lang="hu-HU" dirty="0" err="1" smtClean="0">
                <a:sym typeface="Wingdings" pitchFamily="2" charset="2"/>
              </a:rPr>
              <a:t>root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bearing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possessive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agreement</a:t>
            </a:r>
            <a:r>
              <a:rPr lang="hu-HU" dirty="0" smtClean="0">
                <a:sym typeface="Wingdings" pitchFamily="2" charset="2"/>
              </a:rPr>
              <a:t> is </a:t>
            </a:r>
            <a:r>
              <a:rPr lang="hu-HU" dirty="0" err="1" smtClean="0">
                <a:sym typeface="Wingdings" pitchFamily="2" charset="2"/>
              </a:rPr>
              <a:t>assigned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the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category</a:t>
            </a:r>
            <a:r>
              <a:rPr lang="hu-HU" dirty="0" smtClean="0">
                <a:sym typeface="Wingdings" pitchFamily="2" charset="2"/>
              </a:rPr>
              <a:t> N. </a:t>
            </a:r>
            <a:r>
              <a:rPr lang="hu-HU" dirty="0" err="1" smtClean="0">
                <a:sym typeface="Wingdings" pitchFamily="2" charset="2"/>
              </a:rPr>
              <a:t>Cf</a:t>
            </a:r>
            <a:r>
              <a:rPr lang="hu-HU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endParaRPr lang="hu-HU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hu-HU" b="1" dirty="0" smtClean="0">
                <a:sym typeface="Wingdings" pitchFamily="2" charset="2"/>
              </a:rPr>
              <a:t>(20) [</a:t>
            </a:r>
            <a:r>
              <a:rPr lang="hu-HU" b="1" baseline="-25000" dirty="0" err="1" smtClean="0">
                <a:sym typeface="Wingdings" pitchFamily="2" charset="2"/>
              </a:rPr>
              <a:t>DP</a:t>
            </a:r>
            <a:r>
              <a:rPr lang="hu-HU" b="1" dirty="0" smtClean="0">
                <a:sym typeface="Wingdings" pitchFamily="2" charset="2"/>
              </a:rPr>
              <a:t> (A  hús)   [</a:t>
            </a:r>
            <a:r>
              <a:rPr lang="hu-HU" b="1" baseline="-25000" dirty="0" err="1" smtClean="0">
                <a:sym typeface="Wingdings" pitchFamily="2" charset="2"/>
              </a:rPr>
              <a:t>NP</a:t>
            </a:r>
            <a:r>
              <a:rPr lang="hu-HU" b="1" dirty="0" smtClean="0">
                <a:sym typeface="Wingdings" pitchFamily="2" charset="2"/>
              </a:rPr>
              <a:t> kövér]</a:t>
            </a:r>
            <a:r>
              <a:rPr lang="hu-HU" b="1" dirty="0" err="1" smtClean="0">
                <a:solidFill>
                  <a:srgbClr val="FF0000"/>
                </a:solidFill>
                <a:sym typeface="Wingdings" pitchFamily="2" charset="2"/>
              </a:rPr>
              <a:t>-jé</a:t>
            </a:r>
            <a:r>
              <a:rPr lang="hu-HU" b="1" dirty="0" smtClean="0">
                <a:sym typeface="Wingdings" pitchFamily="2" charset="2"/>
              </a:rPr>
              <a:t>]  </a:t>
            </a:r>
            <a:r>
              <a:rPr lang="hu-HU" b="1" dirty="0" err="1" smtClean="0">
                <a:sym typeface="Wingdings" pitchFamily="2" charset="2"/>
              </a:rPr>
              <a:t>-t</a:t>
            </a:r>
            <a:r>
              <a:rPr lang="hu-HU" b="1" dirty="0" smtClean="0">
                <a:sym typeface="Wingdings" pitchFamily="2" charset="2"/>
              </a:rPr>
              <a:t>       nem szeretem. </a:t>
            </a:r>
          </a:p>
          <a:p>
            <a:pPr>
              <a:buNone/>
            </a:pPr>
            <a:r>
              <a:rPr lang="hu-HU" dirty="0" smtClean="0">
                <a:sym typeface="Wingdings" pitchFamily="2" charset="2"/>
              </a:rPr>
              <a:t>		   </a:t>
            </a:r>
            <a:r>
              <a:rPr lang="hu-HU" dirty="0" err="1" smtClean="0">
                <a:sym typeface="Wingdings" pitchFamily="2" charset="2"/>
              </a:rPr>
              <a:t>the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meat</a:t>
            </a:r>
            <a:r>
              <a:rPr lang="hu-HU" dirty="0" smtClean="0">
                <a:sym typeface="Wingdings" pitchFamily="2" charset="2"/>
              </a:rPr>
              <a:t>       </a:t>
            </a:r>
            <a:r>
              <a:rPr lang="hu-HU" dirty="0" err="1" smtClean="0">
                <a:sym typeface="Wingdings" pitchFamily="2" charset="2"/>
              </a:rPr>
              <a:t>fat</a:t>
            </a:r>
            <a:r>
              <a:rPr lang="hu-HU" dirty="0" smtClean="0">
                <a:sym typeface="Wingdings" pitchFamily="2" charset="2"/>
              </a:rPr>
              <a:t>      </a:t>
            </a:r>
            <a:r>
              <a:rPr lang="hu-HU" dirty="0" err="1" smtClean="0">
                <a:solidFill>
                  <a:srgbClr val="FF0000"/>
                </a:solidFill>
                <a:sym typeface="Wingdings" pitchFamily="2" charset="2"/>
              </a:rPr>
              <a:t>-3SG</a:t>
            </a:r>
            <a:r>
              <a:rPr lang="hu-HU" dirty="0" err="1" smtClean="0">
                <a:sym typeface="Wingdings" pitchFamily="2" charset="2"/>
              </a:rPr>
              <a:t>-ACC</a:t>
            </a:r>
            <a:r>
              <a:rPr lang="hu-HU" dirty="0" smtClean="0">
                <a:sym typeface="Wingdings" pitchFamily="2" charset="2"/>
              </a:rPr>
              <a:t>  </a:t>
            </a:r>
            <a:r>
              <a:rPr lang="hu-HU" dirty="0" err="1" smtClean="0">
                <a:sym typeface="Wingdings" pitchFamily="2" charset="2"/>
              </a:rPr>
              <a:t>not</a:t>
            </a:r>
            <a:r>
              <a:rPr lang="hu-HU" dirty="0" smtClean="0">
                <a:sym typeface="Wingdings" pitchFamily="2" charset="2"/>
              </a:rPr>
              <a:t>    </a:t>
            </a:r>
            <a:r>
              <a:rPr lang="hu-HU" dirty="0" err="1" smtClean="0">
                <a:sym typeface="Wingdings" pitchFamily="2" charset="2"/>
              </a:rPr>
              <a:t>like-1SG</a:t>
            </a:r>
            <a:endParaRPr lang="hu-HU" dirty="0" smtClean="0">
              <a:sym typeface="Wingdings" pitchFamily="2" charset="2"/>
            </a:endParaRPr>
          </a:p>
          <a:p>
            <a:pPr>
              <a:buNone/>
            </a:pPr>
            <a:r>
              <a:rPr lang="hu-HU" dirty="0" smtClean="0">
                <a:sym typeface="Wingdings" pitchFamily="2" charset="2"/>
              </a:rPr>
              <a:t>        ‘The </a:t>
            </a:r>
            <a:r>
              <a:rPr lang="hu-HU" dirty="0" err="1" smtClean="0">
                <a:sym typeface="Wingdings" pitchFamily="2" charset="2"/>
              </a:rPr>
              <a:t>fat</a:t>
            </a:r>
            <a:r>
              <a:rPr lang="hu-HU" dirty="0" smtClean="0">
                <a:sym typeface="Wingdings" pitchFamily="2" charset="2"/>
              </a:rPr>
              <a:t> (part) of </a:t>
            </a:r>
            <a:r>
              <a:rPr lang="hu-HU" dirty="0" err="1" smtClean="0">
                <a:sym typeface="Wingdings" pitchFamily="2" charset="2"/>
              </a:rPr>
              <a:t>the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meat</a:t>
            </a:r>
            <a:r>
              <a:rPr lang="hu-HU" dirty="0" smtClean="0">
                <a:sym typeface="Wingdings" pitchFamily="2" charset="2"/>
              </a:rPr>
              <a:t>, I </a:t>
            </a:r>
            <a:r>
              <a:rPr lang="hu-HU" dirty="0" err="1" smtClean="0">
                <a:sym typeface="Wingdings" pitchFamily="2" charset="2"/>
              </a:rPr>
              <a:t>don’t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like</a:t>
            </a:r>
            <a:r>
              <a:rPr lang="hu-HU" dirty="0" smtClean="0">
                <a:sym typeface="Wingdings" pitchFamily="2" charset="2"/>
              </a:rPr>
              <a:t>.’</a:t>
            </a:r>
          </a:p>
          <a:p>
            <a:pPr>
              <a:buNone/>
            </a:pPr>
            <a:endParaRPr lang="hu-HU" sz="1300" dirty="0" smtClean="0">
              <a:sym typeface="Wingdings" pitchFamily="2" charset="2"/>
            </a:endParaRPr>
          </a:p>
          <a:p>
            <a:pPr>
              <a:buNone/>
            </a:pPr>
            <a:r>
              <a:rPr lang="hu-HU" b="1" dirty="0" smtClean="0">
                <a:sym typeface="Wingdings" pitchFamily="2" charset="2"/>
              </a:rPr>
              <a:t>(21) [</a:t>
            </a:r>
            <a:r>
              <a:rPr lang="hu-HU" b="1" baseline="-25000" dirty="0" err="1" smtClean="0">
                <a:sym typeface="Wingdings" pitchFamily="2" charset="2"/>
              </a:rPr>
              <a:t>DP</a:t>
            </a:r>
            <a:r>
              <a:rPr lang="hu-HU" b="1" dirty="0" smtClean="0">
                <a:sym typeface="Wingdings" pitchFamily="2" charset="2"/>
              </a:rPr>
              <a:t> A [</a:t>
            </a:r>
            <a:r>
              <a:rPr lang="hu-HU" b="1" baseline="-25000" dirty="0" err="1" smtClean="0">
                <a:sym typeface="Wingdings" pitchFamily="2" charset="2"/>
              </a:rPr>
              <a:t>NP</a:t>
            </a:r>
            <a:r>
              <a:rPr lang="hu-HU" b="1" dirty="0" smtClean="0">
                <a:sym typeface="Wingdings" pitchFamily="2" charset="2"/>
              </a:rPr>
              <a:t> </a:t>
            </a:r>
            <a:r>
              <a:rPr lang="hu-HU" b="1" dirty="0" err="1" smtClean="0">
                <a:sym typeface="Wingdings" pitchFamily="2" charset="2"/>
              </a:rPr>
              <a:t>szeb-b</a:t>
            </a:r>
            <a:r>
              <a:rPr lang="hu-HU" b="1" dirty="0" smtClean="0">
                <a:sym typeface="Wingdings" pitchFamily="2" charset="2"/>
              </a:rPr>
              <a:t>]</a:t>
            </a:r>
            <a:r>
              <a:rPr lang="hu-HU" b="1" dirty="0" err="1" smtClean="0">
                <a:solidFill>
                  <a:srgbClr val="FF0000"/>
                </a:solidFill>
                <a:sym typeface="Wingdings" pitchFamily="2" charset="2"/>
              </a:rPr>
              <a:t>-ik</a:t>
            </a:r>
            <a:r>
              <a:rPr lang="hu-HU" b="1" dirty="0" smtClean="0">
                <a:sym typeface="Wingdings" pitchFamily="2" charset="2"/>
              </a:rPr>
              <a:t>]</a:t>
            </a:r>
            <a:r>
              <a:rPr lang="hu-HU" b="1" dirty="0" err="1" smtClean="0">
                <a:sym typeface="Wingdings" pitchFamily="2" charset="2"/>
              </a:rPr>
              <a:t>-et</a:t>
            </a:r>
            <a:r>
              <a:rPr lang="hu-HU" b="1" dirty="0" smtClean="0">
                <a:sym typeface="Wingdings" pitchFamily="2" charset="2"/>
              </a:rPr>
              <a:t>     /az   </a:t>
            </a:r>
            <a:r>
              <a:rPr lang="hu-HU" b="1" dirty="0" err="1" smtClean="0">
                <a:sym typeface="Wingdings" pitchFamily="2" charset="2"/>
              </a:rPr>
              <a:t>apra</a:t>
            </a:r>
            <a:r>
              <a:rPr lang="hu-HU" b="1" dirty="0" smtClean="0">
                <a:sym typeface="Wingdings" pitchFamily="2" charset="2"/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  <a:sym typeface="Wingdings" pitchFamily="2" charset="2"/>
              </a:rPr>
              <a:t>-já</a:t>
            </a:r>
            <a:r>
              <a:rPr lang="hu-HU" b="1" dirty="0" smtClean="0">
                <a:solidFill>
                  <a:srgbClr val="FF0000"/>
                </a:solidFill>
                <a:sym typeface="Wingdings" pitchFamily="2" charset="2"/>
              </a:rPr>
              <a:t>   </a:t>
            </a:r>
            <a:r>
              <a:rPr lang="hu-HU" b="1" dirty="0" err="1" smtClean="0">
                <a:sym typeface="Wingdings" pitchFamily="2" charset="2"/>
              </a:rPr>
              <a:t>-t</a:t>
            </a:r>
            <a:r>
              <a:rPr lang="hu-HU" b="1" dirty="0" smtClean="0">
                <a:sym typeface="Wingdings" pitchFamily="2" charset="2"/>
              </a:rPr>
              <a:t>      kérem</a:t>
            </a:r>
            <a:r>
              <a:rPr lang="hu-HU" dirty="0" smtClean="0">
                <a:sym typeface="Wingdings" pitchFamily="2" charset="2"/>
              </a:rPr>
              <a:t>. </a:t>
            </a:r>
          </a:p>
          <a:p>
            <a:pPr>
              <a:buNone/>
            </a:pPr>
            <a:r>
              <a:rPr lang="hu-HU" dirty="0" smtClean="0">
                <a:sym typeface="Wingdings" pitchFamily="2" charset="2"/>
              </a:rPr>
              <a:t>	       </a:t>
            </a:r>
            <a:r>
              <a:rPr lang="hu-HU" dirty="0" err="1" smtClean="0">
                <a:sym typeface="Wingdings" pitchFamily="2" charset="2"/>
              </a:rPr>
              <a:t>the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nice-</a:t>
            </a:r>
            <a:r>
              <a:rPr lang="hu-HU" sz="3000" dirty="0" err="1" smtClean="0">
                <a:sym typeface="Wingdings" pitchFamily="2" charset="2"/>
              </a:rPr>
              <a:t>COMP</a:t>
            </a:r>
            <a:r>
              <a:rPr lang="hu-HU" sz="3000" dirty="0" err="1" smtClean="0">
                <a:solidFill>
                  <a:srgbClr val="FF0000"/>
                </a:solidFill>
                <a:sym typeface="Wingdings" pitchFamily="2" charset="2"/>
              </a:rPr>
              <a:t>-3PL</a:t>
            </a:r>
            <a:r>
              <a:rPr lang="hu-HU" sz="3000" dirty="0" err="1" smtClean="0">
                <a:sym typeface="Wingdings" pitchFamily="2" charset="2"/>
              </a:rPr>
              <a:t>-ACC</a:t>
            </a:r>
            <a:r>
              <a:rPr lang="hu-HU" dirty="0" smtClean="0">
                <a:sym typeface="Wingdings" pitchFamily="2" charset="2"/>
              </a:rPr>
              <a:t>/</a:t>
            </a:r>
            <a:r>
              <a:rPr lang="hu-HU" dirty="0" err="1" smtClean="0">
                <a:sym typeface="Wingdings" pitchFamily="2" charset="2"/>
              </a:rPr>
              <a:t>the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small</a:t>
            </a:r>
            <a:r>
              <a:rPr lang="hu-HU" dirty="0" err="1" smtClean="0">
                <a:solidFill>
                  <a:srgbClr val="FF0000"/>
                </a:solidFill>
                <a:sym typeface="Wingdings" pitchFamily="2" charset="2"/>
              </a:rPr>
              <a:t>-</a:t>
            </a:r>
            <a:r>
              <a:rPr lang="hu-HU" sz="3000" dirty="0" err="1" smtClean="0">
                <a:solidFill>
                  <a:srgbClr val="FF0000"/>
                </a:solidFill>
                <a:sym typeface="Wingdings" pitchFamily="2" charset="2"/>
              </a:rPr>
              <a:t>3SG</a:t>
            </a:r>
            <a:r>
              <a:rPr lang="hu-HU" sz="3000" dirty="0" err="1" smtClean="0">
                <a:sym typeface="Wingdings" pitchFamily="2" charset="2"/>
              </a:rPr>
              <a:t>-ACC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want-I</a:t>
            </a:r>
            <a:endParaRPr lang="hu-HU" dirty="0" smtClean="0">
              <a:sym typeface="Wingdings" pitchFamily="2" charset="2"/>
            </a:endParaRPr>
          </a:p>
          <a:p>
            <a:pPr>
              <a:buNone/>
            </a:pPr>
            <a:r>
              <a:rPr lang="hu-HU" dirty="0" smtClean="0"/>
              <a:t>        ‘I </a:t>
            </a:r>
            <a:r>
              <a:rPr lang="hu-HU" dirty="0" err="1" smtClean="0"/>
              <a:t>want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nicer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/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small</a:t>
            </a:r>
            <a:r>
              <a:rPr lang="hu-HU" dirty="0" smtClean="0"/>
              <a:t> </a:t>
            </a:r>
            <a:r>
              <a:rPr lang="hu-HU" dirty="0" err="1" smtClean="0"/>
              <a:t>ones</a:t>
            </a:r>
            <a:r>
              <a:rPr lang="hu-HU" dirty="0" smtClean="0"/>
              <a:t>.’</a:t>
            </a: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7016" y="116632"/>
            <a:ext cx="8856984" cy="1143000"/>
          </a:xfrm>
        </p:spPr>
        <p:txBody>
          <a:bodyPr>
            <a:noAutofit/>
          </a:bodyPr>
          <a:lstStyle/>
          <a:p>
            <a:r>
              <a:rPr lang="hu-HU" sz="4000" b="1" dirty="0" err="1" smtClean="0"/>
              <a:t>Default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agreement</a:t>
            </a:r>
            <a:r>
              <a:rPr lang="hu-HU" sz="4000" b="1" dirty="0" smtClean="0"/>
              <a:t>/</a:t>
            </a:r>
            <a:r>
              <a:rPr lang="hu-HU" sz="4000" b="1" dirty="0" err="1" smtClean="0"/>
              <a:t>anti-agreement</a:t>
            </a:r>
            <a:r>
              <a:rPr lang="hu-HU" sz="4000" b="1" dirty="0" smtClean="0"/>
              <a:t>: </a:t>
            </a:r>
            <a:r>
              <a:rPr lang="hu-HU" sz="4000" b="1" dirty="0" err="1" smtClean="0"/>
              <a:t>3SG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726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b="1" dirty="0" smtClean="0"/>
              <a:t>(22) Túl nagy adag,     meghagyom a </a:t>
            </a:r>
            <a:r>
              <a:rPr lang="hu-HU" b="1" dirty="0" err="1" smtClean="0"/>
              <a:t>jav</a:t>
            </a:r>
            <a:r>
              <a:rPr lang="hu-HU" b="1" dirty="0" err="1" smtClean="0">
                <a:solidFill>
                  <a:srgbClr val="FF0000"/>
                </a:solidFill>
              </a:rPr>
              <a:t>-á</a:t>
            </a:r>
            <a:r>
              <a:rPr lang="hu-HU" b="1" dirty="0" err="1" smtClean="0"/>
              <a:t>-t</a:t>
            </a:r>
            <a:r>
              <a:rPr lang="hu-HU" b="1" dirty="0" smtClean="0"/>
              <a:t>.</a:t>
            </a:r>
          </a:p>
          <a:p>
            <a:pPr>
              <a:buNone/>
            </a:pPr>
            <a:r>
              <a:rPr lang="hu-HU" dirty="0" smtClean="0"/>
              <a:t>	    </a:t>
            </a:r>
            <a:r>
              <a:rPr lang="hu-HU" dirty="0" err="1" smtClean="0"/>
              <a:t>too</a:t>
            </a:r>
            <a:r>
              <a:rPr lang="hu-HU" dirty="0" smtClean="0"/>
              <a:t> </a:t>
            </a:r>
            <a:r>
              <a:rPr lang="hu-HU" dirty="0" err="1" smtClean="0"/>
              <a:t>big</a:t>
            </a:r>
            <a:r>
              <a:rPr lang="hu-HU" dirty="0" smtClean="0"/>
              <a:t>    </a:t>
            </a:r>
            <a:r>
              <a:rPr lang="hu-HU" dirty="0" err="1" smtClean="0"/>
              <a:t>portion</a:t>
            </a:r>
            <a:r>
              <a:rPr lang="hu-HU" dirty="0" smtClean="0"/>
              <a:t>, </a:t>
            </a:r>
            <a:r>
              <a:rPr lang="hu-HU" dirty="0" err="1" smtClean="0"/>
              <a:t>leave-I</a:t>
            </a:r>
            <a:r>
              <a:rPr lang="hu-HU" dirty="0" smtClean="0"/>
              <a:t>       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good</a:t>
            </a:r>
            <a:r>
              <a:rPr lang="hu-HU" dirty="0" err="1" smtClean="0">
                <a:solidFill>
                  <a:srgbClr val="FF0000"/>
                </a:solidFill>
              </a:rPr>
              <a:t>-</a:t>
            </a:r>
            <a:r>
              <a:rPr lang="hu-HU" sz="2800" dirty="0" err="1" smtClean="0">
                <a:solidFill>
                  <a:srgbClr val="FF0000"/>
                </a:solidFill>
              </a:rPr>
              <a:t>3SG</a:t>
            </a:r>
            <a:r>
              <a:rPr lang="hu-HU" sz="2800" dirty="0" err="1" smtClean="0"/>
              <a:t>-ACC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‘</a:t>
            </a:r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err="1" smtClean="0"/>
              <a:t>too</a:t>
            </a:r>
            <a:r>
              <a:rPr lang="hu-HU" dirty="0" smtClean="0"/>
              <a:t> </a:t>
            </a:r>
            <a:r>
              <a:rPr lang="hu-HU" dirty="0" err="1" smtClean="0"/>
              <a:t>big</a:t>
            </a:r>
            <a:r>
              <a:rPr lang="hu-HU" dirty="0" smtClean="0"/>
              <a:t> a </a:t>
            </a:r>
            <a:r>
              <a:rPr lang="hu-HU" dirty="0" err="1" smtClean="0"/>
              <a:t>portion</a:t>
            </a:r>
            <a:r>
              <a:rPr lang="hu-HU" dirty="0" smtClean="0"/>
              <a:t>, I </a:t>
            </a:r>
            <a:r>
              <a:rPr lang="hu-HU" dirty="0" err="1" smtClean="0"/>
              <a:t>leave</a:t>
            </a:r>
            <a:r>
              <a:rPr lang="hu-HU" dirty="0" smtClean="0"/>
              <a:t> he </a:t>
            </a:r>
            <a:r>
              <a:rPr lang="hu-HU" dirty="0" err="1" smtClean="0"/>
              <a:t>better</a:t>
            </a:r>
            <a:r>
              <a:rPr lang="hu-HU" dirty="0" smtClean="0"/>
              <a:t> part of </a:t>
            </a:r>
            <a:r>
              <a:rPr lang="hu-HU" dirty="0" err="1" smtClean="0"/>
              <a:t>it</a:t>
            </a:r>
            <a:r>
              <a:rPr lang="hu-HU" dirty="0" smtClean="0"/>
              <a:t>.’</a:t>
            </a:r>
          </a:p>
          <a:p>
            <a:pPr>
              <a:buNone/>
            </a:pPr>
            <a:endParaRPr lang="hu-HU" sz="1300" dirty="0" smtClean="0"/>
          </a:p>
          <a:p>
            <a:pPr>
              <a:buNone/>
            </a:pPr>
            <a:r>
              <a:rPr lang="hu-HU" b="1" dirty="0" smtClean="0"/>
              <a:t>(23) A    dolgozatok   jól     sikerültek</a:t>
            </a:r>
            <a:r>
              <a:rPr lang="hu-HU" dirty="0" smtClean="0"/>
              <a:t>. </a:t>
            </a:r>
            <a:r>
              <a:rPr lang="hu-HU" b="1" dirty="0" smtClean="0"/>
              <a:t>A     jav  </a:t>
            </a:r>
            <a:r>
              <a:rPr lang="hu-HU" b="1" dirty="0" err="1" smtClean="0">
                <a:solidFill>
                  <a:srgbClr val="FF0000"/>
                </a:solidFill>
              </a:rPr>
              <a:t>-á</a:t>
            </a:r>
            <a:r>
              <a:rPr lang="hu-HU" b="1" dirty="0" smtClean="0"/>
              <a:t> </a:t>
            </a:r>
            <a:r>
              <a:rPr lang="hu-HU" b="1" dirty="0" err="1" smtClean="0"/>
              <a:t>-t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term-papers</a:t>
            </a:r>
            <a:r>
              <a:rPr lang="hu-HU" dirty="0" smtClean="0"/>
              <a:t> </a:t>
            </a:r>
            <a:r>
              <a:rPr lang="hu-HU" dirty="0" err="1" smtClean="0"/>
              <a:t>well</a:t>
            </a:r>
            <a:r>
              <a:rPr lang="hu-HU" dirty="0" smtClean="0"/>
              <a:t> </a:t>
            </a:r>
            <a:r>
              <a:rPr lang="hu-HU" dirty="0" err="1" smtClean="0"/>
              <a:t>succeeded</a:t>
            </a:r>
            <a:r>
              <a:rPr lang="hu-HU" dirty="0" smtClean="0"/>
              <a:t>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good</a:t>
            </a:r>
            <a:r>
              <a:rPr lang="hu-HU" sz="3600" dirty="0" err="1" smtClean="0">
                <a:solidFill>
                  <a:srgbClr val="FF0000"/>
                </a:solidFill>
              </a:rPr>
              <a:t>-</a:t>
            </a:r>
            <a:r>
              <a:rPr lang="hu-HU" sz="2800" dirty="0" err="1" smtClean="0">
                <a:solidFill>
                  <a:srgbClr val="FF0000"/>
                </a:solidFill>
              </a:rPr>
              <a:t>3SG</a:t>
            </a:r>
            <a:r>
              <a:rPr lang="hu-HU" sz="2800" dirty="0" err="1" smtClean="0"/>
              <a:t>-ACC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</a:t>
            </a:r>
            <a:r>
              <a:rPr lang="hu-HU" b="1" dirty="0" smtClean="0"/>
              <a:t>/*jav  </a:t>
            </a:r>
            <a:r>
              <a:rPr lang="hu-HU" b="1" dirty="0" err="1" smtClean="0">
                <a:solidFill>
                  <a:srgbClr val="FF0000"/>
                </a:solidFill>
              </a:rPr>
              <a:t>-uk</a:t>
            </a:r>
            <a:r>
              <a:rPr lang="hu-HU" b="1" dirty="0" smtClean="0">
                <a:solidFill>
                  <a:srgbClr val="FF0000"/>
                </a:solidFill>
              </a:rPr>
              <a:t>  </a:t>
            </a:r>
            <a:r>
              <a:rPr lang="hu-HU" b="1" dirty="0" err="1" smtClean="0"/>
              <a:t>-at</a:t>
            </a:r>
            <a:r>
              <a:rPr lang="hu-HU" b="1" dirty="0" smtClean="0"/>
              <a:t>     beadjuk      egy konferenciára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       /</a:t>
            </a:r>
            <a:r>
              <a:rPr lang="hu-HU" dirty="0" err="1" smtClean="0"/>
              <a:t>good</a:t>
            </a:r>
            <a:r>
              <a:rPr lang="hu-HU" dirty="0" err="1" smtClean="0">
                <a:solidFill>
                  <a:srgbClr val="FF0000"/>
                </a:solidFill>
              </a:rPr>
              <a:t>-3PL</a:t>
            </a:r>
            <a:r>
              <a:rPr lang="hu-HU" dirty="0" err="1" smtClean="0"/>
              <a:t>-ACC</a:t>
            </a:r>
            <a:r>
              <a:rPr lang="hu-HU" dirty="0" smtClean="0"/>
              <a:t> </a:t>
            </a:r>
            <a:r>
              <a:rPr lang="hu-HU" dirty="0" err="1" smtClean="0"/>
              <a:t>submit.we</a:t>
            </a:r>
            <a:r>
              <a:rPr lang="hu-HU" dirty="0" smtClean="0"/>
              <a:t>  a     </a:t>
            </a:r>
            <a:r>
              <a:rPr lang="hu-HU" dirty="0" err="1" smtClean="0"/>
              <a:t>conference.to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‘The </a:t>
            </a:r>
            <a:r>
              <a:rPr lang="hu-HU" dirty="0" err="1" smtClean="0"/>
              <a:t>term</a:t>
            </a:r>
            <a:r>
              <a:rPr lang="hu-HU" dirty="0" smtClean="0"/>
              <a:t> </a:t>
            </a:r>
            <a:r>
              <a:rPr lang="hu-HU" dirty="0" err="1" smtClean="0"/>
              <a:t>papers</a:t>
            </a:r>
            <a:r>
              <a:rPr lang="hu-HU" dirty="0" smtClean="0"/>
              <a:t> </a:t>
            </a:r>
            <a:r>
              <a:rPr lang="hu-HU" dirty="0" err="1" smtClean="0"/>
              <a:t>succeeded</a:t>
            </a:r>
            <a:r>
              <a:rPr lang="hu-HU" dirty="0" smtClean="0"/>
              <a:t> </a:t>
            </a:r>
            <a:r>
              <a:rPr lang="hu-HU" dirty="0" err="1" smtClean="0"/>
              <a:t>well</a:t>
            </a:r>
            <a:r>
              <a:rPr lang="hu-HU" dirty="0" smtClean="0"/>
              <a:t>.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submit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   </a:t>
            </a:r>
          </a:p>
          <a:p>
            <a:pPr>
              <a:buNone/>
            </a:pPr>
            <a:r>
              <a:rPr lang="hu-HU" dirty="0" smtClean="0"/>
              <a:t>      </a:t>
            </a:r>
            <a:r>
              <a:rPr lang="hu-HU" dirty="0" err="1" smtClean="0"/>
              <a:t>better</a:t>
            </a:r>
            <a:r>
              <a:rPr lang="hu-HU" dirty="0" smtClean="0"/>
              <a:t> part of </a:t>
            </a:r>
            <a:r>
              <a:rPr lang="hu-HU" dirty="0" err="1" smtClean="0"/>
              <a:t>them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a </a:t>
            </a:r>
            <a:r>
              <a:rPr lang="hu-HU" dirty="0" err="1" smtClean="0"/>
              <a:t>conference</a:t>
            </a:r>
            <a:r>
              <a:rPr lang="hu-HU" dirty="0" smtClean="0"/>
              <a:t>.’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 err="1" smtClean="0"/>
              <a:t>Grammaticalized</a:t>
            </a:r>
            <a:r>
              <a:rPr lang="hu-HU" sz="4000" b="1" dirty="0" smtClean="0"/>
              <a:t> (</a:t>
            </a:r>
            <a:r>
              <a:rPr lang="hu-HU" sz="4000" b="1" dirty="0" err="1" smtClean="0"/>
              <a:t>non-agreeing</a:t>
            </a:r>
            <a:r>
              <a:rPr lang="hu-HU" sz="4000" b="1" dirty="0" smtClean="0"/>
              <a:t>) </a:t>
            </a:r>
            <a:r>
              <a:rPr lang="hu-HU" sz="4000" b="1" dirty="0" err="1" smtClean="0"/>
              <a:t>3SG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possessive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>
              <a:buNone/>
            </a:pPr>
            <a:r>
              <a:rPr lang="hu-HU" b="1" dirty="0" smtClean="0"/>
              <a:t>(24) </a:t>
            </a:r>
            <a:r>
              <a:rPr lang="hu-HU" b="1" dirty="0" err="1" smtClean="0"/>
              <a:t>Hárm-as</a:t>
            </a:r>
            <a:r>
              <a:rPr lang="hu-HU" b="1" dirty="0" smtClean="0"/>
              <a:t>  </a:t>
            </a:r>
            <a:r>
              <a:rPr lang="hu-HU" b="1" dirty="0" err="1" smtClean="0">
                <a:solidFill>
                  <a:srgbClr val="FF0000"/>
                </a:solidFill>
              </a:rPr>
              <a:t>-á</a:t>
            </a:r>
            <a:r>
              <a:rPr lang="hu-HU" b="1" dirty="0" smtClean="0"/>
              <a:t>    </a:t>
            </a:r>
            <a:r>
              <a:rPr lang="hu-HU" b="1" dirty="0" err="1" smtClean="0"/>
              <a:t>-val</a:t>
            </a:r>
            <a:r>
              <a:rPr lang="hu-HU" b="1" dirty="0" smtClean="0"/>
              <a:t>    mentünk be.</a:t>
            </a:r>
          </a:p>
          <a:p>
            <a:pPr>
              <a:buNone/>
            </a:pPr>
            <a:r>
              <a:rPr lang="hu-HU" dirty="0" smtClean="0"/>
              <a:t>	    </a:t>
            </a:r>
            <a:r>
              <a:rPr lang="hu-HU" dirty="0" err="1" smtClean="0"/>
              <a:t>three-ADJ</a:t>
            </a:r>
            <a:r>
              <a:rPr lang="hu-HU" dirty="0" err="1" smtClean="0">
                <a:solidFill>
                  <a:srgbClr val="FF0000"/>
                </a:solidFill>
              </a:rPr>
              <a:t>-3SG</a:t>
            </a:r>
            <a:r>
              <a:rPr lang="hu-HU" dirty="0" err="1" smtClean="0"/>
              <a:t>-with</a:t>
            </a:r>
            <a:r>
              <a:rPr lang="hu-HU" dirty="0" smtClean="0"/>
              <a:t> </a:t>
            </a:r>
            <a:r>
              <a:rPr lang="hu-HU" dirty="0" err="1" smtClean="0"/>
              <a:t>went.we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‘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went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threes</a:t>
            </a:r>
            <a:r>
              <a:rPr lang="hu-HU" dirty="0" smtClean="0"/>
              <a:t>.’ [</a:t>
            </a:r>
            <a:r>
              <a:rPr lang="hu-HU" dirty="0" err="1" smtClean="0"/>
              <a:t>threes</a:t>
            </a:r>
            <a:r>
              <a:rPr lang="hu-HU" dirty="0" smtClean="0"/>
              <a:t> of </a:t>
            </a:r>
            <a:r>
              <a:rPr lang="hu-HU" dirty="0" err="1" smtClean="0"/>
              <a:t>us</a:t>
            </a:r>
            <a:r>
              <a:rPr lang="hu-HU" dirty="0" smtClean="0"/>
              <a:t>]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smtClean="0"/>
              <a:t>(25) </a:t>
            </a:r>
            <a:r>
              <a:rPr lang="hu-HU" b="1" dirty="0" err="1" smtClean="0"/>
              <a:t>Harm-ad</a:t>
            </a:r>
            <a:r>
              <a:rPr lang="hu-HU" b="1" dirty="0" smtClean="0"/>
              <a:t>  </a:t>
            </a:r>
            <a:r>
              <a:rPr lang="hu-HU" b="1" dirty="0" err="1" smtClean="0">
                <a:solidFill>
                  <a:srgbClr val="FF0000"/>
                </a:solidFill>
              </a:rPr>
              <a:t>-já</a:t>
            </a:r>
            <a:r>
              <a:rPr lang="hu-HU" b="1" dirty="0" smtClean="0">
                <a:solidFill>
                  <a:srgbClr val="FF0000"/>
                </a:solidFill>
              </a:rPr>
              <a:t>  </a:t>
            </a:r>
            <a:r>
              <a:rPr lang="hu-HU" b="1" dirty="0" err="1" smtClean="0"/>
              <a:t>-ra</a:t>
            </a:r>
            <a:r>
              <a:rPr lang="hu-HU" b="1" dirty="0" smtClean="0"/>
              <a:t>     mentünk be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        </a:t>
            </a:r>
            <a:r>
              <a:rPr lang="hu-HU" dirty="0" err="1" smtClean="0"/>
              <a:t>three-</a:t>
            </a:r>
            <a:r>
              <a:rPr lang="hu-HU" sz="2800" dirty="0" err="1" smtClean="0"/>
              <a:t>ORD-</a:t>
            </a:r>
            <a:r>
              <a:rPr lang="hu-HU" sz="2800" dirty="0" err="1" smtClean="0">
                <a:solidFill>
                  <a:srgbClr val="FF0000"/>
                </a:solidFill>
              </a:rPr>
              <a:t>3SG</a:t>
            </a:r>
            <a:r>
              <a:rPr lang="hu-HU" sz="2800" dirty="0" err="1" smtClean="0"/>
              <a:t>-SUBL</a:t>
            </a:r>
            <a:r>
              <a:rPr lang="hu-HU" dirty="0" smtClean="0"/>
              <a:t> </a:t>
            </a:r>
            <a:r>
              <a:rPr lang="hu-HU" dirty="0" err="1" smtClean="0"/>
              <a:t>went.we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‘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went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third</a:t>
            </a:r>
            <a:r>
              <a:rPr lang="hu-HU" dirty="0" smtClean="0"/>
              <a:t> [of] </a:t>
            </a:r>
            <a:r>
              <a:rPr lang="hu-HU" dirty="0" err="1" smtClean="0"/>
              <a:t>time</a:t>
            </a:r>
            <a:r>
              <a:rPr lang="hu-HU" dirty="0" smtClean="0"/>
              <a:t>[s].’</a:t>
            </a: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err="1" smtClean="0"/>
              <a:t>Lexicalized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3</a:t>
            </a:r>
            <a:r>
              <a:rPr lang="hu-HU" sz="4000" b="1" cap="small" dirty="0" err="1" smtClean="0"/>
              <a:t>sg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possessive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7525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b="1" i="1" dirty="0" err="1" smtClean="0"/>
              <a:t>ves-</a:t>
            </a:r>
            <a:r>
              <a:rPr lang="hu-HU" b="1" i="1" dirty="0" err="1" smtClean="0">
                <a:solidFill>
                  <a:srgbClr val="FF0000"/>
                </a:solidFill>
              </a:rPr>
              <a:t>e</a:t>
            </a:r>
            <a:r>
              <a:rPr lang="hu-HU" b="1" i="1" dirty="0" smtClean="0"/>
              <a:t> </a:t>
            </a:r>
            <a:r>
              <a:rPr lang="hu-HU" dirty="0" smtClean="0"/>
              <a:t>‘</a:t>
            </a:r>
            <a:r>
              <a:rPr lang="hu-HU" dirty="0" err="1" smtClean="0"/>
              <a:t>kidney</a:t>
            </a:r>
            <a:r>
              <a:rPr lang="hu-HU" dirty="0" smtClean="0"/>
              <a:t>’</a:t>
            </a:r>
            <a:r>
              <a:rPr lang="hu-HU" b="1" i="1" dirty="0" smtClean="0"/>
              <a:t>, </a:t>
            </a:r>
            <a:r>
              <a:rPr lang="hu-HU" b="1" i="1" dirty="0" err="1" smtClean="0"/>
              <a:t>ep-</a:t>
            </a:r>
            <a:r>
              <a:rPr lang="hu-HU" b="1" i="1" dirty="0" err="1" smtClean="0">
                <a:solidFill>
                  <a:srgbClr val="FF0000"/>
                </a:solidFill>
              </a:rPr>
              <a:t>e</a:t>
            </a:r>
            <a:r>
              <a:rPr lang="hu-HU" b="1" i="1" dirty="0" smtClean="0"/>
              <a:t> </a:t>
            </a:r>
            <a:r>
              <a:rPr lang="hu-HU" dirty="0" smtClean="0"/>
              <a:t>‘</a:t>
            </a:r>
            <a:r>
              <a:rPr lang="hu-HU" dirty="0" err="1" smtClean="0"/>
              <a:t>bile</a:t>
            </a:r>
            <a:r>
              <a:rPr lang="hu-HU" dirty="0" smtClean="0"/>
              <a:t>’</a:t>
            </a:r>
            <a:r>
              <a:rPr lang="hu-HU" b="1" i="1" dirty="0" smtClean="0"/>
              <a:t>, </a:t>
            </a:r>
            <a:r>
              <a:rPr lang="hu-HU" b="1" i="1" dirty="0" err="1" smtClean="0"/>
              <a:t>zúz-</a:t>
            </a:r>
            <a:r>
              <a:rPr lang="hu-HU" b="1" i="1" dirty="0" err="1" smtClean="0">
                <a:solidFill>
                  <a:srgbClr val="FF0000"/>
                </a:solidFill>
              </a:rPr>
              <a:t>a</a:t>
            </a:r>
            <a:r>
              <a:rPr lang="hu-HU" b="1" i="1" dirty="0" smtClean="0"/>
              <a:t> </a:t>
            </a:r>
            <a:r>
              <a:rPr lang="hu-HU" dirty="0" smtClean="0"/>
              <a:t>‘</a:t>
            </a:r>
            <a:r>
              <a:rPr lang="hu-HU" dirty="0" err="1" smtClean="0"/>
              <a:t>gizzard</a:t>
            </a:r>
            <a:r>
              <a:rPr lang="hu-HU" dirty="0" smtClean="0"/>
              <a:t>’</a:t>
            </a:r>
            <a:r>
              <a:rPr lang="hu-HU" b="1" i="1" dirty="0" smtClean="0"/>
              <a:t>, </a:t>
            </a:r>
            <a:r>
              <a:rPr lang="hu-HU" b="1" i="1" dirty="0" err="1" smtClean="0"/>
              <a:t>szá-</a:t>
            </a:r>
            <a:r>
              <a:rPr lang="hu-HU" b="1" i="1" dirty="0" err="1" smtClean="0">
                <a:solidFill>
                  <a:srgbClr val="FF0000"/>
                </a:solidFill>
              </a:rPr>
              <a:t>j</a:t>
            </a:r>
            <a:r>
              <a:rPr lang="hu-HU" dirty="0" smtClean="0"/>
              <a:t> ‘</a:t>
            </a:r>
            <a:r>
              <a:rPr lang="hu-HU" dirty="0" err="1" smtClean="0"/>
              <a:t>mouth</a:t>
            </a:r>
            <a:r>
              <a:rPr lang="hu-HU" dirty="0" smtClean="0"/>
              <a:t>’</a:t>
            </a:r>
            <a:r>
              <a:rPr lang="hu-HU" b="1" i="1" dirty="0" smtClean="0"/>
              <a:t>, </a:t>
            </a:r>
            <a:r>
              <a:rPr lang="hu-HU" b="1" i="1" dirty="0" err="1" smtClean="0"/>
              <a:t>or-</a:t>
            </a:r>
            <a:r>
              <a:rPr lang="hu-HU" b="1" i="1" dirty="0" err="1" smtClean="0">
                <a:solidFill>
                  <a:srgbClr val="FF0000"/>
                </a:solidFill>
              </a:rPr>
              <a:t>ja</a:t>
            </a:r>
            <a:r>
              <a:rPr lang="hu-HU" b="1" i="1" dirty="0" smtClean="0"/>
              <a:t> </a:t>
            </a:r>
            <a:r>
              <a:rPr lang="hu-HU" dirty="0" smtClean="0"/>
              <a:t>‘</a:t>
            </a:r>
            <a:r>
              <a:rPr lang="hu-HU" dirty="0" err="1" smtClean="0"/>
              <a:t>spare-rib</a:t>
            </a:r>
            <a:r>
              <a:rPr lang="hu-HU" dirty="0" smtClean="0"/>
              <a:t>’</a:t>
            </a:r>
            <a:r>
              <a:rPr lang="hu-HU" b="1" i="1" dirty="0" smtClean="0"/>
              <a:t>, tar-</a:t>
            </a:r>
            <a:r>
              <a:rPr lang="hu-HU" b="1" i="1" dirty="0" smtClean="0">
                <a:solidFill>
                  <a:srgbClr val="FF0000"/>
                </a:solidFill>
              </a:rPr>
              <a:t>ja</a:t>
            </a:r>
            <a:r>
              <a:rPr lang="hu-HU" b="1" i="1" dirty="0" smtClean="0"/>
              <a:t> </a:t>
            </a:r>
            <a:r>
              <a:rPr lang="hu-HU" dirty="0" smtClean="0"/>
              <a:t>‘</a:t>
            </a:r>
            <a:r>
              <a:rPr lang="hu-HU" dirty="0" err="1" smtClean="0"/>
              <a:t>spare-rib</a:t>
            </a:r>
            <a:r>
              <a:rPr lang="hu-HU" b="1" i="1" dirty="0" smtClean="0"/>
              <a:t>, mar-</a:t>
            </a:r>
            <a:r>
              <a:rPr lang="hu-HU" b="1" i="1" dirty="0" smtClean="0">
                <a:solidFill>
                  <a:srgbClr val="FF0000"/>
                </a:solidFill>
              </a:rPr>
              <a:t>ja</a:t>
            </a:r>
            <a:r>
              <a:rPr lang="hu-HU" b="1" i="1" dirty="0" smtClean="0"/>
              <a:t> </a:t>
            </a:r>
            <a:r>
              <a:rPr lang="hu-HU" dirty="0" smtClean="0"/>
              <a:t>‘</a:t>
            </a:r>
            <a:r>
              <a:rPr lang="hu-HU" dirty="0" err="1" smtClean="0"/>
              <a:t>withers</a:t>
            </a:r>
            <a:r>
              <a:rPr lang="hu-HU" dirty="0" smtClean="0"/>
              <a:t>’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err="1" smtClean="0"/>
              <a:t>ele-</a:t>
            </a:r>
            <a:r>
              <a:rPr lang="hu-HU" b="1" dirty="0" err="1" smtClean="0">
                <a:solidFill>
                  <a:srgbClr val="FF0000"/>
                </a:solidFill>
              </a:rPr>
              <a:t>je</a:t>
            </a:r>
            <a:r>
              <a:rPr lang="hu-HU" dirty="0" smtClean="0"/>
              <a:t>	   ‘</a:t>
            </a:r>
            <a:r>
              <a:rPr lang="hu-HU" dirty="0" err="1" smtClean="0"/>
              <a:t>beginning</a:t>
            </a:r>
            <a:r>
              <a:rPr lang="hu-HU" dirty="0" smtClean="0"/>
              <a:t>’	</a:t>
            </a:r>
            <a:r>
              <a:rPr lang="hu-HU" b="1" dirty="0" smtClean="0"/>
              <a:t>szín-</a:t>
            </a:r>
            <a:r>
              <a:rPr lang="hu-HU" b="1" dirty="0" smtClean="0">
                <a:solidFill>
                  <a:srgbClr val="FF0000"/>
                </a:solidFill>
              </a:rPr>
              <a:t>e</a:t>
            </a:r>
            <a:r>
              <a:rPr lang="hu-HU" dirty="0" smtClean="0"/>
              <a:t> ‘right </a:t>
            </a:r>
            <a:r>
              <a:rPr lang="hu-HU" dirty="0" err="1" smtClean="0"/>
              <a:t>side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hu-HU" b="1" dirty="0" smtClean="0"/>
              <a:t>vég-</a:t>
            </a:r>
            <a:r>
              <a:rPr lang="hu-HU" b="1" dirty="0" smtClean="0">
                <a:solidFill>
                  <a:srgbClr val="FF0000"/>
                </a:solidFill>
              </a:rPr>
              <a:t>e</a:t>
            </a:r>
            <a:r>
              <a:rPr lang="hu-HU" dirty="0" smtClean="0"/>
              <a:t>	   ‘end’		</a:t>
            </a:r>
            <a:r>
              <a:rPr lang="hu-HU" b="1" dirty="0" smtClean="0"/>
              <a:t>fonák-</a:t>
            </a:r>
            <a:r>
              <a:rPr lang="hu-HU" b="1" dirty="0" smtClean="0">
                <a:solidFill>
                  <a:srgbClr val="FF0000"/>
                </a:solidFill>
              </a:rPr>
              <a:t>ja</a:t>
            </a:r>
            <a:r>
              <a:rPr lang="hu-HU" dirty="0" smtClean="0"/>
              <a:t> ‘</a:t>
            </a:r>
            <a:r>
              <a:rPr lang="hu-HU" dirty="0" err="1" smtClean="0"/>
              <a:t>wrong</a:t>
            </a:r>
            <a:r>
              <a:rPr lang="hu-HU" dirty="0" smtClean="0"/>
              <a:t> </a:t>
            </a:r>
            <a:r>
              <a:rPr lang="hu-HU" dirty="0" err="1" smtClean="0"/>
              <a:t>side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hu-HU" b="1" dirty="0" smtClean="0"/>
              <a:t>hátul-</a:t>
            </a:r>
            <a:r>
              <a:rPr lang="hu-HU" b="1" dirty="0" smtClean="0">
                <a:solidFill>
                  <a:srgbClr val="FF0000"/>
                </a:solidFill>
              </a:rPr>
              <a:t>ja</a:t>
            </a:r>
            <a:r>
              <a:rPr lang="hu-HU" dirty="0" smtClean="0"/>
              <a:t>  ‘back’		</a:t>
            </a:r>
            <a:r>
              <a:rPr lang="hu-HU" b="1" dirty="0" err="1" smtClean="0"/>
              <a:t>visszá-</a:t>
            </a:r>
            <a:r>
              <a:rPr lang="hu-HU" b="1" dirty="0" err="1" smtClean="0">
                <a:solidFill>
                  <a:srgbClr val="FF0000"/>
                </a:solidFill>
              </a:rPr>
              <a:t>ja</a:t>
            </a:r>
            <a:r>
              <a:rPr lang="hu-HU" dirty="0" smtClean="0"/>
              <a:t> ‘</a:t>
            </a:r>
            <a:r>
              <a:rPr lang="hu-HU" dirty="0" err="1" smtClean="0"/>
              <a:t>reverse</a:t>
            </a:r>
            <a:r>
              <a:rPr lang="hu-HU" dirty="0" smtClean="0"/>
              <a:t> </a:t>
            </a:r>
            <a:r>
              <a:rPr lang="hu-HU" dirty="0" err="1" smtClean="0"/>
              <a:t>side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hu-HU" b="1" dirty="0" err="1" smtClean="0"/>
              <a:t>al-</a:t>
            </a:r>
            <a:r>
              <a:rPr lang="hu-HU" b="1" dirty="0" err="1" smtClean="0">
                <a:solidFill>
                  <a:srgbClr val="FF0000"/>
                </a:solidFill>
              </a:rPr>
              <a:t>ja</a:t>
            </a:r>
            <a:r>
              <a:rPr lang="hu-HU" dirty="0" smtClean="0"/>
              <a:t>	‘</a:t>
            </a:r>
            <a:r>
              <a:rPr lang="hu-HU" dirty="0" err="1" smtClean="0"/>
              <a:t>bottom</a:t>
            </a:r>
            <a:r>
              <a:rPr lang="hu-HU" dirty="0" smtClean="0"/>
              <a:t>’		</a:t>
            </a:r>
            <a:r>
              <a:rPr lang="hu-HU" b="1" dirty="0" smtClean="0"/>
              <a:t>utol-</a:t>
            </a:r>
            <a:r>
              <a:rPr lang="hu-HU" b="1" dirty="0" smtClean="0">
                <a:solidFill>
                  <a:srgbClr val="FF0000"/>
                </a:solidFill>
              </a:rPr>
              <a:t>ja</a:t>
            </a:r>
            <a:r>
              <a:rPr lang="hu-HU" b="1" dirty="0" smtClean="0"/>
              <a:t> </a:t>
            </a:r>
            <a:r>
              <a:rPr lang="hu-HU" dirty="0" smtClean="0"/>
              <a:t>‘</a:t>
            </a:r>
            <a:r>
              <a:rPr lang="hu-HU" dirty="0" err="1" smtClean="0"/>
              <a:t>last</a:t>
            </a:r>
            <a:r>
              <a:rPr lang="hu-HU" dirty="0" smtClean="0"/>
              <a:t> part’</a:t>
            </a:r>
          </a:p>
          <a:p>
            <a:pPr>
              <a:buNone/>
            </a:pPr>
            <a:r>
              <a:rPr lang="hu-HU" b="1" dirty="0" err="1" smtClean="0"/>
              <a:t>sárgá-</a:t>
            </a:r>
            <a:r>
              <a:rPr lang="hu-HU" b="1" dirty="0" err="1" smtClean="0">
                <a:solidFill>
                  <a:srgbClr val="FF0000"/>
                </a:solidFill>
              </a:rPr>
              <a:t>ja</a:t>
            </a:r>
            <a:r>
              <a:rPr lang="hu-HU" dirty="0" smtClean="0"/>
              <a:t>  ‘</a:t>
            </a:r>
            <a:r>
              <a:rPr lang="hu-HU" dirty="0" err="1" smtClean="0"/>
              <a:t>yolk</a:t>
            </a:r>
            <a:r>
              <a:rPr lang="hu-HU" dirty="0" smtClean="0"/>
              <a:t>’		</a:t>
            </a:r>
            <a:r>
              <a:rPr lang="hu-HU" b="1" dirty="0" smtClean="0"/>
              <a:t>csín</a:t>
            </a:r>
            <a:r>
              <a:rPr lang="hu-HU" b="1" dirty="0" smtClean="0">
                <a:solidFill>
                  <a:srgbClr val="FF0000"/>
                </a:solidFill>
              </a:rPr>
              <a:t>ja</a:t>
            </a:r>
            <a:r>
              <a:rPr lang="hu-HU" b="1" dirty="0" smtClean="0"/>
              <a:t>-bín</a:t>
            </a:r>
            <a:r>
              <a:rPr lang="hu-HU" b="1" dirty="0" smtClean="0">
                <a:solidFill>
                  <a:srgbClr val="FF0000"/>
                </a:solidFill>
              </a:rPr>
              <a:t>ja</a:t>
            </a:r>
            <a:r>
              <a:rPr lang="hu-HU" dirty="0" smtClean="0"/>
              <a:t> ‘</a:t>
            </a:r>
            <a:r>
              <a:rPr lang="hu-HU" dirty="0" err="1" smtClean="0"/>
              <a:t>ins</a:t>
            </a:r>
            <a:r>
              <a:rPr lang="hu-HU" dirty="0" smtClean="0"/>
              <a:t> and </a:t>
            </a:r>
            <a:r>
              <a:rPr lang="hu-HU" dirty="0" err="1" smtClean="0"/>
              <a:t>outs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hu-HU" b="1" dirty="0" err="1" smtClean="0"/>
              <a:t>fehér-</a:t>
            </a:r>
            <a:r>
              <a:rPr lang="hu-HU" b="1" dirty="0" err="1" smtClean="0">
                <a:solidFill>
                  <a:srgbClr val="FF0000"/>
                </a:solidFill>
              </a:rPr>
              <a:t>je</a:t>
            </a:r>
            <a:r>
              <a:rPr lang="hu-HU" dirty="0" smtClean="0"/>
              <a:t> ‘</a:t>
            </a:r>
            <a:r>
              <a:rPr lang="hu-HU" dirty="0" err="1" smtClean="0"/>
              <a:t>egg-white</a:t>
            </a:r>
            <a:r>
              <a:rPr lang="hu-HU" dirty="0" smtClean="0"/>
              <a:t>’	</a:t>
            </a:r>
            <a:r>
              <a:rPr lang="hu-HU" b="1" dirty="0" smtClean="0"/>
              <a:t>szín</a:t>
            </a:r>
            <a:r>
              <a:rPr lang="hu-HU" b="1" dirty="0" smtClean="0">
                <a:solidFill>
                  <a:srgbClr val="FF0000"/>
                </a:solidFill>
              </a:rPr>
              <a:t>e</a:t>
            </a:r>
            <a:r>
              <a:rPr lang="hu-HU" b="1" dirty="0" smtClean="0"/>
              <a:t>-jav</a:t>
            </a:r>
            <a:r>
              <a:rPr lang="hu-HU" b="1" dirty="0" smtClean="0">
                <a:solidFill>
                  <a:srgbClr val="FF0000"/>
                </a:solidFill>
              </a:rPr>
              <a:t>a</a:t>
            </a:r>
            <a:r>
              <a:rPr lang="hu-HU" dirty="0" smtClean="0"/>
              <a:t> ‘</a:t>
            </a:r>
            <a:r>
              <a:rPr lang="hu-HU" dirty="0" err="1" smtClean="0"/>
              <a:t>cream</a:t>
            </a:r>
            <a:r>
              <a:rPr lang="hu-HU" dirty="0" smtClean="0"/>
              <a:t>’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Conclusion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case</a:t>
            </a:r>
            <a:r>
              <a:rPr lang="hu-HU" b="1" dirty="0" smtClean="0"/>
              <a:t> of </a:t>
            </a:r>
            <a:r>
              <a:rPr lang="hu-HU" b="1" dirty="0" err="1" smtClean="0"/>
              <a:t>productively</a:t>
            </a:r>
            <a:r>
              <a:rPr lang="hu-HU" b="1" dirty="0" smtClean="0"/>
              <a:t> </a:t>
            </a:r>
            <a:r>
              <a:rPr lang="hu-HU" b="1" dirty="0" err="1" smtClean="0"/>
              <a:t>used</a:t>
            </a:r>
            <a:r>
              <a:rPr lang="hu-HU" b="1" dirty="0" smtClean="0"/>
              <a:t> </a:t>
            </a:r>
            <a:r>
              <a:rPr lang="hu-HU" b="1" dirty="0" err="1" smtClean="0"/>
              <a:t>non-possessive</a:t>
            </a:r>
            <a:r>
              <a:rPr lang="hu-HU" b="1" dirty="0" smtClean="0"/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3SG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/>
              <a:t>possessive</a:t>
            </a:r>
            <a:r>
              <a:rPr lang="hu-HU" b="1" dirty="0" smtClean="0"/>
              <a:t> </a:t>
            </a:r>
            <a:r>
              <a:rPr lang="hu-HU" b="1" dirty="0" err="1" smtClean="0"/>
              <a:t>Agr</a:t>
            </a:r>
            <a:r>
              <a:rPr lang="hu-HU" b="1" dirty="0" smtClean="0"/>
              <a:t>, </a:t>
            </a:r>
            <a:r>
              <a:rPr lang="hu-HU" b="1" dirty="0" err="1" smtClean="0"/>
              <a:t>there</a:t>
            </a:r>
            <a:r>
              <a:rPr lang="hu-HU" b="1" dirty="0" smtClean="0"/>
              <a:t> is </a:t>
            </a:r>
            <a:r>
              <a:rPr lang="hu-HU" b="1" dirty="0" err="1" smtClean="0"/>
              <a:t>always</a:t>
            </a:r>
            <a:r>
              <a:rPr lang="hu-HU" b="1" dirty="0" smtClean="0"/>
              <a:t> an implicit </a:t>
            </a:r>
            <a:r>
              <a:rPr lang="hu-HU" b="1" dirty="0" err="1" smtClean="0"/>
              <a:t>possessor</a:t>
            </a:r>
            <a:r>
              <a:rPr lang="hu-HU" b="1" dirty="0" smtClean="0"/>
              <a:t> </a:t>
            </a:r>
            <a:r>
              <a:rPr lang="hu-HU" b="1" dirty="0" err="1" smtClean="0"/>
              <a:t>reconstructable</a:t>
            </a:r>
            <a:r>
              <a:rPr lang="hu-HU" b="1" dirty="0" smtClean="0"/>
              <a:t> </a:t>
            </a:r>
            <a:r>
              <a:rPr lang="hu-HU" b="1" dirty="0" err="1" smtClean="0"/>
              <a:t>from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context</a:t>
            </a:r>
            <a:r>
              <a:rPr lang="hu-HU" b="1" dirty="0" smtClean="0"/>
              <a:t> </a:t>
            </a:r>
            <a:r>
              <a:rPr lang="hu-HU" b="1" dirty="0" err="1" smtClean="0"/>
              <a:t>or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situation</a:t>
            </a:r>
            <a:r>
              <a:rPr lang="hu-HU" b="1" dirty="0" smtClean="0"/>
              <a:t>.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constructions</a:t>
            </a:r>
            <a:r>
              <a:rPr lang="hu-HU" b="1" dirty="0" smtClean="0"/>
              <a:t> </a:t>
            </a:r>
            <a:r>
              <a:rPr lang="hu-HU" b="1" dirty="0" err="1" smtClean="0"/>
              <a:t>leading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grammaticalization</a:t>
            </a:r>
            <a:r>
              <a:rPr lang="hu-HU" b="1" dirty="0" smtClean="0"/>
              <a:t> of </a:t>
            </a:r>
            <a:r>
              <a:rPr lang="hu-HU" b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, </a:t>
            </a:r>
            <a:r>
              <a:rPr lang="hu-HU" b="1" dirty="0" err="1" smtClean="0"/>
              <a:t>there</a:t>
            </a:r>
            <a:r>
              <a:rPr lang="hu-HU" b="1" dirty="0" smtClean="0"/>
              <a:t> </a:t>
            </a:r>
            <a:r>
              <a:rPr lang="hu-HU" b="1" dirty="0" err="1" smtClean="0"/>
              <a:t>was</a:t>
            </a:r>
            <a:r>
              <a:rPr lang="hu-HU" b="1" dirty="0" smtClean="0"/>
              <a:t> </a:t>
            </a:r>
            <a:r>
              <a:rPr lang="hu-HU" b="1" dirty="0" err="1" smtClean="0"/>
              <a:t>always</a:t>
            </a:r>
            <a:r>
              <a:rPr lang="hu-HU" b="1" dirty="0" smtClean="0"/>
              <a:t> an implicit </a:t>
            </a:r>
            <a:r>
              <a:rPr lang="hu-HU" b="1" dirty="0" err="1" smtClean="0"/>
              <a:t>possessor</a:t>
            </a:r>
            <a:r>
              <a:rPr lang="hu-HU" b="1" dirty="0" smtClean="0"/>
              <a:t> </a:t>
            </a:r>
            <a:r>
              <a:rPr lang="hu-HU" b="1" dirty="0" err="1" smtClean="0"/>
              <a:t>reconstructable</a:t>
            </a:r>
            <a:r>
              <a:rPr lang="hu-HU" b="1" dirty="0" smtClean="0"/>
              <a:t> </a:t>
            </a:r>
            <a:r>
              <a:rPr lang="hu-HU" b="1" dirty="0" err="1" smtClean="0"/>
              <a:t>from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context</a:t>
            </a:r>
            <a:r>
              <a:rPr lang="hu-HU" b="1" dirty="0" smtClean="0"/>
              <a:t> </a:t>
            </a:r>
            <a:r>
              <a:rPr lang="hu-HU" b="1" dirty="0" err="1" smtClean="0"/>
              <a:t>or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situation</a:t>
            </a:r>
            <a:r>
              <a:rPr lang="hu-HU" b="1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err="1" smtClean="0"/>
              <a:t>Speculation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525963"/>
          </a:xfrm>
        </p:spPr>
        <p:txBody>
          <a:bodyPr/>
          <a:lstStyle/>
          <a:p>
            <a:pPr>
              <a:buNone/>
            </a:pP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Uralic</a:t>
            </a:r>
            <a:r>
              <a:rPr lang="hu-HU" b="1" dirty="0" smtClean="0"/>
              <a:t> </a:t>
            </a:r>
            <a:r>
              <a:rPr lang="hu-HU" b="1" dirty="0" err="1" smtClean="0"/>
              <a:t>languages</a:t>
            </a:r>
            <a:r>
              <a:rPr lang="hu-HU" b="1" dirty="0" smtClean="0"/>
              <a:t> </a:t>
            </a:r>
            <a:r>
              <a:rPr lang="hu-HU" b="1" dirty="0" err="1" smtClean="0"/>
              <a:t>using</a:t>
            </a:r>
            <a:r>
              <a:rPr lang="hu-HU" b="1" dirty="0" smtClean="0"/>
              <a:t> a </a:t>
            </a:r>
            <a:r>
              <a:rPr lang="hu-HU" b="1" dirty="0" err="1" smtClean="0"/>
              <a:t>non-possessive</a:t>
            </a:r>
            <a:r>
              <a:rPr lang="hu-HU" b="1" dirty="0" smtClean="0"/>
              <a:t> </a:t>
            </a:r>
            <a:r>
              <a:rPr lang="hu-HU" b="1" dirty="0" err="1" smtClean="0"/>
              <a:t>PossAgr</a:t>
            </a:r>
            <a:r>
              <a:rPr lang="hu-HU" b="1" dirty="0" smtClean="0"/>
              <a:t>, </a:t>
            </a:r>
            <a:r>
              <a:rPr lang="hu-HU" b="1" dirty="0" err="1" smtClean="0"/>
              <a:t>there</a:t>
            </a:r>
            <a:r>
              <a:rPr lang="hu-HU" b="1" dirty="0" smtClean="0"/>
              <a:t> is </a:t>
            </a:r>
            <a:r>
              <a:rPr lang="hu-HU" b="1" dirty="0" err="1" smtClean="0"/>
              <a:t>always</a:t>
            </a:r>
            <a:r>
              <a:rPr lang="hu-HU" b="1" dirty="0" smtClean="0"/>
              <a:t> an implicit </a:t>
            </a:r>
            <a:r>
              <a:rPr lang="hu-HU" b="1" dirty="0" err="1" smtClean="0"/>
              <a:t>possessor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situation</a:t>
            </a:r>
            <a:r>
              <a:rPr lang="hu-HU" b="1" dirty="0" smtClean="0"/>
              <a:t> </a:t>
            </a:r>
            <a:r>
              <a:rPr lang="hu-HU" b="1" dirty="0" err="1" smtClean="0"/>
              <a:t>or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context</a:t>
            </a:r>
            <a:r>
              <a:rPr lang="hu-HU" b="1" dirty="0" smtClean="0"/>
              <a:t>.</a:t>
            </a:r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The </a:t>
            </a:r>
            <a:r>
              <a:rPr lang="hu-HU" b="1" dirty="0" err="1" smtClean="0"/>
              <a:t>deictic</a:t>
            </a:r>
            <a:r>
              <a:rPr lang="hu-HU" b="1" dirty="0" smtClean="0"/>
              <a:t>, </a:t>
            </a:r>
            <a:r>
              <a:rPr lang="hu-HU" b="1" dirty="0" err="1" smtClean="0"/>
              <a:t>contrastive</a:t>
            </a:r>
            <a:r>
              <a:rPr lang="hu-HU" b="1" dirty="0" smtClean="0"/>
              <a:t> and </a:t>
            </a:r>
            <a:r>
              <a:rPr lang="hu-HU" b="1" dirty="0" err="1" smtClean="0"/>
              <a:t>associative</a:t>
            </a:r>
            <a:r>
              <a:rPr lang="hu-HU" b="1" dirty="0" smtClean="0"/>
              <a:t> </a:t>
            </a:r>
            <a:r>
              <a:rPr lang="hu-HU" b="1" dirty="0" err="1" smtClean="0"/>
              <a:t>functions</a:t>
            </a:r>
            <a:r>
              <a:rPr lang="hu-HU" b="1" dirty="0" smtClean="0"/>
              <a:t> </a:t>
            </a:r>
            <a:r>
              <a:rPr lang="hu-HU" b="1" dirty="0" err="1" smtClean="0"/>
              <a:t>can</a:t>
            </a:r>
            <a:r>
              <a:rPr lang="hu-HU" b="1" dirty="0" smtClean="0"/>
              <a:t> </a:t>
            </a:r>
            <a:r>
              <a:rPr lang="hu-HU" b="1" dirty="0" err="1" smtClean="0"/>
              <a:t>all</a:t>
            </a:r>
            <a:r>
              <a:rPr lang="hu-HU" b="1" dirty="0" smtClean="0"/>
              <a:t> be </a:t>
            </a:r>
            <a:r>
              <a:rPr lang="hu-HU" b="1" dirty="0" err="1" smtClean="0"/>
              <a:t>derived</a:t>
            </a:r>
            <a:r>
              <a:rPr lang="hu-HU" b="1" dirty="0" smtClean="0"/>
              <a:t> </a:t>
            </a:r>
            <a:r>
              <a:rPr lang="hu-HU" b="1" dirty="0" err="1" smtClean="0"/>
              <a:t>from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presence</a:t>
            </a:r>
            <a:r>
              <a:rPr lang="hu-HU" b="1" dirty="0" smtClean="0"/>
              <a:t> of an implicit </a:t>
            </a:r>
            <a:r>
              <a:rPr lang="hu-HU" b="1" dirty="0" err="1" smtClean="0"/>
              <a:t>possessor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   </a:t>
            </a:r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err="1"/>
              <a:t>Nikolaeva</a:t>
            </a:r>
            <a:r>
              <a:rPr lang="hu-HU" sz="3600" b="1" dirty="0"/>
              <a:t> 2014 </a:t>
            </a:r>
            <a:r>
              <a:rPr lang="hu-HU" sz="3600" b="1" dirty="0" smtClean="0"/>
              <a:t>(</a:t>
            </a:r>
            <a:r>
              <a:rPr lang="hu-HU" sz="3600" b="1" dirty="0" err="1" smtClean="0"/>
              <a:t>Nenets</a:t>
            </a:r>
            <a:r>
              <a:rPr lang="hu-HU" sz="3600" b="1" dirty="0" smtClean="0"/>
              <a:t>): </a:t>
            </a:r>
            <a:br>
              <a:rPr lang="hu-HU" sz="3600" b="1" dirty="0" smtClean="0"/>
            </a:br>
            <a:r>
              <a:rPr lang="hu-HU" sz="3600" b="1" dirty="0" err="1" smtClean="0"/>
              <a:t>identifying-deictic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function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(1)a. 	</a:t>
            </a:r>
            <a:r>
              <a:rPr lang="hu-HU" b="1" dirty="0"/>
              <a:t>t’</a:t>
            </a:r>
            <a:r>
              <a:rPr lang="hu-HU" b="1" dirty="0" err="1"/>
              <a:t>uku</a:t>
            </a:r>
            <a:r>
              <a:rPr lang="hu-HU" b="1" dirty="0"/>
              <a:t>◦ </a:t>
            </a:r>
            <a:r>
              <a:rPr lang="hu-HU" b="1" dirty="0" err="1" smtClean="0"/>
              <a:t>yala-h</a:t>
            </a:r>
            <a:r>
              <a:rPr lang="hu-HU" b="1" dirty="0" smtClean="0"/>
              <a:t> </a:t>
            </a:r>
            <a:r>
              <a:rPr lang="hu-HU" b="1" dirty="0"/>
              <a:t>	</a:t>
            </a:r>
            <a:r>
              <a:rPr lang="hu-HU" b="1" dirty="0" smtClean="0"/>
              <a:t>sin’o </a:t>
            </a:r>
            <a:r>
              <a:rPr lang="hu-HU" b="1" dirty="0"/>
              <a:t>(</a:t>
            </a:r>
            <a:r>
              <a:rPr lang="hu-HU" b="1" dirty="0" err="1"/>
              <a:t>-</a:t>
            </a:r>
            <a:r>
              <a:rPr lang="hu-HU" b="1" dirty="0" err="1">
                <a:solidFill>
                  <a:srgbClr val="FF0000"/>
                </a:solidFill>
              </a:rPr>
              <a:t>da</a:t>
            </a:r>
            <a:r>
              <a:rPr lang="hu-HU" b="1" dirty="0"/>
              <a:t>) 	</a:t>
            </a:r>
            <a:r>
              <a:rPr lang="hu-HU" b="1" dirty="0" err="1"/>
              <a:t>pas</a:t>
            </a:r>
            <a:r>
              <a:rPr lang="hu-HU" b="1" dirty="0"/>
              <a:t>◦</a:t>
            </a:r>
            <a:r>
              <a:rPr lang="hu-HU" b="1" dirty="0" err="1"/>
              <a:t>koy</a:t>
            </a:r>
            <a:r>
              <a:rPr lang="hu-HU" b="1" dirty="0"/>
              <a:t>◦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err="1" smtClean="0"/>
              <a:t>this</a:t>
            </a:r>
            <a:r>
              <a:rPr lang="hu-HU" dirty="0"/>
              <a:t>	</a:t>
            </a:r>
            <a:r>
              <a:rPr lang="hu-HU" dirty="0" smtClean="0"/>
              <a:t>  </a:t>
            </a:r>
            <a:r>
              <a:rPr lang="hu-HU" dirty="0" err="1" smtClean="0"/>
              <a:t>day-GEN</a:t>
            </a:r>
            <a:r>
              <a:rPr lang="hu-HU" dirty="0"/>
              <a:t>	fog(-</a:t>
            </a:r>
            <a:r>
              <a:rPr lang="hu-HU" dirty="0">
                <a:solidFill>
                  <a:srgbClr val="FF0000"/>
                </a:solidFill>
              </a:rPr>
              <a:t>3SG</a:t>
            </a:r>
            <a:r>
              <a:rPr lang="hu-HU" dirty="0"/>
              <a:t>) 	</a:t>
            </a:r>
            <a:r>
              <a:rPr lang="hu-HU" dirty="0" err="1"/>
              <a:t>beautiful</a:t>
            </a:r>
            <a:r>
              <a:rPr lang="hu-HU" dirty="0"/>
              <a:t> </a:t>
            </a:r>
          </a:p>
          <a:p>
            <a:endParaRPr lang="hu-HU" sz="1300" dirty="0"/>
          </a:p>
          <a:p>
            <a:pPr marL="0" indent="0">
              <a:buNone/>
            </a:pPr>
            <a:r>
              <a:rPr lang="hu-HU" dirty="0" smtClean="0"/>
              <a:t>b</a:t>
            </a:r>
            <a:r>
              <a:rPr lang="hu-HU" dirty="0"/>
              <a:t>.	</a:t>
            </a:r>
            <a:r>
              <a:rPr lang="hu-HU" b="1" dirty="0"/>
              <a:t>t’</a:t>
            </a:r>
            <a:r>
              <a:rPr lang="hu-HU" b="1" dirty="0" err="1"/>
              <a:t>ukona</a:t>
            </a:r>
            <a:r>
              <a:rPr lang="hu-HU" b="1" dirty="0"/>
              <a:t> 	</a:t>
            </a:r>
            <a:r>
              <a:rPr lang="hu-HU" b="1" dirty="0" err="1"/>
              <a:t>sira-</a:t>
            </a:r>
            <a:r>
              <a:rPr lang="hu-HU" b="1" dirty="0" err="1">
                <a:solidFill>
                  <a:srgbClr val="FF0000"/>
                </a:solidFill>
              </a:rPr>
              <a:t>da</a:t>
            </a:r>
            <a:r>
              <a:rPr lang="hu-HU" b="1" dirty="0"/>
              <a:t> 	</a:t>
            </a:r>
            <a:r>
              <a:rPr lang="hu-HU" b="1" dirty="0" err="1" smtClean="0"/>
              <a:t>wǝr-cawey</a:t>
            </a:r>
            <a:r>
              <a:rPr lang="hu-HU" b="1" dirty="0"/>
              <a:t>◦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here</a:t>
            </a:r>
            <a:r>
              <a:rPr lang="hu-HU" dirty="0"/>
              <a:t>		snow-</a:t>
            </a:r>
            <a:r>
              <a:rPr lang="hu-HU" dirty="0">
                <a:solidFill>
                  <a:srgbClr val="FF0000"/>
                </a:solidFill>
              </a:rPr>
              <a:t>3SG</a:t>
            </a:r>
            <a:r>
              <a:rPr lang="hu-HU" dirty="0"/>
              <a:t> 	</a:t>
            </a:r>
            <a:r>
              <a:rPr lang="hu-HU" dirty="0" err="1"/>
              <a:t>dirt-PROP</a:t>
            </a:r>
            <a:endParaRPr lang="hu-HU" dirty="0"/>
          </a:p>
          <a:p>
            <a:pPr marL="0" indent="0">
              <a:buNone/>
            </a:pPr>
            <a:r>
              <a:rPr lang="hu-HU" sz="1200" dirty="0"/>
              <a:t> </a:t>
            </a:r>
          </a:p>
          <a:p>
            <a:pPr marL="0" indent="0">
              <a:buNone/>
            </a:pPr>
            <a:r>
              <a:rPr lang="hu-HU" dirty="0" smtClean="0"/>
              <a:t>c</a:t>
            </a:r>
            <a:r>
              <a:rPr lang="hu-HU" dirty="0"/>
              <a:t>.	</a:t>
            </a:r>
            <a:r>
              <a:rPr lang="hu-HU" b="1" dirty="0" err="1"/>
              <a:t>xǽb</a:t>
            </a:r>
            <a:r>
              <a:rPr lang="hu-HU" b="1" dirty="0"/>
              <a:t>’</a:t>
            </a:r>
            <a:r>
              <a:rPr lang="hu-HU" b="1" dirty="0" err="1"/>
              <a:t>id</a:t>
            </a:r>
            <a:r>
              <a:rPr lang="hu-HU" b="1" dirty="0"/>
              <a:t>’a 	</a:t>
            </a:r>
            <a:r>
              <a:rPr lang="hu-HU" b="1" dirty="0" err="1"/>
              <a:t>to-x</a:t>
            </a:r>
            <a:r>
              <a:rPr lang="hu-HU" b="1" dirty="0"/>
              <a:t>◦na 	</a:t>
            </a:r>
            <a:r>
              <a:rPr lang="hu-HU" b="1" dirty="0" err="1" smtClean="0"/>
              <a:t>xal</a:t>
            </a:r>
            <a:r>
              <a:rPr lang="hu-HU" b="1" dirty="0" smtClean="0"/>
              <a:t>’</a:t>
            </a:r>
            <a:r>
              <a:rPr lang="hu-HU" b="1" dirty="0" err="1" smtClean="0"/>
              <a:t>a-</a:t>
            </a:r>
            <a:r>
              <a:rPr lang="hu-HU" b="1" dirty="0" err="1" smtClean="0">
                <a:solidFill>
                  <a:srgbClr val="FF0000"/>
                </a:solidFill>
              </a:rPr>
              <a:t>da</a:t>
            </a:r>
            <a:r>
              <a:rPr lang="hu-HU" b="1" dirty="0" smtClean="0"/>
              <a:t> </a:t>
            </a:r>
            <a:r>
              <a:rPr lang="hu-HU" b="1" dirty="0"/>
              <a:t>	</a:t>
            </a:r>
            <a:r>
              <a:rPr lang="hu-HU" b="1" dirty="0" err="1"/>
              <a:t>ŋoka</a:t>
            </a:r>
            <a:endParaRPr lang="hu-HU" b="1" dirty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err="1"/>
              <a:t>holy</a:t>
            </a:r>
            <a:r>
              <a:rPr lang="hu-HU" dirty="0"/>
              <a:t>		</a:t>
            </a:r>
            <a:r>
              <a:rPr lang="hu-HU" dirty="0" err="1"/>
              <a:t>lake-LOC</a:t>
            </a:r>
            <a:r>
              <a:rPr lang="hu-HU" dirty="0"/>
              <a:t>	</a:t>
            </a:r>
            <a:r>
              <a:rPr lang="hu-HU" dirty="0" smtClean="0"/>
              <a:t>fish-</a:t>
            </a:r>
            <a:r>
              <a:rPr lang="hu-HU" dirty="0" smtClean="0">
                <a:solidFill>
                  <a:srgbClr val="FF0000"/>
                </a:solidFill>
              </a:rPr>
              <a:t>3SG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err="1"/>
              <a:t>many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103627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/>
              <a:t>Nikolaeva</a:t>
            </a:r>
            <a:r>
              <a:rPr lang="hu-HU" sz="3600" b="1" dirty="0"/>
              <a:t> 2014 (</a:t>
            </a:r>
            <a:r>
              <a:rPr lang="hu-HU" sz="3600" b="1" dirty="0" err="1"/>
              <a:t>Nenets</a:t>
            </a:r>
            <a:r>
              <a:rPr lang="hu-HU" sz="3600" b="1" dirty="0"/>
              <a:t>): </a:t>
            </a:r>
            <a:br>
              <a:rPr lang="hu-HU" sz="3600" b="1" dirty="0"/>
            </a:br>
            <a:r>
              <a:rPr lang="hu-HU" sz="3600" b="1" dirty="0" err="1" smtClean="0"/>
              <a:t>contrastive-partitive</a:t>
            </a:r>
            <a:r>
              <a:rPr lang="hu-HU" sz="3600" b="1" dirty="0" smtClean="0"/>
              <a:t> </a:t>
            </a:r>
            <a:r>
              <a:rPr lang="hu-HU" sz="3600" b="1" dirty="0" err="1"/>
              <a:t>function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(2)a.  </a:t>
            </a:r>
            <a:r>
              <a:rPr lang="hu-HU" b="1" dirty="0" err="1" smtClean="0"/>
              <a:t>Wera-h</a:t>
            </a:r>
            <a:r>
              <a:rPr lang="hu-HU" b="1" dirty="0" smtClean="0"/>
              <a:t> </a:t>
            </a:r>
            <a:r>
              <a:rPr lang="hu-HU" b="1" dirty="0"/>
              <a:t> </a:t>
            </a:r>
            <a:r>
              <a:rPr lang="hu-HU" b="1" dirty="0" smtClean="0"/>
              <a:t>     </a:t>
            </a:r>
            <a:r>
              <a:rPr lang="hu-HU" b="1" dirty="0" err="1" smtClean="0"/>
              <a:t>te-xt</a:t>
            </a:r>
            <a:r>
              <a:rPr lang="hu-HU" b="1" dirty="0"/>
              <a:t>◦</a:t>
            </a:r>
            <a:r>
              <a:rPr lang="hu-HU" b="1" dirty="0" err="1"/>
              <a:t>ǝta</a:t>
            </a:r>
            <a:r>
              <a:rPr lang="hu-HU" b="1" dirty="0"/>
              <a:t>  	</a:t>
            </a:r>
            <a:r>
              <a:rPr lang="hu-HU" b="1" dirty="0" smtClean="0"/>
              <a:t>                </a:t>
            </a:r>
            <a:r>
              <a:rPr lang="hu-HU" b="1" dirty="0" err="1" smtClean="0"/>
              <a:t>ŋarka-</a:t>
            </a:r>
            <a:r>
              <a:rPr lang="hu-HU" b="1" dirty="0" err="1" smtClean="0">
                <a:solidFill>
                  <a:srgbClr val="FF0000"/>
                </a:solidFill>
              </a:rPr>
              <a:t>doh</a:t>
            </a:r>
            <a:r>
              <a:rPr lang="hu-HU" b="1" dirty="0" smtClean="0"/>
              <a:t>  </a:t>
            </a:r>
            <a:r>
              <a:rPr lang="hu-HU" b="1" dirty="0" err="1" smtClean="0"/>
              <a:t>sǝwa</a:t>
            </a:r>
            <a:endParaRPr lang="hu-HU" b="1" dirty="0"/>
          </a:p>
          <a:p>
            <a:pPr marL="0" indent="0">
              <a:buNone/>
            </a:pPr>
            <a:r>
              <a:rPr lang="hu-HU" dirty="0" smtClean="0"/>
              <a:t>          </a:t>
            </a:r>
            <a:r>
              <a:rPr lang="hu-HU" dirty="0" err="1" smtClean="0"/>
              <a:t>Vera-GEN</a:t>
            </a:r>
            <a:r>
              <a:rPr lang="hu-HU" dirty="0" smtClean="0"/>
              <a:t>   </a:t>
            </a:r>
            <a:r>
              <a:rPr lang="hu-HU" dirty="0" err="1" smtClean="0"/>
              <a:t>reindeer-PL.ABL.3SG</a:t>
            </a:r>
            <a:r>
              <a:rPr lang="hu-HU" dirty="0" smtClean="0"/>
              <a:t>  big-</a:t>
            </a:r>
            <a:r>
              <a:rPr lang="hu-HU" dirty="0" smtClean="0">
                <a:solidFill>
                  <a:srgbClr val="FF0000"/>
                </a:solidFill>
              </a:rPr>
              <a:t>3PL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smtClean="0"/>
              <a:t>     </a:t>
            </a:r>
            <a:r>
              <a:rPr lang="hu-HU" dirty="0" err="1" smtClean="0"/>
              <a:t>good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         ’</a:t>
            </a:r>
            <a:r>
              <a:rPr lang="hu-HU" dirty="0" err="1" smtClean="0"/>
              <a:t>Among</a:t>
            </a:r>
            <a:r>
              <a:rPr lang="hu-HU" dirty="0" smtClean="0"/>
              <a:t> </a:t>
            </a:r>
            <a:r>
              <a:rPr lang="hu-HU" dirty="0"/>
              <a:t>Vera’s </a:t>
            </a:r>
            <a:r>
              <a:rPr lang="hu-HU" dirty="0" err="1"/>
              <a:t>reindeer</a:t>
            </a:r>
            <a:r>
              <a:rPr lang="hu-HU" dirty="0"/>
              <a:t>,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big</a:t>
            </a:r>
            <a:r>
              <a:rPr lang="hu-HU" dirty="0"/>
              <a:t> </a:t>
            </a:r>
            <a:r>
              <a:rPr lang="hu-HU" dirty="0" err="1"/>
              <a:t>one</a:t>
            </a:r>
            <a:r>
              <a:rPr lang="hu-HU" dirty="0"/>
              <a:t> is </a:t>
            </a:r>
            <a:r>
              <a:rPr lang="hu-HU" dirty="0" err="1"/>
              <a:t>good</a:t>
            </a:r>
            <a:r>
              <a:rPr lang="hu-HU" dirty="0" smtClean="0"/>
              <a:t>.’</a:t>
            </a:r>
            <a:endParaRPr lang="hu-HU" b="1" dirty="0"/>
          </a:p>
          <a:p>
            <a:pPr marL="0" indent="0">
              <a:buNone/>
            </a:pPr>
            <a:r>
              <a:rPr lang="hu-HU" b="1" dirty="0"/>
              <a:t> </a:t>
            </a:r>
          </a:p>
          <a:p>
            <a:pPr marL="0" indent="0">
              <a:buNone/>
            </a:pPr>
            <a:r>
              <a:rPr lang="hu-HU" dirty="0" smtClean="0"/>
              <a:t>     b.  </a:t>
            </a:r>
            <a:r>
              <a:rPr lang="hu-HU" b="1" dirty="0" err="1" smtClean="0"/>
              <a:t>t’uku</a:t>
            </a:r>
            <a:r>
              <a:rPr lang="hu-HU" b="1" dirty="0"/>
              <a:t>◦ </a:t>
            </a:r>
            <a:r>
              <a:rPr lang="hu-HU" b="1" dirty="0" err="1" smtClean="0"/>
              <a:t>xasawa</a:t>
            </a:r>
            <a:r>
              <a:rPr lang="hu-HU" b="1" dirty="0" smtClean="0"/>
              <a:t>   </a:t>
            </a:r>
            <a:r>
              <a:rPr lang="hu-HU" b="1" dirty="0" err="1" smtClean="0"/>
              <a:t>ŋǝc’eke-xǝt</a:t>
            </a:r>
            <a:r>
              <a:rPr lang="hu-HU" b="1" dirty="0"/>
              <a:t>◦ 	</a:t>
            </a:r>
            <a:r>
              <a:rPr lang="hu-HU" b="1" dirty="0" smtClean="0"/>
              <a:t> </a:t>
            </a:r>
            <a:r>
              <a:rPr lang="hu-HU" b="1" dirty="0" err="1" smtClean="0"/>
              <a:t>ŋob-</a:t>
            </a:r>
            <a:r>
              <a:rPr lang="hu-HU" b="1" dirty="0" err="1" smtClean="0">
                <a:solidFill>
                  <a:srgbClr val="FF0000"/>
                </a:solidFill>
              </a:rPr>
              <a:t>toh</a:t>
            </a:r>
            <a:r>
              <a:rPr lang="hu-HU" b="1" dirty="0" smtClean="0"/>
              <a:t> </a:t>
            </a:r>
            <a:r>
              <a:rPr lang="hu-HU" b="1" dirty="0"/>
              <a:t>	</a:t>
            </a:r>
            <a:r>
              <a:rPr lang="hu-HU" b="1" dirty="0" err="1"/>
              <a:t>sǝwa</a:t>
            </a:r>
            <a:endParaRPr lang="hu-HU" b="1" dirty="0"/>
          </a:p>
          <a:p>
            <a:pPr marL="0" indent="0">
              <a:buNone/>
            </a:pPr>
            <a:r>
              <a:rPr lang="hu-HU" dirty="0" smtClean="0"/>
              <a:t>         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smtClean="0"/>
              <a:t> </a:t>
            </a:r>
            <a:r>
              <a:rPr lang="hu-HU" dirty="0" err="1" smtClean="0"/>
              <a:t>male</a:t>
            </a:r>
            <a:r>
              <a:rPr lang="hu-HU" dirty="0"/>
              <a:t>	</a:t>
            </a:r>
            <a:r>
              <a:rPr lang="hu-HU" dirty="0" smtClean="0"/>
              <a:t>       </a:t>
            </a:r>
            <a:r>
              <a:rPr lang="hu-HU" dirty="0" err="1" smtClean="0"/>
              <a:t>child-PL</a:t>
            </a:r>
            <a:r>
              <a:rPr lang="hu-HU" dirty="0" smtClean="0"/>
              <a:t>(</a:t>
            </a:r>
            <a:r>
              <a:rPr lang="hu-HU" dirty="0" err="1" smtClean="0"/>
              <a:t>ABL</a:t>
            </a:r>
            <a:r>
              <a:rPr lang="hu-HU" dirty="0"/>
              <a:t>) 	</a:t>
            </a:r>
            <a:r>
              <a:rPr lang="hu-HU" dirty="0" smtClean="0"/>
              <a:t> </a:t>
            </a:r>
            <a:r>
              <a:rPr lang="hu-HU" dirty="0" err="1" smtClean="0"/>
              <a:t>one-</a:t>
            </a:r>
            <a:r>
              <a:rPr lang="hu-HU" dirty="0" err="1" smtClean="0">
                <a:solidFill>
                  <a:srgbClr val="FF0000"/>
                </a:solidFill>
              </a:rPr>
              <a:t>3PL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err="1"/>
              <a:t>good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         ’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/>
              <a:t>of </a:t>
            </a:r>
            <a:r>
              <a:rPr lang="hu-HU" dirty="0" err="1"/>
              <a:t>these</a:t>
            </a:r>
            <a:r>
              <a:rPr lang="hu-HU" dirty="0"/>
              <a:t> </a:t>
            </a:r>
            <a:r>
              <a:rPr lang="hu-HU" dirty="0" err="1"/>
              <a:t>boys</a:t>
            </a:r>
            <a:r>
              <a:rPr lang="hu-HU" dirty="0"/>
              <a:t> is </a:t>
            </a:r>
            <a:r>
              <a:rPr lang="hu-HU" dirty="0" err="1"/>
              <a:t>good</a:t>
            </a:r>
            <a:r>
              <a:rPr lang="hu-HU" dirty="0" smtClean="0"/>
              <a:t>.’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0700952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Nikolaeva</a:t>
            </a:r>
            <a:r>
              <a:rPr lang="hu-HU" sz="3600" b="1" dirty="0" smtClean="0"/>
              <a:t> 1999 (</a:t>
            </a:r>
            <a:r>
              <a:rPr lang="hu-HU" sz="3600" b="1" dirty="0" err="1" smtClean="0"/>
              <a:t>Khanty</a:t>
            </a:r>
            <a:r>
              <a:rPr lang="hu-HU" sz="3600" b="1" dirty="0" smtClean="0"/>
              <a:t>): </a:t>
            </a:r>
            <a:br>
              <a:rPr lang="hu-HU" sz="3600" b="1" dirty="0" smtClean="0"/>
            </a:br>
            <a:r>
              <a:rPr lang="hu-HU" sz="3600" b="1" dirty="0" err="1" smtClean="0"/>
              <a:t>associative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function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(3)a. 	</a:t>
            </a:r>
            <a:r>
              <a:rPr lang="hu-HU" b="1" dirty="0" err="1" smtClean="0"/>
              <a:t>Tam</a:t>
            </a:r>
            <a:r>
              <a:rPr lang="hu-HU" b="1" dirty="0" smtClean="0"/>
              <a:t> hu:</a:t>
            </a:r>
            <a:r>
              <a:rPr lang="hu-HU" b="1" dirty="0" err="1" smtClean="0"/>
              <a:t>j-</a:t>
            </a:r>
            <a:r>
              <a:rPr lang="hu-HU" b="1" dirty="0" err="1" smtClean="0">
                <a:solidFill>
                  <a:srgbClr val="FF0000"/>
                </a:solidFill>
              </a:rPr>
              <a:t>e</a:t>
            </a:r>
            <a:r>
              <a:rPr lang="hu-HU" b="1" dirty="0" smtClean="0">
                <a:solidFill>
                  <a:srgbClr val="FF0000"/>
                </a:solidFill>
              </a:rPr>
              <a:t>:m</a:t>
            </a:r>
            <a:r>
              <a:rPr lang="hu-HU" b="1" dirty="0" smtClean="0"/>
              <a:t>    </a:t>
            </a:r>
            <a:r>
              <a:rPr lang="hu-HU" b="1" dirty="0" err="1" smtClean="0"/>
              <a:t>xal’ṡa</a:t>
            </a:r>
            <a:r>
              <a:rPr lang="hu-HU" b="1" dirty="0" smtClean="0"/>
              <a:t> 	</a:t>
            </a:r>
            <a:r>
              <a:rPr lang="hu-HU" b="1" dirty="0" err="1" smtClean="0"/>
              <a:t>joxt-ǝs</a:t>
            </a:r>
            <a:r>
              <a:rPr lang="hu-HU" b="1" dirty="0" smtClean="0"/>
              <a:t>?</a:t>
            </a:r>
          </a:p>
          <a:p>
            <a:pPr marL="0" indent="0">
              <a:buNone/>
            </a:pPr>
            <a:r>
              <a:rPr lang="hu-HU" dirty="0" smtClean="0"/>
              <a:t>       	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man-</a:t>
            </a:r>
            <a:r>
              <a:rPr lang="hu-HU" dirty="0" err="1" smtClean="0">
                <a:solidFill>
                  <a:srgbClr val="FF0000"/>
                </a:solidFill>
              </a:rPr>
              <a:t>1</a:t>
            </a:r>
            <a:r>
              <a:rPr lang="hu-HU" cap="small" dirty="0" err="1" smtClean="0">
                <a:solidFill>
                  <a:srgbClr val="FF0000"/>
                </a:solidFill>
              </a:rPr>
              <a:t>sg</a:t>
            </a:r>
            <a:r>
              <a:rPr lang="hu-HU" cap="small" dirty="0" smtClean="0"/>
              <a:t> </a:t>
            </a:r>
            <a:r>
              <a:rPr lang="hu-HU" dirty="0" smtClean="0"/>
              <a:t>  </a:t>
            </a:r>
            <a:r>
              <a:rPr lang="hu-HU" dirty="0" err="1" smtClean="0"/>
              <a:t>where</a:t>
            </a:r>
            <a:r>
              <a:rPr lang="hu-HU" dirty="0" smtClean="0"/>
              <a:t> 	</a:t>
            </a:r>
            <a:r>
              <a:rPr lang="hu-HU" dirty="0" err="1" smtClean="0"/>
              <a:t>come</a:t>
            </a:r>
            <a:r>
              <a:rPr lang="hu-HU" cap="small" dirty="0" err="1" smtClean="0"/>
              <a:t>-past.3sg</a:t>
            </a:r>
            <a:endParaRPr lang="hu-HU" cap="small" dirty="0" smtClean="0"/>
          </a:p>
          <a:p>
            <a:pPr marL="0" indent="0">
              <a:buNone/>
            </a:pPr>
            <a:endParaRPr lang="hu-HU" cap="small" dirty="0" smtClean="0"/>
          </a:p>
          <a:p>
            <a:pPr marL="0" indent="0">
              <a:buNone/>
            </a:pPr>
            <a:r>
              <a:rPr lang="hu-HU" cap="small" dirty="0" smtClean="0"/>
              <a:t>     </a:t>
            </a:r>
            <a:r>
              <a:rPr lang="hu-HU" dirty="0" smtClean="0"/>
              <a:t>b.	</a:t>
            </a:r>
            <a:r>
              <a:rPr lang="hu-HU" b="1" dirty="0" err="1" smtClean="0"/>
              <a:t>Mans</a:t>
            </a:r>
            <a:r>
              <a:rPr lang="hu-HU" dirty="0" err="1" smtClean="0"/>
              <a:t>-</a:t>
            </a:r>
            <a:r>
              <a:rPr lang="hu-HU" b="1" dirty="0" err="1" smtClean="0"/>
              <a:t>ǝɳǝn</a:t>
            </a:r>
            <a:r>
              <a:rPr lang="hu-HU" b="1" dirty="0" smtClean="0"/>
              <a:t> </a:t>
            </a:r>
            <a:r>
              <a:rPr lang="hu-HU" b="1" dirty="0" err="1" smtClean="0"/>
              <a:t>ka</a:t>
            </a:r>
            <a:r>
              <a:rPr lang="hu-HU" b="1" dirty="0" smtClean="0"/>
              <a:t>:t a:mp. </a:t>
            </a:r>
          </a:p>
          <a:p>
            <a:pPr marL="0" indent="0">
              <a:buNone/>
            </a:pPr>
            <a:r>
              <a:rPr lang="hu-HU" dirty="0" smtClean="0"/>
              <a:t>	</a:t>
            </a:r>
            <a:r>
              <a:rPr lang="hu-HU" dirty="0" err="1" smtClean="0"/>
              <a:t>walked</a:t>
            </a:r>
            <a:r>
              <a:rPr lang="hu-HU" dirty="0" smtClean="0"/>
              <a:t> 	  </a:t>
            </a:r>
            <a:r>
              <a:rPr lang="hu-HU" dirty="0" err="1" smtClean="0"/>
              <a:t>two</a:t>
            </a:r>
            <a:r>
              <a:rPr lang="hu-HU" dirty="0" smtClean="0"/>
              <a:t> dog</a:t>
            </a:r>
          </a:p>
          <a:p>
            <a:pPr marL="0" indent="0"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Wul</a:t>
            </a:r>
            <a:r>
              <a:rPr lang="hu-HU" b="1" dirty="0" smtClean="0"/>
              <a:t> a:mp </a:t>
            </a:r>
            <a:r>
              <a:rPr lang="hu-HU" b="1" dirty="0" err="1" smtClean="0"/>
              <a:t>pare</a:t>
            </a:r>
            <a:r>
              <a:rPr lang="hu-HU" b="1" dirty="0" smtClean="0"/>
              <a:t>:</a:t>
            </a:r>
            <a:r>
              <a:rPr lang="hu-HU" b="1" dirty="0" err="1" smtClean="0"/>
              <a:t>m-ǝs-li</a:t>
            </a:r>
            <a:r>
              <a:rPr lang="hu-HU" b="1" dirty="0" smtClean="0"/>
              <a:t>  a:j 	    a:</a:t>
            </a:r>
            <a:r>
              <a:rPr lang="hu-HU" b="1" dirty="0" err="1" smtClean="0"/>
              <a:t>mp-</a:t>
            </a:r>
            <a:r>
              <a:rPr lang="hu-HU" b="1" dirty="0" err="1" smtClean="0">
                <a:solidFill>
                  <a:srgbClr val="FF0000"/>
                </a:solidFill>
              </a:rPr>
              <a:t>ǝl</a:t>
            </a:r>
            <a:r>
              <a:rPr lang="hu-HU" b="1" dirty="0" smtClean="0"/>
              <a:t>.</a:t>
            </a:r>
          </a:p>
          <a:p>
            <a:pPr marL="0" indent="0">
              <a:buNone/>
            </a:pPr>
            <a:r>
              <a:rPr lang="hu-HU" b="1" cap="small" dirty="0" smtClean="0"/>
              <a:t>	</a:t>
            </a:r>
            <a:r>
              <a:rPr lang="hu-HU" dirty="0" err="1" smtClean="0"/>
              <a:t>big</a:t>
            </a:r>
            <a:r>
              <a:rPr lang="hu-HU" dirty="0" smtClean="0"/>
              <a:t>   dog    bit                  </a:t>
            </a:r>
            <a:r>
              <a:rPr lang="hu-HU" dirty="0" err="1" smtClean="0"/>
              <a:t>small</a:t>
            </a:r>
            <a:r>
              <a:rPr lang="hu-HU" dirty="0" smtClean="0"/>
              <a:t>  </a:t>
            </a:r>
            <a:r>
              <a:rPr lang="hu-HU" dirty="0" err="1" smtClean="0"/>
              <a:t>dog</a:t>
            </a:r>
            <a:r>
              <a:rPr lang="hu-HU" b="1" cap="small" dirty="0" err="1" smtClean="0"/>
              <a:t>-</a:t>
            </a:r>
            <a:r>
              <a:rPr lang="hu-HU" cap="small" dirty="0" err="1" smtClean="0">
                <a:solidFill>
                  <a:srgbClr val="FF0000"/>
                </a:solidFill>
              </a:rPr>
              <a:t>3sg</a:t>
            </a:r>
            <a:endParaRPr lang="hu-HU" cap="smal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829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/>
              <a:t>Nikolaeva</a:t>
            </a:r>
            <a:r>
              <a:rPr lang="hu-HU" sz="3600" b="1" dirty="0"/>
              <a:t> (2002): </a:t>
            </a:r>
            <a:r>
              <a:rPr lang="hu-HU" sz="3600" b="1" dirty="0" err="1" smtClean="0"/>
              <a:t>non-possessive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functions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possessive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Uralic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i. </a:t>
            </a:r>
            <a:r>
              <a:rPr lang="hu-HU" b="1" dirty="0" err="1" smtClean="0"/>
              <a:t>identifying</a:t>
            </a:r>
            <a:r>
              <a:rPr lang="hu-HU" b="1" dirty="0" smtClean="0"/>
              <a:t>, </a:t>
            </a:r>
            <a:r>
              <a:rPr lang="hu-HU" b="1" dirty="0" err="1" smtClean="0"/>
              <a:t>deictic</a:t>
            </a:r>
            <a:r>
              <a:rPr lang="hu-HU" dirty="0" smtClean="0"/>
              <a:t> </a:t>
            </a:r>
            <a:r>
              <a:rPr lang="hu-HU" b="1" dirty="0" err="1" smtClean="0"/>
              <a:t>function</a:t>
            </a:r>
            <a:r>
              <a:rPr lang="hu-HU" dirty="0" smtClean="0"/>
              <a:t> (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/>
              <a:t>referent</a:t>
            </a:r>
            <a:r>
              <a:rPr lang="hu-HU" dirty="0"/>
              <a:t> of </a:t>
            </a:r>
            <a:r>
              <a:rPr lang="hu-HU" dirty="0" err="1"/>
              <a:t>the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NP-AGR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pointed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given</a:t>
            </a:r>
            <a:r>
              <a:rPr lang="hu-HU" dirty="0" smtClean="0"/>
              <a:t> </a:t>
            </a:r>
            <a:r>
              <a:rPr lang="hu-HU" dirty="0" err="1" smtClean="0"/>
              <a:t>situation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sz="1200" dirty="0" smtClean="0"/>
          </a:p>
          <a:p>
            <a:pPr marL="0" indent="0">
              <a:buNone/>
            </a:pPr>
            <a:r>
              <a:rPr lang="hu-HU" dirty="0" err="1" smtClean="0"/>
              <a:t>ii</a:t>
            </a:r>
            <a:r>
              <a:rPr lang="hu-HU" dirty="0"/>
              <a:t>. </a:t>
            </a:r>
            <a:r>
              <a:rPr lang="hu-HU" b="1" dirty="0" err="1" smtClean="0"/>
              <a:t>contrastive-partitive</a:t>
            </a:r>
            <a:r>
              <a:rPr lang="hu-HU" b="1" dirty="0" smtClean="0"/>
              <a:t> </a:t>
            </a:r>
            <a:r>
              <a:rPr lang="hu-HU" b="1" dirty="0" err="1" smtClean="0"/>
              <a:t>function</a:t>
            </a:r>
            <a:endParaRPr lang="hu-HU" b="1" dirty="0"/>
          </a:p>
          <a:p>
            <a:pPr marL="0" indent="0">
              <a:buNone/>
            </a:pPr>
            <a:endParaRPr lang="hu-HU" sz="1200" dirty="0"/>
          </a:p>
          <a:p>
            <a:pPr marL="0" indent="0">
              <a:buNone/>
            </a:pPr>
            <a:r>
              <a:rPr lang="hu-HU" dirty="0" err="1" smtClean="0"/>
              <a:t>iii</a:t>
            </a:r>
            <a:r>
              <a:rPr lang="hu-HU" dirty="0" smtClean="0"/>
              <a:t>. 1,2 AGR: </a:t>
            </a:r>
            <a:r>
              <a:rPr lang="hu-HU" b="1" dirty="0" err="1" smtClean="0"/>
              <a:t>associative</a:t>
            </a:r>
            <a:r>
              <a:rPr lang="hu-HU" b="1" dirty="0" smtClean="0"/>
              <a:t> </a:t>
            </a:r>
            <a:r>
              <a:rPr lang="hu-HU" b="1" dirty="0" err="1" smtClean="0"/>
              <a:t>function</a:t>
            </a:r>
            <a:r>
              <a:rPr lang="hu-HU" dirty="0" smtClean="0"/>
              <a:t> (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/>
              <a:t>speaker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smtClean="0"/>
              <a:t>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</a:t>
            </a:r>
            <a:r>
              <a:rPr lang="hu-HU" dirty="0" err="1" smtClean="0"/>
              <a:t>addressee</a:t>
            </a:r>
            <a:r>
              <a:rPr lang="hu-HU" dirty="0" smtClean="0"/>
              <a:t> </a:t>
            </a:r>
            <a:r>
              <a:rPr lang="hu-HU" dirty="0"/>
              <a:t>is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reference</a:t>
            </a:r>
            <a:r>
              <a:rPr lang="hu-HU" dirty="0"/>
              <a:t> </a:t>
            </a:r>
            <a:r>
              <a:rPr lang="hu-HU" dirty="0" err="1"/>
              <a:t>point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situation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88615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err="1"/>
              <a:t>Nikolaeva</a:t>
            </a:r>
            <a:r>
              <a:rPr lang="hu-HU" sz="3600" b="1" dirty="0"/>
              <a:t> 2014 </a:t>
            </a:r>
            <a:r>
              <a:rPr lang="hu-HU" sz="3600" b="1" dirty="0" smtClean="0"/>
              <a:t>(</a:t>
            </a:r>
            <a:r>
              <a:rPr lang="hu-HU" sz="3600" b="1" dirty="0" err="1" smtClean="0"/>
              <a:t>Nenets</a:t>
            </a:r>
            <a:r>
              <a:rPr lang="hu-HU" sz="3600" b="1" dirty="0" smtClean="0"/>
              <a:t>): </a:t>
            </a:r>
            <a:br>
              <a:rPr lang="hu-HU" sz="3600" b="1" dirty="0" smtClean="0"/>
            </a:br>
            <a:r>
              <a:rPr lang="hu-HU" sz="3600" b="1" dirty="0" err="1" smtClean="0"/>
              <a:t>identifying-deictic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function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(1)a. 	</a:t>
            </a:r>
            <a:r>
              <a:rPr lang="hu-HU" b="1" dirty="0"/>
              <a:t>t’</a:t>
            </a:r>
            <a:r>
              <a:rPr lang="hu-HU" b="1" dirty="0" err="1"/>
              <a:t>uku</a:t>
            </a:r>
            <a:r>
              <a:rPr lang="hu-HU" b="1" dirty="0"/>
              <a:t>◦ </a:t>
            </a:r>
            <a:r>
              <a:rPr lang="hu-HU" b="1" dirty="0" err="1" smtClean="0"/>
              <a:t>yala-h</a:t>
            </a:r>
            <a:r>
              <a:rPr lang="hu-HU" b="1" dirty="0" smtClean="0"/>
              <a:t> </a:t>
            </a:r>
            <a:r>
              <a:rPr lang="hu-HU" b="1" dirty="0"/>
              <a:t>	</a:t>
            </a:r>
            <a:r>
              <a:rPr lang="hu-HU" b="1" dirty="0" smtClean="0"/>
              <a:t>sin’o </a:t>
            </a:r>
            <a:r>
              <a:rPr lang="hu-HU" b="1" dirty="0"/>
              <a:t>(</a:t>
            </a:r>
            <a:r>
              <a:rPr lang="hu-HU" b="1" dirty="0" err="1"/>
              <a:t>-</a:t>
            </a:r>
            <a:r>
              <a:rPr lang="hu-HU" b="1" dirty="0" err="1">
                <a:solidFill>
                  <a:srgbClr val="FF0000"/>
                </a:solidFill>
              </a:rPr>
              <a:t>da</a:t>
            </a:r>
            <a:r>
              <a:rPr lang="hu-HU" b="1" dirty="0"/>
              <a:t>) 	</a:t>
            </a:r>
            <a:r>
              <a:rPr lang="hu-HU" b="1" dirty="0" err="1"/>
              <a:t>pas</a:t>
            </a:r>
            <a:r>
              <a:rPr lang="hu-HU" b="1" dirty="0"/>
              <a:t>◦</a:t>
            </a:r>
            <a:r>
              <a:rPr lang="hu-HU" b="1" dirty="0" err="1"/>
              <a:t>koy</a:t>
            </a:r>
            <a:r>
              <a:rPr lang="hu-HU" b="1" dirty="0"/>
              <a:t>◦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err="1" smtClean="0"/>
              <a:t>this</a:t>
            </a:r>
            <a:r>
              <a:rPr lang="hu-HU" dirty="0"/>
              <a:t>	</a:t>
            </a:r>
            <a:r>
              <a:rPr lang="hu-HU" dirty="0" smtClean="0"/>
              <a:t>  </a:t>
            </a:r>
            <a:r>
              <a:rPr lang="hu-HU" dirty="0" err="1" smtClean="0"/>
              <a:t>day-GEN</a:t>
            </a:r>
            <a:r>
              <a:rPr lang="hu-HU" dirty="0"/>
              <a:t>	fog(-</a:t>
            </a:r>
            <a:r>
              <a:rPr lang="hu-HU" dirty="0">
                <a:solidFill>
                  <a:srgbClr val="FF0000"/>
                </a:solidFill>
              </a:rPr>
              <a:t>3SG</a:t>
            </a:r>
            <a:r>
              <a:rPr lang="hu-HU" dirty="0"/>
              <a:t>) 	</a:t>
            </a:r>
            <a:r>
              <a:rPr lang="hu-HU" dirty="0" err="1"/>
              <a:t>beautiful</a:t>
            </a:r>
            <a:r>
              <a:rPr lang="hu-HU" dirty="0"/>
              <a:t> </a:t>
            </a:r>
          </a:p>
          <a:p>
            <a:endParaRPr lang="hu-HU" sz="1300" dirty="0"/>
          </a:p>
          <a:p>
            <a:pPr marL="0" indent="0">
              <a:buNone/>
            </a:pPr>
            <a:r>
              <a:rPr lang="hu-HU" dirty="0" smtClean="0"/>
              <a:t>b</a:t>
            </a:r>
            <a:r>
              <a:rPr lang="hu-HU" dirty="0"/>
              <a:t>.	</a:t>
            </a:r>
            <a:r>
              <a:rPr lang="hu-HU" b="1" dirty="0"/>
              <a:t>t’</a:t>
            </a:r>
            <a:r>
              <a:rPr lang="hu-HU" b="1" dirty="0" err="1"/>
              <a:t>ukona</a:t>
            </a:r>
            <a:r>
              <a:rPr lang="hu-HU" b="1" dirty="0"/>
              <a:t> 	</a:t>
            </a:r>
            <a:r>
              <a:rPr lang="hu-HU" b="1" dirty="0" err="1"/>
              <a:t>sira-</a:t>
            </a:r>
            <a:r>
              <a:rPr lang="hu-HU" b="1" dirty="0" err="1">
                <a:solidFill>
                  <a:srgbClr val="FF0000"/>
                </a:solidFill>
              </a:rPr>
              <a:t>da</a:t>
            </a:r>
            <a:r>
              <a:rPr lang="hu-HU" b="1" dirty="0"/>
              <a:t> 	</a:t>
            </a:r>
            <a:r>
              <a:rPr lang="hu-HU" b="1" dirty="0" err="1" smtClean="0"/>
              <a:t>wǝr-cawey</a:t>
            </a:r>
            <a:r>
              <a:rPr lang="hu-HU" b="1" dirty="0"/>
              <a:t>◦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here</a:t>
            </a:r>
            <a:r>
              <a:rPr lang="hu-HU" dirty="0"/>
              <a:t>		snow-</a:t>
            </a:r>
            <a:r>
              <a:rPr lang="hu-HU" dirty="0">
                <a:solidFill>
                  <a:srgbClr val="FF0000"/>
                </a:solidFill>
              </a:rPr>
              <a:t>3SG</a:t>
            </a:r>
            <a:r>
              <a:rPr lang="hu-HU" dirty="0"/>
              <a:t> 	</a:t>
            </a:r>
            <a:r>
              <a:rPr lang="hu-HU" dirty="0" err="1"/>
              <a:t>dirt-PROP</a:t>
            </a:r>
            <a:endParaRPr lang="hu-HU" dirty="0"/>
          </a:p>
          <a:p>
            <a:pPr marL="0" indent="0">
              <a:buNone/>
            </a:pPr>
            <a:r>
              <a:rPr lang="hu-HU" sz="1200" dirty="0"/>
              <a:t> </a:t>
            </a:r>
          </a:p>
          <a:p>
            <a:pPr marL="0" indent="0">
              <a:buNone/>
            </a:pPr>
            <a:r>
              <a:rPr lang="hu-HU" dirty="0" smtClean="0"/>
              <a:t>c</a:t>
            </a:r>
            <a:r>
              <a:rPr lang="hu-HU" dirty="0"/>
              <a:t>.	</a:t>
            </a:r>
            <a:r>
              <a:rPr lang="hu-HU" b="1" dirty="0" err="1"/>
              <a:t>xǽb</a:t>
            </a:r>
            <a:r>
              <a:rPr lang="hu-HU" b="1" dirty="0"/>
              <a:t>’</a:t>
            </a:r>
            <a:r>
              <a:rPr lang="hu-HU" b="1" dirty="0" err="1"/>
              <a:t>id</a:t>
            </a:r>
            <a:r>
              <a:rPr lang="hu-HU" b="1" dirty="0"/>
              <a:t>’a 	</a:t>
            </a:r>
            <a:r>
              <a:rPr lang="hu-HU" b="1" dirty="0" err="1"/>
              <a:t>to-x</a:t>
            </a:r>
            <a:r>
              <a:rPr lang="hu-HU" b="1" dirty="0"/>
              <a:t>◦na 	</a:t>
            </a:r>
            <a:r>
              <a:rPr lang="hu-HU" b="1" dirty="0" err="1" smtClean="0"/>
              <a:t>xal</a:t>
            </a:r>
            <a:r>
              <a:rPr lang="hu-HU" b="1" dirty="0" smtClean="0"/>
              <a:t>’</a:t>
            </a:r>
            <a:r>
              <a:rPr lang="hu-HU" b="1" dirty="0" err="1" smtClean="0"/>
              <a:t>a-</a:t>
            </a:r>
            <a:r>
              <a:rPr lang="hu-HU" b="1" dirty="0" err="1" smtClean="0">
                <a:solidFill>
                  <a:srgbClr val="FF0000"/>
                </a:solidFill>
              </a:rPr>
              <a:t>da</a:t>
            </a:r>
            <a:r>
              <a:rPr lang="hu-HU" b="1" dirty="0" smtClean="0"/>
              <a:t> </a:t>
            </a:r>
            <a:r>
              <a:rPr lang="hu-HU" b="1" dirty="0"/>
              <a:t>	</a:t>
            </a:r>
            <a:r>
              <a:rPr lang="hu-HU" b="1" dirty="0" err="1"/>
              <a:t>ŋoka</a:t>
            </a:r>
            <a:endParaRPr lang="hu-HU" b="1" dirty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err="1"/>
              <a:t>holy</a:t>
            </a:r>
            <a:r>
              <a:rPr lang="hu-HU" dirty="0"/>
              <a:t>		</a:t>
            </a:r>
            <a:r>
              <a:rPr lang="hu-HU" dirty="0" err="1"/>
              <a:t>lake-LOC</a:t>
            </a:r>
            <a:r>
              <a:rPr lang="hu-HU" dirty="0"/>
              <a:t>	</a:t>
            </a:r>
            <a:r>
              <a:rPr lang="hu-HU" dirty="0" smtClean="0"/>
              <a:t>fish-</a:t>
            </a:r>
            <a:r>
              <a:rPr lang="hu-HU" dirty="0" smtClean="0">
                <a:solidFill>
                  <a:srgbClr val="FF0000"/>
                </a:solidFill>
              </a:rPr>
              <a:t>3SG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err="1"/>
              <a:t>many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10362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/>
              <a:t>Nikolaeva</a:t>
            </a:r>
            <a:r>
              <a:rPr lang="hu-HU" sz="3600" b="1" dirty="0"/>
              <a:t> 2014 (</a:t>
            </a:r>
            <a:r>
              <a:rPr lang="hu-HU" sz="3600" b="1" dirty="0" err="1"/>
              <a:t>Nenets</a:t>
            </a:r>
            <a:r>
              <a:rPr lang="hu-HU" sz="3600" b="1" dirty="0"/>
              <a:t>): </a:t>
            </a:r>
            <a:br>
              <a:rPr lang="hu-HU" sz="3600" b="1" dirty="0"/>
            </a:br>
            <a:r>
              <a:rPr lang="hu-HU" sz="3600" b="1" dirty="0" err="1" smtClean="0"/>
              <a:t>contrastive-partitive</a:t>
            </a:r>
            <a:r>
              <a:rPr lang="hu-HU" sz="3600" b="1" dirty="0" smtClean="0"/>
              <a:t> </a:t>
            </a:r>
            <a:r>
              <a:rPr lang="hu-HU" sz="3600" b="1" dirty="0" err="1"/>
              <a:t>function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(2)a.  </a:t>
            </a:r>
            <a:r>
              <a:rPr lang="hu-HU" b="1" dirty="0" err="1" smtClean="0"/>
              <a:t>Wera-h</a:t>
            </a:r>
            <a:r>
              <a:rPr lang="hu-HU" b="1" dirty="0" smtClean="0"/>
              <a:t> </a:t>
            </a:r>
            <a:r>
              <a:rPr lang="hu-HU" b="1" dirty="0"/>
              <a:t> </a:t>
            </a:r>
            <a:r>
              <a:rPr lang="hu-HU" b="1" dirty="0" smtClean="0"/>
              <a:t>     </a:t>
            </a:r>
            <a:r>
              <a:rPr lang="hu-HU" b="1" dirty="0" err="1" smtClean="0"/>
              <a:t>te-xt</a:t>
            </a:r>
            <a:r>
              <a:rPr lang="hu-HU" b="1" dirty="0"/>
              <a:t>◦</a:t>
            </a:r>
            <a:r>
              <a:rPr lang="hu-HU" b="1" dirty="0" err="1"/>
              <a:t>ǝta</a:t>
            </a:r>
            <a:r>
              <a:rPr lang="hu-HU" b="1" dirty="0"/>
              <a:t>  	</a:t>
            </a:r>
            <a:r>
              <a:rPr lang="hu-HU" b="1" dirty="0" smtClean="0"/>
              <a:t>                </a:t>
            </a:r>
            <a:r>
              <a:rPr lang="hu-HU" b="1" dirty="0" err="1" smtClean="0"/>
              <a:t>ŋarka-</a:t>
            </a:r>
            <a:r>
              <a:rPr lang="hu-HU" b="1" dirty="0" err="1" smtClean="0">
                <a:solidFill>
                  <a:srgbClr val="FF0000"/>
                </a:solidFill>
              </a:rPr>
              <a:t>doh</a:t>
            </a:r>
            <a:r>
              <a:rPr lang="hu-HU" b="1" dirty="0" smtClean="0"/>
              <a:t>  </a:t>
            </a:r>
            <a:r>
              <a:rPr lang="hu-HU" b="1" dirty="0" err="1" smtClean="0"/>
              <a:t>sǝwa</a:t>
            </a:r>
            <a:endParaRPr lang="hu-HU" b="1" dirty="0"/>
          </a:p>
          <a:p>
            <a:pPr marL="0" indent="0">
              <a:buNone/>
            </a:pPr>
            <a:r>
              <a:rPr lang="hu-HU" dirty="0" smtClean="0"/>
              <a:t>          </a:t>
            </a:r>
            <a:r>
              <a:rPr lang="hu-HU" dirty="0" err="1" smtClean="0"/>
              <a:t>Vera-GEN</a:t>
            </a:r>
            <a:r>
              <a:rPr lang="hu-HU" dirty="0" smtClean="0"/>
              <a:t>   </a:t>
            </a:r>
            <a:r>
              <a:rPr lang="hu-HU" dirty="0" err="1" smtClean="0"/>
              <a:t>reindeer-PL.ABL.3SG</a:t>
            </a:r>
            <a:r>
              <a:rPr lang="hu-HU" dirty="0" smtClean="0"/>
              <a:t>  big-</a:t>
            </a:r>
            <a:r>
              <a:rPr lang="hu-HU" dirty="0" smtClean="0">
                <a:solidFill>
                  <a:srgbClr val="FF0000"/>
                </a:solidFill>
              </a:rPr>
              <a:t>3PL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smtClean="0"/>
              <a:t>     </a:t>
            </a:r>
            <a:r>
              <a:rPr lang="hu-HU" dirty="0" err="1" smtClean="0"/>
              <a:t>good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         ’</a:t>
            </a:r>
            <a:r>
              <a:rPr lang="hu-HU" dirty="0" err="1" smtClean="0"/>
              <a:t>Among</a:t>
            </a:r>
            <a:r>
              <a:rPr lang="hu-HU" dirty="0" smtClean="0"/>
              <a:t> </a:t>
            </a:r>
            <a:r>
              <a:rPr lang="hu-HU" dirty="0"/>
              <a:t>Vera’s </a:t>
            </a:r>
            <a:r>
              <a:rPr lang="hu-HU" dirty="0" err="1"/>
              <a:t>reindeer</a:t>
            </a:r>
            <a:r>
              <a:rPr lang="hu-HU" dirty="0"/>
              <a:t>,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big</a:t>
            </a:r>
            <a:r>
              <a:rPr lang="hu-HU" dirty="0"/>
              <a:t> </a:t>
            </a:r>
            <a:r>
              <a:rPr lang="hu-HU" dirty="0" err="1"/>
              <a:t>one</a:t>
            </a:r>
            <a:r>
              <a:rPr lang="hu-HU" dirty="0"/>
              <a:t> is </a:t>
            </a:r>
            <a:r>
              <a:rPr lang="hu-HU" dirty="0" err="1"/>
              <a:t>good</a:t>
            </a:r>
            <a:r>
              <a:rPr lang="hu-HU" dirty="0" smtClean="0"/>
              <a:t>.’</a:t>
            </a:r>
            <a:endParaRPr lang="hu-HU" b="1" dirty="0"/>
          </a:p>
          <a:p>
            <a:pPr marL="0" indent="0">
              <a:buNone/>
            </a:pPr>
            <a:r>
              <a:rPr lang="hu-HU" b="1" dirty="0"/>
              <a:t> </a:t>
            </a:r>
          </a:p>
          <a:p>
            <a:pPr marL="0" indent="0">
              <a:buNone/>
            </a:pPr>
            <a:r>
              <a:rPr lang="hu-HU" dirty="0" smtClean="0"/>
              <a:t>     b.  </a:t>
            </a:r>
            <a:r>
              <a:rPr lang="hu-HU" b="1" dirty="0" err="1" smtClean="0"/>
              <a:t>t’uku</a:t>
            </a:r>
            <a:r>
              <a:rPr lang="hu-HU" b="1" dirty="0"/>
              <a:t>◦ </a:t>
            </a:r>
            <a:r>
              <a:rPr lang="hu-HU" b="1" dirty="0" err="1" smtClean="0"/>
              <a:t>xasawa</a:t>
            </a:r>
            <a:r>
              <a:rPr lang="hu-HU" b="1" dirty="0" smtClean="0"/>
              <a:t>   </a:t>
            </a:r>
            <a:r>
              <a:rPr lang="hu-HU" b="1" dirty="0" err="1" smtClean="0"/>
              <a:t>ŋǝc’eke-xǝt</a:t>
            </a:r>
            <a:r>
              <a:rPr lang="hu-HU" b="1" dirty="0"/>
              <a:t>◦ 	</a:t>
            </a:r>
            <a:r>
              <a:rPr lang="hu-HU" b="1" dirty="0" smtClean="0"/>
              <a:t> </a:t>
            </a:r>
            <a:r>
              <a:rPr lang="hu-HU" b="1" dirty="0" err="1" smtClean="0"/>
              <a:t>ŋob-</a:t>
            </a:r>
            <a:r>
              <a:rPr lang="hu-HU" b="1" dirty="0" err="1" smtClean="0">
                <a:solidFill>
                  <a:srgbClr val="FF0000"/>
                </a:solidFill>
              </a:rPr>
              <a:t>toh</a:t>
            </a:r>
            <a:r>
              <a:rPr lang="hu-HU" b="1" dirty="0" smtClean="0"/>
              <a:t> </a:t>
            </a:r>
            <a:r>
              <a:rPr lang="hu-HU" b="1" dirty="0"/>
              <a:t>	</a:t>
            </a:r>
            <a:r>
              <a:rPr lang="hu-HU" b="1" dirty="0" err="1"/>
              <a:t>sǝwa</a:t>
            </a:r>
            <a:endParaRPr lang="hu-HU" b="1" dirty="0"/>
          </a:p>
          <a:p>
            <a:pPr marL="0" indent="0">
              <a:buNone/>
            </a:pPr>
            <a:r>
              <a:rPr lang="hu-HU" dirty="0" smtClean="0"/>
              <a:t>         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smtClean="0"/>
              <a:t> </a:t>
            </a:r>
            <a:r>
              <a:rPr lang="hu-HU" dirty="0" err="1" smtClean="0"/>
              <a:t>male</a:t>
            </a:r>
            <a:r>
              <a:rPr lang="hu-HU" dirty="0"/>
              <a:t>	</a:t>
            </a:r>
            <a:r>
              <a:rPr lang="hu-HU" dirty="0" smtClean="0"/>
              <a:t>       </a:t>
            </a:r>
            <a:r>
              <a:rPr lang="hu-HU" dirty="0" err="1" smtClean="0"/>
              <a:t>child-PL</a:t>
            </a:r>
            <a:r>
              <a:rPr lang="hu-HU" dirty="0" smtClean="0"/>
              <a:t>(</a:t>
            </a:r>
            <a:r>
              <a:rPr lang="hu-HU" dirty="0" err="1" smtClean="0"/>
              <a:t>ABL</a:t>
            </a:r>
            <a:r>
              <a:rPr lang="hu-HU" dirty="0"/>
              <a:t>) 	</a:t>
            </a:r>
            <a:r>
              <a:rPr lang="hu-HU" dirty="0" smtClean="0"/>
              <a:t> </a:t>
            </a:r>
            <a:r>
              <a:rPr lang="hu-HU" dirty="0" err="1" smtClean="0"/>
              <a:t>one-</a:t>
            </a:r>
            <a:r>
              <a:rPr lang="hu-HU" dirty="0" err="1" smtClean="0">
                <a:solidFill>
                  <a:srgbClr val="FF0000"/>
                </a:solidFill>
              </a:rPr>
              <a:t>3PL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err="1"/>
              <a:t>good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         ’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/>
              <a:t>of </a:t>
            </a:r>
            <a:r>
              <a:rPr lang="hu-HU" dirty="0" err="1"/>
              <a:t>these</a:t>
            </a:r>
            <a:r>
              <a:rPr lang="hu-HU" dirty="0"/>
              <a:t> </a:t>
            </a:r>
            <a:r>
              <a:rPr lang="hu-HU" dirty="0" err="1"/>
              <a:t>boys</a:t>
            </a:r>
            <a:r>
              <a:rPr lang="hu-HU" dirty="0"/>
              <a:t> is </a:t>
            </a:r>
            <a:r>
              <a:rPr lang="hu-HU" dirty="0" err="1"/>
              <a:t>good</a:t>
            </a:r>
            <a:r>
              <a:rPr lang="hu-HU" dirty="0" smtClean="0"/>
              <a:t>.’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070095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Nikolaeva</a:t>
            </a:r>
            <a:r>
              <a:rPr lang="hu-HU" sz="3600" b="1" dirty="0" smtClean="0"/>
              <a:t> 1999 (</a:t>
            </a:r>
            <a:r>
              <a:rPr lang="hu-HU" sz="3600" b="1" dirty="0" err="1" smtClean="0"/>
              <a:t>Khanty</a:t>
            </a:r>
            <a:r>
              <a:rPr lang="hu-HU" sz="3600" b="1" dirty="0" smtClean="0"/>
              <a:t>): </a:t>
            </a:r>
            <a:br>
              <a:rPr lang="hu-HU" sz="3600" b="1" dirty="0" smtClean="0"/>
            </a:br>
            <a:r>
              <a:rPr lang="hu-HU" sz="3600" b="1" dirty="0" err="1" smtClean="0"/>
              <a:t>associative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function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(3)a. 	</a:t>
            </a:r>
            <a:r>
              <a:rPr lang="hu-HU" b="1" dirty="0" err="1" smtClean="0"/>
              <a:t>Tam</a:t>
            </a:r>
            <a:r>
              <a:rPr lang="hu-HU" b="1" dirty="0" smtClean="0"/>
              <a:t> hu:</a:t>
            </a:r>
            <a:r>
              <a:rPr lang="hu-HU" b="1" dirty="0" err="1" smtClean="0"/>
              <a:t>j-</a:t>
            </a:r>
            <a:r>
              <a:rPr lang="hu-HU" b="1" dirty="0" err="1" smtClean="0">
                <a:solidFill>
                  <a:srgbClr val="FF0000"/>
                </a:solidFill>
              </a:rPr>
              <a:t>e</a:t>
            </a:r>
            <a:r>
              <a:rPr lang="hu-HU" b="1" dirty="0" smtClean="0">
                <a:solidFill>
                  <a:srgbClr val="FF0000"/>
                </a:solidFill>
              </a:rPr>
              <a:t>:m</a:t>
            </a:r>
            <a:r>
              <a:rPr lang="hu-HU" b="1" dirty="0" smtClean="0"/>
              <a:t>    </a:t>
            </a:r>
            <a:r>
              <a:rPr lang="hu-HU" b="1" dirty="0" err="1" smtClean="0"/>
              <a:t>xal’ṡa</a:t>
            </a:r>
            <a:r>
              <a:rPr lang="hu-HU" b="1" dirty="0" smtClean="0"/>
              <a:t> 	</a:t>
            </a:r>
            <a:r>
              <a:rPr lang="hu-HU" b="1" dirty="0" err="1" smtClean="0"/>
              <a:t>joxt-ǝs</a:t>
            </a:r>
            <a:r>
              <a:rPr lang="hu-HU" b="1" dirty="0" smtClean="0"/>
              <a:t>?</a:t>
            </a:r>
          </a:p>
          <a:p>
            <a:pPr marL="0" indent="0">
              <a:buNone/>
            </a:pPr>
            <a:r>
              <a:rPr lang="hu-HU" dirty="0" smtClean="0"/>
              <a:t>       	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man-</a:t>
            </a:r>
            <a:r>
              <a:rPr lang="hu-HU" dirty="0" err="1" smtClean="0">
                <a:solidFill>
                  <a:srgbClr val="FF0000"/>
                </a:solidFill>
              </a:rPr>
              <a:t>1</a:t>
            </a:r>
            <a:r>
              <a:rPr lang="hu-HU" cap="small" dirty="0" err="1" smtClean="0">
                <a:solidFill>
                  <a:srgbClr val="FF0000"/>
                </a:solidFill>
              </a:rPr>
              <a:t>sg</a:t>
            </a:r>
            <a:r>
              <a:rPr lang="hu-HU" cap="small" dirty="0" smtClean="0"/>
              <a:t> </a:t>
            </a:r>
            <a:r>
              <a:rPr lang="hu-HU" dirty="0" smtClean="0"/>
              <a:t>  </a:t>
            </a:r>
            <a:r>
              <a:rPr lang="hu-HU" dirty="0" err="1" smtClean="0"/>
              <a:t>where</a:t>
            </a:r>
            <a:r>
              <a:rPr lang="hu-HU" dirty="0" smtClean="0"/>
              <a:t> 	</a:t>
            </a:r>
            <a:r>
              <a:rPr lang="hu-HU" dirty="0" err="1" smtClean="0"/>
              <a:t>come</a:t>
            </a:r>
            <a:r>
              <a:rPr lang="hu-HU" cap="small" dirty="0" err="1" smtClean="0"/>
              <a:t>-past.3sg</a:t>
            </a:r>
            <a:endParaRPr lang="hu-HU" cap="small" dirty="0" smtClean="0"/>
          </a:p>
          <a:p>
            <a:pPr marL="0" indent="0">
              <a:buNone/>
            </a:pPr>
            <a:endParaRPr lang="hu-HU" cap="small" dirty="0" smtClean="0"/>
          </a:p>
          <a:p>
            <a:pPr marL="0" indent="0">
              <a:buNone/>
            </a:pPr>
            <a:r>
              <a:rPr lang="hu-HU" cap="small" dirty="0" smtClean="0"/>
              <a:t>     </a:t>
            </a:r>
            <a:r>
              <a:rPr lang="hu-HU" dirty="0" smtClean="0"/>
              <a:t>b.	</a:t>
            </a:r>
            <a:r>
              <a:rPr lang="hu-HU" b="1" dirty="0" err="1" smtClean="0"/>
              <a:t>Mans</a:t>
            </a:r>
            <a:r>
              <a:rPr lang="hu-HU" dirty="0" err="1" smtClean="0"/>
              <a:t>-</a:t>
            </a:r>
            <a:r>
              <a:rPr lang="hu-HU" b="1" dirty="0" err="1" smtClean="0"/>
              <a:t>ǝɳǝn</a:t>
            </a:r>
            <a:r>
              <a:rPr lang="hu-HU" b="1" dirty="0" smtClean="0"/>
              <a:t> </a:t>
            </a:r>
            <a:r>
              <a:rPr lang="hu-HU" b="1" dirty="0" err="1" smtClean="0"/>
              <a:t>ka</a:t>
            </a:r>
            <a:r>
              <a:rPr lang="hu-HU" b="1" dirty="0" smtClean="0"/>
              <a:t>:t a:mp. </a:t>
            </a:r>
          </a:p>
          <a:p>
            <a:pPr marL="0" indent="0">
              <a:buNone/>
            </a:pPr>
            <a:r>
              <a:rPr lang="hu-HU" dirty="0" smtClean="0"/>
              <a:t>	</a:t>
            </a:r>
            <a:r>
              <a:rPr lang="hu-HU" dirty="0" err="1" smtClean="0"/>
              <a:t>walked</a:t>
            </a:r>
            <a:r>
              <a:rPr lang="hu-HU" dirty="0" smtClean="0"/>
              <a:t> 	  </a:t>
            </a:r>
            <a:r>
              <a:rPr lang="hu-HU" dirty="0" err="1" smtClean="0"/>
              <a:t>two</a:t>
            </a:r>
            <a:r>
              <a:rPr lang="hu-HU" dirty="0" smtClean="0"/>
              <a:t> dog</a:t>
            </a:r>
          </a:p>
          <a:p>
            <a:pPr marL="0" indent="0"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Wul</a:t>
            </a:r>
            <a:r>
              <a:rPr lang="hu-HU" b="1" dirty="0" smtClean="0"/>
              <a:t> a:mp </a:t>
            </a:r>
            <a:r>
              <a:rPr lang="hu-HU" b="1" dirty="0" err="1" smtClean="0"/>
              <a:t>pare</a:t>
            </a:r>
            <a:r>
              <a:rPr lang="hu-HU" b="1" dirty="0" smtClean="0"/>
              <a:t>:</a:t>
            </a:r>
            <a:r>
              <a:rPr lang="hu-HU" b="1" dirty="0" err="1" smtClean="0"/>
              <a:t>m-ǝs-li</a:t>
            </a:r>
            <a:r>
              <a:rPr lang="hu-HU" b="1" dirty="0" smtClean="0"/>
              <a:t>  a:j 	    a:</a:t>
            </a:r>
            <a:r>
              <a:rPr lang="hu-HU" b="1" dirty="0" err="1" smtClean="0"/>
              <a:t>mp-</a:t>
            </a:r>
            <a:r>
              <a:rPr lang="hu-HU" b="1" dirty="0" err="1" smtClean="0">
                <a:solidFill>
                  <a:srgbClr val="FF0000"/>
                </a:solidFill>
              </a:rPr>
              <a:t>ǝl</a:t>
            </a:r>
            <a:r>
              <a:rPr lang="hu-HU" b="1" dirty="0" smtClean="0"/>
              <a:t>.</a:t>
            </a:r>
          </a:p>
          <a:p>
            <a:pPr marL="0" indent="0">
              <a:buNone/>
            </a:pPr>
            <a:r>
              <a:rPr lang="hu-HU" b="1" cap="small" dirty="0" smtClean="0"/>
              <a:t>	</a:t>
            </a:r>
            <a:r>
              <a:rPr lang="hu-HU" dirty="0" err="1" smtClean="0"/>
              <a:t>big</a:t>
            </a:r>
            <a:r>
              <a:rPr lang="hu-HU" dirty="0" smtClean="0"/>
              <a:t>   dog    bit                  </a:t>
            </a:r>
            <a:r>
              <a:rPr lang="hu-HU" dirty="0" err="1" smtClean="0"/>
              <a:t>small</a:t>
            </a:r>
            <a:r>
              <a:rPr lang="hu-HU" dirty="0" smtClean="0"/>
              <a:t>  </a:t>
            </a:r>
            <a:r>
              <a:rPr lang="hu-HU" dirty="0" err="1" smtClean="0"/>
              <a:t>dog</a:t>
            </a:r>
            <a:r>
              <a:rPr lang="hu-HU" b="1" cap="small" dirty="0" err="1" smtClean="0"/>
              <a:t>-</a:t>
            </a:r>
            <a:r>
              <a:rPr lang="hu-HU" cap="small" dirty="0" err="1" smtClean="0">
                <a:solidFill>
                  <a:srgbClr val="FF0000"/>
                </a:solidFill>
              </a:rPr>
              <a:t>3sg</a:t>
            </a:r>
            <a:endParaRPr lang="hu-HU" cap="smal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829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b="1" dirty="0" err="1" smtClean="0"/>
              <a:t>Hungarian</a:t>
            </a:r>
            <a:r>
              <a:rPr lang="hu-HU" sz="3600" b="1" dirty="0" smtClean="0"/>
              <a:t>: </a:t>
            </a:r>
            <a:r>
              <a:rPr lang="hu-HU" sz="3600" b="1" dirty="0" err="1" smtClean="0"/>
              <a:t>Associative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function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(4) </a:t>
            </a:r>
            <a:r>
              <a:rPr lang="hu-HU" b="1" dirty="0" err="1" smtClean="0"/>
              <a:t>ember-</a:t>
            </a:r>
            <a:r>
              <a:rPr lang="hu-HU" b="1" dirty="0" err="1" smtClean="0">
                <a:solidFill>
                  <a:srgbClr val="FF0000"/>
                </a:solidFill>
              </a:rPr>
              <a:t>ünk</a:t>
            </a:r>
            <a:r>
              <a:rPr lang="hu-HU" dirty="0" smtClean="0"/>
              <a:t> ‘</a:t>
            </a:r>
            <a:r>
              <a:rPr lang="hu-HU" dirty="0" err="1" smtClean="0">
                <a:solidFill>
                  <a:srgbClr val="FF0000"/>
                </a:solidFill>
              </a:rPr>
              <a:t>our</a:t>
            </a:r>
            <a:r>
              <a:rPr lang="hu-HU" dirty="0" smtClean="0"/>
              <a:t> man;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afore-mentioned</a:t>
            </a:r>
            <a:r>
              <a:rPr lang="hu-HU" dirty="0" smtClean="0"/>
              <a:t> man’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(5) ″</a:t>
            </a:r>
            <a:r>
              <a:rPr lang="hu-HU" b="1" dirty="0" smtClean="0"/>
              <a:t>Az </a:t>
            </a:r>
            <a:r>
              <a:rPr lang="hu-HU" b="1" dirty="0" err="1" smtClean="0"/>
              <a:t>igé-i-</a:t>
            </a:r>
            <a:r>
              <a:rPr lang="hu-HU" b="1" dirty="0" err="1" smtClean="0">
                <a:solidFill>
                  <a:srgbClr val="FF0000"/>
                </a:solidFill>
              </a:rPr>
              <a:t>d</a:t>
            </a:r>
            <a:r>
              <a:rPr lang="hu-HU" b="1" dirty="0" err="1" smtClean="0"/>
              <a:t>-ben</a:t>
            </a:r>
            <a:r>
              <a:rPr lang="hu-HU" b="1" dirty="0" smtClean="0"/>
              <a:t> 	      bonyolító       tényező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 smtClean="0"/>
              <a:t>       </a:t>
            </a:r>
            <a:r>
              <a:rPr lang="hu-HU" dirty="0" err="1" smtClean="0"/>
              <a:t>the</a:t>
            </a:r>
            <a:r>
              <a:rPr lang="hu-HU" dirty="0" smtClean="0"/>
              <a:t> verb-</a:t>
            </a:r>
            <a:r>
              <a:rPr lang="hu-HU" cap="small" dirty="0" smtClean="0"/>
              <a:t>pl-</a:t>
            </a:r>
            <a:r>
              <a:rPr lang="hu-HU" cap="small" dirty="0" smtClean="0">
                <a:solidFill>
                  <a:srgbClr val="FF0000"/>
                </a:solidFill>
              </a:rPr>
              <a:t>2sg</a:t>
            </a:r>
            <a:r>
              <a:rPr lang="hu-HU" cap="small" dirty="0" smtClean="0"/>
              <a:t>-iness</a:t>
            </a:r>
            <a:r>
              <a:rPr lang="hu-HU" dirty="0" smtClean="0"/>
              <a:t>  </a:t>
            </a:r>
            <a:r>
              <a:rPr lang="hu-HU" dirty="0" err="1" smtClean="0"/>
              <a:t>complicating</a:t>
            </a:r>
            <a:r>
              <a:rPr lang="hu-HU" dirty="0" smtClean="0"/>
              <a:t> </a:t>
            </a:r>
            <a:r>
              <a:rPr lang="hu-HU" dirty="0" err="1" smtClean="0"/>
              <a:t>factor</a:t>
            </a:r>
            <a:endParaRPr lang="hu-HU" dirty="0" smtClean="0"/>
          </a:p>
          <a:p>
            <a:pPr marL="0" indent="0">
              <a:buNone/>
            </a:pPr>
            <a:endParaRPr lang="hu-HU" sz="1200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</a:t>
            </a:r>
            <a:r>
              <a:rPr lang="hu-HU" b="1" dirty="0"/>
              <a:t>hogy </a:t>
            </a:r>
            <a:r>
              <a:rPr lang="hu-HU" b="1" dirty="0" smtClean="0"/>
              <a:t> az   A </a:t>
            </a:r>
            <a:r>
              <a:rPr lang="hu-HU" b="1" dirty="0"/>
              <a:t>fej  </a:t>
            </a:r>
            <a:r>
              <a:rPr lang="hu-HU" b="1" dirty="0" smtClean="0"/>
              <a:t>   is     komplex</a:t>
            </a:r>
            <a:r>
              <a:rPr lang="hu-HU" dirty="0" smtClean="0"/>
              <a:t>” (V. Hegedűs)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smtClean="0"/>
              <a:t>  </a:t>
            </a:r>
            <a:r>
              <a:rPr lang="hu-HU" dirty="0" err="1" smtClean="0"/>
              <a:t>the</a:t>
            </a:r>
            <a:r>
              <a:rPr lang="hu-HU" dirty="0" smtClean="0"/>
              <a:t>  A </a:t>
            </a:r>
            <a:r>
              <a:rPr lang="hu-HU" dirty="0" err="1" smtClean="0"/>
              <a:t>head</a:t>
            </a:r>
            <a:r>
              <a:rPr lang="hu-HU" dirty="0" smtClean="0"/>
              <a:t>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complex</a:t>
            </a:r>
            <a:endParaRPr lang="hu-HU" dirty="0" smtClean="0"/>
          </a:p>
          <a:p>
            <a:pPr marL="0" indent="0">
              <a:buNone/>
            </a:pPr>
            <a:endParaRPr lang="hu-HU" sz="1200" dirty="0" smtClean="0"/>
          </a:p>
          <a:p>
            <a:pPr marL="0" indent="0">
              <a:buNone/>
            </a:pPr>
            <a:r>
              <a:rPr lang="hu-HU" dirty="0" smtClean="0"/>
              <a:t>      ‘</a:t>
            </a:r>
            <a:r>
              <a:rPr lang="hu-HU" dirty="0" err="1" smtClean="0"/>
              <a:t>It</a:t>
            </a:r>
            <a:r>
              <a:rPr lang="hu-HU" dirty="0" smtClean="0"/>
              <a:t> is a </a:t>
            </a:r>
            <a:r>
              <a:rPr lang="hu-HU" dirty="0" err="1" smtClean="0"/>
              <a:t>complicating</a:t>
            </a:r>
            <a:r>
              <a:rPr lang="hu-HU" dirty="0" smtClean="0"/>
              <a:t> </a:t>
            </a:r>
            <a:r>
              <a:rPr lang="hu-HU" dirty="0" err="1" smtClean="0"/>
              <a:t>factor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verbs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</a:t>
            </a:r>
            <a:r>
              <a:rPr lang="hu-HU" dirty="0" err="1" smtClean="0"/>
              <a:t>the</a:t>
            </a:r>
            <a:r>
              <a:rPr lang="hu-HU" dirty="0" smtClean="0"/>
              <a:t> A </a:t>
            </a:r>
            <a:r>
              <a:rPr lang="hu-HU" dirty="0" err="1" smtClean="0"/>
              <a:t>head</a:t>
            </a:r>
            <a:r>
              <a:rPr lang="hu-HU" dirty="0" smtClean="0"/>
              <a:t> is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complex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3953278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err="1" smtClean="0"/>
              <a:t>Hungarian</a:t>
            </a:r>
            <a:r>
              <a:rPr lang="hu-HU" sz="4000" b="1" dirty="0" smtClean="0"/>
              <a:t>: </a:t>
            </a:r>
            <a:r>
              <a:rPr lang="hu-HU" sz="4000" b="1" dirty="0" err="1" smtClean="0"/>
              <a:t>contrastive-partitive</a:t>
            </a:r>
            <a:r>
              <a:rPr lang="hu-HU" sz="4000" b="1" dirty="0" smtClean="0"/>
              <a:t> 3PL:</a:t>
            </a:r>
            <a:endParaRPr lang="hu-HU" sz="4000" b="1" i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minden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, mindegy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</a:t>
            </a:r>
            <a:r>
              <a:rPr lang="hu-HU" dirty="0" smtClean="0"/>
              <a:t>‘</a:t>
            </a:r>
            <a:r>
              <a:rPr lang="hu-HU" dirty="0" err="1" smtClean="0"/>
              <a:t>each</a:t>
            </a:r>
            <a:r>
              <a:rPr lang="hu-HU" dirty="0" smtClean="0"/>
              <a:t>’</a:t>
            </a:r>
            <a:endParaRPr lang="hu-HU" b="1" dirty="0" smtClean="0"/>
          </a:p>
          <a:p>
            <a:pPr marL="0" indent="0">
              <a:buNone/>
            </a:pPr>
            <a:r>
              <a:rPr lang="hu-HU" b="1" dirty="0" smtClean="0"/>
              <a:t>mely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‘</a:t>
            </a:r>
            <a:r>
              <a:rPr lang="hu-HU" dirty="0" err="1" smtClean="0"/>
              <a:t>which</a:t>
            </a:r>
            <a:r>
              <a:rPr lang="hu-HU" dirty="0" smtClean="0"/>
              <a:t>’</a:t>
            </a:r>
            <a:r>
              <a:rPr lang="hu-HU" dirty="0" smtClean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hu-HU" b="1" dirty="0" smtClean="0"/>
              <a:t>bármely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‘</a:t>
            </a:r>
            <a:r>
              <a:rPr lang="hu-HU" dirty="0" err="1" smtClean="0"/>
              <a:t>any</a:t>
            </a:r>
            <a:r>
              <a:rPr lang="hu-HU" dirty="0" smtClean="0"/>
              <a:t>’</a:t>
            </a:r>
            <a:endParaRPr lang="hu-H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b="1" dirty="0" smtClean="0"/>
              <a:t>némely</a:t>
            </a:r>
            <a:r>
              <a:rPr lang="hu-HU" b="1" dirty="0" smtClean="0">
                <a:solidFill>
                  <a:srgbClr val="FF0000"/>
                </a:solidFill>
              </a:rPr>
              <a:t>ik, </a:t>
            </a:r>
            <a:r>
              <a:rPr lang="hu-HU" b="1" dirty="0" smtClean="0"/>
              <a:t>valamely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‘</a:t>
            </a:r>
            <a:r>
              <a:rPr lang="hu-HU" dirty="0" err="1" smtClean="0"/>
              <a:t>some</a:t>
            </a:r>
            <a:r>
              <a:rPr lang="hu-HU" dirty="0" smtClean="0"/>
              <a:t>’</a:t>
            </a:r>
            <a:endParaRPr lang="hu-H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b="1" dirty="0" smtClean="0"/>
              <a:t>egy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‘</a:t>
            </a:r>
            <a:r>
              <a:rPr lang="hu-HU" dirty="0" err="1" smtClean="0"/>
              <a:t>one</a:t>
            </a:r>
            <a:r>
              <a:rPr lang="hu-HU" dirty="0" smtClean="0"/>
              <a:t>’, </a:t>
            </a:r>
            <a:r>
              <a:rPr lang="hu-HU" b="1" dirty="0" smtClean="0"/>
              <a:t>más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‘</a:t>
            </a:r>
            <a:r>
              <a:rPr lang="hu-HU" dirty="0" err="1" smtClean="0"/>
              <a:t>other</a:t>
            </a:r>
            <a:r>
              <a:rPr lang="hu-HU" dirty="0" smtClean="0"/>
              <a:t>’</a:t>
            </a:r>
            <a:endParaRPr lang="hu-H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b="1" dirty="0" smtClean="0"/>
              <a:t>másod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‘2nd’, </a:t>
            </a:r>
            <a:r>
              <a:rPr lang="hu-HU" b="1" dirty="0" smtClean="0"/>
              <a:t>harmad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‘3rd’, </a:t>
            </a:r>
            <a:r>
              <a:rPr lang="hu-HU" b="1" dirty="0" smtClean="0"/>
              <a:t>negyed</a:t>
            </a:r>
            <a:r>
              <a:rPr lang="hu-HU" b="1" dirty="0" smtClean="0">
                <a:solidFill>
                  <a:srgbClr val="FF0000"/>
                </a:solidFill>
              </a:rPr>
              <a:t>ik </a:t>
            </a:r>
            <a:r>
              <a:rPr lang="hu-HU" dirty="0" smtClean="0"/>
              <a:t>‘4th’, </a:t>
            </a:r>
          </a:p>
          <a:p>
            <a:pPr marL="0" indent="0">
              <a:buNone/>
            </a:pPr>
            <a:r>
              <a:rPr lang="hu-HU" b="1" dirty="0" smtClean="0"/>
              <a:t>	ötöd</a:t>
            </a:r>
            <a:r>
              <a:rPr lang="hu-HU" b="1" dirty="0" smtClean="0">
                <a:solidFill>
                  <a:srgbClr val="FF0000"/>
                </a:solidFill>
              </a:rPr>
              <a:t>ik </a:t>
            </a:r>
            <a:r>
              <a:rPr lang="hu-HU" dirty="0" smtClean="0"/>
              <a:t>‘5th’, </a:t>
            </a:r>
            <a:r>
              <a:rPr lang="hu-HU" b="1" dirty="0" smtClean="0"/>
              <a:t>, hatod</a:t>
            </a:r>
            <a:r>
              <a:rPr lang="hu-HU" b="1" dirty="0" smtClean="0">
                <a:solidFill>
                  <a:srgbClr val="FF0000"/>
                </a:solidFill>
              </a:rPr>
              <a:t>ik </a:t>
            </a:r>
            <a:r>
              <a:rPr lang="hu-HU" dirty="0" smtClean="0"/>
              <a:t>‘6th’ </a:t>
            </a:r>
            <a:r>
              <a:rPr lang="hu-HU" b="1" dirty="0" smtClean="0"/>
              <a:t>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i="1" dirty="0" err="1" smtClean="0">
                <a:solidFill>
                  <a:srgbClr val="FF0000"/>
                </a:solidFill>
              </a:rPr>
              <a:t>-ik</a:t>
            </a:r>
            <a:r>
              <a:rPr lang="hu-HU" sz="4000" b="1" dirty="0" smtClean="0">
                <a:solidFill>
                  <a:srgbClr val="FF0000"/>
                </a:solidFill>
              </a:rPr>
              <a:t> </a:t>
            </a:r>
            <a:r>
              <a:rPr lang="hu-HU" sz="4000" b="1" dirty="0" err="1" smtClean="0"/>
              <a:t>marks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specificity</a:t>
            </a:r>
            <a:r>
              <a:rPr lang="hu-HU" sz="4000" b="1" dirty="0" smtClean="0"/>
              <a:t>/</a:t>
            </a:r>
            <a:r>
              <a:rPr lang="hu-HU" sz="4000" b="1" dirty="0" err="1" smtClean="0"/>
              <a:t>familiarity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(6)a. </a:t>
            </a:r>
            <a:r>
              <a:rPr lang="hu-HU" b="1" dirty="0" smtClean="0"/>
              <a:t>Minden/*</a:t>
            </a:r>
            <a:r>
              <a:rPr lang="hu-HU" b="1" dirty="0" err="1" smtClean="0"/>
              <a:t>minden</a:t>
            </a:r>
            <a:r>
              <a:rPr lang="hu-HU" b="1" dirty="0" err="1" smtClean="0">
                <a:solidFill>
                  <a:srgbClr val="FF0000"/>
                </a:solidFill>
              </a:rPr>
              <a:t>-ik</a:t>
            </a:r>
            <a:r>
              <a:rPr lang="hu-HU" b="1" dirty="0" smtClean="0"/>
              <a:t> ember halandó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smtClean="0"/>
              <a:t>         </a:t>
            </a:r>
            <a:r>
              <a:rPr lang="hu-HU" dirty="0" err="1" smtClean="0"/>
              <a:t>every</a:t>
            </a:r>
            <a:r>
              <a:rPr lang="hu-HU" dirty="0" smtClean="0"/>
              <a:t>                            man     </a:t>
            </a:r>
            <a:r>
              <a:rPr lang="hu-HU" dirty="0" err="1" smtClean="0"/>
              <a:t>mortal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 ‘</a:t>
            </a:r>
            <a:r>
              <a:rPr lang="hu-HU" dirty="0" err="1" smtClean="0"/>
              <a:t>Every</a:t>
            </a:r>
            <a:r>
              <a:rPr lang="hu-HU" dirty="0" smtClean="0"/>
              <a:t> man is </a:t>
            </a:r>
            <a:r>
              <a:rPr lang="hu-HU" dirty="0" err="1" smtClean="0"/>
              <a:t>mortal</a:t>
            </a:r>
            <a:r>
              <a:rPr lang="hu-HU" dirty="0" smtClean="0"/>
              <a:t>.’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    b. </a:t>
            </a:r>
            <a:r>
              <a:rPr lang="hu-HU" b="1" dirty="0" err="1" smtClean="0"/>
              <a:t>Minden</a:t>
            </a:r>
            <a:r>
              <a:rPr lang="hu-HU" b="1" dirty="0" err="1" smtClean="0">
                <a:solidFill>
                  <a:srgbClr val="FF0000"/>
                </a:solidFill>
              </a:rPr>
              <a:t>-ik</a:t>
            </a:r>
            <a:r>
              <a:rPr lang="hu-HU" b="1" dirty="0" smtClean="0"/>
              <a:t> ember szakállas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smtClean="0"/>
              <a:t>         </a:t>
            </a:r>
            <a:r>
              <a:rPr lang="hu-HU" dirty="0" err="1" smtClean="0"/>
              <a:t>every</a:t>
            </a:r>
            <a:r>
              <a:rPr lang="hu-HU" dirty="0" smtClean="0"/>
              <a:t>          man     </a:t>
            </a:r>
            <a:r>
              <a:rPr lang="hu-HU" dirty="0" err="1" smtClean="0"/>
              <a:t>bearded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  ‘</a:t>
            </a:r>
            <a:r>
              <a:rPr lang="hu-HU" dirty="0" err="1" smtClean="0"/>
              <a:t>Every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men</a:t>
            </a:r>
            <a:r>
              <a:rPr lang="hu-HU" dirty="0" smtClean="0"/>
              <a:t> is </a:t>
            </a:r>
            <a:r>
              <a:rPr lang="hu-HU" dirty="0" err="1" smtClean="0"/>
              <a:t>bearded</a:t>
            </a:r>
            <a:r>
              <a:rPr lang="hu-HU" dirty="0" smtClean="0"/>
              <a:t>.’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698</Words>
  <Application>Microsoft Office PowerPoint</Application>
  <PresentationFormat>Diavetítés a képernyőre (4:3 oldalarány)</PresentationFormat>
  <Paragraphs>269</Paragraphs>
  <Slides>29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0" baseType="lpstr">
      <vt:lpstr>Office-téma</vt:lpstr>
      <vt:lpstr>Specificity marking by possessive Agr in Hungarian</vt:lpstr>
      <vt:lpstr>Goal</vt:lpstr>
      <vt:lpstr>Nikolaeva (2002): non-possessive functions of possessive Agr in Uralic:</vt:lpstr>
      <vt:lpstr>Nikolaeva 2014 (Nenets):  identifying-deictic function</vt:lpstr>
      <vt:lpstr>Nikolaeva 2014 (Nenets):  contrastive-partitive function</vt:lpstr>
      <vt:lpstr>Nikolaeva 1999 (Khanty):  associative function</vt:lpstr>
      <vt:lpstr>Hungarian: Associative function</vt:lpstr>
      <vt:lpstr>Hungarian: contrastive-partitive 3PL:</vt:lpstr>
      <vt:lpstr>-ik marks specificity/familiarity</vt:lpstr>
      <vt:lpstr>-ik phrases are definite:</vt:lpstr>
      <vt:lpstr>Comparative Adj+ik = ‘the Adj one of the two’  Superlative Adj+ik = ‘the Adj one of them’</vt:lpstr>
      <vt:lpstr>Claims</vt:lpstr>
      <vt:lpstr>The allomorphs of 3PL Poss  Agr in Old Hungarian: -ik, -uk, ük</vt:lpstr>
      <vt:lpstr>OH: Pronominal determiner without –ik, pronominal possessum with -ik</vt:lpstr>
      <vt:lpstr>359 mely vs. 8 melyik ‘which’</vt:lpstr>
      <vt:lpstr>Old Hungarian ordinal numerals: without -ik</vt:lpstr>
      <vt:lpstr>Old Hungarian ordinal numerals with -ik: possessions of plural possessors </vt:lpstr>
      <vt:lpstr>Pathway of grammaticalization</vt:lpstr>
      <vt:lpstr>Evidence of derivational suffix status:</vt:lpstr>
      <vt:lpstr>Contrastive-partitive 3SG possessive Agr as a nominalizer</vt:lpstr>
      <vt:lpstr>The source of the nominalizing role:</vt:lpstr>
      <vt:lpstr>Default agreement/anti-agreement: 3SG</vt:lpstr>
      <vt:lpstr>Grammaticalized (non-agreeing) 3SG possessive</vt:lpstr>
      <vt:lpstr>Lexicalized 3sg possessive</vt:lpstr>
      <vt:lpstr>Conclusion</vt:lpstr>
      <vt:lpstr>Speculation</vt:lpstr>
      <vt:lpstr>Nikolaeva 2014 (Nenets):  identifying-deictic function</vt:lpstr>
      <vt:lpstr>Nikolaeva 2014 (Nenets):  contrastive-partitive function</vt:lpstr>
      <vt:lpstr>Nikolaeva 1999 (Khanty):  associative function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definiteness marker grammaticalized from a possessive Px</dc:title>
  <dc:creator>É.Kiss Katalin</dc:creator>
  <cp:lastModifiedBy>É.Kiss Katalin</cp:lastModifiedBy>
  <cp:revision>24</cp:revision>
  <dcterms:created xsi:type="dcterms:W3CDTF">2016-03-16T19:41:00Z</dcterms:created>
  <dcterms:modified xsi:type="dcterms:W3CDTF">2016-05-17T15:22:29Z</dcterms:modified>
</cp:coreProperties>
</file>