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94" r:id="rId3"/>
    <p:sldId id="310" r:id="rId4"/>
    <p:sldId id="298" r:id="rId5"/>
    <p:sldId id="295" r:id="rId6"/>
    <p:sldId id="296" r:id="rId7"/>
    <p:sldId id="297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19" r:id="rId17"/>
    <p:sldId id="320" r:id="rId18"/>
    <p:sldId id="307" r:id="rId19"/>
    <p:sldId id="321" r:id="rId20"/>
    <p:sldId id="308" r:id="rId21"/>
    <p:sldId id="309" r:id="rId22"/>
    <p:sldId id="311" r:id="rId23"/>
    <p:sldId id="312" r:id="rId24"/>
    <p:sldId id="316" r:id="rId25"/>
    <p:sldId id="313" r:id="rId26"/>
    <p:sldId id="315" r:id="rId27"/>
    <p:sldId id="318" r:id="rId28"/>
    <p:sldId id="314" r:id="rId29"/>
    <p:sldId id="317" r:id="rId30"/>
    <p:sldId id="276" r:id="rId31"/>
    <p:sldId id="260" r:id="rId3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660"/>
  </p:normalViewPr>
  <p:slideViewPr>
    <p:cSldViewPr>
      <p:cViewPr>
        <p:scale>
          <a:sx n="76" d="100"/>
          <a:sy n="76" d="100"/>
        </p:scale>
        <p:origin x="-1622" y="-2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B17F6-FC17-4868-8508-21AF4537F0B5}" type="datetimeFigureOut">
              <a:rPr lang="hu-HU" smtClean="0"/>
              <a:pPr/>
              <a:t>2016.11.16.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BF4DA-AD81-4D34-BD5A-35DA985BA15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BF4DA-AD81-4D34-BD5A-35DA985BA150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2016.11.16.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2016.11.16.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2016.11.16.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2016.11.16.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2016.11.16.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2016.11.16.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E4B94-F854-4BB2-AFA8-39C9791036C6}" type="datetimeFigureOut">
              <a:rPr lang="hu-HU" smtClean="0"/>
              <a:pPr/>
              <a:t>2016.11.16.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87016" y="1340768"/>
            <a:ext cx="8856984" cy="1470025"/>
          </a:xfrm>
        </p:spPr>
        <p:txBody>
          <a:bodyPr>
            <a:normAutofit/>
          </a:bodyPr>
          <a:lstStyle/>
          <a:p>
            <a:r>
              <a:rPr lang="hu-HU" b="1" dirty="0" smtClean="0"/>
              <a:t>Az </a:t>
            </a:r>
            <a:r>
              <a:rPr lang="hu-HU" b="1" i="1" dirty="0" err="1" smtClean="0"/>
              <a:t>-ik</a:t>
            </a:r>
            <a:r>
              <a:rPr lang="hu-HU" b="1" dirty="0" smtClean="0"/>
              <a:t> </a:t>
            </a:r>
            <a:r>
              <a:rPr lang="hu-HU" b="1" dirty="0" err="1" smtClean="0"/>
              <a:t>kiemelőjel</a:t>
            </a:r>
            <a:r>
              <a:rPr lang="hu-HU" b="1" dirty="0" smtClean="0"/>
              <a:t> eredetéről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2736304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É. Kiss Katalin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PPKE</a:t>
            </a:r>
            <a:r>
              <a:rPr lang="hu-HU" dirty="0" smtClean="0">
                <a:solidFill>
                  <a:schemeClr val="tx1"/>
                </a:solidFill>
              </a:rPr>
              <a:t> BTK 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Nyelvelmélet és diakrónia 3.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2016. november 22.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Hegedűs folyt.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smtClean="0"/>
              <a:t>Javaslata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b="1" dirty="0" smtClean="0"/>
              <a:t>a kiemelő jel alapja: az </a:t>
            </a:r>
            <a:r>
              <a:rPr lang="hu-HU" b="1" dirty="0" err="1" smtClean="0"/>
              <a:t>-</a:t>
            </a:r>
            <a:r>
              <a:rPr lang="hu-HU" b="1" i="1" dirty="0" err="1" smtClean="0"/>
              <a:t>ik</a:t>
            </a:r>
            <a:r>
              <a:rPr lang="hu-HU" b="1" i="1" dirty="0" smtClean="0"/>
              <a:t> (~ </a:t>
            </a:r>
            <a:r>
              <a:rPr lang="hu-HU" b="1" i="1" dirty="0" err="1" smtClean="0"/>
              <a:t>-ig</a:t>
            </a:r>
            <a:r>
              <a:rPr lang="hu-HU" b="1" i="1" dirty="0" smtClean="0"/>
              <a:t>) </a:t>
            </a:r>
            <a:r>
              <a:rPr lang="hu-HU" b="1" dirty="0" err="1" smtClean="0"/>
              <a:t>latívuszi</a:t>
            </a:r>
            <a:r>
              <a:rPr lang="hu-HU" b="1" dirty="0" smtClean="0"/>
              <a:t> raghalmozás </a:t>
            </a:r>
            <a:r>
              <a:rPr lang="hu-HU" b="1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r>
              <a:rPr lang="hu-HU" b="1" dirty="0" smtClean="0">
                <a:sym typeface="Wingdings" pitchFamily="2" charset="2"/>
              </a:rPr>
              <a:t>	nyomatékosító funkció</a:t>
            </a:r>
            <a:endParaRPr lang="hu-H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Miért van igaza Simonyinak? Miért </a:t>
            </a:r>
            <a:br>
              <a:rPr lang="hu-HU" dirty="0" smtClean="0"/>
            </a:br>
            <a:r>
              <a:rPr lang="hu-HU" dirty="0" smtClean="0"/>
              <a:t>nem állnak meg </a:t>
            </a:r>
            <a:r>
              <a:rPr lang="hu-HU" dirty="0" err="1" smtClean="0"/>
              <a:t>Korompay</a:t>
            </a:r>
            <a:r>
              <a:rPr lang="hu-HU" dirty="0" smtClean="0"/>
              <a:t> ellenérvei?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err="1" smtClean="0"/>
              <a:t>ii.Az</a:t>
            </a:r>
            <a:r>
              <a:rPr lang="hu-HU" dirty="0" smtClean="0"/>
              <a:t> </a:t>
            </a:r>
            <a:r>
              <a:rPr lang="hu-HU" i="1" dirty="0" smtClean="0"/>
              <a:t>egyik-másik</a:t>
            </a:r>
            <a:r>
              <a:rPr lang="hu-HU" dirty="0" smtClean="0"/>
              <a:t> nem birtokos szerkezetben jelentkezik: </a:t>
            </a:r>
          </a:p>
          <a:p>
            <a:pPr marL="514350" indent="-514350">
              <a:spcBef>
                <a:spcPts val="1200"/>
              </a:spcBef>
              <a:buAutoNum type="arabicParenBoth"/>
            </a:pPr>
            <a:r>
              <a:rPr lang="hu-HU" b="1" i="1" dirty="0" smtClean="0"/>
              <a:t>Es </a:t>
            </a:r>
            <a:r>
              <a:rPr lang="hu-HU" b="1" i="1" dirty="0" err="1" smtClean="0">
                <a:solidFill>
                  <a:srgbClr val="FF0000"/>
                </a:solidFill>
              </a:rPr>
              <a:t>egyk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b="1" i="1" dirty="0" err="1" smtClean="0">
                <a:solidFill>
                  <a:srgbClr val="FF0000"/>
                </a:solidFill>
              </a:rPr>
              <a:t>masyknak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b="1" i="1" dirty="0" err="1" smtClean="0"/>
              <a:t>mondyauala</a:t>
            </a:r>
            <a:r>
              <a:rPr lang="hu-HU" b="1" i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JókK</a:t>
            </a:r>
            <a:r>
              <a:rPr lang="hu-HU" dirty="0" smtClean="0"/>
              <a:t> 83)</a:t>
            </a:r>
            <a:endParaRPr lang="hu-HU" b="1" i="1" dirty="0" smtClean="0"/>
          </a:p>
          <a:p>
            <a:pPr marL="0">
              <a:spcBef>
                <a:spcPts val="0"/>
              </a:spcBef>
              <a:buNone/>
            </a:pPr>
            <a:endParaRPr lang="hu-HU" sz="1300" dirty="0" smtClean="0"/>
          </a:p>
          <a:p>
            <a:pPr>
              <a:spcBef>
                <a:spcPts val="1200"/>
              </a:spcBef>
              <a:buNone/>
            </a:pPr>
            <a:r>
              <a:rPr lang="hu-HU" b="1" dirty="0" smtClean="0"/>
              <a:t>De, birtokos szerkezetben jelentkezik, csak a birtokos egy </a:t>
            </a:r>
            <a:r>
              <a:rPr lang="hu-HU" b="1" dirty="0" err="1" smtClean="0"/>
              <a:t>anaforikus</a:t>
            </a:r>
            <a:r>
              <a:rPr lang="hu-HU" b="1" dirty="0" smtClean="0"/>
              <a:t> pro</a:t>
            </a:r>
            <a:r>
              <a:rPr lang="hu-HU" dirty="0" smtClean="0"/>
              <a:t>:</a:t>
            </a:r>
            <a:endParaRPr lang="hu-HU" b="1" i="1" dirty="0" smtClean="0"/>
          </a:p>
          <a:p>
            <a:pPr marL="0" indent="0">
              <a:buNone/>
            </a:pPr>
            <a:r>
              <a:rPr lang="hu-HU" dirty="0" smtClean="0"/>
              <a:t>(2) </a:t>
            </a:r>
            <a:r>
              <a:rPr lang="hu-HU" b="1" dirty="0" smtClean="0"/>
              <a:t>De mert </a:t>
            </a:r>
            <a:r>
              <a:rPr lang="hu-HU" b="1" dirty="0" err="1" smtClean="0"/>
              <a:t>meglen</a:t>
            </a:r>
            <a:r>
              <a:rPr lang="hu-HU" b="1" dirty="0" smtClean="0"/>
              <a:t> </a:t>
            </a:r>
            <a:r>
              <a:rPr lang="hu-HU" b="1" dirty="0" err="1" smtClean="0"/>
              <a:t>keuessen</a:t>
            </a:r>
            <a:r>
              <a:rPr lang="hu-HU" b="1" dirty="0" smtClean="0"/>
              <a:t> </a:t>
            </a:r>
            <a:r>
              <a:rPr lang="hu-HU" b="1" dirty="0" err="1" smtClean="0"/>
              <a:t>valanak</a:t>
            </a:r>
            <a:r>
              <a:rPr lang="hu-HU" b="1" dirty="0" smtClean="0"/>
              <a:t> </a:t>
            </a:r>
            <a:r>
              <a:rPr lang="hu-HU" b="1" dirty="0" smtClean="0">
                <a:solidFill>
                  <a:srgbClr val="00B050"/>
                </a:solidFill>
              </a:rPr>
              <a:t>az barátok </a:t>
            </a:r>
            <a:r>
              <a:rPr lang="fi-FI" b="1" dirty="0" smtClean="0"/>
              <a:t>mendenykyt kewlewn boc</a:t>
            </a:r>
            <a:r>
              <a:rPr lang="hu-HU" b="1" dirty="0" err="1" smtClean="0"/>
              <a:t>zattyauala</a:t>
            </a:r>
            <a:r>
              <a:rPr lang="hu-HU" b="1" dirty="0" smtClean="0"/>
              <a:t> </a:t>
            </a:r>
            <a:r>
              <a:rPr lang="hu-HU" b="1" dirty="0" err="1" smtClean="0"/>
              <a:t>Castellomokba</a:t>
            </a:r>
            <a:r>
              <a:rPr lang="hu-HU" b="1" dirty="0" smtClean="0"/>
              <a:t> es falukba …</a:t>
            </a:r>
            <a:r>
              <a:rPr lang="nn-NO" b="1" dirty="0" smtClean="0"/>
              <a:t> Mykoron meg tertenekuolna a</a:t>
            </a:r>
            <a:r>
              <a:rPr lang="hu-HU" b="1" dirty="0" smtClean="0"/>
              <a:t>z</a:t>
            </a:r>
            <a:r>
              <a:rPr lang="nn-NO" b="1" dirty="0" smtClean="0"/>
              <a:t> a</a:t>
            </a:r>
            <a:r>
              <a:rPr lang="hu-HU" b="1" dirty="0" err="1" smtClean="0"/>
              <a:t>lamyznaual</a:t>
            </a:r>
            <a:r>
              <a:rPr lang="hu-HU" b="1" dirty="0" smtClean="0"/>
              <a:t> </a:t>
            </a:r>
            <a:r>
              <a:rPr lang="hu-HU" b="1" dirty="0" err="1" smtClean="0"/>
              <a:t>Mendenek</a:t>
            </a:r>
            <a:r>
              <a:rPr lang="hu-HU" b="1" dirty="0" smtClean="0"/>
              <a:t> </a:t>
            </a:r>
            <a:r>
              <a:rPr lang="hu-HU" b="1" dirty="0" err="1" smtClean="0"/>
              <a:t>mutattyauala</a:t>
            </a:r>
            <a:r>
              <a:rPr lang="hu-HU" b="1" dirty="0" smtClean="0"/>
              <a:t> </a:t>
            </a:r>
            <a:r>
              <a:rPr lang="hu-HU" b="1" dirty="0" err="1" smtClean="0"/>
              <a:t>bodog</a:t>
            </a:r>
            <a:r>
              <a:rPr lang="hu-HU" b="1" dirty="0" smtClean="0"/>
              <a:t> </a:t>
            </a:r>
            <a:r>
              <a:rPr lang="hu-HU" b="1" dirty="0" err="1" smtClean="0"/>
              <a:t>ferencznek</a:t>
            </a:r>
            <a:r>
              <a:rPr lang="hu-HU" b="1" dirty="0" smtClean="0"/>
              <a:t> Es </a:t>
            </a:r>
            <a:r>
              <a:rPr lang="hu-HU" b="1" dirty="0" err="1" smtClean="0">
                <a:solidFill>
                  <a:srgbClr val="FF0000"/>
                </a:solidFill>
              </a:rPr>
              <a:t>egyk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masyknak</a:t>
            </a:r>
            <a:r>
              <a:rPr lang="hu-HU" b="1" dirty="0" smtClean="0"/>
              <a:t> </a:t>
            </a:r>
            <a:r>
              <a:rPr lang="hu-HU" b="1" dirty="0" err="1" smtClean="0"/>
              <a:t>mondyauala</a:t>
            </a:r>
            <a:endParaRPr lang="hu-H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r>
              <a:rPr lang="hu-HU" sz="4000" b="1" smtClean="0"/>
              <a:t>Jelzőként: </a:t>
            </a:r>
            <a:r>
              <a:rPr lang="hu-HU" sz="4000" b="1" i="1" smtClean="0"/>
              <a:t>elő, más</a:t>
            </a:r>
            <a:r>
              <a:rPr lang="hu-HU" sz="4000" b="1" smtClean="0"/>
              <a:t>; </a:t>
            </a:r>
            <a:br>
              <a:rPr lang="hu-HU" sz="4000" b="1" smtClean="0"/>
            </a:br>
            <a:r>
              <a:rPr lang="hu-HU" sz="4000" b="1" smtClean="0"/>
              <a:t>birtokszóként: </a:t>
            </a:r>
            <a:r>
              <a:rPr lang="hu-HU" sz="4000" b="1" i="1" smtClean="0"/>
              <a:t>egy</a:t>
            </a:r>
            <a:r>
              <a:rPr lang="hu-HU" sz="4000" b="1" i="1" smtClean="0">
                <a:solidFill>
                  <a:srgbClr val="FF0000"/>
                </a:solidFill>
              </a:rPr>
              <a:t>ik</a:t>
            </a:r>
            <a:r>
              <a:rPr lang="hu-HU" sz="4000" b="1" i="1" smtClean="0"/>
              <a:t>, más</a:t>
            </a:r>
            <a:r>
              <a:rPr lang="hu-HU" sz="4000" b="1" i="1" smtClean="0">
                <a:solidFill>
                  <a:srgbClr val="FF0000"/>
                </a:solidFill>
              </a:rPr>
              <a:t>ik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661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Jelzőként:</a:t>
            </a:r>
            <a:endParaRPr lang="hu-HU" b="1" i="1" dirty="0" smtClean="0"/>
          </a:p>
          <a:p>
            <a:pPr marL="514350" indent="-514350">
              <a:buAutoNum type="arabicParenBoth"/>
            </a:pPr>
            <a:r>
              <a:rPr lang="hu-HU" dirty="0" smtClean="0"/>
              <a:t>hol </a:t>
            </a:r>
            <a:r>
              <a:rPr lang="hu-HU" dirty="0" err="1" smtClean="0"/>
              <a:t>vagÿon</a:t>
            </a:r>
            <a:r>
              <a:rPr lang="hu-HU" dirty="0" smtClean="0"/>
              <a:t> en </a:t>
            </a:r>
            <a:r>
              <a:rPr lang="hu-HU" b="1" dirty="0" err="1" smtClean="0"/>
              <a:t>elsew</a:t>
            </a:r>
            <a:r>
              <a:rPr lang="hu-HU" dirty="0" smtClean="0"/>
              <a:t> </a:t>
            </a:r>
            <a:r>
              <a:rPr lang="hu-HU" dirty="0" err="1" smtClean="0"/>
              <a:t>germekem</a:t>
            </a:r>
            <a:r>
              <a:rPr lang="hu-HU" dirty="0" smtClean="0"/>
              <a:t> (</a:t>
            </a:r>
            <a:r>
              <a:rPr lang="hu-HU" dirty="0" err="1" smtClean="0"/>
              <a:t>JokK</a:t>
            </a:r>
            <a:r>
              <a:rPr lang="hu-HU" dirty="0" smtClean="0"/>
              <a:t>) </a:t>
            </a:r>
          </a:p>
          <a:p>
            <a:pPr marL="514350" indent="-514350">
              <a:buAutoNum type="arabicParenBoth"/>
            </a:pPr>
            <a:r>
              <a:rPr lang="hu-HU" dirty="0" smtClean="0"/>
              <a:t>az </a:t>
            </a:r>
            <a:r>
              <a:rPr lang="hu-HU" b="1" dirty="0" err="1" smtClean="0"/>
              <a:t>èlo</a:t>
            </a:r>
            <a:r>
              <a:rPr lang="hu-HU" b="1" dirty="0" smtClean="0"/>
              <a:t>̗</a:t>
            </a:r>
            <a:r>
              <a:rPr lang="hu-HU" dirty="0" smtClean="0"/>
              <a:t> </a:t>
            </a:r>
            <a:r>
              <a:rPr lang="hu-HU" dirty="0" err="1" smtClean="0"/>
              <a:t>zèkèrbèn</a:t>
            </a:r>
            <a:r>
              <a:rPr lang="hu-HU" dirty="0" smtClean="0"/>
              <a:t> </a:t>
            </a:r>
            <a:r>
              <a:rPr lang="hu-HU" dirty="0" err="1" smtClean="0"/>
              <a:t>vèrès</a:t>
            </a:r>
            <a:r>
              <a:rPr lang="hu-HU" dirty="0" smtClean="0"/>
              <a:t> </a:t>
            </a:r>
            <a:r>
              <a:rPr lang="hu-HU" dirty="0" err="1" smtClean="0"/>
              <a:t>louac</a:t>
            </a:r>
            <a:r>
              <a:rPr lang="hu-HU" dirty="0" smtClean="0"/>
              <a:t> · a· </a:t>
            </a:r>
            <a:r>
              <a:rPr lang="hu-HU" b="1" dirty="0" err="1" smtClean="0"/>
              <a:t>mas</a:t>
            </a:r>
            <a:r>
              <a:rPr lang="hu-HU" dirty="0" smtClean="0"/>
              <a:t> </a:t>
            </a:r>
            <a:r>
              <a:rPr lang="hu-HU" dirty="0" err="1" smtClean="0"/>
              <a:t>zèkèrbèn</a:t>
            </a:r>
            <a:r>
              <a:rPr lang="hu-HU" dirty="0" smtClean="0"/>
              <a:t> </a:t>
            </a:r>
            <a:r>
              <a:rPr lang="hu-HU" dirty="0" err="1" smtClean="0"/>
              <a:t>fèkètè</a:t>
            </a:r>
            <a:r>
              <a:rPr lang="hu-HU" dirty="0" smtClean="0"/>
              <a:t> </a:t>
            </a:r>
            <a:r>
              <a:rPr lang="hu-HU" dirty="0" err="1" smtClean="0"/>
              <a:t>louac</a:t>
            </a:r>
            <a:r>
              <a:rPr lang="hu-HU" dirty="0" smtClean="0"/>
              <a:t> · a· </a:t>
            </a:r>
            <a:r>
              <a:rPr lang="hu-HU" b="1" dirty="0" smtClean="0"/>
              <a:t>harmad</a:t>
            </a:r>
            <a:r>
              <a:rPr lang="hu-HU" dirty="0" smtClean="0"/>
              <a:t> </a:t>
            </a:r>
            <a:r>
              <a:rPr lang="hu-HU" dirty="0" err="1" smtClean="0"/>
              <a:t>zèkèrbèn</a:t>
            </a:r>
            <a:r>
              <a:rPr lang="hu-HU" dirty="0" smtClean="0"/>
              <a:t> </a:t>
            </a:r>
            <a:r>
              <a:rPr lang="hu-HU" dirty="0" err="1" smtClean="0"/>
              <a:t>fèier</a:t>
            </a:r>
            <a:r>
              <a:rPr lang="hu-HU" dirty="0" smtClean="0"/>
              <a:t> </a:t>
            </a:r>
            <a:r>
              <a:rPr lang="hu-HU" dirty="0" err="1" smtClean="0"/>
              <a:t>louac</a:t>
            </a:r>
            <a:r>
              <a:rPr lang="hu-HU" dirty="0" smtClean="0"/>
              <a:t> · a· </a:t>
            </a:r>
            <a:r>
              <a:rPr lang="hu-HU" b="1" dirty="0" err="1" smtClean="0"/>
              <a:t>negèd</a:t>
            </a:r>
            <a:r>
              <a:rPr lang="hu-HU" dirty="0" smtClean="0"/>
              <a:t> </a:t>
            </a:r>
            <a:r>
              <a:rPr lang="hu-HU" dirty="0" err="1" smtClean="0"/>
              <a:t>zèkèrbèn</a:t>
            </a:r>
            <a:r>
              <a:rPr lang="hu-HU" dirty="0" smtClean="0"/>
              <a:t> </a:t>
            </a:r>
            <a:r>
              <a:rPr lang="hu-HU" dirty="0" err="1" smtClean="0"/>
              <a:t>ku</a:t>
            </a:r>
            <a:r>
              <a:rPr lang="hu-HU" dirty="0" smtClean="0"/>
              <a:t>̇</a:t>
            </a:r>
            <a:r>
              <a:rPr lang="hu-HU" dirty="0" err="1" smtClean="0"/>
              <a:t>lo</a:t>
            </a:r>
            <a:r>
              <a:rPr lang="hu-HU" dirty="0" smtClean="0"/>
              <a:t>̗</a:t>
            </a:r>
            <a:r>
              <a:rPr lang="hu-HU" dirty="0" err="1" smtClean="0"/>
              <a:t>mb</a:t>
            </a:r>
            <a:r>
              <a:rPr lang="hu-HU" dirty="0" smtClean="0"/>
              <a:t> </a:t>
            </a:r>
            <a:r>
              <a:rPr lang="hu-HU" dirty="0" err="1" smtClean="0"/>
              <a:t>zino</a:t>
            </a:r>
            <a:r>
              <a:rPr lang="hu-HU" dirty="0" smtClean="0"/>
              <a:t>̗ </a:t>
            </a:r>
            <a:r>
              <a:rPr lang="hu-HU" dirty="0" err="1" smtClean="0"/>
              <a:t>louac</a:t>
            </a:r>
            <a:r>
              <a:rPr lang="hu-HU" dirty="0" smtClean="0"/>
              <a:t> (</a:t>
            </a:r>
            <a:r>
              <a:rPr lang="hu-HU" dirty="0" err="1" smtClean="0"/>
              <a:t>BecsiK</a:t>
            </a:r>
            <a:r>
              <a:rPr lang="hu-HU" dirty="0" smtClean="0"/>
              <a:t>)  </a:t>
            </a:r>
          </a:p>
          <a:p>
            <a:pPr marL="514350" indent="-514350">
              <a:buAutoNum type="arabicParenBoth"/>
            </a:pPr>
            <a:endParaRPr lang="hu-HU" sz="1300" dirty="0" smtClean="0"/>
          </a:p>
          <a:p>
            <a:pPr>
              <a:buNone/>
            </a:pPr>
            <a:r>
              <a:rPr lang="hu-HU" b="1" dirty="0" smtClean="0"/>
              <a:t>Birtokszóként: </a:t>
            </a:r>
            <a:r>
              <a:rPr lang="hu-HU" b="1" dirty="0" err="1" smtClean="0"/>
              <a:t>pro</a:t>
            </a:r>
            <a:r>
              <a:rPr lang="hu-HU" b="1" baseline="-25000" dirty="0" err="1" smtClean="0"/>
              <a:t>i</a:t>
            </a:r>
            <a:r>
              <a:rPr lang="hu-HU" b="1" dirty="0" smtClean="0"/>
              <a:t> </a:t>
            </a:r>
            <a:r>
              <a:rPr lang="hu-HU" b="1" i="1" dirty="0" err="1" smtClean="0"/>
              <a:t>egy-ik</a:t>
            </a:r>
            <a:r>
              <a:rPr lang="hu-HU" b="1" baseline="-25000" dirty="0" err="1" smtClean="0"/>
              <a:t>i</a:t>
            </a:r>
            <a:r>
              <a:rPr lang="hu-HU" b="1" dirty="0" smtClean="0"/>
              <a:t>, </a:t>
            </a:r>
            <a:r>
              <a:rPr lang="hu-HU" b="1" dirty="0" err="1" smtClean="0"/>
              <a:t>pro</a:t>
            </a:r>
            <a:r>
              <a:rPr lang="hu-HU" b="1" baseline="-25000" dirty="0" err="1" smtClean="0"/>
              <a:t>i</a:t>
            </a:r>
            <a:r>
              <a:rPr lang="hu-HU" b="1" dirty="0" smtClean="0"/>
              <a:t> </a:t>
            </a:r>
            <a:r>
              <a:rPr lang="hu-HU" b="1" i="1" dirty="0" err="1" smtClean="0"/>
              <a:t>más-ik</a:t>
            </a:r>
            <a:r>
              <a:rPr lang="hu-HU" b="1" baseline="-25000" dirty="0" err="1" smtClean="0"/>
              <a:t>i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(3) </a:t>
            </a:r>
            <a:r>
              <a:rPr lang="hu-HU" dirty="0" err="1" smtClean="0"/>
              <a:t>ime</a:t>
            </a:r>
            <a:r>
              <a:rPr lang="hu-HU" dirty="0" smtClean="0"/>
              <a:t> </a:t>
            </a:r>
            <a:r>
              <a:rPr lang="hu-HU" dirty="0" err="1" smtClean="0"/>
              <a:t>mōnal</a:t>
            </a:r>
            <a:r>
              <a:rPr lang="hu-HU" dirty="0" smtClean="0"/>
              <a:t> </a:t>
            </a:r>
            <a:r>
              <a:rPr lang="hu-HU" dirty="0" err="1" smtClean="0"/>
              <a:t>egèb</a:t>
            </a:r>
            <a:r>
              <a:rPr lang="hu-HU" dirty="0" smtClean="0"/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kètto</a:t>
            </a:r>
            <a:r>
              <a:rPr lang="hu-HU" b="1" dirty="0" smtClean="0">
                <a:solidFill>
                  <a:srgbClr val="00B050"/>
                </a:solidFill>
              </a:rPr>
              <a:t>̗c</a:t>
            </a:r>
            <a:r>
              <a:rPr lang="hu-HU" dirty="0" smtClean="0"/>
              <a:t> </a:t>
            </a:r>
            <a:r>
              <a:rPr lang="hu-HU" dirty="0" err="1" smtClean="0"/>
              <a:t>alnac</a:t>
            </a:r>
            <a:r>
              <a:rPr lang="hu-HU" dirty="0" smtClean="0"/>
              <a:t> </a:t>
            </a:r>
            <a:r>
              <a:rPr lang="hu-HU" dirty="0" err="1" smtClean="0"/>
              <a:t>vala</a:t>
            </a:r>
            <a:r>
              <a:rPr lang="hu-HU" dirty="0" smtClean="0"/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eggic</a:t>
            </a:r>
            <a:r>
              <a:rPr lang="hu-HU" dirty="0" smtClean="0"/>
              <a:t> è· </a:t>
            </a:r>
            <a:r>
              <a:rPr lang="hu-HU" dirty="0" err="1" smtClean="0"/>
              <a:t>fèlo</a:t>
            </a:r>
            <a:r>
              <a:rPr lang="hu-HU" dirty="0" smtClean="0"/>
              <a:t>̗l a· </a:t>
            </a:r>
            <a:r>
              <a:rPr lang="hu-HU" dirty="0" err="1" smtClean="0"/>
              <a:t>folonac</a:t>
            </a:r>
            <a:r>
              <a:rPr lang="hu-HU" dirty="0" smtClean="0"/>
              <a:t> martʼan </a:t>
            </a:r>
            <a:r>
              <a:rPr lang="hu-HU" b="1" dirty="0" err="1" smtClean="0">
                <a:solidFill>
                  <a:srgbClr val="FF0000"/>
                </a:solidFill>
              </a:rPr>
              <a:t>maſic</a:t>
            </a:r>
            <a:r>
              <a:rPr lang="hu-HU" dirty="0" smtClean="0"/>
              <a:t> </a:t>
            </a:r>
            <a:r>
              <a:rPr lang="hu-HU" b="1" dirty="0" err="1" smtClean="0"/>
              <a:t>mas</a:t>
            </a:r>
            <a:r>
              <a:rPr lang="hu-HU" dirty="0" smtClean="0"/>
              <a:t> </a:t>
            </a:r>
            <a:r>
              <a:rPr lang="hu-HU" dirty="0" err="1" smtClean="0"/>
              <a:t>fèlo</a:t>
            </a:r>
            <a:r>
              <a:rPr lang="hu-HU" dirty="0" smtClean="0"/>
              <a:t>̗l a· </a:t>
            </a:r>
            <a:r>
              <a:rPr lang="hu-HU" dirty="0" err="1" smtClean="0"/>
              <a:t>fo</a:t>
            </a:r>
            <a:r>
              <a:rPr lang="hu-HU" dirty="0" smtClean="0"/>
              <a:t>̗</a:t>
            </a:r>
            <a:r>
              <a:rPr lang="hu-HU" dirty="0" err="1" smtClean="0"/>
              <a:t>lonac</a:t>
            </a:r>
            <a:r>
              <a:rPr lang="hu-HU" dirty="0" smtClean="0"/>
              <a:t> </a:t>
            </a:r>
            <a:r>
              <a:rPr lang="hu-HU" b="1" dirty="0" err="1" smtClean="0"/>
              <a:t>mas</a:t>
            </a:r>
            <a:r>
              <a:rPr lang="hu-HU" dirty="0" smtClean="0"/>
              <a:t> martʼan (</a:t>
            </a:r>
            <a:r>
              <a:rPr lang="hu-HU" dirty="0" err="1" smtClean="0"/>
              <a:t>BecsiK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7809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Sorszámnévi jelzőként: </a:t>
            </a:r>
            <a:r>
              <a:rPr lang="hu-HU" b="1" i="1" dirty="0" smtClean="0"/>
              <a:t>másod, harmad </a:t>
            </a:r>
            <a:r>
              <a:rPr lang="hu-HU" b="1" dirty="0" smtClean="0"/>
              <a:t>stb.; birtokszóként: </a:t>
            </a:r>
            <a:r>
              <a:rPr lang="hu-HU" b="1" i="1" dirty="0" smtClean="0"/>
              <a:t>másod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r>
              <a:rPr lang="hu-HU" b="1" i="1" dirty="0" smtClean="0"/>
              <a:t>, harmad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endParaRPr lang="hu-HU" i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(4) </a:t>
            </a:r>
            <a:r>
              <a:rPr lang="hu-HU" b="1" dirty="0" smtClean="0"/>
              <a:t>Harmad</a:t>
            </a:r>
            <a:r>
              <a:rPr lang="hu-HU" dirty="0" smtClean="0"/>
              <a:t> </a:t>
            </a:r>
            <a:r>
              <a:rPr lang="hu-HU" dirty="0" err="1" smtClean="0"/>
              <a:t>okert</a:t>
            </a:r>
            <a:r>
              <a:rPr lang="hu-HU" dirty="0" smtClean="0"/>
              <a:t> , mert </a:t>
            </a:r>
            <a:r>
              <a:rPr lang="hu-HU" dirty="0" err="1" smtClean="0"/>
              <a:t>tell</a:t>
            </a:r>
            <a:r>
              <a:rPr lang="hu-HU" dirty="0" smtClean="0"/>
              <a:t>ʼes </a:t>
            </a:r>
            <a:r>
              <a:rPr lang="hu-HU" dirty="0" err="1" smtClean="0"/>
              <a:t>gonozsaggal</a:t>
            </a:r>
            <a:r>
              <a:rPr lang="hu-HU" dirty="0" smtClean="0"/>
              <a:t> , </a:t>
            </a:r>
            <a:r>
              <a:rPr lang="hu-HU" b="1" dirty="0" err="1" smtClean="0"/>
              <a:t>Neǵed</a:t>
            </a:r>
            <a:r>
              <a:rPr lang="hu-HU" dirty="0" smtClean="0"/>
              <a:t> </a:t>
            </a:r>
            <a:r>
              <a:rPr lang="hu-HU" dirty="0" err="1" smtClean="0"/>
              <a:t>okert</a:t>
            </a:r>
            <a:r>
              <a:rPr lang="hu-HU" dirty="0" smtClean="0"/>
              <a:t> , mert </a:t>
            </a:r>
            <a:r>
              <a:rPr lang="hu-HU" dirty="0" err="1" smtClean="0"/>
              <a:t>ellenko</a:t>
            </a:r>
            <a:r>
              <a:rPr lang="hu-HU" dirty="0" smtClean="0"/>
              <a:t>̗</a:t>
            </a:r>
            <a:r>
              <a:rPr lang="hu-HU" dirty="0" err="1" smtClean="0"/>
              <a:t>dest</a:t>
            </a:r>
            <a:r>
              <a:rPr lang="hu-HU" dirty="0" smtClean="0"/>
              <a:t> </a:t>
            </a:r>
            <a:r>
              <a:rPr lang="hu-HU" dirty="0" err="1" smtClean="0"/>
              <a:t>zerez</a:t>
            </a:r>
            <a:r>
              <a:rPr lang="hu-HU" dirty="0" smtClean="0"/>
              <a:t> isten </a:t>
            </a:r>
            <a:r>
              <a:rPr lang="hu-HU" dirty="0" err="1" smtClean="0"/>
              <a:t>ko</a:t>
            </a:r>
            <a:r>
              <a:rPr lang="hu-HU" dirty="0" smtClean="0"/>
              <a:t>̗</a:t>
            </a:r>
            <a:r>
              <a:rPr lang="hu-HU" dirty="0" err="1" smtClean="0"/>
              <a:t>zo</a:t>
            </a:r>
            <a:r>
              <a:rPr lang="hu-HU" dirty="0" smtClean="0"/>
              <a:t>̗</a:t>
            </a:r>
            <a:r>
              <a:rPr lang="hu-HU" dirty="0" err="1" smtClean="0"/>
              <a:t>tt</a:t>
            </a:r>
            <a:r>
              <a:rPr lang="hu-HU" dirty="0" smtClean="0"/>
              <a:t> es ember </a:t>
            </a:r>
            <a:r>
              <a:rPr lang="hu-HU" dirty="0" err="1" smtClean="0"/>
              <a:t>ko</a:t>
            </a:r>
            <a:r>
              <a:rPr lang="hu-HU" dirty="0" smtClean="0"/>
              <a:t>̗</a:t>
            </a:r>
            <a:r>
              <a:rPr lang="hu-HU" dirty="0" err="1" smtClean="0"/>
              <a:t>zo</a:t>
            </a:r>
            <a:r>
              <a:rPr lang="hu-HU" dirty="0" smtClean="0"/>
              <a:t>̗</a:t>
            </a:r>
            <a:r>
              <a:rPr lang="hu-HU" dirty="0" err="1" smtClean="0"/>
              <a:t>tt</a:t>
            </a:r>
            <a:r>
              <a:rPr lang="hu-HU" dirty="0" smtClean="0"/>
              <a:t> . </a:t>
            </a:r>
            <a:r>
              <a:rPr lang="hu-HU" b="1" dirty="0" smtClean="0"/>
              <a:t>O̗</a:t>
            </a:r>
            <a:r>
              <a:rPr lang="hu-HU" b="1" dirty="0" err="1" smtClean="0"/>
              <a:t>to</a:t>
            </a:r>
            <a:r>
              <a:rPr lang="hu-HU" b="1" dirty="0" smtClean="0"/>
              <a:t>̗d</a:t>
            </a:r>
            <a:r>
              <a:rPr lang="hu-HU" dirty="0" smtClean="0"/>
              <a:t> </a:t>
            </a:r>
            <a:r>
              <a:rPr lang="hu-HU" dirty="0" err="1" smtClean="0"/>
              <a:t>okert</a:t>
            </a:r>
            <a:r>
              <a:rPr lang="hu-HU" dirty="0" smtClean="0"/>
              <a:t> … (</a:t>
            </a:r>
            <a:r>
              <a:rPr lang="hu-HU" dirty="0" err="1" smtClean="0"/>
              <a:t>BodK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(5) </a:t>
            </a:r>
            <a:r>
              <a:rPr lang="hu-HU" dirty="0" err="1" smtClean="0"/>
              <a:t>vrunknak</a:t>
            </a:r>
            <a:r>
              <a:rPr lang="hu-HU" dirty="0" smtClean="0"/>
              <a:t> </a:t>
            </a:r>
            <a:r>
              <a:rPr lang="hu-HU" b="1" dirty="0" smtClean="0">
                <a:solidFill>
                  <a:srgbClr val="00B050"/>
                </a:solidFill>
              </a:rPr>
              <a:t>hat </a:t>
            </a:r>
            <a:r>
              <a:rPr lang="hu-HU" b="1" dirty="0" err="1" smtClean="0">
                <a:solidFill>
                  <a:srgbClr val="00B050"/>
                </a:solidFill>
              </a:rPr>
              <a:t>ÿozagah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dirty="0" err="1" smtClean="0"/>
              <a:t>vala</a:t>
            </a:r>
            <a:r>
              <a:rPr lang="hu-HU" dirty="0" smtClean="0"/>
              <a:t> … </a:t>
            </a:r>
            <a:r>
              <a:rPr lang="hu-HU" b="1" dirty="0" smtClean="0"/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Harmadÿk</a:t>
            </a:r>
            <a:r>
              <a:rPr lang="hu-HU" dirty="0" smtClean="0"/>
              <a:t> az o̗ </a:t>
            </a:r>
            <a:r>
              <a:rPr lang="hu-HU" dirty="0" err="1" smtClean="0"/>
              <a:t>ÿozagah</a:t>
            </a:r>
            <a:r>
              <a:rPr lang="hu-HU" dirty="0" smtClean="0"/>
              <a:t> </a:t>
            </a:r>
            <a:r>
              <a:rPr lang="hu-HU" dirty="0" err="1" smtClean="0"/>
              <a:t>kÿth</a:t>
            </a:r>
            <a:r>
              <a:rPr lang="hu-HU" dirty="0" smtClean="0"/>
              <a:t> </a:t>
            </a:r>
            <a:r>
              <a:rPr lang="hu-HU" dirty="0" err="1" smtClean="0"/>
              <a:t>aÿanla</a:t>
            </a:r>
            <a:r>
              <a:rPr lang="hu-HU" dirty="0" smtClean="0"/>
              <a:t> </a:t>
            </a:r>
            <a:r>
              <a:rPr lang="hu-HU" dirty="0" err="1" smtClean="0"/>
              <a:t>iudasnak</a:t>
            </a:r>
            <a:r>
              <a:rPr lang="hu-HU" dirty="0" smtClean="0"/>
              <a:t> es az </a:t>
            </a:r>
            <a:r>
              <a:rPr lang="hu-HU" dirty="0" err="1" smtClean="0"/>
              <a:t>fezÿtto</a:t>
            </a:r>
            <a:r>
              <a:rPr lang="hu-HU" dirty="0" smtClean="0"/>
              <a:t>̗</a:t>
            </a:r>
            <a:r>
              <a:rPr lang="hu-HU" dirty="0" err="1" smtClean="0"/>
              <a:t>knek</a:t>
            </a:r>
            <a:r>
              <a:rPr lang="hu-HU" dirty="0" smtClean="0"/>
              <a:t> : </a:t>
            </a:r>
            <a:r>
              <a:rPr lang="hu-HU" b="1" dirty="0" err="1" smtClean="0">
                <a:solidFill>
                  <a:srgbClr val="FF0000"/>
                </a:solidFill>
              </a:rPr>
              <a:t>Negÿedÿk</a:t>
            </a:r>
            <a:r>
              <a:rPr lang="hu-HU" dirty="0" smtClean="0"/>
              <a:t> az o̗ </a:t>
            </a:r>
            <a:r>
              <a:rPr lang="hu-HU" dirty="0" err="1" smtClean="0"/>
              <a:t>ÿstensegeh</a:t>
            </a:r>
            <a:r>
              <a:rPr lang="hu-HU" dirty="0" smtClean="0"/>
              <a:t> </a:t>
            </a:r>
            <a:r>
              <a:rPr lang="hu-HU" dirty="0" err="1" smtClean="0"/>
              <a:t>kÿt</a:t>
            </a:r>
            <a:r>
              <a:rPr lang="hu-HU" dirty="0" smtClean="0"/>
              <a:t> </a:t>
            </a:r>
            <a:r>
              <a:rPr lang="hu-HU" dirty="0" err="1" smtClean="0"/>
              <a:t>aad</a:t>
            </a:r>
            <a:r>
              <a:rPr lang="hu-HU" dirty="0" smtClean="0"/>
              <a:t> az </a:t>
            </a:r>
            <a:r>
              <a:rPr lang="hu-HU" dirty="0" err="1" smtClean="0"/>
              <a:t>ÿoknak</a:t>
            </a:r>
            <a:r>
              <a:rPr lang="hu-HU" dirty="0" smtClean="0"/>
              <a:t> </a:t>
            </a:r>
            <a:r>
              <a:rPr lang="hu-HU" dirty="0" err="1" smtClean="0"/>
              <a:t>meńorzagban</a:t>
            </a:r>
            <a:r>
              <a:rPr lang="hu-HU" dirty="0" smtClean="0"/>
              <a:t> (</a:t>
            </a:r>
            <a:r>
              <a:rPr lang="hu-HU" dirty="0" err="1" smtClean="0"/>
              <a:t>Könyvecse</a:t>
            </a:r>
            <a:r>
              <a:rPr lang="hu-HU" dirty="0" smtClean="0"/>
              <a:t> </a:t>
            </a:r>
            <a:r>
              <a:rPr lang="hu-HU" dirty="0" err="1" smtClean="0"/>
              <a:t>25v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Determinánsként: </a:t>
            </a:r>
            <a:r>
              <a:rPr lang="hu-HU" b="1" i="1" dirty="0" smtClean="0"/>
              <a:t>minden</a:t>
            </a:r>
            <a:r>
              <a:rPr lang="hu-HU" b="1" dirty="0" smtClean="0"/>
              <a:t>, </a:t>
            </a:r>
            <a:br>
              <a:rPr lang="hu-HU" b="1" dirty="0" smtClean="0"/>
            </a:br>
            <a:r>
              <a:rPr lang="hu-HU" b="1" dirty="0" smtClean="0"/>
              <a:t>birtokszóként: </a:t>
            </a:r>
            <a:r>
              <a:rPr lang="hu-HU" b="1" i="1" dirty="0" smtClean="0"/>
              <a:t>minden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(6) mert </a:t>
            </a:r>
            <a:r>
              <a:rPr lang="hu-HU" b="1" dirty="0" smtClean="0"/>
              <a:t>minden</a:t>
            </a:r>
            <a:r>
              <a:rPr lang="hu-HU" dirty="0" smtClean="0"/>
              <a:t> </a:t>
            </a:r>
            <a:r>
              <a:rPr lang="hu-HU" dirty="0" err="1" smtClean="0"/>
              <a:t>orzagok</a:t>
            </a:r>
            <a:r>
              <a:rPr lang="hu-HU" dirty="0" smtClean="0"/>
              <a:t>, </a:t>
            </a:r>
            <a:r>
              <a:rPr lang="hu-HU" dirty="0" err="1" smtClean="0"/>
              <a:t>tartomańok</a:t>
            </a:r>
            <a:r>
              <a:rPr lang="hu-HU" dirty="0" smtClean="0"/>
              <a:t>, varasok, </a:t>
            </a:r>
            <a:r>
              <a:rPr lang="hu-HU" dirty="0" err="1" smtClean="0"/>
              <a:t>videkek</a:t>
            </a:r>
            <a:r>
              <a:rPr lang="hu-HU" dirty="0" smtClean="0"/>
              <a:t>, </a:t>
            </a:r>
            <a:r>
              <a:rPr lang="hu-HU" dirty="0" err="1" smtClean="0"/>
              <a:t>varak</a:t>
            </a:r>
            <a:r>
              <a:rPr lang="hu-HU" dirty="0" smtClean="0"/>
              <a:t>, nem elegek teneked (</a:t>
            </a:r>
            <a:r>
              <a:rPr lang="hu-HU" dirty="0" err="1" smtClean="0"/>
              <a:t>BodK</a:t>
            </a:r>
            <a:r>
              <a:rPr lang="hu-HU" dirty="0" smtClean="0"/>
              <a:t>)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(7) </a:t>
            </a:r>
            <a:r>
              <a:rPr lang="lt-LT" dirty="0" smtClean="0"/>
              <a:t>Valanac ot vèttetuen </a:t>
            </a:r>
            <a:r>
              <a:rPr lang="lt-LT" b="1" dirty="0" smtClean="0">
                <a:solidFill>
                  <a:srgbClr val="00B050"/>
                </a:solidFill>
              </a:rPr>
              <a:t>hat ko̗ vedrec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dirty="0" smtClean="0"/>
              <a:t>… </a:t>
            </a:r>
            <a:r>
              <a:rPr lang="lt-LT" b="1" dirty="0" smtClean="0">
                <a:solidFill>
                  <a:srgbClr val="FF0000"/>
                </a:solidFill>
              </a:rPr>
              <a:t>mēdènic</a:t>
            </a:r>
            <a:r>
              <a:rPr lang="lt-LT" b="1" dirty="0" smtClean="0"/>
              <a:t> </a:t>
            </a:r>
            <a:r>
              <a:rPr lang="lt-LT" dirty="0" smtClean="0"/>
              <a:t>foglaluā kèt ko̗blo̗t auag ha</a:t>
            </a:r>
            <a:r>
              <a:rPr lang="hu-HU" dirty="0" smtClean="0"/>
              <a:t>r</a:t>
            </a:r>
            <a:r>
              <a:rPr lang="lt-LT" dirty="0" smtClean="0"/>
              <a:t>mat (MünchK)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Jelzőként: </a:t>
            </a:r>
            <a:r>
              <a:rPr lang="hu-HU" b="1" i="1" dirty="0" smtClean="0"/>
              <a:t>mely</a:t>
            </a:r>
            <a:r>
              <a:rPr lang="hu-HU" b="1" dirty="0" smtClean="0"/>
              <a:t>; birtokszóként: </a:t>
            </a:r>
            <a:r>
              <a:rPr lang="hu-HU" b="1" i="1" dirty="0" smtClean="0"/>
              <a:t>mely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(8) </a:t>
            </a:r>
            <a:r>
              <a:rPr lang="hu-HU" b="1" dirty="0" err="1" smtClean="0"/>
              <a:t>Mel</a:t>
            </a:r>
            <a:r>
              <a:rPr lang="hu-HU" b="1" dirty="0" smtClean="0"/>
              <a:t>ʼ</a:t>
            </a:r>
            <a:r>
              <a:rPr lang="hu-HU" dirty="0" smtClean="0"/>
              <a:t> </a:t>
            </a:r>
            <a:r>
              <a:rPr lang="hu-HU" dirty="0" err="1" smtClean="0"/>
              <a:t>ko</a:t>
            </a:r>
            <a:r>
              <a:rPr lang="hu-HU" dirty="0" smtClean="0"/>
              <a:t>̗</a:t>
            </a:r>
            <a:r>
              <a:rPr lang="hu-HU" dirty="0" err="1" smtClean="0"/>
              <a:t>uet</a:t>
            </a:r>
            <a:r>
              <a:rPr lang="hu-HU" dirty="0" smtClean="0"/>
              <a:t> </a:t>
            </a:r>
            <a:r>
              <a:rPr lang="hu-HU" dirty="0" err="1" smtClean="0"/>
              <a:t>mikoron</a:t>
            </a:r>
            <a:r>
              <a:rPr lang="hu-HU" dirty="0" smtClean="0"/>
              <a:t> el </a:t>
            </a:r>
            <a:r>
              <a:rPr lang="hu-HU" dirty="0" err="1" smtClean="0"/>
              <a:t>vo</a:t>
            </a:r>
            <a:r>
              <a:rPr lang="hu-HU" dirty="0" smtClean="0"/>
              <a:t>̗</a:t>
            </a:r>
            <a:r>
              <a:rPr lang="hu-HU" dirty="0" err="1" smtClean="0"/>
              <a:t>tte</a:t>
            </a:r>
            <a:r>
              <a:rPr lang="hu-HU" dirty="0" smtClean="0"/>
              <a:t> volna Alexander (</a:t>
            </a:r>
            <a:r>
              <a:rPr lang="hu-HU" dirty="0" err="1" smtClean="0"/>
              <a:t>BodK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(9</a:t>
            </a:r>
            <a:r>
              <a:rPr lang="hu-HU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hu-HU" dirty="0" err="1" smtClean="0">
                <a:cs typeface="Arial" pitchFamily="34" charset="0"/>
              </a:rPr>
              <a:t>Eg</a:t>
            </a:r>
            <a:r>
              <a:rPr lang="hu-HU" dirty="0" smtClean="0">
                <a:cs typeface="Arial" pitchFamily="34" charset="0"/>
              </a:rPr>
              <a:t> </a:t>
            </a:r>
            <a:r>
              <a:rPr lang="hu-HU" dirty="0" err="1" smtClean="0">
                <a:cs typeface="Arial" pitchFamily="34" charset="0"/>
              </a:rPr>
              <a:t>nėminèmo</a:t>
            </a:r>
            <a:r>
              <a:rPr lang="hu-HU" dirty="0" smtClean="0">
                <a:cs typeface="Arial" pitchFamily="34" charset="0"/>
              </a:rPr>
              <a:t>̗ </a:t>
            </a:r>
            <a:r>
              <a:rPr lang="hu-HU" dirty="0" err="1" smtClean="0">
                <a:cs typeface="Arial" pitchFamily="34" charset="0"/>
              </a:rPr>
              <a:t>vſoraſnac</a:t>
            </a:r>
            <a:r>
              <a:rPr lang="hu-HU" dirty="0" smtClean="0">
                <a:cs typeface="Arial" pitchFamily="34" charset="0"/>
              </a:rPr>
              <a:t> </a:t>
            </a:r>
            <a:r>
              <a:rPr lang="hu-HU" dirty="0" err="1" smtClean="0">
                <a:cs typeface="Arial" pitchFamily="34" charset="0"/>
              </a:rPr>
              <a:t>valanac</a:t>
            </a:r>
            <a:r>
              <a:rPr lang="hu-HU" dirty="0" smtClean="0">
                <a:cs typeface="Arial" pitchFamily="34" charset="0"/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  <a:cs typeface="Arial" pitchFamily="34" charset="0"/>
              </a:rPr>
              <a:t>kèt</a:t>
            </a:r>
            <a:r>
              <a:rPr lang="hu-HU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  <a:cs typeface="Arial" pitchFamily="34" charset="0"/>
              </a:rPr>
              <a:t>adoſi</a:t>
            </a:r>
            <a:r>
              <a:rPr lang="hu-HU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hu-HU" dirty="0" smtClean="0">
                <a:cs typeface="Arial" pitchFamily="34" charset="0"/>
              </a:rPr>
              <a:t>/ </a:t>
            </a:r>
            <a:r>
              <a:rPr lang="hu-HU" b="1" dirty="0" err="1" smtClean="0">
                <a:solidFill>
                  <a:srgbClr val="FF0000"/>
                </a:solidFill>
                <a:cs typeface="Arial" pitchFamily="34" charset="0"/>
              </a:rPr>
              <a:t>eggic</a:t>
            </a:r>
            <a:r>
              <a:rPr lang="hu-HU" dirty="0" smtClean="0">
                <a:cs typeface="Arial" pitchFamily="34" charset="0"/>
              </a:rPr>
              <a:t> </a:t>
            </a:r>
            <a:r>
              <a:rPr lang="hu-HU" dirty="0" err="1" smtClean="0">
                <a:cs typeface="Arial" pitchFamily="34" charset="0"/>
              </a:rPr>
              <a:t>tartoʒic</a:t>
            </a:r>
            <a:r>
              <a:rPr lang="hu-HU" dirty="0" smtClean="0">
                <a:cs typeface="Arial" pitchFamily="34" charset="0"/>
              </a:rPr>
              <a:t> </a:t>
            </a:r>
            <a:r>
              <a:rPr lang="hu-HU" dirty="0" err="1" smtClean="0">
                <a:cs typeface="Arial" pitchFamily="34" charset="0"/>
              </a:rPr>
              <a:t>uala</a:t>
            </a:r>
            <a:r>
              <a:rPr lang="hu-HU" dirty="0" smtClean="0">
                <a:cs typeface="Arial" pitchFamily="34" charset="0"/>
              </a:rPr>
              <a:t> o̗t ʒ́</a:t>
            </a:r>
            <a:r>
              <a:rPr lang="hu-HU" dirty="0" err="1" smtClean="0">
                <a:cs typeface="Arial" pitchFamily="34" charset="0"/>
              </a:rPr>
              <a:t>aʒ</a:t>
            </a:r>
            <a:r>
              <a:rPr lang="hu-HU" dirty="0" smtClean="0">
                <a:cs typeface="Arial" pitchFamily="34" charset="0"/>
              </a:rPr>
              <a:t> </a:t>
            </a:r>
            <a:r>
              <a:rPr lang="hu-HU" dirty="0" err="1" smtClean="0">
                <a:cs typeface="Arial" pitchFamily="34" charset="0"/>
              </a:rPr>
              <a:t>penʒèl</a:t>
            </a:r>
            <a:r>
              <a:rPr lang="hu-HU" dirty="0" smtClean="0">
                <a:cs typeface="Arial" pitchFamily="34" charset="0"/>
              </a:rPr>
              <a:t> / es </a:t>
            </a:r>
            <a:r>
              <a:rPr lang="hu-HU" b="1" dirty="0" err="1" smtClean="0">
                <a:solidFill>
                  <a:srgbClr val="FF0000"/>
                </a:solidFill>
                <a:cs typeface="Arial" pitchFamily="34" charset="0"/>
              </a:rPr>
              <a:t>mafic</a:t>
            </a:r>
            <a:r>
              <a:rPr lang="hu-HU" dirty="0" smtClean="0">
                <a:cs typeface="Arial" pitchFamily="34" charset="0"/>
              </a:rPr>
              <a:t> o̗</a:t>
            </a:r>
            <a:r>
              <a:rPr lang="hu-HU" dirty="0" err="1" smtClean="0">
                <a:cs typeface="Arial" pitchFamily="34" charset="0"/>
              </a:rPr>
              <a:t>tuènuèl</a:t>
            </a:r>
            <a:r>
              <a:rPr lang="hu-HU" dirty="0" smtClean="0">
                <a:cs typeface="Arial" pitchFamily="34" charset="0"/>
              </a:rPr>
              <a:t> /</a:t>
            </a:r>
            <a:r>
              <a:rPr lang="hu-HU" dirty="0" err="1" smtClean="0">
                <a:cs typeface="Arial" pitchFamily="34" charset="0"/>
              </a:rPr>
              <a:t>Aʒocnac</a:t>
            </a:r>
            <a:r>
              <a:rPr lang="hu-HU" dirty="0" smtClean="0">
                <a:cs typeface="Arial" pitchFamily="34" charset="0"/>
              </a:rPr>
              <a:t> </a:t>
            </a:r>
            <a:r>
              <a:rPr lang="hu-HU" dirty="0" err="1" smtClean="0">
                <a:cs typeface="Arial" pitchFamily="34" charset="0"/>
              </a:rPr>
              <a:t>ke</a:t>
            </a:r>
            <a:r>
              <a:rPr lang="hu-HU" dirty="0" smtClean="0">
                <a:cs typeface="Arial" pitchFamily="34" charset="0"/>
              </a:rPr>
              <a:t>· </a:t>
            </a:r>
            <a:r>
              <a:rPr lang="hu-HU" dirty="0" err="1" smtClean="0">
                <a:cs typeface="Arial" pitchFamily="34" charset="0"/>
              </a:rPr>
              <a:t>hog</a:t>
            </a:r>
            <a:r>
              <a:rPr lang="hu-HU" dirty="0" smtClean="0">
                <a:cs typeface="Arial" pitchFamily="34" charset="0"/>
              </a:rPr>
              <a:t> </a:t>
            </a:r>
            <a:r>
              <a:rPr lang="hu-HU" dirty="0" err="1" smtClean="0">
                <a:cs typeface="Arial" pitchFamily="34" charset="0"/>
              </a:rPr>
              <a:t>nē</a:t>
            </a:r>
            <a:r>
              <a:rPr lang="hu-HU" dirty="0" smtClean="0">
                <a:cs typeface="Arial" pitchFamily="34" charset="0"/>
              </a:rPr>
              <a:t> volna honnan </a:t>
            </a:r>
            <a:r>
              <a:rPr lang="hu-HU" dirty="0" err="1" smtClean="0">
                <a:cs typeface="Arial" pitchFamily="34" charset="0"/>
              </a:rPr>
              <a:t>megadnioc</a:t>
            </a:r>
            <a:r>
              <a:rPr lang="hu-HU" dirty="0" smtClean="0">
                <a:cs typeface="Arial" pitchFamily="34" charset="0"/>
              </a:rPr>
              <a:t> / m̄</a:t>
            </a:r>
            <a:r>
              <a:rPr lang="hu-HU" dirty="0" err="1" smtClean="0">
                <a:cs typeface="Arial" pitchFamily="34" charset="0"/>
              </a:rPr>
              <a:t>ghaga</a:t>
            </a:r>
            <a:r>
              <a:rPr lang="hu-HU" dirty="0" smtClean="0">
                <a:cs typeface="Arial" pitchFamily="34" charset="0"/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  <a:cs typeface="Arial" pitchFamily="34" charset="0"/>
              </a:rPr>
              <a:t>monnaicnac</a:t>
            </a:r>
            <a:r>
              <a:rPr lang="hu-HU" dirty="0" smtClean="0">
                <a:cs typeface="Arial" pitchFamily="34" charset="0"/>
              </a:rPr>
              <a:t> / </a:t>
            </a:r>
            <a:r>
              <a:rPr lang="vi-VN" dirty="0" smtClean="0">
                <a:latin typeface="Calibri" pitchFamily="34" charset="0"/>
                <a:cs typeface="Arial" pitchFamily="34" charset="0"/>
              </a:rPr>
              <a:t>aʒe</a:t>
            </a:r>
            <a:r>
              <a:rPr lang="hu-HU" dirty="0" smtClean="0">
                <a:latin typeface="Calibri" pitchFamily="34" charset="0"/>
                <a:cs typeface="Arial" pitchFamily="34" charset="0"/>
              </a:rPr>
              <a:t>r</a:t>
            </a:r>
            <a:r>
              <a:rPr lang="vi-VN" dirty="0" smtClean="0">
                <a:latin typeface="Calibri" pitchFamily="34" charset="0"/>
                <a:cs typeface="Arial" pitchFamily="34" charset="0"/>
              </a:rPr>
              <a:t>t 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melʼlʼic</a:t>
            </a:r>
            <a:r>
              <a:rPr lang="vi-VN" dirty="0" smtClean="0">
                <a:latin typeface="Calibri" pitchFamily="34" charset="0"/>
                <a:cs typeface="Arial" pitchFamily="34" charset="0"/>
              </a:rPr>
              <a:t> ʒ́è</a:t>
            </a:r>
            <a:r>
              <a:rPr lang="hu-HU" dirty="0" smtClean="0">
                <a:latin typeface="Calibri" pitchFamily="34" charset="0"/>
                <a:cs typeface="Arial" pitchFamily="34" charset="0"/>
              </a:rPr>
              <a:t>r</a:t>
            </a:r>
            <a:r>
              <a:rPr lang="vi-VN" dirty="0" smtClean="0">
                <a:latin typeface="Calibri" pitchFamily="34" charset="0"/>
                <a:cs typeface="Arial" pitchFamily="34" charset="0"/>
              </a:rPr>
              <a:t>èti o̗tet inkab </a:t>
            </a:r>
            <a:r>
              <a:rPr lang="hu-HU" dirty="0" smtClean="0">
                <a:latin typeface="Calibri" pitchFamily="34" charset="0"/>
                <a:cs typeface="Arial" pitchFamily="34" charset="0"/>
              </a:rPr>
              <a:t>(</a:t>
            </a:r>
            <a:r>
              <a:rPr lang="vi-VN" dirty="0" smtClean="0">
                <a:latin typeface="Calibri" pitchFamily="34" charset="0"/>
                <a:cs typeface="Arial" pitchFamily="34" charset="0"/>
              </a:rPr>
              <a:t>MunchK</a:t>
            </a:r>
            <a:r>
              <a:rPr lang="hu-HU" dirty="0" smtClean="0">
                <a:latin typeface="Calibri" pitchFamily="34" charset="0"/>
                <a:cs typeface="Arial" pitchFamily="34" charset="0"/>
              </a:rPr>
              <a:t>)</a:t>
            </a:r>
            <a:endParaRPr lang="hu-HU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Determinánsként: </a:t>
            </a:r>
            <a:r>
              <a:rPr lang="hu-HU" b="1" i="1" dirty="0" smtClean="0"/>
              <a:t>némely</a:t>
            </a:r>
            <a:r>
              <a:rPr lang="hu-HU" b="1" dirty="0" smtClean="0"/>
              <a:t>,</a:t>
            </a:r>
            <a:br>
              <a:rPr lang="hu-HU" b="1" dirty="0" smtClean="0"/>
            </a:br>
            <a:r>
              <a:rPr lang="hu-HU" b="1" dirty="0" smtClean="0"/>
              <a:t>birtokszóként: </a:t>
            </a:r>
            <a:r>
              <a:rPr lang="hu-HU" b="1" i="1" dirty="0" smtClean="0"/>
              <a:t>némely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(10) </a:t>
            </a:r>
            <a:r>
              <a:rPr lang="hu-HU" b="1" dirty="0" err="1" smtClean="0"/>
              <a:t>nemel</a:t>
            </a:r>
            <a:r>
              <a:rPr lang="hu-HU" dirty="0" smtClean="0"/>
              <a:t> </a:t>
            </a:r>
            <a:r>
              <a:rPr lang="hu-HU" dirty="0" err="1" smtClean="0"/>
              <a:t>terekek</a:t>
            </a:r>
            <a:r>
              <a:rPr lang="hu-HU" dirty="0" smtClean="0"/>
              <a:t> fa </a:t>
            </a:r>
            <a:r>
              <a:rPr lang="hu-HU" dirty="0" err="1" smtClean="0"/>
              <a:t>teteyerewl</a:t>
            </a:r>
            <a:r>
              <a:rPr lang="hu-HU" dirty="0" smtClean="0"/>
              <a:t> azt </a:t>
            </a:r>
            <a:r>
              <a:rPr lang="hu-HU" dirty="0" err="1" smtClean="0"/>
              <a:t>orozwa</a:t>
            </a:r>
            <a:r>
              <a:rPr lang="hu-HU" dirty="0" smtClean="0"/>
              <a:t>  </a:t>
            </a:r>
            <a:r>
              <a:rPr lang="hu-HU" dirty="0" err="1" smtClean="0"/>
              <a:t>nyzek</a:t>
            </a:r>
            <a:r>
              <a:rPr lang="hu-HU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Cantio</a:t>
            </a:r>
            <a:r>
              <a:rPr lang="hu-HU" dirty="0" smtClean="0"/>
              <a:t> Petri </a:t>
            </a:r>
            <a:r>
              <a:rPr lang="hu-HU" dirty="0" err="1" smtClean="0"/>
              <a:t>Berizlo</a:t>
            </a:r>
            <a:r>
              <a:rPr lang="hu-HU" dirty="0" smtClean="0"/>
              <a:t> </a:t>
            </a:r>
            <a:r>
              <a:rPr lang="hu-HU" dirty="0" smtClean="0"/>
              <a:t>1515</a:t>
            </a:r>
            <a:r>
              <a:rPr lang="hu-HU" dirty="0" smtClean="0"/>
              <a:t>)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(11) </a:t>
            </a:r>
            <a:r>
              <a:rPr lang="hu-HU" b="1" dirty="0" err="1" smtClean="0">
                <a:solidFill>
                  <a:srgbClr val="00B050"/>
                </a:solidFill>
              </a:rPr>
              <a:t>Aʒoc</a:t>
            </a:r>
            <a:r>
              <a:rPr lang="hu-HU" dirty="0" smtClean="0"/>
              <a:t> </a:t>
            </a:r>
            <a:r>
              <a:rPr lang="hu-HU" dirty="0" err="1" smtClean="0"/>
              <a:t>ke</a:t>
            </a:r>
            <a:r>
              <a:rPr lang="hu-HU" dirty="0" smtClean="0"/>
              <a:t>· </a:t>
            </a:r>
            <a:r>
              <a:rPr lang="hu-HU" dirty="0" err="1" smtClean="0"/>
              <a:t>megutalac</a:t>
            </a:r>
            <a:r>
              <a:rPr lang="hu-HU" dirty="0" smtClean="0"/>
              <a:t> es </a:t>
            </a:r>
            <a:r>
              <a:rPr lang="hu-HU" dirty="0" err="1" smtClean="0"/>
              <a:t>èlmenenèc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/ </a:t>
            </a:r>
            <a:r>
              <a:rPr lang="hu-HU" b="1" dirty="0" err="1" smtClean="0">
                <a:solidFill>
                  <a:srgbClr val="FF0000"/>
                </a:solidFill>
              </a:rPr>
              <a:t>nemèl</a:t>
            </a:r>
            <a:r>
              <a:rPr lang="hu-HU" b="1" dirty="0" smtClean="0">
                <a:solidFill>
                  <a:srgbClr val="FF0000"/>
                </a:solidFill>
              </a:rPr>
              <a:t>ʼlʼ</a:t>
            </a:r>
            <a:r>
              <a:rPr lang="hu-HU" b="1" dirty="0" err="1" smtClean="0">
                <a:solidFill>
                  <a:srgbClr val="FF0000"/>
                </a:solidFill>
              </a:rPr>
              <a:t>ic</a:t>
            </a:r>
            <a:r>
              <a:rPr lang="hu-HU" dirty="0" smtClean="0">
                <a:solidFill>
                  <a:srgbClr val="FF0000"/>
                </a:solidFill>
              </a:rPr>
              <a:t>           </a:t>
            </a:r>
            <a:r>
              <a:rPr lang="hu-HU" dirty="0" smtClean="0"/>
              <a:t>o̗ </a:t>
            </a:r>
            <a:r>
              <a:rPr lang="hu-HU" dirty="0" err="1" smtClean="0"/>
              <a:t>faluiaba</a:t>
            </a:r>
            <a:r>
              <a:rPr lang="hu-HU" dirty="0" smtClean="0"/>
              <a:t> </a:t>
            </a:r>
            <a:r>
              <a:rPr lang="hu-HU" dirty="0" err="1" smtClean="0"/>
              <a:t>dè</a:t>
            </a:r>
            <a:r>
              <a:rPr lang="hu-HU" dirty="0" smtClean="0"/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nemel</a:t>
            </a:r>
            <a:r>
              <a:rPr lang="hu-HU" b="1" dirty="0" smtClean="0">
                <a:solidFill>
                  <a:srgbClr val="FF0000"/>
                </a:solidFill>
              </a:rPr>
              <a:t>ʼlʼ</a:t>
            </a:r>
            <a:r>
              <a:rPr lang="hu-HU" b="1" dirty="0" err="1" smtClean="0">
                <a:solidFill>
                  <a:srgbClr val="FF0000"/>
                </a:solidFill>
              </a:rPr>
              <a:t>ic</a:t>
            </a:r>
            <a:r>
              <a:rPr lang="hu-HU" dirty="0" smtClean="0"/>
              <a:t> o̗ </a:t>
            </a:r>
            <a:r>
              <a:rPr lang="hu-HU" dirty="0" err="1" smtClean="0"/>
              <a:t>kerèſkedeterè</a:t>
            </a:r>
            <a:r>
              <a:rPr lang="hu-HU" dirty="0" smtClean="0"/>
              <a:t> (</a:t>
            </a:r>
            <a:r>
              <a:rPr lang="hu-HU" dirty="0" err="1" smtClean="0"/>
              <a:t>MünchK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Determinánsként: </a:t>
            </a:r>
            <a:r>
              <a:rPr lang="hu-HU" b="1" i="1" dirty="0" smtClean="0"/>
              <a:t>valamely</a:t>
            </a:r>
            <a:r>
              <a:rPr lang="hu-HU" b="1" dirty="0" smtClean="0"/>
              <a:t>,</a:t>
            </a:r>
            <a:br>
              <a:rPr lang="hu-HU" b="1" dirty="0" smtClean="0"/>
            </a:br>
            <a:r>
              <a:rPr lang="hu-HU" b="1" dirty="0" smtClean="0"/>
              <a:t>birtokszóként: </a:t>
            </a:r>
            <a:r>
              <a:rPr lang="hu-HU" b="1" i="1" dirty="0" smtClean="0"/>
              <a:t>valamely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(12) </a:t>
            </a:r>
            <a:r>
              <a:rPr lang="hu-HU" dirty="0" err="1" smtClean="0"/>
              <a:t>hog</a:t>
            </a:r>
            <a:r>
              <a:rPr lang="hu-HU" dirty="0" smtClean="0"/>
              <a:t> </a:t>
            </a:r>
            <a:r>
              <a:rPr lang="hu-HU" dirty="0" err="1" smtClean="0"/>
              <a:t>menden</a:t>
            </a:r>
            <a:r>
              <a:rPr lang="hu-HU" dirty="0" smtClean="0"/>
              <a:t> valaki </a:t>
            </a:r>
            <a:r>
              <a:rPr lang="hu-HU" dirty="0" err="1" smtClean="0"/>
              <a:t>kereſt</a:t>
            </a:r>
            <a:r>
              <a:rPr lang="hu-HU" dirty="0" smtClean="0"/>
              <a:t> </a:t>
            </a:r>
            <a:r>
              <a:rPr lang="hu-HU" dirty="0" err="1" smtClean="0"/>
              <a:t>kerènd</a:t>
            </a:r>
            <a:r>
              <a:rPr lang="hu-HU" dirty="0" smtClean="0"/>
              <a:t> harminc  	</a:t>
            </a:r>
            <a:r>
              <a:rPr lang="hu-HU" dirty="0" err="1" smtClean="0"/>
              <a:t>napiglan</a:t>
            </a:r>
            <a:r>
              <a:rPr lang="hu-HU" dirty="0" smtClean="0"/>
              <a:t> </a:t>
            </a:r>
            <a:r>
              <a:rPr lang="hu-HU" b="1" dirty="0" err="1" smtClean="0"/>
              <a:t>valamel</a:t>
            </a:r>
            <a:r>
              <a:rPr lang="hu-HU" dirty="0" smtClean="0"/>
              <a:t> </a:t>
            </a:r>
            <a:r>
              <a:rPr lang="hu-HU" dirty="0" err="1" smtClean="0"/>
              <a:t>iſtènto</a:t>
            </a:r>
            <a:r>
              <a:rPr lang="hu-HU" dirty="0" smtClean="0"/>
              <a:t>̗l (</a:t>
            </a:r>
            <a:r>
              <a:rPr lang="hu-HU" dirty="0" err="1" smtClean="0"/>
              <a:t>BécsiK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(13) hogyha </a:t>
            </a:r>
            <a:r>
              <a:rPr lang="hu-HU" b="1" dirty="0" err="1" smtClean="0">
                <a:solidFill>
                  <a:srgbClr val="00B050"/>
                </a:solidFill>
              </a:rPr>
              <a:t>baratoknak</a:t>
            </a:r>
            <a:r>
              <a:rPr lang="hu-HU" dirty="0" smtClean="0"/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valamelyk</a:t>
            </a:r>
            <a:r>
              <a:rPr lang="hu-HU" dirty="0" smtClean="0"/>
              <a:t> </a:t>
            </a:r>
            <a:r>
              <a:rPr lang="hu-HU" dirty="0" err="1" smtClean="0"/>
              <a:t>eluezend</a:t>
            </a:r>
            <a:r>
              <a:rPr lang="hu-HU" dirty="0" smtClean="0"/>
              <a:t> 	(</a:t>
            </a:r>
            <a:r>
              <a:rPr lang="hu-HU" dirty="0" err="1" smtClean="0"/>
              <a:t>JokK</a:t>
            </a:r>
            <a:r>
              <a:rPr lang="hu-HU" dirty="0" smtClean="0"/>
              <a:t>) </a:t>
            </a: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Korompay</a:t>
            </a:r>
            <a:r>
              <a:rPr lang="hu-HU" dirty="0" smtClean="0"/>
              <a:t>: </a:t>
            </a:r>
            <a:br>
              <a:rPr lang="hu-HU" dirty="0" smtClean="0"/>
            </a:br>
            <a:r>
              <a:rPr lang="hu-HU" sz="4000" b="1" dirty="0" err="1" smtClean="0"/>
              <a:t>iii</a:t>
            </a:r>
            <a:r>
              <a:rPr lang="hu-HU" sz="4000" b="1" dirty="0" smtClean="0"/>
              <a:t>. Nemegyszer </a:t>
            </a:r>
            <a:r>
              <a:rPr lang="hu-HU" sz="4000" b="1" dirty="0" err="1" smtClean="0"/>
              <a:t>birt</a:t>
            </a:r>
            <a:r>
              <a:rPr lang="hu-HU" sz="4000" b="1" dirty="0" smtClean="0"/>
              <a:t>. személyragot vesz fel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b="1" dirty="0" smtClean="0"/>
              <a:t>De: csak a </a:t>
            </a:r>
            <a:r>
              <a:rPr lang="hu-HU" b="1" dirty="0" err="1" smtClean="0"/>
              <a:t>középmagyar</a:t>
            </a:r>
            <a:r>
              <a:rPr lang="hu-HU" b="1" dirty="0" smtClean="0"/>
              <a:t> korban!</a:t>
            </a:r>
          </a:p>
          <a:p>
            <a:pPr>
              <a:buNone/>
            </a:pPr>
            <a:r>
              <a:rPr lang="hu-HU" dirty="0" smtClean="0"/>
              <a:t> (14) 1616: kondor </a:t>
            </a:r>
            <a:r>
              <a:rPr lang="hu-HU" dirty="0" err="1" smtClean="0"/>
              <a:t>ferench</a:t>
            </a:r>
            <a:r>
              <a:rPr lang="hu-HU" dirty="0" smtClean="0"/>
              <a:t> hozta bornak </a:t>
            </a:r>
            <a:r>
              <a:rPr lang="hu-HU" b="1" dirty="0" smtClean="0">
                <a:solidFill>
                  <a:srgbClr val="FF0000"/>
                </a:solidFill>
              </a:rPr>
              <a:t>egyke</a:t>
            </a:r>
          </a:p>
          <a:p>
            <a:pPr>
              <a:buNone/>
            </a:pPr>
            <a:endParaRPr lang="hu-H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b="1" dirty="0" smtClean="0"/>
              <a:t>1500 körül: </a:t>
            </a:r>
          </a:p>
          <a:p>
            <a:pPr>
              <a:buNone/>
            </a:pPr>
            <a:r>
              <a:rPr lang="hu-HU" b="1" dirty="0" smtClean="0"/>
              <a:t>az </a:t>
            </a:r>
            <a:r>
              <a:rPr lang="hu-HU" b="1" dirty="0" err="1" smtClean="0"/>
              <a:t>-</a:t>
            </a:r>
            <a:r>
              <a:rPr lang="hu-HU" b="1" i="1" dirty="0" err="1" smtClean="0"/>
              <a:t>ik</a:t>
            </a:r>
            <a:r>
              <a:rPr lang="hu-HU" b="1" dirty="0" smtClean="0"/>
              <a:t> sorszámnévképzőként elemződik újra. </a:t>
            </a:r>
          </a:p>
          <a:p>
            <a:pPr>
              <a:buNone/>
            </a:pPr>
            <a:r>
              <a:rPr lang="lt-LT" dirty="0" smtClean="0"/>
              <a:t>Festetics-kódex 1494: </a:t>
            </a:r>
            <a:r>
              <a:rPr lang="lt-LT" b="1" i="1" dirty="0" smtClean="0">
                <a:solidFill>
                  <a:srgbClr val="FF0000"/>
                </a:solidFill>
              </a:rPr>
              <a:t>harmadyk</a:t>
            </a:r>
            <a:r>
              <a:rPr lang="lt-LT" i="1" dirty="0" smtClean="0"/>
              <a:t> psalmus</a:t>
            </a:r>
            <a:endParaRPr lang="hu-HU" dirty="0" smtClean="0"/>
          </a:p>
          <a:p>
            <a:pPr>
              <a:buNone/>
            </a:pPr>
            <a:r>
              <a:rPr lang="lt-LT" dirty="0" smtClean="0"/>
              <a:t>Könyvecse 1521: </a:t>
            </a:r>
            <a:r>
              <a:rPr lang="lt-LT" b="1" i="1" dirty="0" smtClean="0">
                <a:solidFill>
                  <a:srgbClr val="FF0000"/>
                </a:solidFill>
              </a:rPr>
              <a:t>Negyedyk</a:t>
            </a:r>
            <a:r>
              <a:rPr lang="lt-LT" i="1" dirty="0" smtClean="0"/>
              <a:t> Capitulum</a:t>
            </a:r>
            <a:r>
              <a:rPr lang="lt-LT" dirty="0" smtClean="0"/>
              <a:t> 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Determinánsi</a:t>
            </a:r>
            <a:r>
              <a:rPr lang="lt-LT" b="1" dirty="0" smtClean="0"/>
              <a:t> </a:t>
            </a:r>
            <a:r>
              <a:rPr lang="lt-LT" b="1" i="1" dirty="0" smtClean="0">
                <a:solidFill>
                  <a:srgbClr val="FF0000"/>
                </a:solidFill>
              </a:rPr>
              <a:t>mindenik</a:t>
            </a:r>
            <a:r>
              <a:rPr lang="lt-LT" b="1" dirty="0" smtClean="0">
                <a:solidFill>
                  <a:srgbClr val="FF0000"/>
                </a:solidFill>
              </a:rPr>
              <a:t>, </a:t>
            </a:r>
            <a:r>
              <a:rPr lang="lt-LT" b="1" i="1" dirty="0" smtClean="0">
                <a:solidFill>
                  <a:srgbClr val="FF0000"/>
                </a:solidFill>
              </a:rPr>
              <a:t>melyik, némelyik, valamelyik</a:t>
            </a:r>
            <a:r>
              <a:rPr lang="lt-LT" b="1" dirty="0" smtClean="0">
                <a:solidFill>
                  <a:srgbClr val="FF0000"/>
                </a:solidFill>
              </a:rPr>
              <a:t> </a:t>
            </a:r>
            <a:r>
              <a:rPr lang="lt-LT" b="1" dirty="0" smtClean="0"/>
              <a:t>nincs az ómagyar korpuszban</a:t>
            </a:r>
            <a:r>
              <a:rPr lang="lt-LT" dirty="0" smtClean="0"/>
              <a:t>.</a:t>
            </a:r>
            <a:br>
              <a:rPr lang="lt-LT" dirty="0" smtClean="0"/>
            </a:br>
            <a:endParaRPr lang="hu-H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-</a:t>
            </a:r>
            <a:r>
              <a:rPr lang="lt-LT" i="1" dirty="0" smtClean="0"/>
              <a:t>ik</a:t>
            </a:r>
            <a:r>
              <a:rPr lang="lt-LT" dirty="0" smtClean="0"/>
              <a:t> végű névmások korpuszainkban talált első előfordulása </a:t>
            </a:r>
            <a:r>
              <a:rPr lang="lt-LT" b="1" dirty="0" smtClean="0"/>
              <a:t>birtokos személyragga</a:t>
            </a:r>
            <a:r>
              <a:rPr lang="lt-LT" dirty="0" smtClean="0"/>
              <a:t>l</a:t>
            </a:r>
            <a:r>
              <a:rPr lang="lt-LT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06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t-LT" i="1" dirty="0" smtClean="0"/>
              <a:t>mindenike</a:t>
            </a:r>
            <a:r>
              <a:rPr lang="lt-LT" dirty="0" smtClean="0"/>
              <a:t>: 1775: </a:t>
            </a:r>
            <a:endParaRPr lang="hu-HU" dirty="0" smtClean="0"/>
          </a:p>
          <a:p>
            <a:pPr>
              <a:buNone/>
            </a:pPr>
            <a:r>
              <a:rPr lang="lt-LT" dirty="0" smtClean="0"/>
              <a:t>(</a:t>
            </a:r>
            <a:r>
              <a:rPr lang="hu-HU" dirty="0" smtClean="0"/>
              <a:t>15</a:t>
            </a:r>
            <a:r>
              <a:rPr lang="lt-LT" dirty="0" smtClean="0"/>
              <a:t>) </a:t>
            </a:r>
            <a:r>
              <a:rPr lang="hu-HU" dirty="0" smtClean="0"/>
              <a:t>Vagyon a' </a:t>
            </a:r>
            <a:r>
              <a:rPr lang="hu-HU" dirty="0" err="1" smtClean="0"/>
              <a:t>poknak</a:t>
            </a:r>
            <a:r>
              <a:rPr lang="hu-HU" dirty="0" smtClean="0"/>
              <a:t> egy pár </a:t>
            </a:r>
            <a:r>
              <a:rPr lang="hu-HU" dirty="0" err="1" smtClean="0"/>
              <a:t>kezetskején</a:t>
            </a:r>
            <a:r>
              <a:rPr lang="hu-HU" dirty="0" smtClean="0"/>
              <a:t> kívül </a:t>
            </a:r>
            <a:r>
              <a:rPr lang="hu-HU" dirty="0" err="1" smtClean="0"/>
              <a:t>nyóltz</a:t>
            </a:r>
            <a:r>
              <a:rPr lang="hu-HU" dirty="0" smtClean="0"/>
              <a:t> lába, </a:t>
            </a:r>
            <a:r>
              <a:rPr lang="hu-HU" dirty="0" err="1" smtClean="0"/>
              <a:t>mellynek</a:t>
            </a:r>
            <a:r>
              <a:rPr lang="hu-HU" dirty="0" smtClean="0"/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mindenike</a:t>
            </a:r>
            <a:r>
              <a:rPr lang="hu-HU" b="1" dirty="0" smtClean="0"/>
              <a:t> </a:t>
            </a:r>
            <a:r>
              <a:rPr lang="hu-HU" dirty="0" smtClean="0"/>
              <a:t>hasonló </a:t>
            </a:r>
            <a:r>
              <a:rPr lang="hu-HU" dirty="0" smtClean="0"/>
              <a:t>a’ rák-lábhoz</a:t>
            </a:r>
            <a:endParaRPr lang="hu-HU" dirty="0" smtClean="0"/>
          </a:p>
          <a:p>
            <a:pPr>
              <a:buNone/>
            </a:pPr>
            <a:r>
              <a:rPr lang="lt-LT" i="1" dirty="0" smtClean="0"/>
              <a:t>mindenikük</a:t>
            </a:r>
            <a:r>
              <a:rPr lang="lt-LT" dirty="0" smtClean="0"/>
              <a:t>: 1919</a:t>
            </a:r>
            <a:endParaRPr lang="hu-HU" dirty="0" smtClean="0"/>
          </a:p>
          <a:p>
            <a:pPr>
              <a:buNone/>
            </a:pPr>
            <a:r>
              <a:rPr lang="lt-LT" i="1" dirty="0" smtClean="0"/>
              <a:t>melyike</a:t>
            </a:r>
            <a:r>
              <a:rPr lang="lt-LT" dirty="0" smtClean="0"/>
              <a:t>: 1831: </a:t>
            </a:r>
            <a:endParaRPr lang="hu-HU" dirty="0" smtClean="0"/>
          </a:p>
          <a:p>
            <a:pPr>
              <a:buNone/>
            </a:pPr>
            <a:r>
              <a:rPr lang="lt-LT" i="1" dirty="0" smtClean="0"/>
              <a:t>melyikük</a:t>
            </a:r>
            <a:r>
              <a:rPr lang="lt-LT" dirty="0" smtClean="0"/>
              <a:t>: 1885</a:t>
            </a:r>
            <a:endParaRPr lang="hu-HU" dirty="0" smtClean="0"/>
          </a:p>
          <a:p>
            <a:pPr>
              <a:buNone/>
            </a:pPr>
            <a:r>
              <a:rPr lang="lt-LT" i="1" dirty="0" smtClean="0"/>
              <a:t>némelyike</a:t>
            </a:r>
            <a:r>
              <a:rPr lang="lt-LT" dirty="0" smtClean="0"/>
              <a:t>: 1785: </a:t>
            </a:r>
            <a:endParaRPr lang="hu-HU" dirty="0" smtClean="0"/>
          </a:p>
          <a:p>
            <a:pPr>
              <a:buNone/>
            </a:pPr>
            <a:r>
              <a:rPr lang="lt-LT" i="1" dirty="0" smtClean="0"/>
              <a:t>némelyikük</a:t>
            </a:r>
            <a:r>
              <a:rPr lang="lt-LT" dirty="0" smtClean="0"/>
              <a:t>: 1883:</a:t>
            </a:r>
            <a:endParaRPr lang="hu-HU" dirty="0" smtClean="0"/>
          </a:p>
          <a:p>
            <a:pPr>
              <a:buNone/>
            </a:pPr>
            <a:r>
              <a:rPr lang="lt-LT" i="1" dirty="0" smtClean="0"/>
              <a:t>valamelyike</a:t>
            </a:r>
            <a:r>
              <a:rPr lang="lt-LT" dirty="0" smtClean="0"/>
              <a:t>: 1843 </a:t>
            </a:r>
            <a:endParaRPr lang="hu-HU" dirty="0" smtClean="0"/>
          </a:p>
          <a:p>
            <a:pPr>
              <a:buNone/>
            </a:pPr>
            <a:r>
              <a:rPr lang="lt-LT" i="1" dirty="0" smtClean="0"/>
              <a:t>valamelyikük</a:t>
            </a:r>
            <a:r>
              <a:rPr lang="lt-LT" dirty="0" smtClean="0"/>
              <a:t>: 1931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030019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					</a:t>
            </a:r>
            <a:r>
              <a:rPr lang="hu-HU" sz="4400" b="1" dirty="0" smtClean="0"/>
              <a:t>Cél: </a:t>
            </a:r>
          </a:p>
          <a:p>
            <a:pPr>
              <a:buNone/>
            </a:pPr>
            <a:endParaRPr lang="hu-HU" sz="3600" b="1" dirty="0" smtClean="0"/>
          </a:p>
          <a:p>
            <a:pPr>
              <a:buNone/>
            </a:pPr>
            <a:r>
              <a:rPr lang="hu-HU" sz="3600" b="1" dirty="0" smtClean="0"/>
              <a:t>	1. megmutatni, hogy az </a:t>
            </a:r>
            <a:r>
              <a:rPr lang="hu-HU" sz="3600" b="1" dirty="0" err="1" smtClean="0"/>
              <a:t>-</a:t>
            </a:r>
            <a:r>
              <a:rPr lang="hu-HU" sz="3600" b="1" i="1" dirty="0" err="1" smtClean="0">
                <a:solidFill>
                  <a:srgbClr val="FF0000"/>
                </a:solidFill>
              </a:rPr>
              <a:t>ik</a:t>
            </a:r>
            <a:r>
              <a:rPr lang="hu-HU" sz="3600" b="1" dirty="0" smtClean="0"/>
              <a:t>  a T/3 birtokos  	toldalékból </a:t>
            </a:r>
            <a:r>
              <a:rPr lang="hu-HU" sz="3600" b="1" dirty="0" err="1" smtClean="0"/>
              <a:t>grammatikalizálódott</a:t>
            </a:r>
            <a:r>
              <a:rPr lang="hu-HU" sz="3600" b="1" dirty="0" smtClean="0"/>
              <a:t>; </a:t>
            </a:r>
          </a:p>
          <a:p>
            <a:pPr>
              <a:buNone/>
            </a:pP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2. kimutatni uráli párhuzamait </a:t>
            </a:r>
            <a:endParaRPr lang="hu-HU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48680"/>
            <a:ext cx="9036496" cy="2002234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Korompay</a:t>
            </a:r>
            <a:r>
              <a:rPr lang="hu-HU" dirty="0" smtClean="0"/>
              <a:t> (</a:t>
            </a:r>
            <a:r>
              <a:rPr lang="hu-HU" dirty="0" err="1" smtClean="0"/>
              <a:t>iv</a:t>
            </a:r>
            <a:r>
              <a:rPr lang="hu-HU" dirty="0" smtClean="0"/>
              <a:t>):</a:t>
            </a:r>
            <a:br>
              <a:rPr lang="hu-HU" dirty="0" smtClean="0"/>
            </a:br>
            <a:r>
              <a:rPr lang="hu-HU" sz="4000" dirty="0" smtClean="0"/>
              <a:t> Ha az </a:t>
            </a:r>
            <a:r>
              <a:rPr lang="hu-HU" sz="4000" dirty="0" err="1" smtClean="0"/>
              <a:t>-</a:t>
            </a:r>
            <a:r>
              <a:rPr lang="hu-HU" sz="4000" i="1" dirty="0" err="1" smtClean="0"/>
              <a:t>ik</a:t>
            </a:r>
            <a:r>
              <a:rPr lang="hu-HU" sz="4000" dirty="0" smtClean="0"/>
              <a:t> forrása a </a:t>
            </a:r>
            <a:r>
              <a:rPr lang="hu-HU" sz="4000" b="1" i="1" dirty="0" smtClean="0">
                <a:solidFill>
                  <a:srgbClr val="FF0000"/>
                </a:solidFill>
              </a:rPr>
              <a:t>Kiknek egyik </a:t>
            </a:r>
            <a:r>
              <a:rPr lang="hu-HU" sz="4000" dirty="0" smtClean="0"/>
              <a:t>lenne, akkor az </a:t>
            </a:r>
            <a:r>
              <a:rPr lang="hu-HU" sz="4000" i="1" dirty="0" smtClean="0"/>
              <a:t>egyik</a:t>
            </a:r>
            <a:r>
              <a:rPr lang="hu-HU" sz="4000" dirty="0" smtClean="0"/>
              <a:t>-en nem lenne többes számú egyeztetés</a:t>
            </a:r>
            <a:r>
              <a:rPr lang="hu-HU" dirty="0" smtClean="0"/>
              <a:t>!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132856"/>
            <a:ext cx="8445624" cy="4525963"/>
          </a:xfrm>
        </p:spPr>
        <p:txBody>
          <a:bodyPr/>
          <a:lstStyle/>
          <a:p>
            <a:pPr>
              <a:buNone/>
            </a:pPr>
            <a:endParaRPr lang="hu-HU" sz="1200" b="1" dirty="0" smtClean="0"/>
          </a:p>
          <a:p>
            <a:pPr>
              <a:buNone/>
            </a:pPr>
            <a:r>
              <a:rPr lang="hu-HU" dirty="0" smtClean="0"/>
              <a:t>De: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b="1" dirty="0" smtClean="0"/>
              <a:t>A forrás nem a </a:t>
            </a:r>
            <a:r>
              <a:rPr lang="hu-HU" b="1" i="1" dirty="0" smtClean="0">
                <a:solidFill>
                  <a:srgbClr val="FF0000"/>
                </a:solidFill>
              </a:rPr>
              <a:t>kiknek egyik</a:t>
            </a:r>
            <a:r>
              <a:rPr lang="hu-HU" b="1" dirty="0" smtClean="0"/>
              <a:t>, hanem a </a:t>
            </a:r>
            <a:r>
              <a:rPr lang="hu-HU" b="1" i="1" dirty="0" smtClean="0">
                <a:solidFill>
                  <a:srgbClr val="FF0000"/>
                </a:solidFill>
              </a:rPr>
              <a:t>pro egyik</a:t>
            </a:r>
            <a:r>
              <a:rPr lang="hu-HU" b="1" dirty="0" smtClean="0"/>
              <a:t>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 birtokszó csak névmási birtokossal egyezik, vö.</a:t>
            </a:r>
          </a:p>
          <a:p>
            <a:pPr>
              <a:buNone/>
            </a:pPr>
            <a:r>
              <a:rPr lang="hu-HU" b="1" dirty="0" smtClean="0"/>
              <a:t>a fiúk(</a:t>
            </a:r>
            <a:r>
              <a:rPr lang="hu-HU" b="1" dirty="0" err="1" smtClean="0"/>
              <a:t>nak</a:t>
            </a:r>
            <a:r>
              <a:rPr lang="hu-HU" b="1" dirty="0" smtClean="0"/>
              <a:t> a) barát-ja	</a:t>
            </a:r>
            <a:r>
              <a:rPr lang="hu-HU" dirty="0" smtClean="0"/>
              <a:t>de: </a:t>
            </a:r>
            <a:r>
              <a:rPr lang="hu-HU" b="1" dirty="0" smtClean="0"/>
              <a:t>	a pro </a:t>
            </a:r>
            <a:r>
              <a:rPr lang="hu-HU" b="1" dirty="0" err="1" smtClean="0"/>
              <a:t>barát-</a:t>
            </a:r>
            <a:r>
              <a:rPr lang="hu-HU" b="1" dirty="0" err="1" smtClean="0">
                <a:solidFill>
                  <a:srgbClr val="FF0000"/>
                </a:solidFill>
              </a:rPr>
              <a:t>juk</a:t>
            </a:r>
            <a:endParaRPr lang="hu-H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b="1" dirty="0" smtClean="0"/>
              <a:t>kiknek harmad-a	</a:t>
            </a:r>
            <a:r>
              <a:rPr lang="hu-HU" dirty="0" smtClean="0"/>
              <a:t>de:</a:t>
            </a:r>
            <a:r>
              <a:rPr lang="hu-HU" b="1" dirty="0" smtClean="0"/>
              <a:t> 	a pro </a:t>
            </a:r>
            <a:r>
              <a:rPr lang="hu-HU" b="1" dirty="0" err="1" smtClean="0"/>
              <a:t>harmad-</a:t>
            </a:r>
            <a:r>
              <a:rPr lang="hu-HU" b="1" dirty="0" err="1" smtClean="0">
                <a:solidFill>
                  <a:srgbClr val="FF0000"/>
                </a:solidFill>
              </a:rPr>
              <a:t>uk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Korompay</a:t>
            </a:r>
            <a:r>
              <a:rPr lang="hu-HU" dirty="0" smtClean="0"/>
              <a:t> (i), Hegedűs: </a:t>
            </a:r>
            <a:br>
              <a:rPr lang="hu-HU" dirty="0" smtClean="0"/>
            </a:br>
            <a:r>
              <a:rPr lang="hu-HU" dirty="0" smtClean="0"/>
              <a:t>az ómagyar T/3. </a:t>
            </a:r>
            <a:r>
              <a:rPr lang="hu-HU" dirty="0" err="1" smtClean="0"/>
              <a:t>birt</a:t>
            </a:r>
            <a:r>
              <a:rPr lang="hu-HU" dirty="0" smtClean="0"/>
              <a:t>. személyrag </a:t>
            </a:r>
            <a:r>
              <a:rPr lang="hu-HU" i="1" dirty="0" err="1" smtClean="0"/>
              <a:t>-ok</a:t>
            </a:r>
            <a:r>
              <a:rPr lang="hu-HU" i="1" dirty="0" smtClean="0"/>
              <a:t>/</a:t>
            </a:r>
            <a:r>
              <a:rPr lang="hu-HU" i="1" dirty="0" err="1" smtClean="0"/>
              <a:t>-ek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51020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Hipotézisem: </a:t>
            </a:r>
          </a:p>
          <a:p>
            <a:pPr>
              <a:buNone/>
            </a:pPr>
            <a:r>
              <a:rPr lang="hu-HU" b="1" dirty="0" err="1" smtClean="0"/>
              <a:t>a</a:t>
            </a:r>
            <a:r>
              <a:rPr lang="hu-HU" b="1" dirty="0" err="1" smtClean="0"/>
              <a:t>T</a:t>
            </a:r>
            <a:r>
              <a:rPr lang="hu-HU" b="1" dirty="0" smtClean="0"/>
              <a:t>/3</a:t>
            </a:r>
            <a:r>
              <a:rPr lang="hu-HU" b="1" dirty="0" smtClean="0"/>
              <a:t>. </a:t>
            </a:r>
            <a:r>
              <a:rPr lang="hu-HU" b="1" dirty="0" err="1" smtClean="0"/>
              <a:t>birt</a:t>
            </a:r>
            <a:r>
              <a:rPr lang="hu-HU" b="1" dirty="0" smtClean="0"/>
              <a:t> személyrag eredetileg </a:t>
            </a:r>
            <a:r>
              <a:rPr lang="hu-HU" b="1" dirty="0" smtClean="0"/>
              <a:t>–</a:t>
            </a:r>
            <a:r>
              <a:rPr lang="hu-HU" b="1" i="1" dirty="0" smtClean="0"/>
              <a:t>ok(</a:t>
            </a:r>
            <a:r>
              <a:rPr lang="hu-HU" b="1" i="1" dirty="0" err="1" smtClean="0"/>
              <a:t>uk</a:t>
            </a:r>
            <a:r>
              <a:rPr lang="hu-HU" b="1" i="1" dirty="0" smtClean="0"/>
              <a:t>)/</a:t>
            </a:r>
            <a:r>
              <a:rPr lang="hu-HU" b="1" i="1" dirty="0" err="1" smtClean="0"/>
              <a:t>ek</a:t>
            </a:r>
            <a:r>
              <a:rPr lang="hu-HU" b="1" i="1" dirty="0" smtClean="0"/>
              <a:t>(ük)/</a:t>
            </a:r>
            <a:r>
              <a:rPr lang="hu-HU" b="1" i="1" dirty="0" err="1" smtClean="0"/>
              <a:t>ik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b="1" dirty="0" smtClean="0"/>
              <a:t>Lexikális </a:t>
            </a:r>
            <a:r>
              <a:rPr lang="hu-HU" b="1" dirty="0" err="1" smtClean="0"/>
              <a:t>NP-n</a:t>
            </a:r>
            <a:r>
              <a:rPr lang="hu-HU" b="1" dirty="0" smtClean="0"/>
              <a:t> is van </a:t>
            </a:r>
            <a:r>
              <a:rPr lang="hu-HU" b="1" i="1" dirty="0" err="1" smtClean="0"/>
              <a:t>-ik</a:t>
            </a:r>
            <a:r>
              <a:rPr lang="hu-HU" b="1" i="1" dirty="0" smtClean="0"/>
              <a:t> </a:t>
            </a:r>
            <a:r>
              <a:rPr lang="hu-HU" b="1" dirty="0" smtClean="0"/>
              <a:t>T/3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(</a:t>
            </a:r>
            <a:r>
              <a:rPr lang="hu-HU" dirty="0" smtClean="0"/>
              <a:t>16)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poganoknak</a:t>
            </a:r>
            <a:r>
              <a:rPr lang="hu-HU" dirty="0" smtClean="0"/>
              <a:t> </a:t>
            </a:r>
            <a:r>
              <a:rPr lang="hu-HU" dirty="0" err="1" smtClean="0"/>
              <a:t>wag</a:t>
            </a:r>
            <a:r>
              <a:rPr lang="hu-HU" dirty="0" smtClean="0"/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rethenetÿk</a:t>
            </a:r>
            <a:r>
              <a:rPr lang="hu-HU" dirty="0" smtClean="0"/>
              <a:t> (</a:t>
            </a:r>
            <a:r>
              <a:rPr lang="hu-HU" dirty="0" err="1" smtClean="0"/>
              <a:t>GyöngyK</a:t>
            </a:r>
            <a:r>
              <a:rPr lang="hu-HU" dirty="0" smtClean="0"/>
              <a:t> </a:t>
            </a:r>
            <a:r>
              <a:rPr lang="hu-HU" dirty="0" err="1" smtClean="0"/>
              <a:t>1v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Névmáson is van </a:t>
            </a:r>
            <a:r>
              <a:rPr lang="hu-HU" b="1" dirty="0" err="1" smtClean="0"/>
              <a:t>-</a:t>
            </a:r>
            <a:r>
              <a:rPr lang="hu-HU" b="1" i="1" dirty="0" err="1" smtClean="0"/>
              <a:t>ek</a:t>
            </a:r>
            <a:r>
              <a:rPr lang="hu-HU" b="1" dirty="0" smtClean="0"/>
              <a:t> T/3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(</a:t>
            </a:r>
            <a:r>
              <a:rPr lang="hu-HU" dirty="0" smtClean="0"/>
              <a:t>17) </a:t>
            </a:r>
            <a:r>
              <a:rPr lang="hu-HU" dirty="0" smtClean="0"/>
              <a:t>…</a:t>
            </a:r>
            <a:r>
              <a:rPr lang="hu-HU" b="1" dirty="0" smtClean="0">
                <a:solidFill>
                  <a:srgbClr val="00B050"/>
                </a:solidFill>
              </a:rPr>
              <a:t>az barátok…</a:t>
            </a:r>
            <a:r>
              <a:rPr lang="nn-NO" dirty="0" smtClean="0"/>
              <a:t>Mykoron meg tertenekuolna a</a:t>
            </a:r>
            <a:r>
              <a:rPr lang="hu-HU" dirty="0" smtClean="0"/>
              <a:t>z</a:t>
            </a:r>
            <a:r>
              <a:rPr lang="nn-NO" dirty="0" smtClean="0"/>
              <a:t> a</a:t>
            </a:r>
            <a:r>
              <a:rPr lang="hu-HU" dirty="0" err="1" smtClean="0"/>
              <a:t>lamyznaual</a:t>
            </a:r>
            <a:r>
              <a:rPr lang="hu-HU" dirty="0" smtClean="0"/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Mendenek</a:t>
            </a:r>
            <a:r>
              <a:rPr lang="hu-HU" dirty="0" smtClean="0"/>
              <a:t> </a:t>
            </a:r>
            <a:r>
              <a:rPr lang="hu-HU" dirty="0" err="1" smtClean="0"/>
              <a:t>mutattyauala</a:t>
            </a:r>
            <a:r>
              <a:rPr lang="hu-HU" dirty="0" smtClean="0"/>
              <a:t> </a:t>
            </a:r>
            <a:r>
              <a:rPr lang="hu-HU" dirty="0" err="1" smtClean="0"/>
              <a:t>bodog</a:t>
            </a:r>
            <a:r>
              <a:rPr lang="hu-HU" dirty="0" smtClean="0"/>
              <a:t> </a:t>
            </a:r>
            <a:r>
              <a:rPr lang="hu-HU" dirty="0" err="1" smtClean="0"/>
              <a:t>ferencznek</a:t>
            </a:r>
            <a:r>
              <a:rPr lang="hu-HU" dirty="0" smtClean="0"/>
              <a:t> Es </a:t>
            </a:r>
            <a:r>
              <a:rPr lang="hu-HU" dirty="0" err="1" smtClean="0"/>
              <a:t>egyk</a:t>
            </a:r>
            <a:r>
              <a:rPr lang="hu-HU" dirty="0" smtClean="0"/>
              <a:t> </a:t>
            </a:r>
            <a:r>
              <a:rPr lang="hu-HU" dirty="0" err="1" smtClean="0"/>
              <a:t>masyknak</a:t>
            </a:r>
            <a:r>
              <a:rPr lang="hu-HU" dirty="0" smtClean="0"/>
              <a:t> </a:t>
            </a:r>
            <a:r>
              <a:rPr lang="hu-HU" dirty="0" err="1" smtClean="0"/>
              <a:t>mondyauala</a:t>
            </a:r>
            <a:r>
              <a:rPr lang="hu-HU" dirty="0" smtClean="0"/>
              <a:t> (</a:t>
            </a:r>
            <a:r>
              <a:rPr lang="hu-HU" dirty="0" err="1" smtClean="0"/>
              <a:t>JókK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</a:t>
            </a:r>
            <a:r>
              <a:rPr lang="hu-HU" dirty="0" err="1" smtClean="0">
                <a:solidFill>
                  <a:srgbClr val="FF0000"/>
                </a:solidFill>
              </a:rPr>
              <a:t>-</a:t>
            </a:r>
            <a:r>
              <a:rPr lang="hu-HU" i="1" dirty="0" err="1" smtClean="0">
                <a:solidFill>
                  <a:srgbClr val="FF0000"/>
                </a:solidFill>
              </a:rPr>
              <a:t>ik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/>
              <a:t>kiemelőjellé</a:t>
            </a:r>
            <a:r>
              <a:rPr lang="hu-HU" dirty="0" smtClean="0"/>
              <a:t> </a:t>
            </a:r>
            <a:r>
              <a:rPr lang="hu-HU" dirty="0" err="1" smtClean="0"/>
              <a:t>grammatikalizálódása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67333"/>
            <a:ext cx="8435280" cy="4525963"/>
          </a:xfrm>
        </p:spPr>
        <p:txBody>
          <a:bodyPr>
            <a:normAutofit fontScale="92500"/>
          </a:bodyPr>
          <a:lstStyle/>
          <a:p>
            <a:pPr marL="571500" indent="-571500">
              <a:buNone/>
            </a:pPr>
            <a:r>
              <a:rPr lang="hu-HU" b="1" dirty="0" smtClean="0"/>
              <a:t>(i) Ősmagyar/korai ómagyar: </a:t>
            </a:r>
            <a:r>
              <a:rPr lang="hu-HU" b="1" dirty="0" smtClean="0"/>
              <a:t>T/3.=</a:t>
            </a:r>
            <a:r>
              <a:rPr lang="hu-HU" b="1" dirty="0" err="1" smtClean="0"/>
              <a:t>-ok</a:t>
            </a:r>
            <a:r>
              <a:rPr lang="hu-HU" b="1" dirty="0" smtClean="0"/>
              <a:t>(</a:t>
            </a:r>
            <a:r>
              <a:rPr lang="hu-HU" b="1" i="1" dirty="0" err="1" smtClean="0"/>
              <a:t>uk</a:t>
            </a:r>
            <a:r>
              <a:rPr lang="hu-HU" b="1" i="1" dirty="0" smtClean="0"/>
              <a:t>)/</a:t>
            </a:r>
            <a:r>
              <a:rPr lang="hu-HU" b="1" i="1" dirty="0" err="1" smtClean="0"/>
              <a:t>ek</a:t>
            </a:r>
            <a:r>
              <a:rPr lang="hu-HU" b="1" i="1" dirty="0" smtClean="0"/>
              <a:t>(ük)/</a:t>
            </a:r>
            <a:r>
              <a:rPr lang="hu-HU" b="1" i="1" dirty="0" err="1" smtClean="0"/>
              <a:t>ik</a:t>
            </a:r>
            <a:endParaRPr lang="hu-HU" b="1" dirty="0" smtClean="0"/>
          </a:p>
          <a:p>
            <a:pPr marL="571500" indent="-571500">
              <a:buNone/>
            </a:pPr>
            <a:r>
              <a:rPr lang="hu-HU" b="1" dirty="0" smtClean="0"/>
              <a:t>	</a:t>
            </a:r>
            <a:r>
              <a:rPr lang="hu-HU" b="1" i="1" dirty="0" err="1" smtClean="0"/>
              <a:t>pro</a:t>
            </a:r>
            <a:r>
              <a:rPr lang="hu-HU" b="1" i="1" baseline="-25000" dirty="0" err="1" smtClean="0"/>
              <a:t>i</a:t>
            </a:r>
            <a:r>
              <a:rPr lang="hu-HU" b="1" i="1" dirty="0" smtClean="0"/>
              <a:t> </a:t>
            </a:r>
            <a:r>
              <a:rPr lang="hu-HU" b="1" i="1" dirty="0" err="1" smtClean="0"/>
              <a:t>minden-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i="1" baseline="-25000" dirty="0" err="1" smtClean="0"/>
              <a:t>i</a:t>
            </a:r>
            <a:endParaRPr lang="hu-HU" b="1" i="1" baseline="-25000" dirty="0" smtClean="0"/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(</a:t>
            </a:r>
            <a:r>
              <a:rPr lang="hu-HU" b="1" dirty="0" err="1" smtClean="0"/>
              <a:t>ii</a:t>
            </a:r>
            <a:r>
              <a:rPr lang="hu-HU" b="1" dirty="0" smtClean="0"/>
              <a:t>)  Hasadás:  	</a:t>
            </a:r>
            <a:r>
              <a:rPr lang="hu-HU" b="1" dirty="0" err="1" smtClean="0"/>
              <a:t>NP</a:t>
            </a:r>
            <a:r>
              <a:rPr lang="hu-HU" b="1" dirty="0" smtClean="0"/>
              <a:t>+</a:t>
            </a:r>
            <a:r>
              <a:rPr lang="hu-HU" b="1" i="1" dirty="0" err="1" smtClean="0"/>
              <a:t>uk</a:t>
            </a:r>
            <a:r>
              <a:rPr lang="hu-HU" b="1" i="1" dirty="0" smtClean="0"/>
              <a:t>/ük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b="1" dirty="0" smtClean="0"/>
              <a:t>				névmás/számnév+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(</a:t>
            </a:r>
            <a:r>
              <a:rPr lang="hu-HU" b="1" dirty="0" err="1" smtClean="0"/>
              <a:t>iii</a:t>
            </a:r>
            <a:r>
              <a:rPr lang="hu-HU" b="1" dirty="0" smtClean="0"/>
              <a:t>) </a:t>
            </a:r>
            <a:r>
              <a:rPr lang="hu-HU" b="1" i="1" dirty="0" err="1" smtClean="0">
                <a:solidFill>
                  <a:srgbClr val="FF0000"/>
                </a:solidFill>
              </a:rPr>
              <a:t>-ik</a:t>
            </a:r>
            <a:r>
              <a:rPr lang="hu-HU" b="1" dirty="0" smtClean="0"/>
              <a:t> </a:t>
            </a:r>
            <a:r>
              <a:rPr lang="hu-HU" b="1" dirty="0" err="1" smtClean="0"/>
              <a:t>kiemelőjelként</a:t>
            </a:r>
            <a:r>
              <a:rPr lang="hu-HU" b="1" dirty="0" smtClean="0"/>
              <a:t> való újraelemzése</a:t>
            </a:r>
          </a:p>
          <a:p>
            <a:pPr>
              <a:buNone/>
            </a:pPr>
            <a:r>
              <a:rPr lang="hu-HU" cap="small" dirty="0" smtClean="0"/>
              <a:t> </a:t>
            </a:r>
          </a:p>
          <a:p>
            <a:pPr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2771800" y="350100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2771800" y="3501008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újraelemzés következményei: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i. Jelzői/determinánsi használat: </a:t>
            </a:r>
          </a:p>
          <a:p>
            <a:pPr>
              <a:buNone/>
            </a:pPr>
            <a:r>
              <a:rPr lang="hu-HU" i="1" dirty="0" smtClean="0"/>
              <a:t>	</a:t>
            </a:r>
            <a:r>
              <a:rPr lang="hu-HU" b="1" i="1" dirty="0" smtClean="0"/>
              <a:t>mindegy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r>
              <a:rPr lang="hu-HU" b="1" i="1" dirty="0" smtClean="0"/>
              <a:t>/mely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r>
              <a:rPr lang="hu-HU" b="1" i="1" dirty="0" smtClean="0"/>
              <a:t>/egy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r>
              <a:rPr lang="hu-HU" b="1" i="1" dirty="0" smtClean="0"/>
              <a:t>/másod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r>
              <a:rPr lang="hu-HU" b="1" i="1" dirty="0" smtClean="0"/>
              <a:t>/magasabb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r>
              <a:rPr lang="hu-HU" b="1" i="1" dirty="0" smtClean="0"/>
              <a:t> lány</a:t>
            </a:r>
            <a:r>
              <a:rPr lang="hu-HU" b="1" dirty="0" smtClean="0"/>
              <a:t>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ii</a:t>
            </a:r>
            <a:r>
              <a:rPr lang="hu-HU" dirty="0" smtClean="0"/>
              <a:t>. A produktív T/3. felvétele: </a:t>
            </a:r>
          </a:p>
          <a:p>
            <a:pPr>
              <a:buNone/>
            </a:pPr>
            <a:r>
              <a:rPr lang="hu-HU" i="1" dirty="0" smtClean="0"/>
              <a:t>	</a:t>
            </a:r>
            <a:r>
              <a:rPr lang="hu-HU" b="1" i="1" dirty="0" err="1" smtClean="0"/>
              <a:t>mindegy-</a:t>
            </a:r>
            <a:r>
              <a:rPr lang="hu-HU" b="1" i="1" dirty="0" err="1" smtClean="0">
                <a:solidFill>
                  <a:srgbClr val="FF0000"/>
                </a:solidFill>
              </a:rPr>
              <a:t>ik-</a:t>
            </a:r>
            <a:r>
              <a:rPr lang="hu-HU" b="1" i="1" dirty="0" err="1" smtClean="0"/>
              <a:t>ük</a:t>
            </a:r>
            <a:r>
              <a:rPr lang="hu-HU" b="1" i="1" dirty="0" smtClean="0"/>
              <a:t>, az </a:t>
            </a:r>
            <a:r>
              <a:rPr lang="hu-HU" b="1" i="1" dirty="0" err="1" smtClean="0"/>
              <a:t>egy-</a:t>
            </a:r>
            <a:r>
              <a:rPr lang="hu-HU" b="1" i="1" dirty="0" err="1" smtClean="0">
                <a:solidFill>
                  <a:srgbClr val="FF0000"/>
                </a:solidFill>
              </a:rPr>
              <a:t>ik-</a:t>
            </a:r>
            <a:r>
              <a:rPr lang="hu-HU" b="1" i="1" dirty="0" err="1" smtClean="0"/>
              <a:t>ük</a:t>
            </a:r>
            <a:r>
              <a:rPr lang="hu-HU" b="1" i="1" dirty="0" smtClean="0"/>
              <a:t>, a </a:t>
            </a:r>
            <a:r>
              <a:rPr lang="hu-HU" b="1" i="1" dirty="0" err="1" smtClean="0"/>
              <a:t>szebb-</a:t>
            </a:r>
            <a:r>
              <a:rPr lang="hu-HU" b="1" i="1" dirty="0" err="1" smtClean="0">
                <a:solidFill>
                  <a:srgbClr val="FF0000"/>
                </a:solidFill>
              </a:rPr>
              <a:t>ik-</a:t>
            </a:r>
            <a:r>
              <a:rPr lang="hu-HU" b="1" i="1" dirty="0" err="1" smtClean="0"/>
              <a:t>ük</a:t>
            </a:r>
            <a:endParaRPr lang="hu-HU" b="1" i="1" dirty="0" smtClean="0"/>
          </a:p>
          <a:p>
            <a:pPr>
              <a:buNone/>
            </a:pPr>
            <a:r>
              <a:rPr lang="hu-HU" i="1" dirty="0" smtClean="0"/>
              <a:t> 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Bizonyítékok az </a:t>
            </a:r>
            <a:r>
              <a:rPr lang="hu-HU" i="1" dirty="0" err="1" smtClean="0"/>
              <a:t>-ik</a:t>
            </a:r>
            <a:r>
              <a:rPr lang="hu-HU" i="1" dirty="0" smtClean="0"/>
              <a:t> </a:t>
            </a:r>
            <a:r>
              <a:rPr lang="hu-HU" dirty="0" smtClean="0"/>
              <a:t>névmások birtokszói eredete mellett: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None/>
            </a:pPr>
            <a:r>
              <a:rPr lang="hu-HU" b="1" dirty="0" smtClean="0"/>
              <a:t>i. Határozottság:</a:t>
            </a:r>
          </a:p>
          <a:p>
            <a:pPr marL="571500" indent="-571500">
              <a:buNone/>
            </a:pPr>
            <a:r>
              <a:rPr lang="hu-HU" dirty="0" smtClean="0"/>
              <a:t>(</a:t>
            </a:r>
            <a:r>
              <a:rPr lang="hu-HU" dirty="0" smtClean="0"/>
              <a:t>18)a</a:t>
            </a:r>
            <a:r>
              <a:rPr lang="hu-HU" dirty="0" smtClean="0"/>
              <a:t>. Mindent lát-ok.</a:t>
            </a:r>
          </a:p>
          <a:p>
            <a:pPr marL="571500" indent="-571500">
              <a:buNone/>
            </a:pPr>
            <a:r>
              <a:rPr lang="hu-HU" dirty="0" smtClean="0"/>
              <a:t>       b. </a:t>
            </a:r>
            <a:r>
              <a:rPr lang="hu-HU" dirty="0" err="1" smtClean="0"/>
              <a:t>Minden-</a:t>
            </a:r>
            <a:r>
              <a:rPr lang="hu-HU" dirty="0" err="1" smtClean="0">
                <a:solidFill>
                  <a:srgbClr val="FF0000"/>
                </a:solidFill>
              </a:rPr>
              <a:t>ik</a:t>
            </a:r>
            <a:r>
              <a:rPr lang="hu-HU" dirty="0" err="1" smtClean="0"/>
              <a:t>-et</a:t>
            </a:r>
            <a:r>
              <a:rPr lang="hu-HU" dirty="0" smtClean="0"/>
              <a:t> </a:t>
            </a:r>
            <a:r>
              <a:rPr lang="hu-HU" dirty="0" err="1" smtClean="0"/>
              <a:t>lát-</a:t>
            </a:r>
            <a:r>
              <a:rPr lang="hu-HU" dirty="0" err="1" smtClean="0">
                <a:solidFill>
                  <a:srgbClr val="FF0000"/>
                </a:solidFill>
              </a:rPr>
              <a:t>om</a:t>
            </a:r>
            <a:r>
              <a:rPr lang="hu-HU" dirty="0" smtClean="0"/>
              <a:t>.</a:t>
            </a:r>
          </a:p>
          <a:p>
            <a:pPr marL="571500" indent="-571500">
              <a:buNone/>
            </a:pPr>
            <a:endParaRPr lang="hu-HU" dirty="0" smtClean="0"/>
          </a:p>
          <a:p>
            <a:pPr marL="571500" indent="-571500">
              <a:buNone/>
            </a:pPr>
            <a:r>
              <a:rPr lang="hu-HU" b="1" dirty="0" err="1" smtClean="0"/>
              <a:t>ii</a:t>
            </a:r>
            <a:r>
              <a:rPr lang="hu-HU" b="1" dirty="0" smtClean="0"/>
              <a:t>. </a:t>
            </a:r>
            <a:r>
              <a:rPr lang="hu-HU" b="1" dirty="0" err="1" smtClean="0"/>
              <a:t>Partitivusi</a:t>
            </a:r>
            <a:r>
              <a:rPr lang="hu-HU" b="1" dirty="0" smtClean="0"/>
              <a:t> jegy </a:t>
            </a:r>
          </a:p>
          <a:p>
            <a:pPr marL="571500" indent="-571500">
              <a:buNone/>
            </a:pPr>
            <a:r>
              <a:rPr lang="hu-HU" dirty="0" smtClean="0"/>
              <a:t>(</a:t>
            </a:r>
            <a:r>
              <a:rPr lang="hu-HU" dirty="0" smtClean="0"/>
              <a:t>19)a</a:t>
            </a:r>
            <a:r>
              <a:rPr lang="hu-HU" dirty="0" smtClean="0"/>
              <a:t>. Minden/*</a:t>
            </a:r>
            <a:r>
              <a:rPr lang="hu-HU" dirty="0" smtClean="0">
                <a:solidFill>
                  <a:srgbClr val="FF0000"/>
                </a:solidFill>
              </a:rPr>
              <a:t>mindenik</a:t>
            </a:r>
            <a:r>
              <a:rPr lang="hu-HU" dirty="0" smtClean="0"/>
              <a:t> ember halandó.</a:t>
            </a:r>
          </a:p>
          <a:p>
            <a:pPr marL="571500" indent="-571500">
              <a:buNone/>
            </a:pPr>
            <a:r>
              <a:rPr lang="hu-HU" dirty="0" smtClean="0"/>
              <a:t>       b. Minden/</a:t>
            </a:r>
            <a:r>
              <a:rPr lang="hu-HU" dirty="0" smtClean="0">
                <a:solidFill>
                  <a:srgbClr val="FF0000"/>
                </a:solidFill>
              </a:rPr>
              <a:t>mindenik</a:t>
            </a:r>
            <a:r>
              <a:rPr lang="hu-HU" dirty="0" smtClean="0"/>
              <a:t> hallgató elkésett.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Mai magyar párhuzam: E/3. pro </a:t>
            </a:r>
            <a:r>
              <a:rPr lang="hu-HU" dirty="0" smtClean="0"/>
              <a:t>birtokos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i="1" dirty="0" smtClean="0"/>
              <a:t>apra</a:t>
            </a:r>
            <a:r>
              <a:rPr lang="hu-HU" b="1" i="1" dirty="0" smtClean="0">
                <a:solidFill>
                  <a:srgbClr val="FF0000"/>
                </a:solidFill>
              </a:rPr>
              <a:t>ja</a:t>
            </a:r>
            <a:r>
              <a:rPr lang="hu-HU" b="1" i="1" dirty="0" smtClean="0"/>
              <a:t>, nagy</a:t>
            </a:r>
            <a:r>
              <a:rPr lang="hu-HU" b="1" i="1" dirty="0" smtClean="0">
                <a:solidFill>
                  <a:srgbClr val="FF0000"/>
                </a:solidFill>
              </a:rPr>
              <a:t>ja</a:t>
            </a:r>
            <a:r>
              <a:rPr lang="hu-HU" b="1" i="1" dirty="0" smtClean="0"/>
              <a:t>, okosabb</a:t>
            </a:r>
            <a:r>
              <a:rPr lang="hu-HU" b="1" i="1" dirty="0" smtClean="0">
                <a:solidFill>
                  <a:srgbClr val="FF0000"/>
                </a:solidFill>
              </a:rPr>
              <a:t>ja</a:t>
            </a:r>
            <a:r>
              <a:rPr lang="hu-HU" b="1" i="1" dirty="0" smtClean="0"/>
              <a:t>, lustább</a:t>
            </a:r>
            <a:r>
              <a:rPr lang="hu-HU" b="1" i="1" dirty="0" smtClean="0">
                <a:solidFill>
                  <a:srgbClr val="FF0000"/>
                </a:solidFill>
              </a:rPr>
              <a:t>ja</a:t>
            </a:r>
          </a:p>
          <a:p>
            <a:pPr>
              <a:buNone/>
            </a:pPr>
            <a:endParaRPr lang="hu-HU" sz="1200" dirty="0" smtClean="0"/>
          </a:p>
          <a:p>
            <a:pPr>
              <a:buNone/>
            </a:pPr>
            <a:r>
              <a:rPr lang="hu-HU" dirty="0" smtClean="0"/>
              <a:t>(20) </a:t>
            </a:r>
            <a:r>
              <a:rPr lang="hu-HU" b="1" dirty="0" smtClean="0"/>
              <a:t>Az </a:t>
            </a:r>
            <a:r>
              <a:rPr lang="hu-HU" b="1" dirty="0" smtClean="0"/>
              <a:t>okosabb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r>
              <a:rPr lang="hu-HU" b="1" dirty="0" smtClean="0"/>
              <a:t>, szorgalmasabbja</a:t>
            </a:r>
            <a:r>
              <a:rPr lang="hu-HU" dirty="0" smtClean="0"/>
              <a:t> átmegy,          </a:t>
            </a:r>
            <a:r>
              <a:rPr lang="hu-HU" b="1" dirty="0" smtClean="0"/>
              <a:t> </a:t>
            </a:r>
            <a:r>
              <a:rPr lang="hu-HU" b="1" dirty="0" smtClean="0"/>
              <a:t>a</a:t>
            </a:r>
            <a:r>
              <a:rPr lang="hu-HU" dirty="0" smtClean="0"/>
              <a:t> </a:t>
            </a:r>
            <a:r>
              <a:rPr lang="hu-HU" b="1" dirty="0" smtClean="0"/>
              <a:t>lustább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r>
              <a:rPr lang="hu-HU" dirty="0" smtClean="0"/>
              <a:t> megbukik.   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(</a:t>
            </a:r>
            <a:r>
              <a:rPr lang="hu-HU" dirty="0" smtClean="0"/>
              <a:t>21) </a:t>
            </a:r>
            <a:r>
              <a:rPr lang="hu-HU" b="1" dirty="0" smtClean="0"/>
              <a:t>A</a:t>
            </a:r>
            <a:r>
              <a:rPr lang="hu-HU" dirty="0" smtClean="0"/>
              <a:t> </a:t>
            </a:r>
            <a:r>
              <a:rPr lang="hu-HU" b="1" dirty="0" smtClean="0"/>
              <a:t>puhá</a:t>
            </a:r>
            <a:r>
              <a:rPr lang="hu-HU" b="1" dirty="0" smtClean="0">
                <a:solidFill>
                  <a:srgbClr val="FF0000"/>
                </a:solidFill>
              </a:rPr>
              <a:t>já</a:t>
            </a:r>
            <a:r>
              <a:rPr lang="hu-HU" b="1" dirty="0" smtClean="0"/>
              <a:t>ból</a:t>
            </a:r>
            <a:r>
              <a:rPr lang="hu-HU" dirty="0" smtClean="0"/>
              <a:t> lekvár lesz, </a:t>
            </a:r>
            <a:r>
              <a:rPr lang="hu-HU" b="1" dirty="0" smtClean="0"/>
              <a:t>a</a:t>
            </a:r>
            <a:r>
              <a:rPr lang="hu-HU" dirty="0" smtClean="0"/>
              <a:t> </a:t>
            </a:r>
            <a:r>
              <a:rPr lang="hu-HU" b="1" dirty="0" smtClean="0"/>
              <a:t>kemény</a:t>
            </a:r>
            <a:r>
              <a:rPr lang="hu-HU" b="1" dirty="0" smtClean="0">
                <a:solidFill>
                  <a:srgbClr val="FF0000"/>
                </a:solidFill>
              </a:rPr>
              <a:t>é</a:t>
            </a:r>
            <a:r>
              <a:rPr lang="hu-HU" b="1" dirty="0" smtClean="0"/>
              <a:t>ből</a:t>
            </a:r>
            <a:r>
              <a:rPr lang="hu-HU" dirty="0" smtClean="0"/>
              <a:t> befőtt.  </a:t>
            </a:r>
          </a:p>
          <a:p>
            <a:pPr>
              <a:buNone/>
            </a:pPr>
            <a:r>
              <a:rPr lang="hu-HU" dirty="0" smtClean="0"/>
              <a:t>	= a </a:t>
            </a:r>
            <a:r>
              <a:rPr lang="hu-HU" dirty="0" err="1" smtClean="0"/>
              <a:t>pro</a:t>
            </a:r>
            <a:r>
              <a:rPr lang="hu-HU" baseline="-25000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puhá-ja-Ø</a:t>
            </a:r>
            <a:r>
              <a:rPr lang="hu-HU" baseline="-25000" dirty="0" err="1" smtClean="0"/>
              <a:t>i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(</a:t>
            </a:r>
            <a:r>
              <a:rPr lang="hu-HU" dirty="0" smtClean="0"/>
              <a:t>22) </a:t>
            </a:r>
            <a:r>
              <a:rPr lang="hu-HU" dirty="0" smtClean="0"/>
              <a:t>A </a:t>
            </a:r>
            <a:r>
              <a:rPr lang="hu-HU" b="1" dirty="0" smtClean="0"/>
              <a:t>nagy</a:t>
            </a:r>
            <a:r>
              <a:rPr lang="hu-HU" b="1" dirty="0" smtClean="0">
                <a:solidFill>
                  <a:srgbClr val="FF0000"/>
                </a:solidFill>
              </a:rPr>
              <a:t>já</a:t>
            </a:r>
            <a:r>
              <a:rPr lang="hu-HU" b="1" dirty="0" smtClean="0"/>
              <a:t>t</a:t>
            </a:r>
            <a:r>
              <a:rPr lang="hu-HU" dirty="0" smtClean="0"/>
              <a:t> még máma megcsinálom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(</a:t>
            </a:r>
            <a:r>
              <a:rPr lang="hu-HU" dirty="0" smtClean="0"/>
              <a:t>23) </a:t>
            </a:r>
            <a:r>
              <a:rPr lang="hu-HU" b="1" dirty="0" smtClean="0"/>
              <a:t>Harmad</a:t>
            </a:r>
            <a:r>
              <a:rPr lang="hu-HU" b="1" dirty="0" smtClean="0">
                <a:solidFill>
                  <a:srgbClr val="FF0000"/>
                </a:solidFill>
              </a:rPr>
              <a:t>já</a:t>
            </a:r>
            <a:r>
              <a:rPr lang="hu-HU" b="1" dirty="0" smtClean="0"/>
              <a:t>ra</a:t>
            </a:r>
            <a:r>
              <a:rPr lang="hu-HU" dirty="0" smtClean="0"/>
              <a:t> </a:t>
            </a:r>
            <a:r>
              <a:rPr lang="hu-HU" dirty="0" smtClean="0"/>
              <a:t>jutottam be.</a:t>
            </a:r>
          </a:p>
          <a:p>
            <a:pPr>
              <a:buNone/>
            </a:pPr>
            <a:endParaRPr lang="hu-HU" sz="1200" dirty="0" smtClean="0"/>
          </a:p>
          <a:p>
            <a:pPr>
              <a:buNone/>
            </a:pPr>
            <a:r>
              <a:rPr lang="hu-HU" b="1" i="1" dirty="0" smtClean="0"/>
              <a:t>a lustá</a:t>
            </a:r>
            <a:r>
              <a:rPr lang="hu-HU" b="1" i="1" dirty="0" smtClean="0">
                <a:solidFill>
                  <a:srgbClr val="FF0000"/>
                </a:solidFill>
              </a:rPr>
              <a:t>ja</a:t>
            </a:r>
            <a:r>
              <a:rPr lang="hu-HU" b="1" i="1" dirty="0" smtClean="0"/>
              <a:t> = világ lustá</a:t>
            </a:r>
            <a:r>
              <a:rPr lang="hu-HU" b="1" i="1" dirty="0" smtClean="0">
                <a:solidFill>
                  <a:srgbClr val="FF0000"/>
                </a:solidFill>
              </a:rPr>
              <a:t>ja</a:t>
            </a:r>
            <a:r>
              <a:rPr lang="hu-HU" i="1" dirty="0" smtClean="0"/>
              <a:t>? 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grammatikalizálódás</a:t>
            </a:r>
            <a:r>
              <a:rPr lang="hu-HU" dirty="0" smtClean="0"/>
              <a:t> jele:</a:t>
            </a:r>
            <a:br>
              <a:rPr lang="hu-HU" dirty="0" smtClean="0"/>
            </a:br>
            <a:r>
              <a:rPr lang="hu-HU" dirty="0" err="1" smtClean="0"/>
              <a:t>anti-egyeztetés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(</a:t>
            </a:r>
            <a:r>
              <a:rPr lang="hu-HU" b="1" dirty="0" smtClean="0"/>
              <a:t>24)a</a:t>
            </a:r>
            <a:r>
              <a:rPr lang="hu-HU" b="1" dirty="0" smtClean="0"/>
              <a:t>. Túl nagy adag, meghagyom a </a:t>
            </a:r>
            <a:r>
              <a:rPr lang="hu-HU" b="1" dirty="0" err="1" smtClean="0"/>
              <a:t>jav</a:t>
            </a:r>
            <a:r>
              <a:rPr lang="hu-HU" b="1" dirty="0" err="1" smtClean="0">
                <a:solidFill>
                  <a:srgbClr val="FF0000"/>
                </a:solidFill>
              </a:rPr>
              <a:t>-á</a:t>
            </a:r>
            <a:r>
              <a:rPr lang="hu-HU" b="1" dirty="0" err="1" smtClean="0"/>
              <a:t>-t</a:t>
            </a:r>
            <a:r>
              <a:rPr lang="hu-HU" b="1" dirty="0" smtClean="0"/>
              <a:t>.</a:t>
            </a:r>
          </a:p>
          <a:p>
            <a:pPr>
              <a:buNone/>
            </a:pPr>
            <a:r>
              <a:rPr lang="hu-HU" sz="1200" dirty="0" smtClean="0"/>
              <a:t>	</a:t>
            </a:r>
          </a:p>
          <a:p>
            <a:pPr>
              <a:buNone/>
            </a:pPr>
            <a:r>
              <a:rPr lang="hu-HU" b="1" dirty="0" smtClean="0"/>
              <a:t>       b. A dolgozatok jól sikerültek</a:t>
            </a:r>
            <a:r>
              <a:rPr lang="hu-HU" dirty="0" smtClean="0"/>
              <a:t>. </a:t>
            </a:r>
            <a:r>
              <a:rPr lang="hu-HU" b="1" dirty="0" smtClean="0"/>
              <a:t>A </a:t>
            </a:r>
            <a:r>
              <a:rPr lang="hu-HU" b="1" dirty="0" err="1" smtClean="0"/>
              <a:t>jav</a:t>
            </a:r>
            <a:r>
              <a:rPr lang="hu-HU" b="1" dirty="0" err="1" smtClean="0">
                <a:solidFill>
                  <a:srgbClr val="FF0000"/>
                </a:solidFill>
              </a:rPr>
              <a:t>-á</a:t>
            </a:r>
            <a:r>
              <a:rPr lang="hu-HU" b="1" dirty="0" err="1" smtClean="0"/>
              <a:t>-t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	 </a:t>
            </a:r>
            <a:r>
              <a:rPr lang="hu-HU" b="1" dirty="0" smtClean="0"/>
              <a:t>/*</a:t>
            </a:r>
            <a:r>
              <a:rPr lang="hu-HU" b="1" dirty="0" err="1" smtClean="0"/>
              <a:t>jav</a:t>
            </a:r>
            <a:r>
              <a:rPr lang="hu-HU" b="1" dirty="0" err="1" smtClean="0">
                <a:solidFill>
                  <a:srgbClr val="FF0000"/>
                </a:solidFill>
              </a:rPr>
              <a:t>-uk</a:t>
            </a:r>
            <a:r>
              <a:rPr lang="hu-HU" b="1" dirty="0" err="1" smtClean="0"/>
              <a:t>-at</a:t>
            </a:r>
            <a:r>
              <a:rPr lang="hu-HU" b="1" dirty="0" smtClean="0"/>
              <a:t> beadjuk egy konferenciára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(</a:t>
            </a:r>
            <a:r>
              <a:rPr lang="hu-HU" b="1" dirty="0" smtClean="0"/>
              <a:t>25) </a:t>
            </a:r>
            <a:r>
              <a:rPr lang="hu-HU" b="1" dirty="0" err="1" smtClean="0"/>
              <a:t>Hárm-as</a:t>
            </a:r>
            <a:r>
              <a:rPr lang="hu-HU" b="1" dirty="0" err="1" smtClean="0">
                <a:solidFill>
                  <a:srgbClr val="FF0000"/>
                </a:solidFill>
              </a:rPr>
              <a:t>-á</a:t>
            </a:r>
            <a:r>
              <a:rPr lang="hu-HU" b="1" dirty="0" err="1" smtClean="0"/>
              <a:t>-val</a:t>
            </a:r>
            <a:r>
              <a:rPr lang="hu-HU" b="1" dirty="0" smtClean="0"/>
              <a:t> mentünk be.</a:t>
            </a:r>
          </a:p>
          <a:p>
            <a:pPr>
              <a:buNone/>
            </a:pPr>
            <a:r>
              <a:rPr lang="hu-HU" sz="1200" dirty="0" smtClean="0"/>
              <a:t>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Lexikalizálódott</a:t>
            </a:r>
            <a:r>
              <a:rPr lang="hu-HU" dirty="0" smtClean="0"/>
              <a:t> </a:t>
            </a:r>
            <a:r>
              <a:rPr lang="hu-HU" dirty="0" err="1" smtClean="0"/>
              <a:t>pro</a:t>
            </a:r>
            <a:r>
              <a:rPr lang="hu-HU" baseline="-25000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NP</a:t>
            </a:r>
            <a:r>
              <a:rPr lang="hu-HU" dirty="0" smtClean="0"/>
              <a:t>+E/</a:t>
            </a:r>
            <a:r>
              <a:rPr lang="hu-HU" dirty="0" err="1" smtClean="0"/>
              <a:t>3</a:t>
            </a:r>
            <a:r>
              <a:rPr lang="hu-HU" baseline="-25000" dirty="0" err="1" smtClean="0"/>
              <a:t>i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i="1" dirty="0" err="1" smtClean="0"/>
              <a:t>ves-</a:t>
            </a:r>
            <a:r>
              <a:rPr lang="hu-HU" b="1" i="1" dirty="0" err="1" smtClean="0">
                <a:solidFill>
                  <a:srgbClr val="FF0000"/>
                </a:solidFill>
              </a:rPr>
              <a:t>e</a:t>
            </a:r>
            <a:r>
              <a:rPr lang="hu-HU" b="1" i="1" dirty="0" smtClean="0"/>
              <a:t>, </a:t>
            </a:r>
            <a:r>
              <a:rPr lang="hu-HU" b="1" i="1" dirty="0" err="1" smtClean="0"/>
              <a:t>ep-</a:t>
            </a:r>
            <a:r>
              <a:rPr lang="hu-HU" b="1" i="1" dirty="0" err="1" smtClean="0">
                <a:solidFill>
                  <a:srgbClr val="FF0000"/>
                </a:solidFill>
              </a:rPr>
              <a:t>e</a:t>
            </a:r>
            <a:r>
              <a:rPr lang="hu-HU" b="1" i="1" dirty="0" smtClean="0"/>
              <a:t>, </a:t>
            </a:r>
            <a:r>
              <a:rPr lang="hu-HU" b="1" i="1" dirty="0" err="1" smtClean="0"/>
              <a:t>zúz-</a:t>
            </a:r>
            <a:r>
              <a:rPr lang="hu-HU" b="1" i="1" dirty="0" err="1" smtClean="0">
                <a:solidFill>
                  <a:srgbClr val="FF0000"/>
                </a:solidFill>
              </a:rPr>
              <a:t>a</a:t>
            </a:r>
            <a:r>
              <a:rPr lang="hu-HU" b="1" i="1" dirty="0" smtClean="0"/>
              <a:t>, </a:t>
            </a:r>
            <a:r>
              <a:rPr lang="hu-HU" b="1" i="1" dirty="0" err="1" smtClean="0"/>
              <a:t>szá-</a:t>
            </a:r>
            <a:r>
              <a:rPr lang="hu-HU" b="1" i="1" dirty="0" err="1" smtClean="0">
                <a:solidFill>
                  <a:srgbClr val="FF0000"/>
                </a:solidFill>
              </a:rPr>
              <a:t>j</a:t>
            </a:r>
            <a:r>
              <a:rPr lang="hu-HU" b="1" i="1" dirty="0" smtClean="0"/>
              <a:t>, </a:t>
            </a:r>
            <a:r>
              <a:rPr lang="hu-HU" b="1" i="1" dirty="0" err="1" smtClean="0"/>
              <a:t>or-</a:t>
            </a:r>
            <a:r>
              <a:rPr lang="hu-HU" b="1" i="1" dirty="0" err="1" smtClean="0">
                <a:solidFill>
                  <a:srgbClr val="FF0000"/>
                </a:solidFill>
              </a:rPr>
              <a:t>ja</a:t>
            </a:r>
            <a:r>
              <a:rPr lang="hu-HU" b="1" i="1" dirty="0" smtClean="0"/>
              <a:t>, tar-</a:t>
            </a:r>
            <a:r>
              <a:rPr lang="hu-HU" b="1" i="1" dirty="0" smtClean="0">
                <a:solidFill>
                  <a:srgbClr val="FF0000"/>
                </a:solidFill>
              </a:rPr>
              <a:t>ja</a:t>
            </a:r>
            <a:r>
              <a:rPr lang="hu-HU" b="1" i="1" dirty="0" smtClean="0"/>
              <a:t>, mar-</a:t>
            </a:r>
            <a:r>
              <a:rPr lang="hu-HU" b="1" i="1" dirty="0" smtClean="0">
                <a:solidFill>
                  <a:srgbClr val="FF0000"/>
                </a:solidFill>
              </a:rPr>
              <a:t>ja</a:t>
            </a:r>
          </a:p>
          <a:p>
            <a:pPr>
              <a:buNone/>
            </a:pPr>
            <a:endParaRPr lang="hu-HU" sz="12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b="1" dirty="0" err="1" smtClean="0"/>
              <a:t>ele-</a:t>
            </a:r>
            <a:r>
              <a:rPr lang="hu-HU" b="1" dirty="0" err="1" smtClean="0">
                <a:solidFill>
                  <a:srgbClr val="FF0000"/>
                </a:solidFill>
              </a:rPr>
              <a:t>je</a:t>
            </a:r>
            <a:r>
              <a:rPr lang="hu-HU" dirty="0" smtClean="0"/>
              <a:t>		</a:t>
            </a:r>
            <a:r>
              <a:rPr lang="hu-HU" b="1" dirty="0" smtClean="0"/>
              <a:t>szín-</a:t>
            </a:r>
            <a:r>
              <a:rPr lang="hu-HU" b="1" dirty="0" smtClean="0">
                <a:solidFill>
                  <a:srgbClr val="FF0000"/>
                </a:solidFill>
              </a:rPr>
              <a:t>e</a:t>
            </a:r>
            <a:endParaRPr lang="hu-HU" dirty="0" smtClean="0"/>
          </a:p>
          <a:p>
            <a:pPr>
              <a:buNone/>
            </a:pPr>
            <a:r>
              <a:rPr lang="hu-HU" b="1" dirty="0" smtClean="0"/>
              <a:t>vég-</a:t>
            </a:r>
            <a:r>
              <a:rPr lang="hu-HU" b="1" dirty="0" smtClean="0">
                <a:solidFill>
                  <a:srgbClr val="FF0000"/>
                </a:solidFill>
              </a:rPr>
              <a:t>e</a:t>
            </a:r>
            <a:r>
              <a:rPr lang="hu-HU" dirty="0" smtClean="0"/>
              <a:t>	   		</a:t>
            </a:r>
            <a:r>
              <a:rPr lang="hu-HU" b="1" dirty="0" smtClean="0"/>
              <a:t>fonák-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endParaRPr lang="hu-HU" dirty="0" smtClean="0"/>
          </a:p>
          <a:p>
            <a:pPr>
              <a:buNone/>
            </a:pPr>
            <a:r>
              <a:rPr lang="hu-HU" b="1" dirty="0" smtClean="0"/>
              <a:t>hátul-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r>
              <a:rPr lang="hu-HU" dirty="0" smtClean="0"/>
              <a:t>  		</a:t>
            </a:r>
            <a:r>
              <a:rPr lang="hu-HU" b="1" dirty="0" err="1" smtClean="0"/>
              <a:t>visszá-</a:t>
            </a:r>
            <a:r>
              <a:rPr lang="hu-HU" b="1" dirty="0" err="1" smtClean="0">
                <a:solidFill>
                  <a:srgbClr val="FF0000"/>
                </a:solidFill>
              </a:rPr>
              <a:t>ja</a:t>
            </a:r>
            <a:endParaRPr lang="hu-HU" dirty="0" smtClean="0"/>
          </a:p>
          <a:p>
            <a:pPr>
              <a:buNone/>
            </a:pPr>
            <a:r>
              <a:rPr lang="hu-HU" b="1" dirty="0" err="1" smtClean="0"/>
              <a:t>al-</a:t>
            </a:r>
            <a:r>
              <a:rPr lang="hu-HU" b="1" dirty="0" err="1" smtClean="0">
                <a:solidFill>
                  <a:srgbClr val="FF0000"/>
                </a:solidFill>
              </a:rPr>
              <a:t>ja</a:t>
            </a:r>
            <a:r>
              <a:rPr lang="hu-HU" dirty="0" smtClean="0"/>
              <a:t>			</a:t>
            </a:r>
            <a:r>
              <a:rPr lang="hu-HU" b="1" dirty="0" smtClean="0"/>
              <a:t>utol-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endParaRPr lang="hu-HU" dirty="0" smtClean="0"/>
          </a:p>
          <a:p>
            <a:pPr>
              <a:buNone/>
            </a:pPr>
            <a:r>
              <a:rPr lang="hu-HU" b="1" dirty="0" err="1" smtClean="0"/>
              <a:t>sárgá-</a:t>
            </a:r>
            <a:r>
              <a:rPr lang="hu-HU" b="1" dirty="0" err="1" smtClean="0">
                <a:solidFill>
                  <a:srgbClr val="FF0000"/>
                </a:solidFill>
              </a:rPr>
              <a:t>ja</a:t>
            </a:r>
            <a:r>
              <a:rPr lang="hu-HU" dirty="0" smtClean="0"/>
              <a:t>’		</a:t>
            </a:r>
            <a:r>
              <a:rPr lang="hu-HU" b="1" dirty="0" smtClean="0"/>
              <a:t>csín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r>
              <a:rPr lang="hu-HU" b="1" dirty="0" smtClean="0"/>
              <a:t>-bín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endParaRPr lang="hu-HU" dirty="0" smtClean="0"/>
          </a:p>
          <a:p>
            <a:pPr>
              <a:buNone/>
            </a:pPr>
            <a:r>
              <a:rPr lang="hu-HU" b="1" dirty="0" err="1" smtClean="0"/>
              <a:t>fehér-</a:t>
            </a:r>
            <a:r>
              <a:rPr lang="hu-HU" b="1" dirty="0" err="1" smtClean="0">
                <a:solidFill>
                  <a:srgbClr val="FF0000"/>
                </a:solidFill>
              </a:rPr>
              <a:t>je</a:t>
            </a:r>
            <a:r>
              <a:rPr lang="hu-HU" dirty="0" smtClean="0"/>
              <a:t> 		</a:t>
            </a:r>
            <a:r>
              <a:rPr lang="hu-HU" b="1" dirty="0" smtClean="0"/>
              <a:t>szín</a:t>
            </a:r>
            <a:r>
              <a:rPr lang="hu-HU" b="1" dirty="0" smtClean="0">
                <a:solidFill>
                  <a:srgbClr val="FF0000"/>
                </a:solidFill>
              </a:rPr>
              <a:t>e</a:t>
            </a:r>
            <a:r>
              <a:rPr lang="hu-HU" b="1" dirty="0" smtClean="0"/>
              <a:t>-jav</a:t>
            </a:r>
            <a:r>
              <a:rPr lang="hu-HU" b="1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r>
              <a:rPr lang="hu-HU" b="1" dirty="0" err="1" smtClean="0"/>
              <a:t>kövér-</a:t>
            </a:r>
            <a:r>
              <a:rPr lang="hu-HU" b="1" dirty="0" err="1" smtClean="0">
                <a:solidFill>
                  <a:srgbClr val="FF0000"/>
                </a:solidFill>
              </a:rPr>
              <a:t>je</a:t>
            </a:r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Uráli párhuzamok: birtokos személyrag determinánsi szerepben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err="1" smtClean="0"/>
              <a:t>Nikolaeva</a:t>
            </a:r>
            <a:r>
              <a:rPr lang="hu-HU" dirty="0" smtClean="0"/>
              <a:t> (2002, 2014): a birtokos személyrag nem birtokos funkciói az uráli nyelvekben:</a:t>
            </a:r>
          </a:p>
          <a:p>
            <a:pPr marL="571500" indent="-571500">
              <a:buAutoNum type="romanLcPeriod"/>
            </a:pPr>
            <a:r>
              <a:rPr lang="hu-HU" b="1" dirty="0" err="1" smtClean="0"/>
              <a:t>Deiktikus</a:t>
            </a:r>
            <a:r>
              <a:rPr lang="hu-HU" b="1" dirty="0" smtClean="0"/>
              <a:t> funkció (szituációs pro birtokos?): </a:t>
            </a: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 smtClean="0"/>
              <a:t>26) </a:t>
            </a:r>
            <a:r>
              <a:rPr lang="hu-HU" dirty="0" smtClean="0"/>
              <a:t>	</a:t>
            </a:r>
            <a:r>
              <a:rPr lang="hu-HU" dirty="0" err="1" smtClean="0"/>
              <a:t>t’ukona</a:t>
            </a:r>
            <a:r>
              <a:rPr lang="hu-HU" dirty="0" smtClean="0"/>
              <a:t> 	</a:t>
            </a:r>
            <a:r>
              <a:rPr lang="hu-HU" dirty="0" err="1" smtClean="0"/>
              <a:t>sira-</a:t>
            </a:r>
            <a:r>
              <a:rPr lang="hu-HU" dirty="0" err="1" smtClean="0">
                <a:solidFill>
                  <a:srgbClr val="FF0000"/>
                </a:solidFill>
              </a:rPr>
              <a:t>da</a:t>
            </a:r>
            <a:r>
              <a:rPr lang="hu-HU" dirty="0" smtClean="0"/>
              <a:t> 	</a:t>
            </a:r>
            <a:r>
              <a:rPr lang="hu-HU" dirty="0" err="1" smtClean="0"/>
              <a:t>wǝr-cawey</a:t>
            </a:r>
            <a:r>
              <a:rPr lang="hu-HU" dirty="0" smtClean="0"/>
              <a:t>◦ (nyenyec)</a:t>
            </a:r>
          </a:p>
          <a:p>
            <a:pPr marL="0" indent="0">
              <a:buNone/>
            </a:pPr>
            <a:r>
              <a:rPr lang="hu-HU" dirty="0" smtClean="0"/>
              <a:t>         	itt		hó-E/3. 	piszkos</a:t>
            </a:r>
          </a:p>
          <a:p>
            <a:pPr marL="0" indent="0">
              <a:buNone/>
            </a:pPr>
            <a:r>
              <a:rPr lang="hu-HU" sz="1200" dirty="0" smtClean="0"/>
              <a:t> 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 smtClean="0"/>
              <a:t>27)</a:t>
            </a:r>
            <a:r>
              <a:rPr lang="hu-HU" dirty="0" smtClean="0"/>
              <a:t>	</a:t>
            </a:r>
            <a:r>
              <a:rPr lang="hu-HU" dirty="0" err="1" smtClean="0"/>
              <a:t>xǽb’id’a</a:t>
            </a:r>
            <a:r>
              <a:rPr lang="hu-HU" dirty="0" smtClean="0"/>
              <a:t> 	</a:t>
            </a:r>
            <a:r>
              <a:rPr lang="hu-HU" dirty="0" err="1" smtClean="0"/>
              <a:t>to-x</a:t>
            </a:r>
            <a:r>
              <a:rPr lang="hu-HU" dirty="0" smtClean="0"/>
              <a:t>◦na 	</a:t>
            </a:r>
            <a:r>
              <a:rPr lang="hu-HU" dirty="0" err="1" smtClean="0"/>
              <a:t>xal’a-</a:t>
            </a:r>
            <a:r>
              <a:rPr lang="hu-HU" dirty="0" err="1" smtClean="0">
                <a:solidFill>
                  <a:srgbClr val="FF0000"/>
                </a:solidFill>
              </a:rPr>
              <a:t>da</a:t>
            </a:r>
            <a:r>
              <a:rPr lang="hu-HU" dirty="0" smtClean="0"/>
              <a:t> 	</a:t>
            </a:r>
            <a:r>
              <a:rPr lang="hu-HU" dirty="0" err="1" smtClean="0"/>
              <a:t>ŋoka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szent		</a:t>
            </a:r>
            <a:r>
              <a:rPr lang="hu-HU" dirty="0" err="1" smtClean="0"/>
              <a:t>tó-ban</a:t>
            </a:r>
            <a:r>
              <a:rPr lang="hu-HU" dirty="0" smtClean="0"/>
              <a:t>	hal-E/3. 	sok</a:t>
            </a:r>
          </a:p>
          <a:p>
            <a:pPr marL="0" indent="0">
              <a:buNone/>
            </a:pPr>
            <a:endParaRPr lang="hu-HU" dirty="0" smtClean="0"/>
          </a:p>
          <a:p>
            <a:pPr marL="571500" indent="-571500">
              <a:buAutoNum type="romanLcPeriod"/>
            </a:pPr>
            <a:endParaRPr lang="hu-H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Uráli párhuzamok</a:t>
            </a:r>
            <a:br>
              <a:rPr lang="hu-HU" dirty="0" smtClean="0"/>
            </a:br>
            <a:r>
              <a:rPr lang="hu-HU" sz="4000" b="1" dirty="0" err="1" smtClean="0"/>
              <a:t>ii</a:t>
            </a:r>
            <a:r>
              <a:rPr lang="hu-HU" sz="4000" b="1" dirty="0" smtClean="0"/>
              <a:t>. </a:t>
            </a:r>
            <a:r>
              <a:rPr lang="hu-HU" sz="4000" b="1" dirty="0" err="1" smtClean="0"/>
              <a:t>Kontrasztív-partitív</a:t>
            </a:r>
            <a:r>
              <a:rPr lang="hu-HU" sz="4000" b="1" dirty="0" smtClean="0"/>
              <a:t> funkció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 smtClean="0"/>
              <a:t>28)a</a:t>
            </a:r>
            <a:r>
              <a:rPr lang="hu-HU" dirty="0" smtClean="0"/>
              <a:t>.  </a:t>
            </a:r>
            <a:r>
              <a:rPr lang="hu-HU" b="1" dirty="0" err="1" smtClean="0"/>
              <a:t>Wera-h</a:t>
            </a:r>
            <a:r>
              <a:rPr lang="hu-HU" b="1" dirty="0" smtClean="0"/>
              <a:t>     </a:t>
            </a:r>
            <a:r>
              <a:rPr lang="hu-HU" b="1" dirty="0" err="1" smtClean="0"/>
              <a:t>te-xt</a:t>
            </a:r>
            <a:r>
              <a:rPr lang="hu-HU" b="1" dirty="0" smtClean="0"/>
              <a:t>◦</a:t>
            </a:r>
            <a:r>
              <a:rPr lang="hu-HU" b="1" dirty="0" err="1" smtClean="0"/>
              <a:t>ǝta</a:t>
            </a:r>
            <a:r>
              <a:rPr lang="hu-HU" b="1" dirty="0" smtClean="0"/>
              <a:t>              </a:t>
            </a:r>
            <a:r>
              <a:rPr lang="hu-HU" b="1" dirty="0" err="1" smtClean="0"/>
              <a:t>ŋarka-</a:t>
            </a:r>
            <a:r>
              <a:rPr lang="hu-HU" b="1" dirty="0" err="1" smtClean="0">
                <a:solidFill>
                  <a:srgbClr val="FF0000"/>
                </a:solidFill>
              </a:rPr>
              <a:t>doh</a:t>
            </a:r>
            <a:r>
              <a:rPr lang="hu-HU" b="1" dirty="0" smtClean="0"/>
              <a:t>  </a:t>
            </a:r>
            <a:r>
              <a:rPr lang="hu-HU" b="1" dirty="0" err="1" smtClean="0"/>
              <a:t>sǝwa</a:t>
            </a: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            </a:t>
            </a:r>
            <a:r>
              <a:rPr lang="hu-HU" dirty="0" err="1" smtClean="0"/>
              <a:t>Vera-GEN</a:t>
            </a:r>
            <a:r>
              <a:rPr lang="hu-HU" dirty="0" smtClean="0"/>
              <a:t>  </a:t>
            </a:r>
            <a:r>
              <a:rPr lang="hu-HU" dirty="0" err="1" smtClean="0"/>
              <a:t>rén-PL.ABL.E</a:t>
            </a:r>
            <a:r>
              <a:rPr lang="hu-HU" dirty="0" smtClean="0"/>
              <a:t>/3.  </a:t>
            </a:r>
            <a:r>
              <a:rPr lang="hu-HU" dirty="0" err="1" smtClean="0"/>
              <a:t>nagy-T</a:t>
            </a:r>
            <a:r>
              <a:rPr lang="hu-HU" dirty="0" smtClean="0"/>
              <a:t>/3. jó 	</a:t>
            </a:r>
          </a:p>
          <a:p>
            <a:pPr marL="0" indent="0">
              <a:buNone/>
            </a:pPr>
            <a:r>
              <a:rPr lang="hu-HU" dirty="0" smtClean="0"/>
              <a:t>          	 ’</a:t>
            </a:r>
            <a:r>
              <a:rPr lang="hu-HU" dirty="0" err="1" smtClean="0"/>
              <a:t>Vera</a:t>
            </a:r>
            <a:r>
              <a:rPr lang="hu-HU" dirty="0" smtClean="0"/>
              <a:t> </a:t>
            </a:r>
            <a:r>
              <a:rPr lang="hu-HU" dirty="0" err="1" smtClean="0"/>
              <a:t>rénjeiből</a:t>
            </a:r>
            <a:r>
              <a:rPr lang="hu-HU" dirty="0" smtClean="0"/>
              <a:t> a nagy jó.’</a:t>
            </a:r>
            <a:endParaRPr lang="hu-HU" b="1" dirty="0" smtClean="0"/>
          </a:p>
          <a:p>
            <a:pPr marL="0" indent="0">
              <a:buNone/>
            </a:pPr>
            <a:r>
              <a:rPr lang="hu-HU" b="1" dirty="0" smtClean="0"/>
              <a:t> </a:t>
            </a:r>
          </a:p>
          <a:p>
            <a:pPr marL="0" indent="0">
              <a:buNone/>
            </a:pPr>
            <a:r>
              <a:rPr lang="hu-HU" dirty="0" smtClean="0"/>
              <a:t>   b.  </a:t>
            </a:r>
            <a:r>
              <a:rPr lang="hu-HU" b="1" dirty="0" err="1" smtClean="0"/>
              <a:t>t’uku</a:t>
            </a:r>
            <a:r>
              <a:rPr lang="hu-HU" b="1" dirty="0" smtClean="0"/>
              <a:t>◦ </a:t>
            </a:r>
            <a:r>
              <a:rPr lang="hu-HU" b="1" dirty="0" err="1" smtClean="0"/>
              <a:t>xasawa</a:t>
            </a:r>
            <a:r>
              <a:rPr lang="hu-HU" b="1" dirty="0" smtClean="0"/>
              <a:t>   </a:t>
            </a:r>
            <a:r>
              <a:rPr lang="hu-HU" b="1" dirty="0" err="1" smtClean="0"/>
              <a:t>ŋǝc’eke-xǝt</a:t>
            </a:r>
            <a:r>
              <a:rPr lang="hu-HU" b="1" dirty="0" smtClean="0"/>
              <a:t>◦ 	 </a:t>
            </a:r>
            <a:r>
              <a:rPr lang="hu-HU" b="1" dirty="0" err="1" smtClean="0"/>
              <a:t>ŋob-</a:t>
            </a:r>
            <a:r>
              <a:rPr lang="hu-HU" b="1" dirty="0" err="1" smtClean="0">
                <a:solidFill>
                  <a:srgbClr val="FF0000"/>
                </a:solidFill>
              </a:rPr>
              <a:t>toh</a:t>
            </a:r>
            <a:r>
              <a:rPr lang="hu-HU" b="1" dirty="0" smtClean="0"/>
              <a:t> </a:t>
            </a:r>
            <a:r>
              <a:rPr lang="hu-HU" b="1" dirty="0" err="1" smtClean="0"/>
              <a:t>sǝwa</a:t>
            </a: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        e          fiú	     </a:t>
            </a:r>
            <a:r>
              <a:rPr lang="hu-HU" dirty="0" err="1" smtClean="0"/>
              <a:t>gyerek-PL.ABL</a:t>
            </a:r>
            <a:r>
              <a:rPr lang="hu-HU" dirty="0" smtClean="0"/>
              <a:t>  </a:t>
            </a:r>
            <a:r>
              <a:rPr lang="hu-HU" dirty="0" err="1" smtClean="0"/>
              <a:t>egy-T</a:t>
            </a:r>
            <a:r>
              <a:rPr lang="hu-HU" dirty="0" smtClean="0"/>
              <a:t>/3.  jó</a:t>
            </a:r>
          </a:p>
          <a:p>
            <a:pPr marL="0" indent="0">
              <a:buNone/>
            </a:pPr>
            <a:r>
              <a:rPr lang="hu-HU" dirty="0" smtClean="0"/>
              <a:t>        ’E fiúgyerekekből az egyikük jó.’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i="1" dirty="0" err="1" smtClean="0">
                <a:solidFill>
                  <a:srgbClr val="FF0000"/>
                </a:solidFill>
              </a:rPr>
              <a:t>-ik</a:t>
            </a:r>
            <a:r>
              <a:rPr lang="hu-HU" i="1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/>
              <a:t>kiemelőjel</a:t>
            </a:r>
            <a:r>
              <a:rPr lang="hu-HU" dirty="0" smtClean="0"/>
              <a:t> előfordulásai: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Névmások:</a:t>
            </a:r>
          </a:p>
          <a:p>
            <a:pPr marL="0" indent="0">
              <a:buNone/>
            </a:pPr>
            <a:r>
              <a:rPr lang="hu-HU" b="1" dirty="0" smtClean="0"/>
              <a:t>	minden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, mindegy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endParaRPr lang="hu-HU" b="1" dirty="0" smtClean="0"/>
          </a:p>
          <a:p>
            <a:pPr marL="0" indent="0">
              <a:buNone/>
            </a:pPr>
            <a:r>
              <a:rPr lang="hu-HU" b="1" dirty="0" smtClean="0"/>
              <a:t>	</a:t>
            </a:r>
            <a:r>
              <a:rPr lang="hu-HU" b="1" dirty="0" smtClean="0"/>
              <a:t>mely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hu-HU" b="1" dirty="0" smtClean="0"/>
              <a:t>	bármely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,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/>
              <a:t>akármely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endParaRPr lang="hu-H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dirty="0" smtClean="0"/>
              <a:t>	némely</a:t>
            </a:r>
            <a:r>
              <a:rPr lang="hu-HU" b="1" dirty="0" smtClean="0">
                <a:solidFill>
                  <a:srgbClr val="FF0000"/>
                </a:solidFill>
              </a:rPr>
              <a:t>ik, </a:t>
            </a:r>
            <a:r>
              <a:rPr lang="hu-HU" b="1" dirty="0" smtClean="0"/>
              <a:t>valamely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endParaRPr lang="hu-H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dirty="0" smtClean="0"/>
              <a:t>	egy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dirty="0" smtClean="0"/>
              <a:t>, </a:t>
            </a:r>
            <a:r>
              <a:rPr lang="hu-HU" b="1" dirty="0" smtClean="0"/>
              <a:t>más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</a:p>
          <a:p>
            <a:pPr marL="0" indent="0">
              <a:buNone/>
            </a:pPr>
            <a:r>
              <a:rPr lang="hu-HU" b="1" dirty="0" smtClean="0"/>
              <a:t>Sorszámnevek:</a:t>
            </a:r>
            <a:r>
              <a:rPr lang="hu-HU" b="1" dirty="0" smtClean="0">
                <a:solidFill>
                  <a:srgbClr val="FF0000"/>
                </a:solidFill>
              </a:rPr>
              <a:t>      </a:t>
            </a:r>
            <a:r>
              <a:rPr lang="hu-HU" b="1" dirty="0" smtClean="0"/>
              <a:t>másod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dirty="0" smtClean="0"/>
              <a:t>, </a:t>
            </a:r>
            <a:r>
              <a:rPr lang="hu-HU" b="1" dirty="0" smtClean="0"/>
              <a:t>harmad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dirty="0" smtClean="0"/>
              <a:t>, </a:t>
            </a:r>
            <a:r>
              <a:rPr lang="hu-HU" b="1" dirty="0" smtClean="0"/>
              <a:t>negyed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</a:p>
          <a:p>
            <a:pPr marL="0" indent="0">
              <a:buNone/>
            </a:pPr>
            <a:r>
              <a:rPr lang="hu-HU" b="1" dirty="0" smtClean="0"/>
              <a:t>Fokozott melléknevek: szebb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, legszebb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Uráli párhuzamok</a:t>
            </a:r>
            <a:br>
              <a:rPr lang="hu-HU" sz="3600" b="1" dirty="0" smtClean="0"/>
            </a:br>
            <a:r>
              <a:rPr lang="hu-HU" sz="3600" b="1" dirty="0" smtClean="0"/>
              <a:t> asszociatív funkció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 smtClean="0"/>
              <a:t>29) </a:t>
            </a:r>
            <a:r>
              <a:rPr lang="hu-HU" dirty="0" smtClean="0"/>
              <a:t>	</a:t>
            </a:r>
            <a:r>
              <a:rPr lang="hu-HU" b="1" dirty="0" err="1" smtClean="0"/>
              <a:t>Tam</a:t>
            </a:r>
            <a:r>
              <a:rPr lang="hu-HU" b="1" dirty="0" smtClean="0"/>
              <a:t> hu:</a:t>
            </a:r>
            <a:r>
              <a:rPr lang="hu-HU" b="1" dirty="0" err="1" smtClean="0"/>
              <a:t>j-</a:t>
            </a:r>
            <a:r>
              <a:rPr lang="hu-HU" b="1" dirty="0" err="1" smtClean="0">
                <a:solidFill>
                  <a:srgbClr val="FF0000"/>
                </a:solidFill>
              </a:rPr>
              <a:t>e</a:t>
            </a:r>
            <a:r>
              <a:rPr lang="hu-HU" b="1" dirty="0" smtClean="0">
                <a:solidFill>
                  <a:srgbClr val="FF0000"/>
                </a:solidFill>
              </a:rPr>
              <a:t>:m</a:t>
            </a:r>
            <a:r>
              <a:rPr lang="hu-HU" b="1" dirty="0" smtClean="0"/>
              <a:t>    	</a:t>
            </a:r>
            <a:r>
              <a:rPr lang="hu-HU" b="1" dirty="0" err="1" smtClean="0"/>
              <a:t>xal’ṡa</a:t>
            </a:r>
            <a:r>
              <a:rPr lang="hu-HU" b="1" dirty="0" smtClean="0"/>
              <a:t> 	</a:t>
            </a:r>
            <a:r>
              <a:rPr lang="hu-HU" b="1" dirty="0" err="1" smtClean="0"/>
              <a:t>joxtǝs</a:t>
            </a:r>
            <a:r>
              <a:rPr lang="hu-HU" b="1" dirty="0" smtClean="0"/>
              <a:t>? </a:t>
            </a:r>
            <a:r>
              <a:rPr lang="hu-HU" dirty="0" smtClean="0"/>
              <a:t>(hanti)</a:t>
            </a:r>
          </a:p>
          <a:p>
            <a:pPr marL="0" indent="0">
              <a:buNone/>
            </a:pPr>
            <a:r>
              <a:rPr lang="hu-HU" dirty="0" smtClean="0"/>
              <a:t>       	ez    ember-E/1</a:t>
            </a:r>
            <a:r>
              <a:rPr lang="hu-HU" dirty="0" smtClean="0">
                <a:solidFill>
                  <a:srgbClr val="FF0000"/>
                </a:solidFill>
              </a:rPr>
              <a:t>.</a:t>
            </a:r>
            <a:r>
              <a:rPr lang="hu-HU" cap="small" dirty="0" smtClean="0"/>
              <a:t> </a:t>
            </a:r>
            <a:r>
              <a:rPr lang="hu-HU" dirty="0" smtClean="0"/>
              <a:t> hová  	jött</a:t>
            </a:r>
          </a:p>
          <a:p>
            <a:pPr marL="0" indent="0">
              <a:buNone/>
            </a:pPr>
            <a:r>
              <a:rPr lang="hu-HU" dirty="0" smtClean="0"/>
              <a:t>	‘Emberünk hová jött?’</a:t>
            </a:r>
          </a:p>
          <a:p>
            <a:pPr marL="0" indent="0">
              <a:buNone/>
            </a:pPr>
            <a:r>
              <a:rPr lang="hu-HU" sz="1300" cap="small" dirty="0" smtClean="0"/>
              <a:t>	</a:t>
            </a:r>
          </a:p>
          <a:p>
            <a:pPr marL="0" indent="0">
              <a:buNone/>
            </a:pPr>
            <a:r>
              <a:rPr lang="hu-HU" cap="small" dirty="0" smtClean="0"/>
              <a:t>(30)</a:t>
            </a:r>
            <a:r>
              <a:rPr lang="hu-HU" dirty="0" smtClean="0"/>
              <a:t>	</a:t>
            </a:r>
            <a:r>
              <a:rPr lang="hu-HU" b="1" dirty="0" err="1" smtClean="0"/>
              <a:t>Mansǝɳǝn</a:t>
            </a:r>
            <a:r>
              <a:rPr lang="hu-HU" b="1" dirty="0" smtClean="0"/>
              <a:t>  </a:t>
            </a:r>
            <a:r>
              <a:rPr lang="hu-HU" b="1" dirty="0" err="1" smtClean="0"/>
              <a:t>ka</a:t>
            </a:r>
            <a:r>
              <a:rPr lang="hu-HU" b="1" dirty="0" smtClean="0"/>
              <a:t>:t a:mp. </a:t>
            </a:r>
          </a:p>
          <a:p>
            <a:pPr marL="0" indent="0">
              <a:buNone/>
            </a:pPr>
            <a:r>
              <a:rPr lang="hu-HU" dirty="0" smtClean="0"/>
              <a:t>	sétált 	  két  eb</a:t>
            </a:r>
          </a:p>
          <a:p>
            <a:pPr marL="0" indent="0"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Wul</a:t>
            </a:r>
            <a:r>
              <a:rPr lang="hu-HU" b="1" dirty="0" smtClean="0"/>
              <a:t> 	a:mp </a:t>
            </a:r>
            <a:r>
              <a:rPr lang="hu-HU" b="1" dirty="0" err="1" smtClean="0"/>
              <a:t>pare</a:t>
            </a:r>
            <a:r>
              <a:rPr lang="hu-HU" b="1" dirty="0" smtClean="0"/>
              <a:t>:</a:t>
            </a:r>
            <a:r>
              <a:rPr lang="hu-HU" b="1" dirty="0" err="1" smtClean="0"/>
              <a:t>m-ǝs-li</a:t>
            </a:r>
            <a:r>
              <a:rPr lang="hu-HU" b="1" dirty="0" smtClean="0"/>
              <a:t>  a:j     a:</a:t>
            </a:r>
            <a:r>
              <a:rPr lang="hu-HU" b="1" dirty="0" err="1" smtClean="0"/>
              <a:t>mp-</a:t>
            </a:r>
            <a:r>
              <a:rPr lang="hu-HU" b="1" dirty="0" err="1" smtClean="0">
                <a:solidFill>
                  <a:srgbClr val="FF0000"/>
                </a:solidFill>
              </a:rPr>
              <a:t>ǝl</a:t>
            </a:r>
            <a:r>
              <a:rPr lang="hu-HU" b="1" dirty="0" smtClean="0"/>
              <a:t>.</a:t>
            </a:r>
          </a:p>
          <a:p>
            <a:pPr marL="0" indent="0">
              <a:buNone/>
            </a:pPr>
            <a:r>
              <a:rPr lang="hu-HU" b="1" cap="small" dirty="0" smtClean="0"/>
              <a:t>	</a:t>
            </a:r>
            <a:r>
              <a:rPr lang="hu-HU" dirty="0" smtClean="0"/>
              <a:t>nagy  eb      megharapta  kis    eb-E/3.    </a:t>
            </a:r>
          </a:p>
          <a:p>
            <a:pPr marL="0" indent="0">
              <a:buNone/>
            </a:pPr>
            <a:r>
              <a:rPr lang="hu-HU" dirty="0" smtClean="0"/>
              <a:t>	‘A nagy eb megharapta a kisebbjét.’             </a:t>
            </a:r>
            <a:endParaRPr lang="hu-HU" cap="smal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292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Összefoglalás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141168"/>
          </a:xfrm>
        </p:spPr>
        <p:txBody>
          <a:bodyPr>
            <a:normAutofit/>
          </a:bodyPr>
          <a:lstStyle/>
          <a:p>
            <a:r>
              <a:rPr lang="hu-HU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az ősmagyarban/korai ómagyarban a T/3. birtokos személyrag </a:t>
            </a:r>
            <a:r>
              <a:rPr lang="hu-HU" b="1" dirty="0" err="1" smtClean="0"/>
              <a:t>allomorfja</a:t>
            </a:r>
            <a:endParaRPr lang="hu-HU" b="1" dirty="0" smtClean="0"/>
          </a:p>
          <a:p>
            <a:endParaRPr lang="hu-HU" sz="800" b="1" dirty="0" smtClean="0"/>
          </a:p>
          <a:p>
            <a:r>
              <a:rPr lang="hu-HU" b="1" dirty="0" smtClean="0"/>
              <a:t>Az ómagyarban az </a:t>
            </a:r>
            <a:r>
              <a:rPr lang="hu-HU" b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err="1" smtClean="0"/>
              <a:t>-kel</a:t>
            </a:r>
            <a:r>
              <a:rPr lang="hu-HU" b="1" dirty="0" smtClean="0"/>
              <a:t> ellátott névmások, számnevek és melléknevek mindig pro birtokost tartalmazó birtokos szerkezetek birtokszavai</a:t>
            </a:r>
          </a:p>
          <a:p>
            <a:endParaRPr lang="hu-HU" sz="800" b="1" dirty="0" smtClean="0"/>
          </a:p>
          <a:p>
            <a:r>
              <a:rPr lang="hu-HU" b="1" dirty="0" smtClean="0"/>
              <a:t>Az </a:t>
            </a:r>
            <a:r>
              <a:rPr lang="hu-HU" b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névmások és melléknevek megőrizték a birtokszavak [+határozott] és [+</a:t>
            </a:r>
            <a:r>
              <a:rPr lang="hu-HU" b="1" dirty="0" err="1" smtClean="0"/>
              <a:t>partitív</a:t>
            </a:r>
            <a:r>
              <a:rPr lang="hu-HU" b="1" dirty="0" smtClean="0"/>
              <a:t>] jegyeit</a:t>
            </a:r>
            <a:endParaRPr lang="hu-HU" sz="800" b="1" dirty="0" smtClean="0"/>
          </a:p>
          <a:p>
            <a:r>
              <a:rPr lang="hu-HU" b="1" dirty="0" smtClean="0"/>
              <a:t>A </a:t>
            </a:r>
            <a:r>
              <a:rPr lang="hu-HU" b="1" dirty="0" err="1" smtClean="0"/>
              <a:t>középmagyarban</a:t>
            </a:r>
            <a:r>
              <a:rPr lang="hu-HU" b="1" dirty="0" smtClean="0"/>
              <a:t> az </a:t>
            </a:r>
            <a:r>
              <a:rPr lang="hu-HU" b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</a:t>
            </a:r>
            <a:r>
              <a:rPr lang="hu-HU" b="1" dirty="0" err="1" smtClean="0"/>
              <a:t>kijelölőjelként</a:t>
            </a:r>
            <a:r>
              <a:rPr lang="hu-HU" b="1" dirty="0" smtClean="0"/>
              <a:t> elemződött újra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Simonyi </a:t>
            </a:r>
            <a:r>
              <a:rPr lang="hu-HU" dirty="0" smtClean="0"/>
              <a:t>1895; </a:t>
            </a:r>
            <a:r>
              <a:rPr lang="hu-HU" dirty="0" err="1" smtClean="0"/>
              <a:t>Melich</a:t>
            </a:r>
            <a:r>
              <a:rPr lang="hu-HU" dirty="0" smtClean="0"/>
              <a:t> </a:t>
            </a:r>
            <a:r>
              <a:rPr lang="hu-HU" dirty="0" smtClean="0"/>
              <a:t>1918: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: többes szám 3. személyű személyrag;</a:t>
            </a:r>
          </a:p>
          <a:p>
            <a:pPr>
              <a:buNone/>
            </a:pPr>
            <a:r>
              <a:rPr lang="hu-HU" b="1" i="1" dirty="0" smtClean="0"/>
              <a:t>	</a:t>
            </a:r>
            <a:r>
              <a:rPr lang="hu-HU" b="1" i="1" dirty="0" smtClean="0">
                <a:solidFill>
                  <a:srgbClr val="FF0000"/>
                </a:solidFill>
              </a:rPr>
              <a:t>i</a:t>
            </a:r>
            <a:r>
              <a:rPr lang="hu-HU" b="1" dirty="0" smtClean="0"/>
              <a:t>: 3. személyű személyrag</a:t>
            </a:r>
          </a:p>
          <a:p>
            <a:pPr>
              <a:buNone/>
            </a:pPr>
            <a:r>
              <a:rPr lang="hu-HU" b="1" i="1" dirty="0" smtClean="0"/>
              <a:t>	</a:t>
            </a:r>
            <a:r>
              <a:rPr lang="hu-HU" b="1" i="1" dirty="0" smtClean="0">
                <a:solidFill>
                  <a:srgbClr val="FF0000"/>
                </a:solidFill>
              </a:rPr>
              <a:t>k</a:t>
            </a:r>
            <a:r>
              <a:rPr lang="hu-HU" b="1" dirty="0" smtClean="0"/>
              <a:t>: többesjel</a:t>
            </a:r>
          </a:p>
          <a:p>
            <a:pPr>
              <a:buNone/>
            </a:pPr>
            <a:r>
              <a:rPr lang="hu-HU" b="1" dirty="0" smtClean="0"/>
              <a:t>A T/3 </a:t>
            </a:r>
            <a:r>
              <a:rPr lang="hu-HU" b="1" dirty="0" err="1" smtClean="0"/>
              <a:t>allomorfok</a:t>
            </a:r>
            <a:r>
              <a:rPr lang="hu-HU" b="1" dirty="0" smtClean="0"/>
              <a:t> között az </a:t>
            </a:r>
            <a:r>
              <a:rPr lang="hu-HU" b="1" dirty="0" err="1" smtClean="0"/>
              <a:t>-</a:t>
            </a:r>
            <a:r>
              <a:rPr lang="hu-HU" b="1" i="1" dirty="0" err="1" smtClean="0"/>
              <a:t>ik</a:t>
            </a:r>
            <a:r>
              <a:rPr lang="hu-HU" b="1" dirty="0" smtClean="0"/>
              <a:t> az eredeti; az          </a:t>
            </a:r>
            <a:r>
              <a:rPr lang="hu-HU" b="1" dirty="0" smtClean="0"/>
              <a:t>   </a:t>
            </a:r>
            <a:r>
              <a:rPr lang="hu-HU" b="1" dirty="0" err="1" smtClean="0"/>
              <a:t>-</a:t>
            </a:r>
            <a:r>
              <a:rPr lang="hu-HU" b="1" i="1" dirty="0" err="1" smtClean="0"/>
              <a:t>ok</a:t>
            </a:r>
            <a:r>
              <a:rPr lang="hu-HU" b="1" i="1" dirty="0" smtClean="0"/>
              <a:t>/</a:t>
            </a:r>
            <a:r>
              <a:rPr lang="hu-HU" b="1" i="1" dirty="0" err="1" smtClean="0"/>
              <a:t>ek</a:t>
            </a:r>
            <a:r>
              <a:rPr lang="hu-HU" b="1" i="1" dirty="0" smtClean="0"/>
              <a:t>/</a:t>
            </a:r>
            <a:r>
              <a:rPr lang="hu-HU" b="1" i="1" dirty="0" err="1" smtClean="0"/>
              <a:t>ök</a:t>
            </a:r>
            <a:r>
              <a:rPr lang="hu-HU" b="1" i="1" dirty="0" smtClean="0"/>
              <a:t>/</a:t>
            </a:r>
            <a:r>
              <a:rPr lang="hu-HU" b="1" i="1" dirty="0" err="1" smtClean="0"/>
              <a:t>uk</a:t>
            </a:r>
            <a:r>
              <a:rPr lang="hu-HU" b="1" i="1" dirty="0" smtClean="0"/>
              <a:t>/ük</a:t>
            </a:r>
            <a:r>
              <a:rPr lang="hu-HU" b="1" dirty="0" smtClean="0"/>
              <a:t> </a:t>
            </a:r>
            <a:r>
              <a:rPr lang="hu-HU" b="1" dirty="0" smtClean="0"/>
              <a:t>illeszkedéssel keletkezett – vö.</a:t>
            </a:r>
          </a:p>
          <a:p>
            <a:pPr>
              <a:buNone/>
            </a:pPr>
            <a:r>
              <a:rPr lang="hu-HU" b="1" dirty="0" smtClean="0"/>
              <a:t>Halotti beszéd: </a:t>
            </a:r>
          </a:p>
          <a:p>
            <a:pPr>
              <a:buNone/>
            </a:pPr>
            <a:r>
              <a:rPr lang="hu-HU" b="1" i="1" dirty="0" smtClean="0"/>
              <a:t>	</a:t>
            </a:r>
            <a:r>
              <a:rPr lang="hu-HU" b="1" i="1" dirty="0" err="1" smtClean="0"/>
              <a:t>mend</a:t>
            </a:r>
            <a:r>
              <a:rPr lang="hu-HU" b="1" i="1" dirty="0" smtClean="0"/>
              <a:t> w </a:t>
            </a:r>
            <a:r>
              <a:rPr lang="hu-HU" b="1" i="1" dirty="0" err="1" smtClean="0"/>
              <a:t>sʒentíí</a:t>
            </a:r>
            <a:r>
              <a:rPr lang="hu-HU" b="1" i="1" dirty="0" smtClean="0"/>
              <a:t> es </a:t>
            </a:r>
            <a:r>
              <a:rPr lang="hu-HU" b="1" i="1" dirty="0" err="1" smtClean="0"/>
              <a:t>unuttei</a:t>
            </a:r>
            <a:r>
              <a:rPr lang="hu-HU" b="1" i="1" dirty="0" smtClean="0"/>
              <a:t> </a:t>
            </a:r>
            <a:r>
              <a:rPr lang="hu-HU" b="1" i="1" dirty="0" err="1" smtClean="0">
                <a:solidFill>
                  <a:srgbClr val="FF0000"/>
                </a:solidFill>
              </a:rPr>
              <a:t>cuzicun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hu-HU" b="1" dirty="0" err="1" smtClean="0"/>
              <a:t>MünchK</a:t>
            </a:r>
            <a:r>
              <a:rPr lang="hu-HU" b="1" dirty="0" smtClean="0"/>
              <a:t>:</a:t>
            </a:r>
            <a:r>
              <a:rPr lang="hu-HU" b="1" i="1" dirty="0" smtClean="0"/>
              <a:t>           </a:t>
            </a:r>
          </a:p>
          <a:p>
            <a:pPr>
              <a:buNone/>
            </a:pPr>
            <a:r>
              <a:rPr lang="hu-HU" b="1" i="1" dirty="0" smtClean="0"/>
              <a:t>	</a:t>
            </a:r>
            <a:r>
              <a:rPr lang="hu-HU" b="1" i="1" dirty="0" err="1" smtClean="0"/>
              <a:t>farcasocnac</a:t>
            </a:r>
            <a:r>
              <a:rPr lang="hu-HU" b="1" i="1" dirty="0" smtClean="0"/>
              <a:t> </a:t>
            </a:r>
            <a:r>
              <a:rPr lang="hu-HU" b="1" i="1" dirty="0" err="1" smtClean="0">
                <a:solidFill>
                  <a:srgbClr val="FF0000"/>
                </a:solidFill>
              </a:rPr>
              <a:t>cozicbe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Jelenlegi álláspontok: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TESZ (1967):  </a:t>
            </a:r>
            <a:r>
              <a:rPr lang="hu-HU" b="1" i="1" dirty="0" smtClean="0"/>
              <a:t>egy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: 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végződése azonos az </a:t>
            </a:r>
            <a:r>
              <a:rPr lang="hu-HU" b="1" dirty="0" err="1" smtClean="0"/>
              <a:t>-</a:t>
            </a:r>
            <a:r>
              <a:rPr lang="hu-HU" b="1" i="1" dirty="0" err="1" smtClean="0"/>
              <a:t>uk</a:t>
            </a:r>
            <a:r>
              <a:rPr lang="hu-HU" b="1" i="1" dirty="0" smtClean="0"/>
              <a:t>/ük</a:t>
            </a:r>
            <a:r>
              <a:rPr lang="hu-HU" b="1" dirty="0" smtClean="0"/>
              <a:t> többes számú 3. személyű birtokos személyraggal; eredeti jelentése tehát ‘egyikük’ 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Korompay</a:t>
            </a:r>
            <a:r>
              <a:rPr lang="hu-HU" dirty="0" smtClean="0"/>
              <a:t> (1992):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57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Az </a:t>
            </a:r>
            <a:r>
              <a:rPr lang="hu-HU" b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eredete tisztázatlan.</a:t>
            </a:r>
          </a:p>
          <a:p>
            <a:pPr>
              <a:buNone/>
            </a:pPr>
            <a:r>
              <a:rPr lang="hu-HU" b="1" dirty="0" smtClean="0"/>
              <a:t>Miért nem keletkezhetett a T/3 </a:t>
            </a:r>
            <a:r>
              <a:rPr lang="hu-HU" b="1" dirty="0" err="1" smtClean="0"/>
              <a:t>birt</a:t>
            </a:r>
            <a:r>
              <a:rPr lang="hu-HU" b="1" dirty="0" smtClean="0"/>
              <a:t>. személyragból?</a:t>
            </a:r>
          </a:p>
          <a:p>
            <a:pPr>
              <a:buNone/>
            </a:pPr>
            <a:endParaRPr lang="hu-HU" sz="1600" b="1" dirty="0" smtClean="0"/>
          </a:p>
          <a:p>
            <a:pPr marL="571500" indent="-571500">
              <a:buAutoNum type="romanLcPeriod"/>
            </a:pPr>
            <a:r>
              <a:rPr lang="hu-HU" b="1" dirty="0" smtClean="0"/>
              <a:t>A </a:t>
            </a:r>
            <a:r>
              <a:rPr lang="hu-HU" b="1" dirty="0" err="1" smtClean="0"/>
              <a:t>birt</a:t>
            </a:r>
            <a:r>
              <a:rPr lang="hu-HU" b="1" dirty="0" smtClean="0"/>
              <a:t>. személyrag az ómagyar korban általában    </a:t>
            </a:r>
            <a:r>
              <a:rPr lang="hu-HU" b="1" dirty="0" err="1" smtClean="0"/>
              <a:t>-</a:t>
            </a:r>
            <a:r>
              <a:rPr lang="hu-HU" b="1" i="1" dirty="0" err="1" smtClean="0"/>
              <a:t>ok</a:t>
            </a:r>
            <a:r>
              <a:rPr lang="hu-HU" b="1" i="1" dirty="0" smtClean="0"/>
              <a:t>/</a:t>
            </a:r>
            <a:r>
              <a:rPr lang="hu-HU" b="1" i="1" dirty="0" err="1" smtClean="0"/>
              <a:t>ek</a:t>
            </a:r>
            <a:r>
              <a:rPr lang="hu-HU" b="1" i="1" dirty="0" smtClean="0"/>
              <a:t>/ök.</a:t>
            </a:r>
          </a:p>
          <a:p>
            <a:pPr marL="571500" indent="-571500">
              <a:buAutoNum type="romanLcPeriod"/>
            </a:pPr>
            <a:endParaRPr lang="hu-HU" sz="1600" b="1" i="1" dirty="0" smtClean="0"/>
          </a:p>
          <a:p>
            <a:pPr>
              <a:buNone/>
            </a:pPr>
            <a:r>
              <a:rPr lang="hu-HU" b="1" dirty="0" err="1" smtClean="0"/>
              <a:t>ii</a:t>
            </a:r>
            <a:r>
              <a:rPr lang="hu-HU" b="1" dirty="0" smtClean="0"/>
              <a:t>. „Adataink többségében az </a:t>
            </a:r>
            <a:r>
              <a:rPr lang="hu-HU" b="1" i="1" dirty="0" smtClean="0"/>
              <a:t>egyik-másik</a:t>
            </a:r>
            <a:r>
              <a:rPr lang="hu-HU" b="1" dirty="0" smtClean="0"/>
              <a:t> nem birtokos szerkezetben jelentkezik: </a:t>
            </a:r>
          </a:p>
          <a:p>
            <a:pPr>
              <a:buNone/>
            </a:pPr>
            <a:r>
              <a:rPr lang="hu-HU" b="1" dirty="0" smtClean="0"/>
              <a:t>   </a:t>
            </a:r>
            <a:r>
              <a:rPr lang="hu-HU" dirty="0" err="1" smtClean="0"/>
              <a:t>JókK</a:t>
            </a:r>
            <a:r>
              <a:rPr lang="hu-HU" dirty="0" smtClean="0"/>
              <a:t> 83: </a:t>
            </a:r>
            <a:r>
              <a:rPr lang="hu-HU" b="1" i="1" dirty="0" smtClean="0"/>
              <a:t>Es </a:t>
            </a:r>
            <a:r>
              <a:rPr lang="hu-HU" b="1" i="1" dirty="0" err="1" smtClean="0">
                <a:solidFill>
                  <a:srgbClr val="FF0000"/>
                </a:solidFill>
              </a:rPr>
              <a:t>egyk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b="1" i="1" dirty="0" err="1" smtClean="0">
                <a:solidFill>
                  <a:srgbClr val="FF0000"/>
                </a:solidFill>
              </a:rPr>
              <a:t>masyknak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b="1" i="1" dirty="0" err="1" smtClean="0"/>
              <a:t>mondyauala</a:t>
            </a:r>
            <a:r>
              <a:rPr lang="hu-HU" b="1" i="1" dirty="0" smtClean="0"/>
              <a:t>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Korompay</a:t>
            </a:r>
            <a:r>
              <a:rPr lang="hu-HU" sz="4000" dirty="0" smtClean="0"/>
              <a:t> </a:t>
            </a:r>
            <a:r>
              <a:rPr lang="hu-HU" dirty="0" smtClean="0"/>
              <a:t>folyt.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66997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sz="3600" b="1" dirty="0" err="1" smtClean="0"/>
              <a:t>iii</a:t>
            </a:r>
            <a:r>
              <a:rPr lang="hu-HU" sz="3600" b="1" dirty="0" smtClean="0"/>
              <a:t>. Nemegyszer </a:t>
            </a:r>
            <a:r>
              <a:rPr lang="hu-HU" sz="3600" b="1" dirty="0" err="1" smtClean="0"/>
              <a:t>birt</a:t>
            </a:r>
            <a:r>
              <a:rPr lang="hu-HU" sz="3600" b="1" dirty="0" smtClean="0"/>
              <a:t>. személyragot vesz fel:</a:t>
            </a:r>
          </a:p>
          <a:p>
            <a:pPr>
              <a:buNone/>
            </a:pPr>
            <a:r>
              <a:rPr lang="hu-HU" sz="3600" b="1" dirty="0" smtClean="0"/>
              <a:t>  </a:t>
            </a:r>
            <a:r>
              <a:rPr lang="hu-HU" sz="3600" dirty="0" smtClean="0"/>
              <a:t>1616: </a:t>
            </a:r>
            <a:r>
              <a:rPr lang="hu-HU" sz="3600" i="1" dirty="0" smtClean="0"/>
              <a:t>kondor </a:t>
            </a:r>
            <a:r>
              <a:rPr lang="hu-HU" sz="3600" i="1" dirty="0" err="1" smtClean="0"/>
              <a:t>ferench</a:t>
            </a:r>
            <a:r>
              <a:rPr lang="hu-HU" sz="3600" i="1" dirty="0" smtClean="0"/>
              <a:t> hozta bornak </a:t>
            </a:r>
            <a:r>
              <a:rPr lang="hu-HU" sz="3600" b="1" i="1" dirty="0" smtClean="0">
                <a:solidFill>
                  <a:srgbClr val="FF0000"/>
                </a:solidFill>
              </a:rPr>
              <a:t>egyke</a:t>
            </a:r>
          </a:p>
          <a:p>
            <a:pPr>
              <a:buNone/>
            </a:pPr>
            <a:endParaRPr lang="hu-HU" sz="1700" dirty="0" smtClean="0"/>
          </a:p>
          <a:p>
            <a:pPr>
              <a:buNone/>
            </a:pPr>
            <a:r>
              <a:rPr lang="hu-HU" sz="3600" b="1" dirty="0" err="1" smtClean="0"/>
              <a:t>iv</a:t>
            </a:r>
            <a:r>
              <a:rPr lang="hu-HU" sz="3600" b="1" dirty="0" smtClean="0"/>
              <a:t>. Ha a forrás a </a:t>
            </a:r>
            <a:r>
              <a:rPr lang="hu-HU" sz="3600" b="1" i="1" dirty="0" smtClean="0">
                <a:solidFill>
                  <a:srgbClr val="FF0000"/>
                </a:solidFill>
              </a:rPr>
              <a:t>Kiknek egyik </a:t>
            </a:r>
            <a:r>
              <a:rPr lang="hu-HU" sz="3600" b="1" dirty="0" smtClean="0"/>
              <a:t>lenne, akkor az </a:t>
            </a:r>
            <a:r>
              <a:rPr lang="hu-HU" sz="3600" b="1" i="1" dirty="0" smtClean="0"/>
              <a:t>egyik</a:t>
            </a:r>
            <a:r>
              <a:rPr lang="hu-HU" sz="3600" b="1" dirty="0" smtClean="0"/>
              <a:t>-en nem lenne többes számú egyeztetés</a:t>
            </a:r>
            <a:r>
              <a:rPr lang="hu-HU" sz="3600" dirty="0" smtClean="0"/>
              <a:t>! </a:t>
            </a:r>
          </a:p>
          <a:p>
            <a:pPr>
              <a:buNone/>
            </a:pPr>
            <a:endParaRPr lang="hu-HU" sz="1700" dirty="0" smtClean="0"/>
          </a:p>
          <a:p>
            <a:pPr>
              <a:buNone/>
            </a:pPr>
            <a:r>
              <a:rPr lang="hu-HU" sz="3600" dirty="0" smtClean="0"/>
              <a:t>„Az </a:t>
            </a:r>
            <a:r>
              <a:rPr lang="hu-HU" sz="3600" i="1" dirty="0" err="1" smtClean="0"/>
              <a:t>-ik</a:t>
            </a:r>
            <a:r>
              <a:rPr lang="hu-HU" sz="3600" i="1" dirty="0" smtClean="0"/>
              <a:t> </a:t>
            </a:r>
            <a:r>
              <a:rPr lang="hu-HU" sz="3600" dirty="0" smtClean="0"/>
              <a:t>elemnek a T/3 </a:t>
            </a:r>
            <a:r>
              <a:rPr lang="hu-HU" sz="3600" dirty="0" err="1" smtClean="0"/>
              <a:t>birt</a:t>
            </a:r>
            <a:r>
              <a:rPr lang="hu-HU" sz="3600" dirty="0" smtClean="0"/>
              <a:t>. személyjellel való </a:t>
            </a:r>
            <a:r>
              <a:rPr lang="hu-HU" sz="3600" dirty="0" err="1" smtClean="0"/>
              <a:t>öszekapcsolását</a:t>
            </a:r>
            <a:r>
              <a:rPr lang="hu-HU" sz="3600" dirty="0" smtClean="0"/>
              <a:t> a latin minta is sugallhatta.”</a:t>
            </a:r>
          </a:p>
          <a:p>
            <a:endParaRPr lang="hu-HU" sz="3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Hegedűs  Attila </a:t>
            </a:r>
            <a:r>
              <a:rPr lang="hu-HU" dirty="0" err="1" smtClean="0"/>
              <a:t>MNy</a:t>
            </a:r>
            <a:r>
              <a:rPr lang="hu-HU" dirty="0" smtClean="0"/>
              <a:t> 2014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„a T/3. </a:t>
            </a:r>
            <a:r>
              <a:rPr lang="hu-HU" dirty="0" err="1" smtClean="0"/>
              <a:t>-</a:t>
            </a:r>
            <a:r>
              <a:rPr lang="hu-HU" i="1" dirty="0" err="1" smtClean="0"/>
              <a:t>ik</a:t>
            </a:r>
            <a:r>
              <a:rPr lang="hu-HU" i="1" dirty="0" smtClean="0"/>
              <a:t> </a:t>
            </a:r>
            <a:r>
              <a:rPr lang="hu-HU" dirty="0" smtClean="0"/>
              <a:t>személyjele nem lehet eredeti, a személyjelben ugyanis nincs személyre utaló elem, csak tővéghangzó/előhangzó és többesjel. Az </a:t>
            </a:r>
            <a:r>
              <a:rPr lang="hu-HU" dirty="0" err="1" smtClean="0"/>
              <a:t>-</a:t>
            </a:r>
            <a:r>
              <a:rPr lang="hu-HU" i="1" dirty="0" err="1" smtClean="0"/>
              <a:t>ik</a:t>
            </a:r>
            <a:r>
              <a:rPr lang="hu-HU" i="1" dirty="0" smtClean="0"/>
              <a:t> </a:t>
            </a:r>
            <a:r>
              <a:rPr lang="hu-HU" dirty="0" smtClean="0"/>
              <a:t>csak másodlagos, a T/3. személyjel változatai nem nyitódással, hanem záródási tendencia következtében alakultak ki.”</a:t>
            </a:r>
          </a:p>
          <a:p>
            <a:pPr>
              <a:buNone/>
            </a:pPr>
            <a:r>
              <a:rPr lang="hu-HU" b="1" dirty="0" smtClean="0"/>
              <a:t>A kódexekben középső nyelvállású változatok</a:t>
            </a:r>
            <a:r>
              <a:rPr lang="hu-HU" dirty="0" smtClean="0"/>
              <a:t>: </a:t>
            </a:r>
            <a:r>
              <a:rPr lang="hu-HU" dirty="0" err="1" smtClean="0"/>
              <a:t>JókK</a:t>
            </a:r>
            <a:r>
              <a:rPr lang="hu-HU" dirty="0" smtClean="0"/>
              <a:t>. </a:t>
            </a:r>
            <a:r>
              <a:rPr lang="hu-HU" i="1" dirty="0" err="1" smtClean="0"/>
              <a:t>ew</a:t>
            </a:r>
            <a:r>
              <a:rPr lang="hu-HU" i="1" dirty="0" smtClean="0"/>
              <a:t> lelk</a:t>
            </a:r>
            <a:r>
              <a:rPr lang="hu-HU" b="1" i="1" dirty="0" smtClean="0"/>
              <a:t>ek</a:t>
            </a:r>
            <a:r>
              <a:rPr lang="hu-HU" i="1" dirty="0" smtClean="0"/>
              <a:t>nek, </a:t>
            </a:r>
            <a:r>
              <a:rPr lang="hu-HU" i="1" dirty="0" err="1" smtClean="0"/>
              <a:t>ruhaj</a:t>
            </a:r>
            <a:r>
              <a:rPr lang="hu-HU" b="1" i="1" dirty="0" err="1" smtClean="0"/>
              <a:t>ok</a:t>
            </a:r>
            <a:r>
              <a:rPr lang="hu-HU" i="1" dirty="0" err="1" smtClean="0"/>
              <a:t>ban</a:t>
            </a:r>
            <a:r>
              <a:rPr lang="hu-HU" i="1" dirty="0" smtClean="0"/>
              <a:t>, </a:t>
            </a:r>
            <a:r>
              <a:rPr lang="hu-HU" i="1" dirty="0" err="1" smtClean="0"/>
              <a:t>ewu</a:t>
            </a:r>
            <a:r>
              <a:rPr lang="hu-HU" dirty="0" err="1" smtClean="0"/>
              <a:t>e</a:t>
            </a:r>
            <a:r>
              <a:rPr lang="hu-HU" i="1" dirty="0" err="1" smtClean="0"/>
              <a:t>l</a:t>
            </a:r>
            <a:r>
              <a:rPr lang="hu-HU" b="1" i="1" dirty="0" err="1" smtClean="0"/>
              <a:t>ek</a:t>
            </a:r>
            <a:r>
              <a:rPr lang="hu-HU" i="1" dirty="0" smtClean="0"/>
              <a:t>, </a:t>
            </a:r>
            <a:r>
              <a:rPr lang="hu-HU" i="1" dirty="0" err="1" smtClean="0"/>
              <a:t>ew</a:t>
            </a:r>
            <a:r>
              <a:rPr lang="hu-HU" i="1" dirty="0" smtClean="0"/>
              <a:t> </a:t>
            </a:r>
            <a:r>
              <a:rPr lang="hu-HU" i="1" dirty="0" err="1" smtClean="0"/>
              <a:t>bewczeseg</a:t>
            </a:r>
            <a:r>
              <a:rPr lang="hu-HU" b="1" i="1" dirty="0" err="1" smtClean="0"/>
              <a:t>ek</a:t>
            </a:r>
            <a:r>
              <a:rPr lang="hu-HU" i="1" dirty="0" err="1" smtClean="0"/>
              <a:t>nek</a:t>
            </a:r>
            <a:r>
              <a:rPr lang="hu-HU" i="1" dirty="0" smtClean="0"/>
              <a:t>; </a:t>
            </a:r>
          </a:p>
          <a:p>
            <a:pPr>
              <a:buNone/>
            </a:pPr>
            <a:r>
              <a:rPr lang="hu-HU" dirty="0" err="1" smtClean="0"/>
              <a:t>MünchK</a:t>
            </a:r>
            <a:r>
              <a:rPr lang="hu-HU" dirty="0" smtClean="0"/>
              <a:t>. </a:t>
            </a:r>
            <a:r>
              <a:rPr lang="hu-HU" i="1" dirty="0" err="1" smtClean="0"/>
              <a:t>azocnac</a:t>
            </a:r>
            <a:r>
              <a:rPr lang="hu-HU" i="1" dirty="0" smtClean="0"/>
              <a:t> </a:t>
            </a:r>
            <a:r>
              <a:rPr lang="hu-HU" i="1" dirty="0" err="1" smtClean="0"/>
              <a:t>hut</a:t>
            </a:r>
            <a:r>
              <a:rPr lang="hu-HU" b="1" i="1" dirty="0" err="1" smtClean="0"/>
              <a:t>vk</a:t>
            </a:r>
            <a:r>
              <a:rPr lang="hu-HU" i="1" dirty="0" err="1" smtClean="0"/>
              <a:t>èt</a:t>
            </a:r>
            <a:r>
              <a:rPr lang="hu-HU" i="1" dirty="0" smtClean="0"/>
              <a:t>, v </a:t>
            </a:r>
            <a:r>
              <a:rPr lang="hu-HU" i="1" dirty="0" err="1" smtClean="0"/>
              <a:t>zem</a:t>
            </a:r>
            <a:r>
              <a:rPr lang="hu-HU" b="1" i="1" dirty="0" err="1" smtClean="0"/>
              <a:t>ek</a:t>
            </a:r>
            <a:r>
              <a:rPr lang="hu-HU" i="1" dirty="0" err="1" smtClean="0"/>
              <a:t>èt</a:t>
            </a:r>
            <a:r>
              <a:rPr lang="hu-HU" i="1" dirty="0" smtClean="0"/>
              <a:t>, v </a:t>
            </a:r>
            <a:r>
              <a:rPr lang="hu-HU" i="1" dirty="0" err="1" smtClean="0"/>
              <a:t>gvlèkezèt</a:t>
            </a:r>
            <a:r>
              <a:rPr lang="hu-HU" b="1" i="1" dirty="0" err="1" smtClean="0"/>
              <a:t>ec</a:t>
            </a:r>
            <a:r>
              <a:rPr lang="hu-HU" i="1" dirty="0" err="1" smtClean="0"/>
              <a:t>ben</a:t>
            </a:r>
            <a:r>
              <a:rPr lang="hu-HU" i="1" dirty="0" smtClean="0"/>
              <a:t>; 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Hegedűs folyt.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a </a:t>
            </a:r>
            <a:r>
              <a:rPr lang="hu-HU" dirty="0" err="1" smtClean="0"/>
              <a:t>HB</a:t>
            </a:r>
            <a:r>
              <a:rPr lang="hu-HU" dirty="0" smtClean="0"/>
              <a:t>. két adatának olvasata </a:t>
            </a:r>
            <a:r>
              <a:rPr lang="hu-HU" i="1" dirty="0" smtClean="0"/>
              <a:t>(</a:t>
            </a:r>
            <a:r>
              <a:rPr lang="hu-HU" i="1" dirty="0" err="1" smtClean="0"/>
              <a:t>cuzicun</a:t>
            </a:r>
            <a:r>
              <a:rPr lang="hu-HU" i="1" dirty="0" smtClean="0"/>
              <a:t>, </a:t>
            </a:r>
            <a:r>
              <a:rPr lang="hu-HU" i="1" dirty="0" err="1" smtClean="0"/>
              <a:t>uimadsaguc-mia</a:t>
            </a:r>
            <a:r>
              <a:rPr lang="hu-HU" i="1" dirty="0" smtClean="0"/>
              <a:t>) </a:t>
            </a:r>
            <a:r>
              <a:rPr lang="hu-HU" dirty="0" smtClean="0"/>
              <a:t>sem szükségszerűen felső nyelvállású.</a:t>
            </a:r>
          </a:p>
          <a:p>
            <a:pPr>
              <a:buNone/>
            </a:pPr>
            <a:r>
              <a:rPr lang="hu-HU" dirty="0" smtClean="0"/>
              <a:t>Beszélt nyelvhez közel álló adatok: </a:t>
            </a:r>
          </a:p>
          <a:p>
            <a:pPr>
              <a:buNone/>
            </a:pPr>
            <a:r>
              <a:rPr lang="hu-HU" dirty="0" smtClean="0"/>
              <a:t>Sopron megye: 157 alsó-középső nyelvállású változattal szemben  8 felső nyelvállású változat</a:t>
            </a:r>
          </a:p>
          <a:p>
            <a:pPr>
              <a:buNone/>
            </a:pPr>
            <a:r>
              <a:rPr lang="hu-HU" dirty="0" smtClean="0"/>
              <a:t>Székelyudvarhelyi nyelvjárás: 23 középső nyelvállású változattal szemben 1 felső nyelvállású változat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1123</Words>
  <Application>Microsoft Office PowerPoint</Application>
  <PresentationFormat>Diavetítés a képernyőre (4:3 oldalarány)</PresentationFormat>
  <Paragraphs>219</Paragraphs>
  <Slides>31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2" baseType="lpstr">
      <vt:lpstr>Office-téma</vt:lpstr>
      <vt:lpstr>Az -ik kiemelőjel eredetéről</vt:lpstr>
      <vt:lpstr>2. dia</vt:lpstr>
      <vt:lpstr>Az -ik kiemelőjel előfordulásai:</vt:lpstr>
      <vt:lpstr>Simonyi 1895; Melich 1918:</vt:lpstr>
      <vt:lpstr>Jelenlegi álláspontok:</vt:lpstr>
      <vt:lpstr>Korompay (1992):</vt:lpstr>
      <vt:lpstr>Korompay folyt.</vt:lpstr>
      <vt:lpstr>Hegedűs  Attila MNy 2014</vt:lpstr>
      <vt:lpstr>Hegedűs folyt.</vt:lpstr>
      <vt:lpstr>Hegedűs folyt.</vt:lpstr>
      <vt:lpstr>Miért van igaza Simonyinak? Miért  nem állnak meg Korompay ellenérvei?</vt:lpstr>
      <vt:lpstr>Jelzőként: elő, más;  birtokszóként: egyik, másik</vt:lpstr>
      <vt:lpstr>Sorszámnévi jelzőként: másod, harmad stb.; birtokszóként: második, harmadik</vt:lpstr>
      <vt:lpstr>Determinánsként: minden,  birtokszóként: mindenik</vt:lpstr>
      <vt:lpstr>Jelzőként: mely; birtokszóként: melyik</vt:lpstr>
      <vt:lpstr>Determinánsként: némely, birtokszóként: némelyik</vt:lpstr>
      <vt:lpstr>Determinánsként: valamely, birtokszóként: valamelyik</vt:lpstr>
      <vt:lpstr>Korompay:  iii. Nemegyszer birt. személyragot vesz fel</vt:lpstr>
      <vt:lpstr>-ik végű névmások korpuszainkban talált első előfordulása birtokos személyraggal:</vt:lpstr>
      <vt:lpstr>Korompay (iv):  Ha az -ik forrása a Kiknek egyik lenne, akkor az egyik-en nem lenne többes számú egyeztetés!  </vt:lpstr>
      <vt:lpstr>Korompay (i), Hegedűs:  az ómagyar T/3. birt. személyrag -ok/-ek</vt:lpstr>
      <vt:lpstr>Az -ik kiemelőjellé grammatikalizálódása:</vt:lpstr>
      <vt:lpstr>Az újraelemzés következményei:</vt:lpstr>
      <vt:lpstr>Bizonyítékok az -ik névmások birtokszói eredete mellett:</vt:lpstr>
      <vt:lpstr>Mai magyar párhuzam: E/3. pro birtokos</vt:lpstr>
      <vt:lpstr>A grammatikalizálódás jele: anti-egyeztetés</vt:lpstr>
      <vt:lpstr>Lexikalizálódott proi NP+E/3i </vt:lpstr>
      <vt:lpstr>Uráli párhuzamok: birtokos személyrag determinánsi szerepben </vt:lpstr>
      <vt:lpstr>Uráli párhuzamok ii. Kontrasztív-partitív funkció</vt:lpstr>
      <vt:lpstr>Uráli párhuzamok  asszociatív funkció</vt:lpstr>
      <vt:lpstr>Összefoglalás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definiteness marker grammaticalized from a possessive Px</dc:title>
  <dc:creator>É.Kiss Katalin</dc:creator>
  <cp:lastModifiedBy>É.Kiss Katalin</cp:lastModifiedBy>
  <cp:revision>31</cp:revision>
  <dcterms:created xsi:type="dcterms:W3CDTF">2016-03-16T19:41:00Z</dcterms:created>
  <dcterms:modified xsi:type="dcterms:W3CDTF">2016-11-16T09:47:45Z</dcterms:modified>
</cp:coreProperties>
</file>