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256" r:id="rId2"/>
    <p:sldId id="257" r:id="rId3"/>
    <p:sldId id="312" r:id="rId4"/>
    <p:sldId id="308" r:id="rId5"/>
    <p:sldId id="302" r:id="rId6"/>
    <p:sldId id="303" r:id="rId7"/>
    <p:sldId id="304" r:id="rId8"/>
    <p:sldId id="306" r:id="rId9"/>
    <p:sldId id="307" r:id="rId10"/>
    <p:sldId id="309" r:id="rId11"/>
    <p:sldId id="310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82" r:id="rId20"/>
    <p:sldId id="283" r:id="rId21"/>
    <p:sldId id="284" r:id="rId22"/>
    <p:sldId id="285" r:id="rId23"/>
    <p:sldId id="287" r:id="rId24"/>
    <p:sldId id="288" r:id="rId25"/>
    <p:sldId id="289" r:id="rId26"/>
    <p:sldId id="301" r:id="rId27"/>
    <p:sldId id="294" r:id="rId28"/>
    <p:sldId id="295" r:id="rId29"/>
    <p:sldId id="314" r:id="rId30"/>
    <p:sldId id="315" r:id="rId31"/>
    <p:sldId id="316" r:id="rId32"/>
    <p:sldId id="317" r:id="rId33"/>
    <p:sldId id="318" r:id="rId34"/>
    <p:sldId id="319" r:id="rId35"/>
    <p:sldId id="320" r:id="rId36"/>
    <p:sldId id="321" r:id="rId37"/>
    <p:sldId id="325" r:id="rId38"/>
    <p:sldId id="322" r:id="rId39"/>
    <p:sldId id="323" r:id="rId40"/>
    <p:sldId id="324" r:id="rId41"/>
    <p:sldId id="326" r:id="rId42"/>
    <p:sldId id="329" r:id="rId43"/>
    <p:sldId id="328" r:id="rId44"/>
    <p:sldId id="313" r:id="rId45"/>
    <p:sldId id="298" r:id="rId4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7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57546C-358D-46B3-9411-49EB175A4F59}" type="datetimeFigureOut">
              <a:rPr lang="hu-HU" smtClean="0"/>
              <a:pPr/>
              <a:t>2016.12.09.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6553BE-51B0-4C62-B4F1-2B6E1E0A12D8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553BE-51B0-4C62-B4F1-2B6E1E0A12D8}" type="slidenum">
              <a:rPr lang="hu-HU" smtClean="0"/>
              <a:pPr/>
              <a:t>42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24260-D424-4E1C-A3A0-B47EA1893B0D}" type="datetimeFigureOut">
              <a:rPr lang="hu-HU" smtClean="0"/>
              <a:pPr/>
              <a:t>2016.12.09.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3E30-67BD-4570-966C-2723287795B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24260-D424-4E1C-A3A0-B47EA1893B0D}" type="datetimeFigureOut">
              <a:rPr lang="hu-HU" smtClean="0"/>
              <a:pPr/>
              <a:t>2016.12.09.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3E30-67BD-4570-966C-2723287795B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24260-D424-4E1C-A3A0-B47EA1893B0D}" type="datetimeFigureOut">
              <a:rPr lang="hu-HU" smtClean="0"/>
              <a:pPr/>
              <a:t>2016.12.09.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3E30-67BD-4570-966C-2723287795B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24260-D424-4E1C-A3A0-B47EA1893B0D}" type="datetimeFigureOut">
              <a:rPr lang="hu-HU" smtClean="0"/>
              <a:pPr/>
              <a:t>2016.12.09.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3E30-67BD-4570-966C-2723287795B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24260-D424-4E1C-A3A0-B47EA1893B0D}" type="datetimeFigureOut">
              <a:rPr lang="hu-HU" smtClean="0"/>
              <a:pPr/>
              <a:t>2016.12.09.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3E30-67BD-4570-966C-2723287795B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24260-D424-4E1C-A3A0-B47EA1893B0D}" type="datetimeFigureOut">
              <a:rPr lang="hu-HU" smtClean="0"/>
              <a:pPr/>
              <a:t>2016.12.09.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3E30-67BD-4570-966C-2723287795B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24260-D424-4E1C-A3A0-B47EA1893B0D}" type="datetimeFigureOut">
              <a:rPr lang="hu-HU" smtClean="0"/>
              <a:pPr/>
              <a:t>2016.12.09.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3E30-67BD-4570-966C-2723287795B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24260-D424-4E1C-A3A0-B47EA1893B0D}" type="datetimeFigureOut">
              <a:rPr lang="hu-HU" smtClean="0"/>
              <a:pPr/>
              <a:t>2016.12.09.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3E30-67BD-4570-966C-2723287795B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24260-D424-4E1C-A3A0-B47EA1893B0D}" type="datetimeFigureOut">
              <a:rPr lang="hu-HU" smtClean="0"/>
              <a:pPr/>
              <a:t>2016.12.09.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3E30-67BD-4570-966C-2723287795B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24260-D424-4E1C-A3A0-B47EA1893B0D}" type="datetimeFigureOut">
              <a:rPr lang="hu-HU" smtClean="0"/>
              <a:pPr/>
              <a:t>2016.12.09.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3E30-67BD-4570-966C-2723287795B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24260-D424-4E1C-A3A0-B47EA1893B0D}" type="datetimeFigureOut">
              <a:rPr lang="hu-HU" smtClean="0"/>
              <a:pPr/>
              <a:t>2016.12.09.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3E30-67BD-4570-966C-2723287795B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24260-D424-4E1C-A3A0-B47EA1893B0D}" type="datetimeFigureOut">
              <a:rPr lang="hu-HU" smtClean="0"/>
              <a:pPr/>
              <a:t>2016.12.09.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43E30-67BD-4570-966C-2723287795B2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23528" y="2130425"/>
            <a:ext cx="8496944" cy="1470025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/>
              <a:t>The Person–Case Constraint and the Inverse Agreement </a:t>
            </a:r>
            <a:r>
              <a:rPr lang="hu-HU" sz="4800" b="1" dirty="0" err="1" smtClean="0"/>
              <a:t>Constraint</a:t>
            </a:r>
            <a:r>
              <a:rPr lang="hu-HU" sz="4800" b="1" dirty="0" smtClean="0"/>
              <a:t> </a:t>
            </a:r>
            <a:r>
              <a:rPr lang="hu-HU" sz="4800" b="1" dirty="0" err="1" smtClean="0"/>
              <a:t>in</a:t>
            </a:r>
            <a:r>
              <a:rPr lang="hu-HU" sz="4800" b="1" dirty="0" smtClean="0"/>
              <a:t> </a:t>
            </a:r>
            <a:r>
              <a:rPr lang="hu-HU" sz="4800" b="1" dirty="0" err="1" smtClean="0"/>
              <a:t>Uralic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03648" y="4221088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hu-HU" dirty="0" smtClean="0">
                <a:solidFill>
                  <a:schemeClr val="tx1"/>
                </a:solidFill>
              </a:rPr>
              <a:t>Katalin É. Kiss</a:t>
            </a:r>
          </a:p>
          <a:p>
            <a:r>
              <a:rPr lang="hu-HU" i="1" dirty="0" smtClean="0">
                <a:solidFill>
                  <a:schemeClr val="tx1"/>
                </a:solidFill>
              </a:rPr>
              <a:t>Research </a:t>
            </a:r>
            <a:r>
              <a:rPr lang="hu-HU" i="1" dirty="0">
                <a:solidFill>
                  <a:schemeClr val="tx1"/>
                </a:solidFill>
              </a:rPr>
              <a:t>Institute </a:t>
            </a:r>
            <a:r>
              <a:rPr lang="hu-HU" i="1" dirty="0" err="1">
                <a:solidFill>
                  <a:schemeClr val="tx1"/>
                </a:solidFill>
              </a:rPr>
              <a:t>for</a:t>
            </a:r>
            <a:r>
              <a:rPr lang="hu-HU" i="1" dirty="0">
                <a:solidFill>
                  <a:schemeClr val="tx1"/>
                </a:solidFill>
              </a:rPr>
              <a:t> </a:t>
            </a:r>
            <a:r>
              <a:rPr lang="hu-HU" i="1" dirty="0" err="1">
                <a:solidFill>
                  <a:schemeClr val="tx1"/>
                </a:solidFill>
              </a:rPr>
              <a:t>Linguistics</a:t>
            </a:r>
            <a:r>
              <a:rPr lang="hu-HU" i="1" dirty="0">
                <a:solidFill>
                  <a:schemeClr val="tx1"/>
                </a:solidFill>
              </a:rPr>
              <a:t> of </a:t>
            </a:r>
            <a:r>
              <a:rPr lang="hu-HU" i="1" dirty="0" err="1">
                <a:solidFill>
                  <a:schemeClr val="tx1"/>
                </a:solidFill>
              </a:rPr>
              <a:t>the</a:t>
            </a:r>
            <a:r>
              <a:rPr lang="hu-HU" i="1" dirty="0">
                <a:solidFill>
                  <a:schemeClr val="tx1"/>
                </a:solidFill>
              </a:rPr>
              <a:t> </a:t>
            </a:r>
            <a:r>
              <a:rPr lang="hu-HU" i="1" dirty="0" err="1">
                <a:solidFill>
                  <a:schemeClr val="tx1"/>
                </a:solidFill>
              </a:rPr>
              <a:t>Hungarian</a:t>
            </a:r>
            <a:r>
              <a:rPr lang="hu-HU" i="1" dirty="0">
                <a:solidFill>
                  <a:schemeClr val="tx1"/>
                </a:solidFill>
              </a:rPr>
              <a:t> </a:t>
            </a:r>
            <a:r>
              <a:rPr lang="hu-HU" i="1" dirty="0" err="1">
                <a:solidFill>
                  <a:schemeClr val="tx1"/>
                </a:solidFill>
              </a:rPr>
              <a:t>Academy</a:t>
            </a:r>
            <a:r>
              <a:rPr lang="hu-HU" i="1" dirty="0">
                <a:solidFill>
                  <a:schemeClr val="tx1"/>
                </a:solidFill>
              </a:rPr>
              <a:t> and Pázmány P. </a:t>
            </a:r>
            <a:r>
              <a:rPr lang="hu-HU" i="1" dirty="0" smtClean="0">
                <a:solidFill>
                  <a:schemeClr val="tx1"/>
                </a:solidFill>
              </a:rPr>
              <a:t>University</a:t>
            </a:r>
            <a:endParaRPr lang="hu-H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070992"/>
          </a:xfrm>
        </p:spPr>
        <p:txBody>
          <a:bodyPr>
            <a:normAutofit fontScale="90000"/>
          </a:bodyPr>
          <a:lstStyle/>
          <a:p>
            <a:r>
              <a:rPr lang="hu-HU" sz="4000" b="1" dirty="0" smtClean="0"/>
              <a:t>Strong </a:t>
            </a:r>
            <a:r>
              <a:rPr lang="hu-HU" sz="4000" b="1" dirty="0" err="1" smtClean="0"/>
              <a:t>IAC</a:t>
            </a:r>
            <a:r>
              <a:rPr lang="hu-HU" sz="4000" b="1" dirty="0" smtClean="0"/>
              <a:t> </a:t>
            </a:r>
            <a:r>
              <a:rPr lang="hu-HU" sz="4000" b="1" dirty="0" err="1" smtClean="0"/>
              <a:t>in</a:t>
            </a:r>
            <a:r>
              <a:rPr lang="hu-HU" sz="3600" b="1" dirty="0" smtClean="0"/>
              <a:t> </a:t>
            </a:r>
            <a:r>
              <a:rPr lang="hu-HU" sz="4000" b="1" dirty="0" err="1" smtClean="0"/>
              <a:t>Eastern</a:t>
            </a:r>
            <a:r>
              <a:rPr lang="hu-HU" sz="4000" b="1" dirty="0" smtClean="0"/>
              <a:t> </a:t>
            </a:r>
            <a:r>
              <a:rPr lang="hu-HU" sz="4000" b="1" dirty="0" err="1" smtClean="0"/>
              <a:t>Khanty</a:t>
            </a:r>
            <a:r>
              <a:rPr lang="hu-HU" sz="4000" b="1" dirty="0" smtClean="0"/>
              <a:t>, </a:t>
            </a:r>
            <a:r>
              <a:rPr lang="hu-HU" sz="4000" b="1" dirty="0" err="1" smtClean="0"/>
              <a:t>Samoyedic</a:t>
            </a:r>
            <a:r>
              <a:rPr lang="hu-HU" sz="3600" dirty="0"/>
              <a:t>:</a:t>
            </a:r>
            <a:r>
              <a:rPr lang="hu-HU" sz="4000" dirty="0"/>
              <a:t> </a:t>
            </a:r>
            <a:r>
              <a:rPr lang="hu-HU" sz="4000" dirty="0" smtClean="0"/>
              <a:t/>
            </a:r>
            <a:br>
              <a:rPr lang="hu-HU" sz="4000" dirty="0" smtClean="0"/>
            </a:br>
            <a:r>
              <a:rPr lang="hu-HU" sz="4000" b="1" dirty="0" smtClean="0"/>
              <a:t>no </a:t>
            </a:r>
            <a:r>
              <a:rPr lang="hu-HU" sz="4000" b="1" dirty="0" err="1"/>
              <a:t>agreement</a:t>
            </a:r>
            <a:r>
              <a:rPr lang="hu-HU" sz="4000" b="1" dirty="0"/>
              <a:t> </a:t>
            </a:r>
            <a:r>
              <a:rPr lang="hu-HU" sz="4000" b="1" dirty="0" err="1"/>
              <a:t>with</a:t>
            </a:r>
            <a:r>
              <a:rPr lang="hu-HU" sz="4000" b="1" dirty="0"/>
              <a:t> </a:t>
            </a:r>
            <a:r>
              <a:rPr lang="hu-HU" sz="4000" b="1" dirty="0" err="1"/>
              <a:t>1st</a:t>
            </a:r>
            <a:r>
              <a:rPr lang="hu-HU" sz="4000" b="1" dirty="0"/>
              <a:t> and </a:t>
            </a:r>
            <a:r>
              <a:rPr lang="hu-HU" sz="4000" b="1" dirty="0" err="1"/>
              <a:t>2nd</a:t>
            </a:r>
            <a:r>
              <a:rPr lang="hu-HU" sz="4000" b="1" dirty="0"/>
              <a:t> </a:t>
            </a:r>
            <a:r>
              <a:rPr lang="hu-HU" sz="4000" b="1" dirty="0" err="1"/>
              <a:t>person</a:t>
            </a:r>
            <a:r>
              <a:rPr lang="hu-HU" sz="4000" b="1" dirty="0"/>
              <a:t> </a:t>
            </a:r>
            <a:r>
              <a:rPr lang="hu-HU" sz="4000" b="1" dirty="0" err="1" smtClean="0"/>
              <a:t>objects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u-HU" dirty="0"/>
              <a:t>(</a:t>
            </a:r>
            <a:r>
              <a:rPr lang="hu-HU" dirty="0" smtClean="0"/>
              <a:t>14) </a:t>
            </a:r>
            <a:r>
              <a:rPr lang="hu-HU" dirty="0"/>
              <a:t>	</a:t>
            </a:r>
            <a:r>
              <a:rPr lang="hu-HU" i="1" dirty="0" smtClean="0"/>
              <a:t>Vera </a:t>
            </a:r>
            <a:r>
              <a:rPr lang="hu-HU" i="1" dirty="0"/>
              <a:t>	</a:t>
            </a:r>
            <a:r>
              <a:rPr lang="hu-HU" b="1" i="1" dirty="0" err="1"/>
              <a:t>ʌüw-at</a:t>
            </a:r>
            <a:r>
              <a:rPr lang="hu-HU" i="1" dirty="0"/>
              <a:t> 	</a:t>
            </a:r>
            <a:r>
              <a:rPr lang="hu-HU" i="1" dirty="0" err="1"/>
              <a:t>wū-ʌ-</a:t>
            </a:r>
            <a:r>
              <a:rPr lang="hu-HU" b="1" i="1" dirty="0" err="1">
                <a:solidFill>
                  <a:srgbClr val="FF0000"/>
                </a:solidFill>
              </a:rPr>
              <a:t>təɣ</a:t>
            </a:r>
            <a:r>
              <a:rPr lang="hu-HU" i="1" dirty="0"/>
              <a:t>.</a:t>
            </a:r>
            <a:endParaRPr lang="hu-HU" dirty="0"/>
          </a:p>
          <a:p>
            <a:pPr>
              <a:buNone/>
            </a:pPr>
            <a:r>
              <a:rPr lang="hu-HU" dirty="0"/>
              <a:t>	</a:t>
            </a:r>
            <a:r>
              <a:rPr lang="hu-HU" dirty="0" smtClean="0"/>
              <a:t>	Vera </a:t>
            </a:r>
            <a:r>
              <a:rPr lang="hu-HU" dirty="0"/>
              <a:t>	</a:t>
            </a:r>
            <a:r>
              <a:rPr lang="hu-HU" dirty="0" err="1"/>
              <a:t>she-</a:t>
            </a:r>
            <a:r>
              <a:rPr lang="hu-HU" cap="small" dirty="0" err="1"/>
              <a:t>acc</a:t>
            </a:r>
            <a:r>
              <a:rPr lang="hu-HU" dirty="0"/>
              <a:t> 	</a:t>
            </a:r>
            <a:r>
              <a:rPr lang="hu-HU" dirty="0" err="1"/>
              <a:t>know-</a:t>
            </a:r>
            <a:r>
              <a:rPr lang="hu-HU" cap="small" dirty="0" err="1"/>
              <a:t>prs-</a:t>
            </a:r>
            <a:r>
              <a:rPr lang="hu-HU" b="1" cap="small" dirty="0" err="1">
                <a:solidFill>
                  <a:srgbClr val="FF0000"/>
                </a:solidFill>
              </a:rPr>
              <a:t>obj</a:t>
            </a:r>
            <a:r>
              <a:rPr lang="hu-HU" cap="small" dirty="0" err="1"/>
              <a:t>.3sg</a:t>
            </a:r>
            <a:endParaRPr lang="hu-HU" dirty="0"/>
          </a:p>
          <a:p>
            <a:pPr>
              <a:buNone/>
            </a:pPr>
            <a:r>
              <a:rPr lang="hu-HU" dirty="0"/>
              <a:t>		</a:t>
            </a:r>
            <a:r>
              <a:rPr lang="hu-HU" dirty="0" smtClean="0"/>
              <a:t>‘Vera </a:t>
            </a:r>
            <a:r>
              <a:rPr lang="hu-HU" dirty="0" err="1"/>
              <a:t>knows</a:t>
            </a:r>
            <a:r>
              <a:rPr lang="hu-HU" dirty="0"/>
              <a:t> </a:t>
            </a:r>
            <a:r>
              <a:rPr lang="hu-HU" b="1" dirty="0" err="1"/>
              <a:t>her</a:t>
            </a:r>
            <a:r>
              <a:rPr lang="hu-HU" b="1" dirty="0" smtClean="0"/>
              <a:t>.</a:t>
            </a:r>
            <a:r>
              <a:rPr lang="hu-HU" dirty="0" smtClean="0"/>
              <a:t>’</a:t>
            </a:r>
          </a:p>
          <a:p>
            <a:pPr>
              <a:buNone/>
            </a:pPr>
            <a:endParaRPr lang="hu-HU" sz="900" dirty="0"/>
          </a:p>
          <a:p>
            <a:pPr>
              <a:buNone/>
            </a:pPr>
            <a:r>
              <a:rPr lang="hu-HU" dirty="0"/>
              <a:t> (</a:t>
            </a:r>
            <a:r>
              <a:rPr lang="hu-HU" dirty="0" smtClean="0"/>
              <a:t>15)a</a:t>
            </a:r>
            <a:r>
              <a:rPr lang="hu-HU" dirty="0"/>
              <a:t>. </a:t>
            </a:r>
            <a:r>
              <a:rPr lang="hu-HU" i="1" dirty="0" err="1" smtClean="0"/>
              <a:t>ʌüw</a:t>
            </a:r>
            <a:r>
              <a:rPr lang="hu-HU" i="1" dirty="0" smtClean="0"/>
              <a:t> </a:t>
            </a:r>
            <a:r>
              <a:rPr lang="hu-HU" i="1" dirty="0"/>
              <a:t>	</a:t>
            </a:r>
            <a:r>
              <a:rPr lang="hu-HU" b="1" i="1" dirty="0" err="1"/>
              <a:t>mān-t</a:t>
            </a:r>
            <a:r>
              <a:rPr lang="hu-HU" b="1" i="1" dirty="0"/>
              <a:t> /</a:t>
            </a:r>
            <a:r>
              <a:rPr lang="hu-HU" b="1" i="1" dirty="0" err="1"/>
              <a:t>nüŋ-at</a:t>
            </a:r>
            <a:r>
              <a:rPr lang="hu-HU" i="1" dirty="0"/>
              <a:t>	</a:t>
            </a:r>
            <a:r>
              <a:rPr lang="hu-HU" i="1" dirty="0" err="1" smtClean="0"/>
              <a:t>wū-ʌ</a:t>
            </a:r>
            <a:r>
              <a:rPr lang="hu-HU" i="1" dirty="0"/>
              <a:t>.</a:t>
            </a:r>
            <a:r>
              <a:rPr lang="hu-HU" dirty="0"/>
              <a:t> 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	  he </a:t>
            </a:r>
            <a:r>
              <a:rPr lang="hu-HU" dirty="0"/>
              <a:t>	</a:t>
            </a:r>
            <a:r>
              <a:rPr lang="hu-HU" dirty="0" err="1" smtClean="0"/>
              <a:t>I-</a:t>
            </a:r>
            <a:r>
              <a:rPr lang="hu-HU" cap="small" dirty="0" err="1" smtClean="0"/>
              <a:t>acc</a:t>
            </a:r>
            <a:r>
              <a:rPr lang="hu-HU" cap="small" dirty="0" smtClean="0"/>
              <a:t>   </a:t>
            </a:r>
            <a:r>
              <a:rPr lang="hu-HU" dirty="0" smtClean="0"/>
              <a:t>/</a:t>
            </a:r>
            <a:r>
              <a:rPr lang="hu-HU" dirty="0" err="1"/>
              <a:t>you-</a:t>
            </a:r>
            <a:r>
              <a:rPr lang="hu-HU" cap="small" dirty="0" err="1"/>
              <a:t>acc</a:t>
            </a:r>
            <a:r>
              <a:rPr lang="hu-HU" dirty="0"/>
              <a:t> 	</a:t>
            </a:r>
            <a:r>
              <a:rPr lang="hu-HU" dirty="0" err="1"/>
              <a:t>see-</a:t>
            </a:r>
            <a:r>
              <a:rPr lang="hu-HU" cap="small" dirty="0" err="1"/>
              <a:t>prs.3sg</a:t>
            </a:r>
            <a:r>
              <a:rPr lang="hu-HU" cap="small" dirty="0"/>
              <a:t>	</a:t>
            </a:r>
            <a:endParaRPr lang="hu-HU" cap="small" dirty="0" smtClean="0"/>
          </a:p>
          <a:p>
            <a:pPr>
              <a:buNone/>
            </a:pPr>
            <a:r>
              <a:rPr lang="hu-HU" dirty="0" smtClean="0"/>
              <a:t>		‘</a:t>
            </a:r>
            <a:r>
              <a:rPr lang="hu-HU" dirty="0"/>
              <a:t>He </a:t>
            </a:r>
            <a:r>
              <a:rPr lang="hu-HU" dirty="0" err="1"/>
              <a:t>sees</a:t>
            </a:r>
            <a:r>
              <a:rPr lang="hu-HU" dirty="0"/>
              <a:t> </a:t>
            </a:r>
            <a:r>
              <a:rPr lang="hu-HU" b="1" dirty="0" err="1" smtClean="0"/>
              <a:t>me</a:t>
            </a:r>
            <a:r>
              <a:rPr lang="hu-HU" b="1" dirty="0" smtClean="0"/>
              <a:t>/</a:t>
            </a:r>
            <a:r>
              <a:rPr lang="hu-HU" b="1" dirty="0" err="1" smtClean="0"/>
              <a:t>you</a:t>
            </a:r>
            <a:r>
              <a:rPr lang="hu-HU" dirty="0" smtClean="0"/>
              <a:t>.’</a:t>
            </a:r>
          </a:p>
          <a:p>
            <a:pPr>
              <a:buNone/>
            </a:pPr>
            <a:endParaRPr lang="hu-HU" sz="900" dirty="0" smtClean="0"/>
          </a:p>
          <a:p>
            <a:pPr marL="514350" indent="-514350">
              <a:buNone/>
            </a:pPr>
            <a:r>
              <a:rPr lang="hu-HU" i="1" dirty="0"/>
              <a:t> </a:t>
            </a:r>
            <a:r>
              <a:rPr lang="hu-HU" i="1" dirty="0" smtClean="0"/>
              <a:t>       b. </a:t>
            </a:r>
            <a:r>
              <a:rPr lang="hu-HU" i="1" dirty="0" err="1" smtClean="0"/>
              <a:t>mā</a:t>
            </a:r>
            <a:r>
              <a:rPr lang="hu-HU" i="1" dirty="0" smtClean="0"/>
              <a:t> </a:t>
            </a:r>
            <a:r>
              <a:rPr lang="hu-HU" i="1" dirty="0"/>
              <a:t>	</a:t>
            </a:r>
            <a:r>
              <a:rPr lang="hu-HU" b="1" i="1" dirty="0" err="1"/>
              <a:t>nüŋ-at</a:t>
            </a:r>
            <a:r>
              <a:rPr lang="hu-HU" i="1" dirty="0"/>
              <a:t> 	</a:t>
            </a:r>
            <a:r>
              <a:rPr lang="hu-HU" i="1" dirty="0" err="1" smtClean="0"/>
              <a:t>wū-ʌ-əm</a:t>
            </a:r>
            <a:r>
              <a:rPr lang="hu-HU" i="1" dirty="0" smtClean="0"/>
              <a:t>.</a:t>
            </a:r>
          </a:p>
          <a:p>
            <a:pPr marL="514350" indent="-514350">
              <a:buNone/>
            </a:pPr>
            <a:r>
              <a:rPr lang="hu-HU" dirty="0" smtClean="0"/>
              <a:t>		  I </a:t>
            </a:r>
            <a:r>
              <a:rPr lang="hu-HU" dirty="0"/>
              <a:t>	</a:t>
            </a:r>
            <a:r>
              <a:rPr lang="hu-HU" dirty="0" err="1" smtClean="0"/>
              <a:t>you-</a:t>
            </a:r>
            <a:r>
              <a:rPr lang="hu-HU" cap="small" dirty="0" err="1" smtClean="0"/>
              <a:t>acc</a:t>
            </a:r>
            <a:r>
              <a:rPr lang="hu-HU" dirty="0" smtClean="0"/>
              <a:t> </a:t>
            </a:r>
            <a:r>
              <a:rPr lang="hu-HU" dirty="0"/>
              <a:t>	</a:t>
            </a:r>
            <a:r>
              <a:rPr lang="hu-HU" dirty="0" err="1"/>
              <a:t>see-</a:t>
            </a:r>
            <a:r>
              <a:rPr lang="hu-HU" cap="small" dirty="0" err="1"/>
              <a:t>prs-1sg</a:t>
            </a:r>
            <a:r>
              <a:rPr lang="hu-HU" i="1" dirty="0" smtClean="0"/>
              <a:t> </a:t>
            </a:r>
          </a:p>
          <a:p>
            <a:pPr>
              <a:buNone/>
            </a:pPr>
            <a:r>
              <a:rPr lang="hu-HU" dirty="0" smtClean="0"/>
              <a:t>		 ‘</a:t>
            </a:r>
            <a:r>
              <a:rPr lang="hu-HU" dirty="0"/>
              <a:t>I </a:t>
            </a:r>
            <a:r>
              <a:rPr lang="hu-HU" dirty="0" err="1"/>
              <a:t>see</a:t>
            </a:r>
            <a:r>
              <a:rPr lang="hu-HU" dirty="0"/>
              <a:t>/</a:t>
            </a:r>
            <a:r>
              <a:rPr lang="hu-HU" dirty="0" err="1"/>
              <a:t>know</a:t>
            </a:r>
            <a:r>
              <a:rPr lang="hu-HU" dirty="0"/>
              <a:t> </a:t>
            </a:r>
            <a:r>
              <a:rPr lang="hu-HU" b="1" dirty="0" err="1"/>
              <a:t>you</a:t>
            </a:r>
            <a:r>
              <a:rPr lang="hu-HU" cap="small" baseline="-25000" dirty="0" err="1"/>
              <a:t>sg</a:t>
            </a:r>
            <a:r>
              <a:rPr lang="hu-HU" dirty="0" smtClean="0"/>
              <a:t>.’</a:t>
            </a:r>
            <a:endParaRPr lang="hu-H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b="1" dirty="0" smtClean="0"/>
              <a:t>Strong </a:t>
            </a:r>
            <a:r>
              <a:rPr lang="hu-HU" sz="3600" b="1" dirty="0" err="1" smtClean="0"/>
              <a:t>IAC</a:t>
            </a:r>
            <a:r>
              <a:rPr lang="hu-HU" sz="3600" b="1" i="1" dirty="0" smtClean="0"/>
              <a:t> </a:t>
            </a:r>
            <a:r>
              <a:rPr lang="hu-HU" sz="3600" b="1" dirty="0" err="1" smtClean="0"/>
              <a:t>also</a:t>
            </a:r>
            <a:r>
              <a:rPr lang="hu-HU" sz="3600" b="1" i="1" dirty="0" smtClean="0"/>
              <a:t> </a:t>
            </a:r>
            <a:r>
              <a:rPr lang="hu-HU" sz="3600" b="1" dirty="0" err="1" smtClean="0"/>
              <a:t>in</a:t>
            </a:r>
            <a:r>
              <a:rPr lang="hu-HU" sz="3600" b="1" dirty="0" smtClean="0"/>
              <a:t> Tundra </a:t>
            </a:r>
            <a:r>
              <a:rPr lang="hu-HU" sz="3600" b="1" dirty="0" err="1" smtClean="0"/>
              <a:t>Nenets</a:t>
            </a:r>
            <a:r>
              <a:rPr lang="hu-HU" sz="3600" dirty="0" smtClean="0"/>
              <a:t> </a:t>
            </a:r>
            <a:br>
              <a:rPr lang="hu-HU" sz="3600" dirty="0" smtClean="0"/>
            </a:br>
            <a:r>
              <a:rPr lang="hu-HU" sz="3600" dirty="0" smtClean="0"/>
              <a:t>(</a:t>
            </a:r>
            <a:r>
              <a:rPr lang="hu-HU" sz="3600" dirty="0" err="1" smtClean="0"/>
              <a:t>Dalrymple</a:t>
            </a:r>
            <a:r>
              <a:rPr lang="hu-HU" sz="3600" dirty="0" smtClean="0"/>
              <a:t> and </a:t>
            </a:r>
            <a:r>
              <a:rPr lang="hu-HU" sz="3600" dirty="0" err="1" smtClean="0"/>
              <a:t>Nikolaeva</a:t>
            </a:r>
            <a:r>
              <a:rPr lang="hu-HU" sz="3600" dirty="0" smtClean="0"/>
              <a:t> 2011):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pPr marL="0" lvl="1" indent="0">
              <a:spcBef>
                <a:spcPts val="0"/>
              </a:spcBef>
              <a:buNone/>
            </a:pPr>
            <a:r>
              <a:rPr lang="hu-HU" dirty="0" smtClean="0"/>
              <a:t>(16)	</a:t>
            </a:r>
            <a:r>
              <a:rPr lang="hu-HU" i="1" dirty="0" err="1" smtClean="0"/>
              <a:t>Wanya</a:t>
            </a:r>
            <a:r>
              <a:rPr lang="hu-HU" i="1" dirty="0" smtClean="0"/>
              <a:t>  </a:t>
            </a:r>
            <a:r>
              <a:rPr lang="hu-HU" b="1" i="1" dirty="0" err="1" smtClean="0"/>
              <a:t>syita</a:t>
            </a:r>
            <a:r>
              <a:rPr lang="hu-HU" i="1" dirty="0" smtClean="0"/>
              <a:t>  	</a:t>
            </a:r>
            <a:r>
              <a:rPr lang="hu-HU" i="1" dirty="0" err="1" smtClean="0"/>
              <a:t>ladə</a:t>
            </a:r>
            <a:r>
              <a:rPr lang="hu-HU" i="1" baseline="30000" dirty="0" smtClean="0"/>
              <a:t>◦</a:t>
            </a:r>
            <a:r>
              <a:rPr lang="hu-HU" i="1" dirty="0" err="1" smtClean="0"/>
              <a:t>-</a:t>
            </a:r>
            <a:r>
              <a:rPr lang="hu-HU" b="1" i="1" u="sng" dirty="0" err="1" smtClean="0">
                <a:solidFill>
                  <a:srgbClr val="FF0000"/>
                </a:solidFill>
              </a:rPr>
              <a:t>da</a:t>
            </a:r>
            <a:r>
              <a:rPr lang="hu-HU" u="sng" dirty="0" smtClean="0"/>
              <a:t>.</a:t>
            </a:r>
            <a:r>
              <a:rPr lang="hu-HU" dirty="0" smtClean="0"/>
              <a:t>	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b="1" baseline="30000" dirty="0" smtClean="0"/>
              <a:t>	</a:t>
            </a:r>
            <a:r>
              <a:rPr lang="hu-HU" dirty="0" smtClean="0"/>
              <a:t>John 	   he.</a:t>
            </a:r>
            <a:r>
              <a:rPr lang="hu-HU" cap="small" dirty="0" smtClean="0"/>
              <a:t> </a:t>
            </a:r>
            <a:r>
              <a:rPr lang="hu-HU" cap="small" dirty="0" err="1" smtClean="0"/>
              <a:t>acc</a:t>
            </a:r>
            <a:r>
              <a:rPr lang="hu-HU" dirty="0" smtClean="0"/>
              <a:t> 	hit-</a:t>
            </a:r>
            <a:r>
              <a:rPr lang="hu-HU" b="1" cap="small" dirty="0" smtClean="0"/>
              <a:t> </a:t>
            </a:r>
            <a:r>
              <a:rPr lang="hu-HU" b="1" cap="small" dirty="0" err="1" smtClean="0">
                <a:solidFill>
                  <a:srgbClr val="FF0000"/>
                </a:solidFill>
              </a:rPr>
              <a:t>obj</a:t>
            </a:r>
            <a:r>
              <a:rPr lang="hu-HU" cap="small" dirty="0" err="1" smtClean="0"/>
              <a:t>.3sg</a:t>
            </a:r>
            <a:r>
              <a:rPr lang="hu-HU" cap="small" dirty="0" smtClean="0"/>
              <a:t>		</a:t>
            </a:r>
            <a:endParaRPr lang="hu-HU" dirty="0" smtClean="0"/>
          </a:p>
          <a:p>
            <a:pPr marL="0" indent="0">
              <a:spcBef>
                <a:spcPts val="0"/>
              </a:spcBef>
              <a:buNone/>
            </a:pPr>
            <a:r>
              <a:rPr lang="hu-HU" dirty="0" smtClean="0"/>
              <a:t>	’</a:t>
            </a:r>
            <a:r>
              <a:rPr lang="hu-HU" dirty="0" err="1" smtClean="0"/>
              <a:t>John</a:t>
            </a:r>
            <a:r>
              <a:rPr lang="hu-HU" dirty="0" smtClean="0"/>
              <a:t> hit </a:t>
            </a:r>
            <a:r>
              <a:rPr lang="hu-HU" b="1" dirty="0" err="1" smtClean="0"/>
              <a:t>him</a:t>
            </a:r>
            <a:r>
              <a:rPr lang="hu-HU" dirty="0" smtClean="0"/>
              <a:t>.’</a:t>
            </a:r>
          </a:p>
          <a:p>
            <a:pPr marL="0" indent="0">
              <a:spcBef>
                <a:spcPts val="0"/>
              </a:spcBef>
              <a:buNone/>
            </a:pPr>
            <a:endParaRPr lang="hu-HU" dirty="0" smtClean="0"/>
          </a:p>
          <a:p>
            <a:pPr marL="0" indent="0">
              <a:spcBef>
                <a:spcPts val="0"/>
              </a:spcBef>
              <a:buNone/>
            </a:pPr>
            <a:r>
              <a:rPr lang="hu-HU" dirty="0" smtClean="0"/>
              <a:t>(17)	</a:t>
            </a:r>
            <a:r>
              <a:rPr lang="hu-HU" i="1" dirty="0" err="1" smtClean="0"/>
              <a:t>Wanya</a:t>
            </a:r>
            <a:r>
              <a:rPr lang="hu-HU" i="1" dirty="0" smtClean="0"/>
              <a:t>  </a:t>
            </a:r>
            <a:r>
              <a:rPr lang="hu-HU" b="1" i="1" dirty="0" err="1" smtClean="0"/>
              <a:t>syiqm</a:t>
            </a:r>
            <a:r>
              <a:rPr lang="hu-HU" b="1" i="1" baseline="30000" dirty="0" smtClean="0"/>
              <a:t>◦</a:t>
            </a:r>
            <a:r>
              <a:rPr lang="hu-HU" b="1" i="1" dirty="0" smtClean="0"/>
              <a:t>/</a:t>
            </a:r>
            <a:r>
              <a:rPr lang="hu-HU" b="1" i="1" dirty="0" err="1" smtClean="0"/>
              <a:t>syit</a:t>
            </a:r>
            <a:r>
              <a:rPr lang="hu-HU" b="1" i="1" baseline="30000" dirty="0" smtClean="0"/>
              <a:t>◦</a:t>
            </a:r>
            <a:r>
              <a:rPr lang="hu-HU" b="1" i="1" dirty="0" smtClean="0"/>
              <a:t> </a:t>
            </a:r>
            <a:r>
              <a:rPr lang="hu-HU" i="1" dirty="0" smtClean="0"/>
              <a:t>	</a:t>
            </a:r>
            <a:r>
              <a:rPr lang="hu-HU" i="1" dirty="0" err="1" smtClean="0"/>
              <a:t>ladə</a:t>
            </a:r>
            <a:r>
              <a:rPr lang="hu-HU" i="1" baseline="30000" dirty="0" smtClean="0"/>
              <a:t>◦ </a:t>
            </a:r>
            <a:r>
              <a:rPr lang="hu-HU" i="1" dirty="0" smtClean="0"/>
              <a:t>  /</a:t>
            </a:r>
            <a:r>
              <a:rPr lang="hu-HU" b="1" i="1" baseline="30000" dirty="0" smtClean="0"/>
              <a:t>*</a:t>
            </a:r>
            <a:r>
              <a:rPr lang="hu-HU" i="1" dirty="0" err="1" smtClean="0"/>
              <a:t>ladə</a:t>
            </a:r>
            <a:r>
              <a:rPr lang="hu-HU" i="1" baseline="30000" dirty="0" smtClean="0"/>
              <a:t>◦</a:t>
            </a:r>
            <a:r>
              <a:rPr lang="hu-HU" i="1" dirty="0" err="1" smtClean="0"/>
              <a:t>-</a:t>
            </a:r>
            <a:r>
              <a:rPr lang="hu-HU" b="1" i="1" dirty="0" err="1" smtClean="0"/>
              <a:t>da</a:t>
            </a:r>
            <a:r>
              <a:rPr lang="hu-HU" i="1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b="1" baseline="30000" dirty="0" smtClean="0"/>
              <a:t>	</a:t>
            </a:r>
            <a:r>
              <a:rPr lang="hu-HU" dirty="0" smtClean="0"/>
              <a:t>John 	    </a:t>
            </a:r>
            <a:r>
              <a:rPr lang="hu-HU" dirty="0" err="1" smtClean="0"/>
              <a:t>I.</a:t>
            </a:r>
            <a:r>
              <a:rPr lang="hu-HU" cap="small" dirty="0" err="1" smtClean="0"/>
              <a:t>acc</a:t>
            </a:r>
            <a:r>
              <a:rPr lang="hu-HU" dirty="0" smtClean="0"/>
              <a:t>/</a:t>
            </a:r>
            <a:r>
              <a:rPr lang="hu-HU" dirty="0" err="1" smtClean="0"/>
              <a:t>you.</a:t>
            </a:r>
            <a:r>
              <a:rPr lang="hu-HU" cap="small" dirty="0" err="1" smtClean="0"/>
              <a:t>acc</a:t>
            </a:r>
            <a:r>
              <a:rPr lang="hu-HU" cap="small" dirty="0" smtClean="0"/>
              <a:t> 	</a:t>
            </a:r>
            <a:r>
              <a:rPr lang="hu-HU" dirty="0" err="1" smtClean="0"/>
              <a:t>hit.3</a:t>
            </a:r>
            <a:r>
              <a:rPr lang="hu-HU" cap="small" dirty="0" err="1" smtClean="0"/>
              <a:t>sg</a:t>
            </a:r>
            <a:r>
              <a:rPr lang="hu-HU" dirty="0" smtClean="0"/>
              <a:t>/hit-</a:t>
            </a:r>
            <a:r>
              <a:rPr lang="hu-HU" b="1" cap="small" dirty="0" smtClean="0"/>
              <a:t> </a:t>
            </a:r>
            <a:r>
              <a:rPr lang="hu-HU" b="1" cap="small" dirty="0" err="1" smtClean="0"/>
              <a:t>obj</a:t>
            </a:r>
            <a:r>
              <a:rPr lang="hu-HU" cap="small" dirty="0" err="1" smtClean="0"/>
              <a:t>.3s</a:t>
            </a:r>
            <a:r>
              <a:rPr lang="hu-HU" cap="small" dirty="0" smtClean="0"/>
              <a:t>	</a:t>
            </a:r>
            <a:r>
              <a:rPr lang="hu-HU" dirty="0" smtClean="0"/>
              <a:t>’</a:t>
            </a:r>
            <a:r>
              <a:rPr lang="hu-HU" dirty="0" err="1" smtClean="0"/>
              <a:t>John</a:t>
            </a:r>
            <a:r>
              <a:rPr lang="hu-HU" dirty="0" smtClean="0"/>
              <a:t> hit </a:t>
            </a:r>
            <a:r>
              <a:rPr lang="hu-HU" b="1" dirty="0" err="1" smtClean="0"/>
              <a:t>me</a:t>
            </a:r>
            <a:r>
              <a:rPr lang="hu-HU" b="1" dirty="0" smtClean="0"/>
              <a:t>/</a:t>
            </a:r>
            <a:r>
              <a:rPr lang="hu-HU" b="1" dirty="0" err="1" smtClean="0"/>
              <a:t>you</a:t>
            </a:r>
            <a:r>
              <a:rPr lang="hu-HU" dirty="0" smtClean="0"/>
              <a:t>.’ 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b="1" dirty="0" smtClean="0"/>
              <a:t>2. </a:t>
            </a:r>
            <a:r>
              <a:rPr lang="hu-HU" sz="3600" b="1" dirty="0" err="1" smtClean="0"/>
              <a:t>Differential</a:t>
            </a:r>
            <a:r>
              <a:rPr lang="hu-HU" sz="3600" b="1" dirty="0" smtClean="0"/>
              <a:t> </a:t>
            </a:r>
            <a:r>
              <a:rPr lang="hu-HU" sz="3600" b="1" dirty="0" err="1"/>
              <a:t>object-verb</a:t>
            </a:r>
            <a:r>
              <a:rPr lang="hu-HU" sz="3600" b="1" dirty="0"/>
              <a:t> </a:t>
            </a:r>
            <a:r>
              <a:rPr lang="hu-HU" sz="3600" b="1" dirty="0" err="1"/>
              <a:t>agreement</a:t>
            </a:r>
            <a:r>
              <a:rPr lang="hu-HU" sz="3600" b="1" dirty="0"/>
              <a:t> </a:t>
            </a:r>
            <a:r>
              <a:rPr lang="hu-HU" sz="3600" b="1" dirty="0" err="1"/>
              <a:t>in</a:t>
            </a:r>
            <a:r>
              <a:rPr lang="hu-HU" sz="3600" b="1" dirty="0"/>
              <a:t> </a:t>
            </a:r>
            <a:r>
              <a:rPr lang="hu-HU" sz="3600" b="1" dirty="0" err="1" smtClean="0"/>
              <a:t>Uralic</a:t>
            </a:r>
            <a:r>
              <a:rPr lang="hu-HU" sz="3600" b="1" dirty="0" smtClean="0"/>
              <a:t> (</a:t>
            </a:r>
            <a:r>
              <a:rPr lang="hu-HU" sz="3600" b="1" dirty="0" err="1" smtClean="0"/>
              <a:t>Ugric</a:t>
            </a:r>
            <a:r>
              <a:rPr lang="hu-HU" sz="3600" b="1" dirty="0" smtClean="0"/>
              <a:t> &amp; </a:t>
            </a:r>
            <a:r>
              <a:rPr lang="hu-HU" sz="3600" b="1" dirty="0" err="1" smtClean="0"/>
              <a:t>Samoyedic</a:t>
            </a:r>
            <a:r>
              <a:rPr lang="hu-HU" sz="3600" b="1" dirty="0" smtClean="0"/>
              <a:t>)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err="1"/>
              <a:t>Optional</a:t>
            </a:r>
            <a:r>
              <a:rPr lang="hu-HU" dirty="0"/>
              <a:t> </a:t>
            </a:r>
            <a:r>
              <a:rPr lang="hu-HU" dirty="0" err="1"/>
              <a:t>definite</a:t>
            </a:r>
            <a:r>
              <a:rPr lang="hu-HU" dirty="0"/>
              <a:t> </a:t>
            </a:r>
            <a:r>
              <a:rPr lang="hu-HU" dirty="0" smtClean="0"/>
              <a:t>O–V </a:t>
            </a:r>
            <a:r>
              <a:rPr lang="hu-HU" dirty="0" err="1" smtClean="0"/>
              <a:t>agreement</a:t>
            </a:r>
            <a:r>
              <a:rPr lang="hu-HU" dirty="0" smtClean="0"/>
              <a:t>?</a:t>
            </a:r>
          </a:p>
          <a:p>
            <a:pPr>
              <a:buNone/>
            </a:pPr>
            <a:r>
              <a:rPr lang="hu-HU" dirty="0" smtClean="0"/>
              <a:t>(18)a</a:t>
            </a:r>
            <a:r>
              <a:rPr lang="hu-HU" dirty="0"/>
              <a:t>. </a:t>
            </a:r>
            <a:r>
              <a:rPr lang="hu-HU" i="1" dirty="0" err="1" smtClean="0"/>
              <a:t>ku</a:t>
            </a:r>
            <a:r>
              <a:rPr lang="hu-HU" i="1" dirty="0" smtClean="0"/>
              <a:t> </a:t>
            </a:r>
            <a:r>
              <a:rPr lang="hu-HU" i="1" dirty="0"/>
              <a:t>	</a:t>
            </a:r>
            <a:r>
              <a:rPr lang="hu-HU" i="1" dirty="0" err="1"/>
              <a:t>rit</a:t>
            </a:r>
            <a:r>
              <a:rPr lang="hu-HU" i="1" dirty="0"/>
              <a:t> 	</a:t>
            </a:r>
            <a:r>
              <a:rPr lang="hu-HU" i="1" dirty="0" err="1"/>
              <a:t>tu-s</a:t>
            </a:r>
            <a:r>
              <a:rPr lang="hu-HU" i="1" dirty="0"/>
              <a:t>	</a:t>
            </a:r>
            <a:endParaRPr lang="hu-HU" i="1" dirty="0" smtClean="0"/>
          </a:p>
          <a:p>
            <a:pPr>
              <a:buNone/>
            </a:pPr>
            <a:r>
              <a:rPr lang="hu-HU" i="1" dirty="0"/>
              <a:t>		</a:t>
            </a:r>
            <a:r>
              <a:rPr lang="hu-HU" i="1" dirty="0" smtClean="0"/>
              <a:t> </a:t>
            </a:r>
            <a:r>
              <a:rPr lang="hu-HU" dirty="0" smtClean="0"/>
              <a:t>man </a:t>
            </a:r>
            <a:r>
              <a:rPr lang="hu-HU" dirty="0" err="1" smtClean="0"/>
              <a:t>boat</a:t>
            </a:r>
            <a:r>
              <a:rPr lang="hu-HU" dirty="0" smtClean="0"/>
              <a:t> </a:t>
            </a:r>
            <a:r>
              <a:rPr lang="hu-HU" dirty="0"/>
              <a:t>	</a:t>
            </a:r>
            <a:r>
              <a:rPr lang="hu-HU" dirty="0" err="1"/>
              <a:t>take-</a:t>
            </a:r>
            <a:r>
              <a:rPr lang="hu-HU" cap="small" dirty="0" err="1"/>
              <a:t>past.3sg</a:t>
            </a:r>
            <a:r>
              <a:rPr lang="hu-HU" dirty="0"/>
              <a:t> man</a:t>
            </a:r>
            <a:r>
              <a:rPr lang="hu-HU" i="1" dirty="0"/>
              <a:t>			</a:t>
            </a:r>
            <a:r>
              <a:rPr lang="hu-HU" dirty="0"/>
              <a:t>‘The man </a:t>
            </a:r>
            <a:r>
              <a:rPr lang="hu-HU" dirty="0" err="1"/>
              <a:t>took</a:t>
            </a:r>
            <a:r>
              <a:rPr lang="hu-HU" dirty="0"/>
              <a:t> a </a:t>
            </a:r>
            <a:r>
              <a:rPr lang="hu-HU" dirty="0" err="1"/>
              <a:t>boat</a:t>
            </a:r>
            <a:r>
              <a:rPr lang="hu-HU" dirty="0" smtClean="0"/>
              <a:t>.’</a:t>
            </a:r>
          </a:p>
          <a:p>
            <a:pPr>
              <a:buNone/>
            </a:pPr>
            <a:r>
              <a:rPr lang="hu-HU" dirty="0" smtClean="0"/>
              <a:t>	   b. </a:t>
            </a:r>
            <a:r>
              <a:rPr lang="hu-HU" i="1" dirty="0" err="1" smtClean="0"/>
              <a:t>ku</a:t>
            </a:r>
            <a:r>
              <a:rPr lang="hu-HU" i="1" dirty="0" smtClean="0"/>
              <a:t> </a:t>
            </a:r>
            <a:r>
              <a:rPr lang="hu-HU" i="1" dirty="0"/>
              <a:t>	</a:t>
            </a:r>
            <a:r>
              <a:rPr lang="hu-HU" i="1" dirty="0" err="1"/>
              <a:t>rit</a:t>
            </a:r>
            <a:r>
              <a:rPr lang="hu-HU" i="1" dirty="0"/>
              <a:t> 	</a:t>
            </a:r>
            <a:r>
              <a:rPr lang="hu-HU" i="1" dirty="0" err="1" smtClean="0"/>
              <a:t>tu-s-</a:t>
            </a:r>
            <a:r>
              <a:rPr lang="hu-HU" b="1" i="1" dirty="0" err="1" smtClean="0">
                <a:solidFill>
                  <a:srgbClr val="FF0000"/>
                </a:solidFill>
              </a:rPr>
              <a:t>t</a:t>
            </a:r>
            <a:r>
              <a:rPr lang="hu-HU" i="1" dirty="0"/>
              <a:t>	</a:t>
            </a:r>
            <a:endParaRPr lang="hu-HU" i="1" dirty="0" smtClean="0"/>
          </a:p>
          <a:p>
            <a:pPr>
              <a:buNone/>
            </a:pPr>
            <a:r>
              <a:rPr lang="hu-HU" dirty="0" smtClean="0"/>
              <a:t>		 man	</a:t>
            </a:r>
            <a:r>
              <a:rPr lang="hu-HU" dirty="0" err="1" smtClean="0"/>
              <a:t>boat</a:t>
            </a:r>
            <a:r>
              <a:rPr lang="hu-HU" dirty="0" smtClean="0"/>
              <a:t> </a:t>
            </a:r>
            <a:r>
              <a:rPr lang="hu-HU" dirty="0"/>
              <a:t>	</a:t>
            </a:r>
            <a:r>
              <a:rPr lang="hu-HU" dirty="0" err="1"/>
              <a:t>take-</a:t>
            </a:r>
            <a:r>
              <a:rPr lang="hu-HU" cap="small" dirty="0" err="1"/>
              <a:t>past-</a:t>
            </a:r>
            <a:r>
              <a:rPr lang="hu-HU" b="1" cap="small" dirty="0" err="1">
                <a:solidFill>
                  <a:srgbClr val="FF0000"/>
                </a:solidFill>
              </a:rPr>
              <a:t>obj</a:t>
            </a:r>
            <a:r>
              <a:rPr lang="hu-HU" b="1" cap="small" dirty="0" err="1"/>
              <a:t>.</a:t>
            </a:r>
            <a:r>
              <a:rPr lang="hu-HU" cap="small" dirty="0" err="1"/>
              <a:t>3sg</a:t>
            </a:r>
            <a:endParaRPr lang="hu-HU" dirty="0"/>
          </a:p>
          <a:p>
            <a:pPr>
              <a:buNone/>
            </a:pPr>
            <a:r>
              <a:rPr lang="hu-HU" i="1" dirty="0"/>
              <a:t>	</a:t>
            </a:r>
            <a:r>
              <a:rPr lang="hu-HU" i="1" dirty="0" smtClean="0"/>
              <a:t>	</a:t>
            </a:r>
            <a:r>
              <a:rPr lang="hu-HU" dirty="0" smtClean="0"/>
              <a:t>‘</a:t>
            </a:r>
            <a:r>
              <a:rPr lang="hu-HU" dirty="0"/>
              <a:t>The man </a:t>
            </a:r>
            <a:r>
              <a:rPr lang="hu-HU" dirty="0" err="1"/>
              <a:t>took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boat</a:t>
            </a:r>
            <a:r>
              <a:rPr lang="hu-HU" dirty="0"/>
              <a:t>.’ (</a:t>
            </a:r>
            <a:r>
              <a:rPr lang="hu-HU" dirty="0" err="1" smtClean="0"/>
              <a:t>Khanty</a:t>
            </a:r>
            <a:r>
              <a:rPr lang="hu-HU" dirty="0" smtClean="0"/>
              <a:t>)</a:t>
            </a:r>
            <a:endParaRPr lang="hu-H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b="1" dirty="0" err="1"/>
              <a:t>Nikolaeva</a:t>
            </a:r>
            <a:r>
              <a:rPr lang="hu-HU" sz="3600" dirty="0"/>
              <a:t> (1999; 2001</a:t>
            </a:r>
            <a:r>
              <a:rPr lang="hu-HU" sz="3600" dirty="0" smtClean="0"/>
              <a:t>),</a:t>
            </a:r>
            <a:br>
              <a:rPr lang="hu-HU" sz="3600" dirty="0" smtClean="0"/>
            </a:br>
            <a:r>
              <a:rPr lang="hu-HU" sz="3600" dirty="0" smtClean="0"/>
              <a:t> </a:t>
            </a:r>
            <a:r>
              <a:rPr lang="hu-HU" sz="3600" dirty="0" err="1"/>
              <a:t>Dalrymple</a:t>
            </a:r>
            <a:r>
              <a:rPr lang="hu-HU" sz="3600" dirty="0"/>
              <a:t> &amp; </a:t>
            </a:r>
            <a:r>
              <a:rPr lang="hu-HU" sz="3600" dirty="0" err="1"/>
              <a:t>Nikolaeva</a:t>
            </a:r>
            <a:r>
              <a:rPr lang="hu-HU" sz="3600" dirty="0"/>
              <a:t> (2011):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err="1"/>
              <a:t>O-V</a:t>
            </a:r>
            <a:r>
              <a:rPr lang="hu-HU" dirty="0"/>
              <a:t> </a:t>
            </a:r>
            <a:r>
              <a:rPr lang="hu-HU" dirty="0" err="1"/>
              <a:t>agreement</a:t>
            </a:r>
            <a:r>
              <a:rPr lang="hu-HU" dirty="0"/>
              <a:t> </a:t>
            </a:r>
            <a:r>
              <a:rPr lang="hu-HU" dirty="0" err="1"/>
              <a:t>in</a:t>
            </a:r>
            <a:r>
              <a:rPr lang="hu-HU" dirty="0"/>
              <a:t> </a:t>
            </a:r>
            <a:r>
              <a:rPr lang="hu-HU" dirty="0" err="1"/>
              <a:t>Khanty</a:t>
            </a:r>
            <a:r>
              <a:rPr lang="hu-HU" dirty="0"/>
              <a:t> and </a:t>
            </a:r>
            <a:r>
              <a:rPr lang="hu-HU" dirty="0" err="1"/>
              <a:t>in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Samoyedic</a:t>
            </a:r>
            <a:r>
              <a:rPr lang="hu-HU" dirty="0"/>
              <a:t> </a:t>
            </a:r>
            <a:r>
              <a:rPr lang="hu-HU" dirty="0" err="1"/>
              <a:t>languages</a:t>
            </a:r>
            <a:r>
              <a:rPr lang="hu-HU" dirty="0"/>
              <a:t> (Tundra </a:t>
            </a:r>
            <a:r>
              <a:rPr lang="hu-HU" dirty="0" err="1"/>
              <a:t>Nenets</a:t>
            </a:r>
            <a:r>
              <a:rPr lang="hu-HU" dirty="0"/>
              <a:t>, </a:t>
            </a:r>
            <a:r>
              <a:rPr lang="hu-HU" dirty="0" err="1"/>
              <a:t>Selkup</a:t>
            </a:r>
            <a:r>
              <a:rPr lang="hu-HU" dirty="0"/>
              <a:t>, </a:t>
            </a:r>
            <a:r>
              <a:rPr lang="hu-HU" dirty="0" err="1"/>
              <a:t>Nganasan</a:t>
            </a:r>
            <a:r>
              <a:rPr lang="hu-HU" dirty="0"/>
              <a:t>) </a:t>
            </a:r>
            <a:r>
              <a:rPr lang="hu-HU" dirty="0" err="1"/>
              <a:t>iff</a:t>
            </a:r>
            <a:r>
              <a:rPr lang="hu-HU" dirty="0"/>
              <a:t> O is </a:t>
            </a:r>
            <a:r>
              <a:rPr lang="hu-HU" dirty="0" err="1"/>
              <a:t>given</a:t>
            </a:r>
            <a:r>
              <a:rPr lang="hu-HU" dirty="0"/>
              <a:t>, </a:t>
            </a:r>
            <a:r>
              <a:rPr lang="hu-HU" dirty="0" err="1"/>
              <a:t>topical</a:t>
            </a:r>
            <a:r>
              <a:rPr lang="hu-HU" dirty="0" smtClean="0"/>
              <a:t>:</a:t>
            </a:r>
          </a:p>
          <a:p>
            <a:pPr>
              <a:buNone/>
            </a:pPr>
            <a:endParaRPr lang="hu-HU" dirty="0"/>
          </a:p>
          <a:p>
            <a:pPr>
              <a:buNone/>
            </a:pPr>
            <a:r>
              <a:rPr lang="hu-HU" dirty="0" smtClean="0"/>
              <a:t>(19)a</a:t>
            </a:r>
            <a:r>
              <a:rPr lang="hu-HU" dirty="0"/>
              <a:t>. [</a:t>
            </a:r>
            <a:r>
              <a:rPr lang="hu-HU" baseline="-25000" dirty="0" err="1"/>
              <a:t>TopP</a:t>
            </a:r>
            <a:r>
              <a:rPr lang="hu-HU" dirty="0"/>
              <a:t> </a:t>
            </a:r>
            <a:r>
              <a:rPr lang="hu-HU" b="1" dirty="0">
                <a:solidFill>
                  <a:schemeClr val="accent2">
                    <a:lumMod val="75000"/>
                  </a:schemeClr>
                </a:solidFill>
              </a:rPr>
              <a:t>S</a:t>
            </a:r>
            <a:r>
              <a:rPr lang="hu-HU" dirty="0"/>
              <a:t> </a:t>
            </a:r>
            <a:r>
              <a:rPr lang="hu-HU" dirty="0" err="1" smtClean="0"/>
              <a:t>Adv</a:t>
            </a:r>
            <a:r>
              <a:rPr lang="hu-HU" dirty="0" smtClean="0"/>
              <a:t> </a:t>
            </a:r>
            <a:r>
              <a:rPr lang="hu-HU" dirty="0"/>
              <a:t>[</a:t>
            </a:r>
            <a:r>
              <a:rPr lang="hu-HU" baseline="-25000" dirty="0"/>
              <a:t>VP</a:t>
            </a:r>
            <a:r>
              <a:rPr lang="hu-HU" dirty="0"/>
              <a:t> O    V+</a:t>
            </a:r>
            <a:r>
              <a:rPr lang="hu-HU" b="1" dirty="0" err="1">
                <a:solidFill>
                  <a:schemeClr val="accent2">
                    <a:lumMod val="75000"/>
                  </a:schemeClr>
                </a:solidFill>
              </a:rPr>
              <a:t>AgrS</a:t>
            </a:r>
            <a:r>
              <a:rPr lang="hu-HU" dirty="0"/>
              <a:t> ]]    </a:t>
            </a:r>
          </a:p>
          <a:p>
            <a:pPr>
              <a:buNone/>
            </a:pPr>
            <a:r>
              <a:rPr lang="hu-HU" dirty="0"/>
              <a:t>     </a:t>
            </a:r>
            <a:r>
              <a:rPr lang="hu-HU" dirty="0" smtClean="0"/>
              <a:t>  b</a:t>
            </a:r>
            <a:r>
              <a:rPr lang="hu-HU" dirty="0"/>
              <a:t>. [</a:t>
            </a:r>
            <a:r>
              <a:rPr lang="hu-HU" baseline="-25000" dirty="0" err="1"/>
              <a:t>TopP</a:t>
            </a:r>
            <a:r>
              <a:rPr lang="hu-HU" baseline="-25000" dirty="0"/>
              <a:t> </a:t>
            </a:r>
            <a:r>
              <a:rPr lang="hu-HU" b="1" dirty="0">
                <a:solidFill>
                  <a:schemeClr val="accent2">
                    <a:lumMod val="75000"/>
                  </a:schemeClr>
                </a:solidFill>
              </a:rPr>
              <a:t>S</a:t>
            </a:r>
            <a:r>
              <a:rPr lang="hu-HU" dirty="0"/>
              <a:t> [</a:t>
            </a:r>
            <a:r>
              <a:rPr lang="hu-HU" baseline="-25000" dirty="0" err="1"/>
              <a:t>TopP</a:t>
            </a:r>
            <a:r>
              <a:rPr lang="hu-HU" dirty="0"/>
              <a:t> </a:t>
            </a:r>
            <a:r>
              <a:rPr lang="hu-HU" b="1" dirty="0">
                <a:solidFill>
                  <a:srgbClr val="FF0000"/>
                </a:solidFill>
              </a:rPr>
              <a:t>O</a:t>
            </a:r>
            <a:r>
              <a:rPr lang="hu-HU" dirty="0"/>
              <a:t> </a:t>
            </a:r>
            <a:r>
              <a:rPr lang="hu-HU" dirty="0" err="1" smtClean="0"/>
              <a:t>Adv</a:t>
            </a:r>
            <a:r>
              <a:rPr lang="hu-HU" dirty="0" smtClean="0"/>
              <a:t> </a:t>
            </a:r>
            <a:r>
              <a:rPr lang="hu-HU" dirty="0"/>
              <a:t>[</a:t>
            </a:r>
            <a:r>
              <a:rPr lang="hu-HU" baseline="-25000" dirty="0"/>
              <a:t>VP</a:t>
            </a:r>
            <a:r>
              <a:rPr lang="hu-HU" dirty="0"/>
              <a:t>  V+</a:t>
            </a:r>
            <a:r>
              <a:rPr lang="hu-HU" b="1" dirty="0" err="1">
                <a:solidFill>
                  <a:srgbClr val="FF0000"/>
                </a:solidFill>
              </a:rPr>
              <a:t>AgrO</a:t>
            </a:r>
            <a:r>
              <a:rPr lang="hu-HU" dirty="0"/>
              <a:t>+</a:t>
            </a:r>
            <a:r>
              <a:rPr lang="hu-HU" b="1" dirty="0" err="1">
                <a:solidFill>
                  <a:schemeClr val="accent2">
                    <a:lumMod val="75000"/>
                  </a:schemeClr>
                </a:solidFill>
              </a:rPr>
              <a:t>AgrS</a:t>
            </a:r>
            <a:r>
              <a:rPr lang="hu-HU" dirty="0"/>
              <a:t> ]]]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Autofit/>
          </a:bodyPr>
          <a:lstStyle/>
          <a:p>
            <a:r>
              <a:rPr lang="hu-HU" sz="3600" b="1" dirty="0" smtClean="0"/>
              <a:t>(</a:t>
            </a:r>
            <a:r>
              <a:rPr lang="hu-HU" sz="3600" b="1" dirty="0" err="1" smtClean="0"/>
              <a:t>Eastern</a:t>
            </a:r>
            <a:r>
              <a:rPr lang="hu-HU" sz="3600" b="1" dirty="0" smtClean="0"/>
              <a:t>) </a:t>
            </a:r>
            <a:r>
              <a:rPr lang="hu-HU" sz="3600" b="1" dirty="0" err="1" smtClean="0"/>
              <a:t>Uralic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sentence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structure</a:t>
            </a:r>
            <a:r>
              <a:rPr lang="hu-HU" sz="3600" b="1" dirty="0" smtClean="0"/>
              <a:t>:</a:t>
            </a:r>
            <a:br>
              <a:rPr lang="hu-HU" sz="3600" b="1" dirty="0" smtClean="0"/>
            </a:br>
            <a:r>
              <a:rPr lang="hu-HU" sz="3600" b="1" dirty="0" err="1" smtClean="0"/>
              <a:t>SOV</a:t>
            </a:r>
            <a:r>
              <a:rPr lang="hu-HU" sz="3600" b="1" dirty="0" smtClean="0"/>
              <a:t>, </a:t>
            </a:r>
            <a:r>
              <a:rPr lang="hu-HU" sz="3600" b="1" dirty="0" err="1" smtClean="0"/>
              <a:t>with</a:t>
            </a:r>
            <a:r>
              <a:rPr lang="hu-HU" sz="3600" b="1" dirty="0" smtClean="0"/>
              <a:t> S = </a:t>
            </a:r>
            <a:r>
              <a:rPr lang="hu-HU" sz="3600" b="1" dirty="0" err="1" smtClean="0"/>
              <a:t>primary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topic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dirty="0" smtClean="0"/>
              <a:t>(20)a</a:t>
            </a:r>
            <a:r>
              <a:rPr lang="hu-HU" dirty="0"/>
              <a:t>. </a:t>
            </a:r>
            <a:r>
              <a:rPr lang="hu-HU" i="1" dirty="0"/>
              <a:t>(</a:t>
            </a:r>
            <a:r>
              <a:rPr lang="hu-HU" i="1" dirty="0" err="1"/>
              <a:t>luw</a:t>
            </a:r>
            <a:r>
              <a:rPr lang="hu-HU" i="1" dirty="0"/>
              <a:t>)	 </a:t>
            </a:r>
            <a:r>
              <a:rPr lang="hu-HU" i="1" dirty="0" err="1"/>
              <a:t>juwan</a:t>
            </a:r>
            <a:r>
              <a:rPr lang="hu-HU" i="1" dirty="0"/>
              <a:t> 	re:</a:t>
            </a:r>
            <a:r>
              <a:rPr lang="hu-HU" i="1" dirty="0" err="1"/>
              <a:t>sk-əs</a:t>
            </a:r>
            <a:r>
              <a:rPr lang="hu-HU" dirty="0"/>
              <a:t> 			</a:t>
            </a:r>
            <a:r>
              <a:rPr lang="hu-HU" dirty="0" smtClean="0"/>
              <a:t>   he </a:t>
            </a:r>
            <a:r>
              <a:rPr lang="hu-HU" dirty="0"/>
              <a:t>	</a:t>
            </a:r>
            <a:r>
              <a:rPr lang="hu-HU" dirty="0" smtClean="0"/>
              <a:t>	Ivan </a:t>
            </a:r>
            <a:r>
              <a:rPr lang="hu-HU" dirty="0"/>
              <a:t>		hit- </a:t>
            </a:r>
            <a:r>
              <a:rPr lang="hu-HU" cap="small" dirty="0" err="1"/>
              <a:t>past.3sg</a:t>
            </a:r>
            <a:r>
              <a:rPr lang="hu-HU" dirty="0"/>
              <a:t> 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	  ‘He hit Ivan.’ </a:t>
            </a:r>
          </a:p>
          <a:p>
            <a:pPr>
              <a:buNone/>
            </a:pPr>
            <a:r>
              <a:rPr lang="hu-HU" sz="800" dirty="0" smtClean="0"/>
              <a:t>	</a:t>
            </a:r>
          </a:p>
          <a:p>
            <a:pPr>
              <a:buNone/>
            </a:pPr>
            <a:r>
              <a:rPr lang="hu-HU" dirty="0" smtClean="0"/>
              <a:t> 	   b. </a:t>
            </a:r>
            <a:r>
              <a:rPr lang="hu-HU" i="1" dirty="0" err="1" smtClean="0"/>
              <a:t>juwan</a:t>
            </a:r>
            <a:r>
              <a:rPr lang="hu-HU" i="1" dirty="0" smtClean="0"/>
              <a:t> 	</a:t>
            </a:r>
            <a:r>
              <a:rPr lang="hu-HU" i="1" dirty="0" err="1" smtClean="0"/>
              <a:t>xoj-na</a:t>
            </a:r>
            <a:r>
              <a:rPr lang="hu-HU" i="1" dirty="0" smtClean="0"/>
              <a:t> 	re:</a:t>
            </a:r>
            <a:r>
              <a:rPr lang="hu-HU" i="1" dirty="0" err="1" smtClean="0"/>
              <a:t>sk-əs-a</a:t>
            </a:r>
            <a:r>
              <a:rPr lang="hu-HU" i="1" dirty="0" smtClean="0"/>
              <a:t> </a:t>
            </a:r>
            <a:r>
              <a:rPr lang="hu-HU" dirty="0"/>
              <a:t>		</a:t>
            </a:r>
            <a:endParaRPr lang="hu-HU" dirty="0" smtClean="0"/>
          </a:p>
          <a:p>
            <a:pPr>
              <a:buNone/>
            </a:pPr>
            <a:r>
              <a:rPr lang="hu-HU" dirty="0"/>
              <a:t>	</a:t>
            </a:r>
            <a:r>
              <a:rPr lang="hu-HU" dirty="0" smtClean="0"/>
              <a:t>	 Ivan </a:t>
            </a:r>
            <a:r>
              <a:rPr lang="hu-HU" dirty="0"/>
              <a:t>		</a:t>
            </a:r>
            <a:r>
              <a:rPr lang="hu-HU" dirty="0" err="1"/>
              <a:t>who-</a:t>
            </a:r>
            <a:r>
              <a:rPr lang="hu-HU" cap="small" dirty="0" err="1"/>
              <a:t>loc</a:t>
            </a:r>
            <a:r>
              <a:rPr lang="hu-HU" dirty="0"/>
              <a:t> 	</a:t>
            </a:r>
            <a:r>
              <a:rPr lang="hu-HU" dirty="0" err="1"/>
              <a:t>hit-</a:t>
            </a:r>
            <a:r>
              <a:rPr lang="hu-HU" cap="small" dirty="0" err="1"/>
              <a:t>past-pass.3sg</a:t>
            </a:r>
            <a:endParaRPr lang="hu-HU" dirty="0"/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/>
              <a:t>‘</a:t>
            </a:r>
            <a:r>
              <a:rPr lang="hu-HU" dirty="0" err="1"/>
              <a:t>Who</a:t>
            </a:r>
            <a:r>
              <a:rPr lang="hu-HU" dirty="0"/>
              <a:t> </a:t>
            </a:r>
            <a:r>
              <a:rPr lang="hu-HU" dirty="0" err="1"/>
              <a:t>was</a:t>
            </a:r>
            <a:r>
              <a:rPr lang="hu-HU" dirty="0"/>
              <a:t> Ivan hit </a:t>
            </a:r>
            <a:r>
              <a:rPr lang="hu-HU" dirty="0" err="1" smtClean="0"/>
              <a:t>by</a:t>
            </a:r>
            <a:r>
              <a:rPr lang="hu-HU" dirty="0" smtClean="0"/>
              <a:t>?’</a:t>
            </a:r>
            <a:r>
              <a:rPr lang="hu-HU" dirty="0"/>
              <a:t>	</a:t>
            </a:r>
            <a:r>
              <a:rPr lang="hu-HU" dirty="0" smtClean="0"/>
              <a:t>(</a:t>
            </a:r>
            <a:r>
              <a:rPr lang="hu-HU" dirty="0" err="1" smtClean="0"/>
              <a:t>Khanty</a:t>
            </a:r>
            <a:r>
              <a:rPr lang="hu-HU" dirty="0" smtClean="0"/>
              <a:t>)</a:t>
            </a:r>
            <a:r>
              <a:rPr lang="hu-HU" dirty="0"/>
              <a:t>		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b="1" dirty="0" smtClean="0"/>
              <a:t>(</a:t>
            </a:r>
            <a:r>
              <a:rPr lang="hu-HU" sz="3600" b="1" dirty="0" err="1" smtClean="0"/>
              <a:t>Eastern</a:t>
            </a:r>
            <a:r>
              <a:rPr lang="hu-HU" sz="3600" b="1" dirty="0" smtClean="0"/>
              <a:t>) </a:t>
            </a:r>
            <a:r>
              <a:rPr lang="hu-HU" sz="3600" b="1" dirty="0" err="1" smtClean="0"/>
              <a:t>Uralic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sentence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structure</a:t>
            </a:r>
            <a:r>
              <a:rPr lang="hu-HU" sz="3600" b="1" dirty="0" smtClean="0"/>
              <a:t>:</a:t>
            </a:r>
            <a:br>
              <a:rPr lang="hu-HU" sz="3600" b="1" dirty="0" smtClean="0"/>
            </a:br>
            <a:r>
              <a:rPr lang="hu-HU" sz="3600" b="1" dirty="0" err="1" smtClean="0"/>
              <a:t>SOV</a:t>
            </a:r>
            <a:r>
              <a:rPr lang="hu-HU" sz="3600" b="1" dirty="0" smtClean="0"/>
              <a:t>, </a:t>
            </a:r>
            <a:r>
              <a:rPr lang="hu-HU" sz="3600" b="1" dirty="0" err="1" smtClean="0"/>
              <a:t>with</a:t>
            </a:r>
            <a:r>
              <a:rPr lang="hu-HU" sz="3600" b="1" dirty="0" smtClean="0"/>
              <a:t> S = </a:t>
            </a:r>
            <a:r>
              <a:rPr lang="hu-HU" sz="3600" b="1" dirty="0" err="1" smtClean="0"/>
              <a:t>primary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topic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dirty="0" smtClean="0"/>
              <a:t>(21)a.*</a:t>
            </a:r>
            <a:r>
              <a:rPr lang="hu-HU" i="1" dirty="0" err="1" smtClean="0"/>
              <a:t>xoj</a:t>
            </a:r>
            <a:r>
              <a:rPr lang="hu-HU" i="1" dirty="0" smtClean="0"/>
              <a:t> 	</a:t>
            </a:r>
            <a:r>
              <a:rPr lang="hu-HU" i="1" dirty="0" err="1" smtClean="0"/>
              <a:t>tam</a:t>
            </a:r>
            <a:r>
              <a:rPr lang="hu-HU" i="1" dirty="0" smtClean="0"/>
              <a:t> 	</a:t>
            </a:r>
            <a:r>
              <a:rPr lang="hu-HU" i="1" dirty="0" err="1" smtClean="0"/>
              <a:t>xu</a:t>
            </a:r>
            <a:r>
              <a:rPr lang="hu-HU" i="1" dirty="0" smtClean="0"/>
              <a:t>:j 	an 	</a:t>
            </a:r>
            <a:r>
              <a:rPr lang="hu-HU" i="1" dirty="0" err="1" smtClean="0"/>
              <a:t>wa</a:t>
            </a:r>
            <a:r>
              <a:rPr lang="hu-HU" i="1" dirty="0" smtClean="0"/>
              <a:t>:</a:t>
            </a:r>
            <a:r>
              <a:rPr lang="hu-HU" i="1" dirty="0" err="1" smtClean="0"/>
              <a:t>nt-əs</a:t>
            </a:r>
            <a:r>
              <a:rPr lang="hu-HU" i="1" dirty="0" smtClean="0"/>
              <a:t> 	   	 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who</a:t>
            </a:r>
            <a:r>
              <a:rPr lang="hu-HU" dirty="0" smtClean="0"/>
              <a:t> 	</a:t>
            </a:r>
            <a:r>
              <a:rPr lang="hu-HU" dirty="0" err="1" smtClean="0"/>
              <a:t>this</a:t>
            </a:r>
            <a:r>
              <a:rPr lang="hu-HU" dirty="0" smtClean="0"/>
              <a:t> 	man 	</a:t>
            </a:r>
            <a:r>
              <a:rPr lang="hu-HU" dirty="0" err="1" smtClean="0"/>
              <a:t>not</a:t>
            </a:r>
            <a:r>
              <a:rPr lang="hu-HU" dirty="0" smtClean="0"/>
              <a:t> 	</a:t>
            </a:r>
            <a:r>
              <a:rPr lang="hu-HU" dirty="0" err="1" smtClean="0"/>
              <a:t>see-</a:t>
            </a:r>
            <a:r>
              <a:rPr lang="hu-HU" cap="small" dirty="0" err="1" smtClean="0"/>
              <a:t>past.3sg</a:t>
            </a:r>
            <a:endParaRPr lang="hu-HU" cap="small" dirty="0" smtClean="0"/>
          </a:p>
          <a:p>
            <a:pPr>
              <a:buNone/>
            </a:pPr>
            <a:r>
              <a:rPr lang="hu-HU" dirty="0" smtClean="0"/>
              <a:t>		‘</a:t>
            </a:r>
            <a:r>
              <a:rPr lang="hu-HU" dirty="0" err="1" smtClean="0"/>
              <a:t>Nobody</a:t>
            </a:r>
            <a:r>
              <a:rPr lang="hu-HU" dirty="0" smtClean="0"/>
              <a:t> </a:t>
            </a:r>
            <a:r>
              <a:rPr lang="hu-HU" dirty="0" err="1" smtClean="0"/>
              <a:t>saw</a:t>
            </a:r>
            <a:r>
              <a:rPr lang="hu-HU" dirty="0" smtClean="0"/>
              <a:t> </a:t>
            </a:r>
            <a:r>
              <a:rPr lang="hu-HU" dirty="0" err="1" smtClean="0"/>
              <a:t>this</a:t>
            </a:r>
            <a:r>
              <a:rPr lang="hu-HU" dirty="0" smtClean="0"/>
              <a:t> man.’ </a:t>
            </a:r>
            <a:r>
              <a:rPr lang="hu-HU" i="1" dirty="0" smtClean="0"/>
              <a:t>	 </a:t>
            </a:r>
          </a:p>
          <a:p>
            <a:pPr>
              <a:buNone/>
            </a:pPr>
            <a:r>
              <a:rPr lang="hu-HU" sz="800" i="1" dirty="0" smtClean="0"/>
              <a:t>´</a:t>
            </a:r>
          </a:p>
          <a:p>
            <a:pPr>
              <a:buNone/>
            </a:pPr>
            <a:r>
              <a:rPr lang="hu-HU" i="1" dirty="0" smtClean="0"/>
              <a:t>	</a:t>
            </a:r>
            <a:r>
              <a:rPr lang="hu-HU" dirty="0" smtClean="0"/>
              <a:t>b. 	</a:t>
            </a:r>
            <a:r>
              <a:rPr lang="hu-HU" i="1" dirty="0" err="1" smtClean="0"/>
              <a:t>tam</a:t>
            </a:r>
            <a:r>
              <a:rPr lang="hu-HU" i="1" dirty="0" smtClean="0"/>
              <a:t> 	</a:t>
            </a:r>
            <a:r>
              <a:rPr lang="hu-HU" i="1" dirty="0" err="1" smtClean="0"/>
              <a:t>xu</a:t>
            </a:r>
            <a:r>
              <a:rPr lang="hu-HU" i="1" dirty="0" smtClean="0"/>
              <a:t>:j 	</a:t>
            </a:r>
            <a:r>
              <a:rPr lang="hu-HU" i="1" dirty="0" err="1" smtClean="0"/>
              <a:t>xoj-na</a:t>
            </a:r>
            <a:r>
              <a:rPr lang="hu-HU" i="1" dirty="0" smtClean="0"/>
              <a:t>     an  </a:t>
            </a:r>
            <a:r>
              <a:rPr lang="hu-HU" i="1" dirty="0" err="1" smtClean="0"/>
              <a:t>wa</a:t>
            </a:r>
            <a:r>
              <a:rPr lang="hu-HU" i="1" dirty="0" smtClean="0"/>
              <a:t>:</a:t>
            </a:r>
            <a:r>
              <a:rPr lang="hu-HU" i="1" dirty="0" err="1" smtClean="0"/>
              <a:t>n-s-a</a:t>
            </a:r>
            <a:r>
              <a:rPr lang="hu-HU" i="1" dirty="0" smtClean="0"/>
              <a:t> 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this</a:t>
            </a:r>
            <a:r>
              <a:rPr lang="hu-HU" dirty="0" smtClean="0"/>
              <a:t> 	man 	</a:t>
            </a:r>
            <a:r>
              <a:rPr lang="hu-HU" dirty="0" err="1" smtClean="0"/>
              <a:t>who-</a:t>
            </a:r>
            <a:r>
              <a:rPr lang="hu-HU" cap="small" dirty="0" err="1" smtClean="0"/>
              <a:t>loc</a:t>
            </a:r>
            <a:r>
              <a:rPr lang="hu-HU" cap="small" dirty="0" smtClean="0"/>
              <a:t> </a:t>
            </a:r>
            <a:r>
              <a:rPr lang="hu-HU" dirty="0" err="1" smtClean="0"/>
              <a:t>not</a:t>
            </a:r>
            <a:r>
              <a:rPr lang="hu-HU" dirty="0" smtClean="0"/>
              <a:t> </a:t>
            </a:r>
            <a:r>
              <a:rPr lang="hu-HU" dirty="0" err="1" smtClean="0"/>
              <a:t>see-</a:t>
            </a:r>
            <a:r>
              <a:rPr lang="hu-HU" cap="small" dirty="0" err="1" smtClean="0"/>
              <a:t>past-pass.3sg</a:t>
            </a:r>
            <a:endParaRPr lang="hu-HU" cap="small" dirty="0" smtClean="0"/>
          </a:p>
          <a:p>
            <a:pPr>
              <a:buNone/>
            </a:pPr>
            <a:r>
              <a:rPr lang="hu-HU" dirty="0" smtClean="0"/>
              <a:t>		‘</a:t>
            </a:r>
            <a:r>
              <a:rPr lang="hu-HU" dirty="0" err="1" smtClean="0"/>
              <a:t>This</a:t>
            </a:r>
            <a:r>
              <a:rPr lang="hu-HU" dirty="0" smtClean="0"/>
              <a:t> man </a:t>
            </a:r>
            <a:r>
              <a:rPr lang="hu-HU" dirty="0" err="1" smtClean="0"/>
              <a:t>was</a:t>
            </a:r>
            <a:r>
              <a:rPr lang="hu-HU" dirty="0" smtClean="0"/>
              <a:t> </a:t>
            </a:r>
            <a:r>
              <a:rPr lang="hu-HU" dirty="0" err="1" smtClean="0"/>
              <a:t>not</a:t>
            </a:r>
            <a:r>
              <a:rPr lang="hu-HU" dirty="0" smtClean="0"/>
              <a:t> </a:t>
            </a:r>
            <a:r>
              <a:rPr lang="hu-HU" dirty="0" err="1" smtClean="0"/>
              <a:t>seen</a:t>
            </a:r>
            <a:r>
              <a:rPr lang="hu-HU" dirty="0" smtClean="0"/>
              <a:t> </a:t>
            </a:r>
            <a:r>
              <a:rPr lang="hu-HU" dirty="0" err="1" smtClean="0"/>
              <a:t>by</a:t>
            </a:r>
            <a:r>
              <a:rPr lang="hu-HU" dirty="0" smtClean="0"/>
              <a:t> </a:t>
            </a:r>
            <a:r>
              <a:rPr lang="hu-HU" dirty="0" err="1" smtClean="0"/>
              <a:t>anybody</a:t>
            </a:r>
            <a:r>
              <a:rPr lang="hu-HU" dirty="0" smtClean="0"/>
              <a:t>.’</a:t>
            </a:r>
          </a:p>
          <a:p>
            <a:pPr>
              <a:buNone/>
            </a:pPr>
            <a:r>
              <a:rPr lang="hu-HU" dirty="0" smtClean="0"/>
              <a:t>								(</a:t>
            </a:r>
            <a:r>
              <a:rPr lang="hu-HU" dirty="0" err="1" smtClean="0"/>
              <a:t>Khanty</a:t>
            </a:r>
            <a:r>
              <a:rPr lang="hu-HU" dirty="0" smtClean="0"/>
              <a:t>) </a:t>
            </a:r>
            <a:endParaRPr lang="hu-H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764704"/>
            <a:ext cx="8373616" cy="1143000"/>
          </a:xfrm>
        </p:spPr>
        <p:txBody>
          <a:bodyPr>
            <a:normAutofit fontScale="90000"/>
          </a:bodyPr>
          <a:lstStyle/>
          <a:p>
            <a:pPr algn="l"/>
            <a:r>
              <a:rPr lang="hu-HU" sz="3600" b="1" dirty="0" err="1"/>
              <a:t>Object</a:t>
            </a:r>
            <a:r>
              <a:rPr lang="hu-HU" sz="3600" b="1" dirty="0"/>
              <a:t> </a:t>
            </a:r>
            <a:r>
              <a:rPr lang="hu-HU" sz="3600" b="1" dirty="0" err="1"/>
              <a:t>conveying</a:t>
            </a:r>
            <a:r>
              <a:rPr lang="hu-HU" sz="3600" b="1" dirty="0"/>
              <a:t> </a:t>
            </a:r>
            <a:r>
              <a:rPr lang="hu-HU" sz="3600" b="1" dirty="0" err="1"/>
              <a:t>new</a:t>
            </a:r>
            <a:r>
              <a:rPr lang="hu-HU" sz="3600" b="1" dirty="0"/>
              <a:t> </a:t>
            </a:r>
            <a:r>
              <a:rPr lang="hu-HU" sz="3600" b="1" dirty="0" err="1"/>
              <a:t>information</a:t>
            </a:r>
            <a:r>
              <a:rPr lang="hu-HU" sz="3600" dirty="0"/>
              <a:t>:</a:t>
            </a:r>
            <a:br>
              <a:rPr lang="hu-HU" sz="3600" dirty="0"/>
            </a:br>
            <a:r>
              <a:rPr lang="hu-HU" sz="3600" dirty="0" smtClean="0"/>
              <a:t>(22)a. </a:t>
            </a:r>
            <a:r>
              <a:rPr lang="hu-HU" sz="3600" dirty="0" err="1" smtClean="0"/>
              <a:t>What</a:t>
            </a:r>
            <a:r>
              <a:rPr lang="hu-HU" sz="3600" dirty="0" smtClean="0"/>
              <a:t> </a:t>
            </a:r>
            <a:r>
              <a:rPr lang="hu-HU" sz="3600" dirty="0" err="1"/>
              <a:t>happened</a:t>
            </a:r>
            <a:r>
              <a:rPr lang="hu-HU" sz="3600" dirty="0"/>
              <a:t>?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484784"/>
            <a:ext cx="8363272" cy="511256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u-HU" sz="1300" i="1" dirty="0" smtClean="0"/>
              <a:t>	</a:t>
            </a:r>
            <a:r>
              <a:rPr lang="hu-HU" i="1" dirty="0" smtClean="0"/>
              <a:t/>
            </a:r>
            <a:br>
              <a:rPr lang="hu-HU" i="1" dirty="0" smtClean="0"/>
            </a:br>
            <a:r>
              <a:rPr lang="hu-HU" i="1" dirty="0" smtClean="0"/>
              <a:t>     ma </a:t>
            </a:r>
            <a:r>
              <a:rPr lang="hu-HU" i="1" dirty="0" err="1"/>
              <a:t>tam</a:t>
            </a:r>
            <a:r>
              <a:rPr lang="hu-HU" i="1" dirty="0"/>
              <a:t> </a:t>
            </a:r>
            <a:r>
              <a:rPr lang="hu-HU" i="1" dirty="0" err="1"/>
              <a:t>kalaη</a:t>
            </a:r>
            <a:r>
              <a:rPr lang="hu-HU" i="1" dirty="0"/>
              <a:t> 	</a:t>
            </a:r>
            <a:r>
              <a:rPr lang="hu-HU" i="1" dirty="0" err="1"/>
              <a:t>we</a:t>
            </a:r>
            <a:r>
              <a:rPr lang="hu-HU" i="1" dirty="0"/>
              <a:t>:</a:t>
            </a:r>
            <a:r>
              <a:rPr lang="hu-HU" i="1" dirty="0" err="1"/>
              <a:t>l-s-əm</a:t>
            </a:r>
            <a:r>
              <a:rPr lang="hu-HU" i="1" dirty="0"/>
              <a:t>   	</a:t>
            </a:r>
            <a:r>
              <a:rPr lang="hu-HU" i="1" dirty="0" smtClean="0"/>
              <a:t> </a:t>
            </a:r>
            <a:r>
              <a:rPr lang="hu-HU" i="1" dirty="0"/>
              <a:t>/</a:t>
            </a:r>
            <a:r>
              <a:rPr lang="hu-HU" b="1" i="1" dirty="0"/>
              <a:t>*</a:t>
            </a:r>
            <a:r>
              <a:rPr lang="hu-HU" i="1" dirty="0" err="1"/>
              <a:t>we</a:t>
            </a:r>
            <a:r>
              <a:rPr lang="hu-HU" i="1" dirty="0"/>
              <a:t>:l-s-</a:t>
            </a:r>
            <a:r>
              <a:rPr lang="hu-HU" b="1" i="1" dirty="0"/>
              <a:t>e:</a:t>
            </a:r>
            <a:r>
              <a:rPr lang="hu-HU" i="1" dirty="0"/>
              <a:t>m</a:t>
            </a:r>
            <a:endParaRPr lang="hu-HU" dirty="0"/>
          </a:p>
          <a:p>
            <a:pPr>
              <a:buNone/>
            </a:pPr>
            <a:r>
              <a:rPr lang="hu-HU" dirty="0" smtClean="0"/>
              <a:t>	     I      </a:t>
            </a:r>
            <a:r>
              <a:rPr lang="hu-HU" dirty="0" err="1"/>
              <a:t>this</a:t>
            </a:r>
            <a:r>
              <a:rPr lang="hu-HU" dirty="0"/>
              <a:t> </a:t>
            </a:r>
            <a:r>
              <a:rPr lang="hu-HU" dirty="0" err="1"/>
              <a:t>reindeer</a:t>
            </a:r>
            <a:r>
              <a:rPr lang="hu-HU" dirty="0"/>
              <a:t> 	</a:t>
            </a:r>
            <a:r>
              <a:rPr lang="hu-HU" dirty="0" err="1"/>
              <a:t>kill-</a:t>
            </a:r>
            <a:r>
              <a:rPr lang="hu-HU" cap="small" dirty="0" err="1"/>
              <a:t>past-1sg</a:t>
            </a:r>
            <a:r>
              <a:rPr lang="hu-HU" dirty="0"/>
              <a:t>/</a:t>
            </a:r>
            <a:r>
              <a:rPr lang="hu-HU" dirty="0" err="1"/>
              <a:t>kill-</a:t>
            </a:r>
            <a:r>
              <a:rPr lang="hu-HU" cap="small" dirty="0" err="1"/>
              <a:t>past-</a:t>
            </a:r>
            <a:r>
              <a:rPr lang="hu-HU" b="1" cap="small" dirty="0" err="1"/>
              <a:t>obj</a:t>
            </a:r>
            <a:r>
              <a:rPr lang="hu-HU" cap="small" dirty="0" err="1"/>
              <a:t>.1sg</a:t>
            </a:r>
            <a:endParaRPr lang="hu-HU" dirty="0"/>
          </a:p>
          <a:p>
            <a:pPr>
              <a:buNone/>
            </a:pPr>
            <a:r>
              <a:rPr lang="hu-HU" dirty="0"/>
              <a:t>	</a:t>
            </a:r>
            <a:r>
              <a:rPr lang="hu-HU" dirty="0" smtClean="0"/>
              <a:t>     ‘</a:t>
            </a:r>
            <a:r>
              <a:rPr lang="hu-HU" dirty="0"/>
              <a:t>I </a:t>
            </a:r>
            <a:r>
              <a:rPr lang="hu-HU" dirty="0" err="1"/>
              <a:t>killed</a:t>
            </a:r>
            <a:r>
              <a:rPr lang="hu-HU" dirty="0"/>
              <a:t> </a:t>
            </a:r>
            <a:r>
              <a:rPr lang="hu-HU" dirty="0" err="1"/>
              <a:t>this</a:t>
            </a:r>
            <a:r>
              <a:rPr lang="hu-HU" dirty="0"/>
              <a:t> </a:t>
            </a:r>
            <a:r>
              <a:rPr lang="hu-HU" dirty="0" err="1"/>
              <a:t>reindeer</a:t>
            </a:r>
            <a:r>
              <a:rPr lang="hu-HU" dirty="0"/>
              <a:t>.’							</a:t>
            </a:r>
            <a:endParaRPr lang="hu-HU" dirty="0" smtClean="0"/>
          </a:p>
          <a:p>
            <a:pPr>
              <a:buNone/>
            </a:pPr>
            <a:r>
              <a:rPr lang="hu-HU" b="1" dirty="0" err="1" smtClean="0"/>
              <a:t>Given</a:t>
            </a:r>
            <a:r>
              <a:rPr lang="hu-HU" b="1" dirty="0" smtClean="0"/>
              <a:t> </a:t>
            </a:r>
            <a:r>
              <a:rPr lang="hu-HU" b="1" dirty="0" err="1"/>
              <a:t>object</a:t>
            </a:r>
            <a:r>
              <a:rPr lang="hu-HU" dirty="0"/>
              <a:t>:</a:t>
            </a:r>
          </a:p>
          <a:p>
            <a:pPr>
              <a:buNone/>
            </a:pPr>
            <a:r>
              <a:rPr lang="hu-HU" dirty="0"/>
              <a:t>	  b.	</a:t>
            </a:r>
            <a:r>
              <a:rPr lang="hu-HU" dirty="0" err="1"/>
              <a:t>What</a:t>
            </a:r>
            <a:r>
              <a:rPr lang="hu-HU" dirty="0"/>
              <a:t> </a:t>
            </a:r>
            <a:r>
              <a:rPr lang="hu-HU" dirty="0" err="1"/>
              <a:t>did</a:t>
            </a:r>
            <a:r>
              <a:rPr lang="hu-HU" dirty="0"/>
              <a:t> </a:t>
            </a:r>
            <a:r>
              <a:rPr lang="hu-HU" dirty="0" err="1"/>
              <a:t>you</a:t>
            </a:r>
            <a:r>
              <a:rPr lang="hu-HU" dirty="0"/>
              <a:t> </a:t>
            </a:r>
            <a:r>
              <a:rPr lang="hu-HU" dirty="0" err="1"/>
              <a:t>do</a:t>
            </a:r>
            <a:r>
              <a:rPr lang="hu-HU" dirty="0"/>
              <a:t> </a:t>
            </a:r>
            <a:r>
              <a:rPr lang="hu-HU" dirty="0" err="1"/>
              <a:t>with</a:t>
            </a:r>
            <a:r>
              <a:rPr lang="hu-HU" dirty="0"/>
              <a:t> </a:t>
            </a:r>
            <a:r>
              <a:rPr lang="hu-HU" dirty="0" err="1"/>
              <a:t>this</a:t>
            </a:r>
            <a:r>
              <a:rPr lang="hu-HU" dirty="0"/>
              <a:t> </a:t>
            </a:r>
            <a:r>
              <a:rPr lang="hu-HU" dirty="0" err="1"/>
              <a:t>reindeer</a:t>
            </a:r>
            <a:r>
              <a:rPr lang="hu-HU" dirty="0"/>
              <a:t>?</a:t>
            </a:r>
          </a:p>
          <a:p>
            <a:pPr>
              <a:buNone/>
            </a:pPr>
            <a:r>
              <a:rPr lang="hu-HU" i="1" dirty="0"/>
              <a:t>		ma </a:t>
            </a:r>
            <a:r>
              <a:rPr lang="hu-HU" i="1" dirty="0" err="1"/>
              <a:t>tam</a:t>
            </a:r>
            <a:r>
              <a:rPr lang="hu-HU" i="1" dirty="0"/>
              <a:t> </a:t>
            </a:r>
            <a:r>
              <a:rPr lang="hu-HU" i="1" dirty="0" err="1"/>
              <a:t>kalaη</a:t>
            </a:r>
            <a:r>
              <a:rPr lang="hu-HU" i="1" dirty="0"/>
              <a:t> 	*</a:t>
            </a:r>
            <a:r>
              <a:rPr lang="hu-HU" i="1" dirty="0" err="1"/>
              <a:t>we</a:t>
            </a:r>
            <a:r>
              <a:rPr lang="hu-HU" i="1" dirty="0"/>
              <a:t>:</a:t>
            </a:r>
            <a:r>
              <a:rPr lang="hu-HU" i="1" dirty="0" err="1"/>
              <a:t>l-s-əm</a:t>
            </a:r>
            <a:r>
              <a:rPr lang="hu-HU" i="1" dirty="0"/>
              <a:t>    /</a:t>
            </a:r>
            <a:r>
              <a:rPr lang="hu-HU" i="1" dirty="0" err="1"/>
              <a:t>we</a:t>
            </a:r>
            <a:r>
              <a:rPr lang="hu-HU" i="1" dirty="0"/>
              <a:t>:l-s-</a:t>
            </a:r>
            <a:r>
              <a:rPr lang="hu-HU" b="1" i="1" dirty="0">
                <a:solidFill>
                  <a:srgbClr val="FF0000"/>
                </a:solidFill>
              </a:rPr>
              <a:t>e:</a:t>
            </a:r>
            <a:r>
              <a:rPr lang="hu-HU" i="1" dirty="0"/>
              <a:t>m</a:t>
            </a:r>
            <a:endParaRPr lang="hu-HU" dirty="0"/>
          </a:p>
          <a:p>
            <a:pPr>
              <a:buNone/>
            </a:pPr>
            <a:r>
              <a:rPr lang="hu-HU" dirty="0" smtClean="0"/>
              <a:t>		I  </a:t>
            </a:r>
            <a:r>
              <a:rPr lang="hu-HU" dirty="0" err="1"/>
              <a:t>this</a:t>
            </a:r>
            <a:r>
              <a:rPr lang="hu-HU" dirty="0"/>
              <a:t> </a:t>
            </a:r>
            <a:r>
              <a:rPr lang="hu-HU" dirty="0" err="1"/>
              <a:t>reindeer</a:t>
            </a:r>
            <a:r>
              <a:rPr lang="hu-HU" dirty="0"/>
              <a:t> 	</a:t>
            </a:r>
            <a:r>
              <a:rPr lang="hu-HU" dirty="0" err="1"/>
              <a:t>kill-</a:t>
            </a:r>
            <a:r>
              <a:rPr lang="hu-HU" cap="small" dirty="0" err="1"/>
              <a:t>past-1sg</a:t>
            </a:r>
            <a:r>
              <a:rPr lang="hu-HU" dirty="0"/>
              <a:t>/</a:t>
            </a:r>
            <a:r>
              <a:rPr lang="hu-HU" dirty="0" err="1"/>
              <a:t>kill-</a:t>
            </a:r>
            <a:r>
              <a:rPr lang="hu-HU" cap="small" dirty="0" err="1"/>
              <a:t>past-</a:t>
            </a:r>
            <a:r>
              <a:rPr lang="hu-HU" b="1" cap="small" dirty="0" err="1">
                <a:solidFill>
                  <a:srgbClr val="FF0000"/>
                </a:solidFill>
              </a:rPr>
              <a:t>obj</a:t>
            </a:r>
            <a:r>
              <a:rPr lang="hu-HU" cap="small" dirty="0" err="1"/>
              <a:t>.1sg</a:t>
            </a:r>
            <a:endParaRPr lang="hu-HU" dirty="0"/>
          </a:p>
          <a:p>
            <a:pPr>
              <a:buNone/>
            </a:pPr>
            <a:r>
              <a:rPr lang="hu-HU" dirty="0"/>
              <a:t>		‘I </a:t>
            </a:r>
            <a:r>
              <a:rPr lang="hu-HU" dirty="0" err="1"/>
              <a:t>killed</a:t>
            </a:r>
            <a:r>
              <a:rPr lang="hu-HU" dirty="0"/>
              <a:t> </a:t>
            </a:r>
            <a:r>
              <a:rPr lang="hu-HU" dirty="0" err="1"/>
              <a:t>this</a:t>
            </a:r>
            <a:r>
              <a:rPr lang="hu-HU" dirty="0"/>
              <a:t> </a:t>
            </a:r>
            <a:r>
              <a:rPr lang="hu-HU" dirty="0" err="1"/>
              <a:t>reindeer</a:t>
            </a:r>
            <a:r>
              <a:rPr lang="hu-HU" dirty="0"/>
              <a:t>.’		</a:t>
            </a:r>
            <a:r>
              <a:rPr lang="hu-HU" dirty="0" smtClean="0"/>
              <a:t>(</a:t>
            </a:r>
            <a:r>
              <a:rPr lang="hu-HU" dirty="0" err="1" smtClean="0"/>
              <a:t>Khanty</a:t>
            </a:r>
            <a:r>
              <a:rPr lang="hu-HU" dirty="0" smtClean="0"/>
              <a:t>)</a:t>
            </a:r>
            <a:r>
              <a:rPr lang="hu-HU" dirty="0"/>
              <a:t>							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301608" cy="720080"/>
          </a:xfrm>
        </p:spPr>
        <p:txBody>
          <a:bodyPr>
            <a:normAutofit/>
          </a:bodyPr>
          <a:lstStyle/>
          <a:p>
            <a:pPr algn="l"/>
            <a:r>
              <a:rPr lang="hu-HU" sz="3200" dirty="0" smtClean="0"/>
              <a:t>(23) </a:t>
            </a:r>
            <a:r>
              <a:rPr lang="hu-HU" sz="3200" b="1" dirty="0" err="1" smtClean="0"/>
              <a:t>Presupposed</a:t>
            </a:r>
            <a:r>
              <a:rPr lang="hu-HU" sz="3200" b="1" dirty="0" smtClean="0"/>
              <a:t> </a:t>
            </a:r>
            <a:r>
              <a:rPr lang="hu-HU" sz="3200" b="1" dirty="0" err="1"/>
              <a:t>object</a:t>
            </a:r>
            <a:r>
              <a:rPr lang="hu-HU" sz="3200" dirty="0" smtClean="0"/>
              <a:t>: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052736"/>
            <a:ext cx="8964488" cy="5472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i="1" dirty="0" smtClean="0"/>
              <a:t>Ma </a:t>
            </a:r>
            <a:r>
              <a:rPr lang="hu-HU" i="1" dirty="0" err="1" smtClean="0"/>
              <a:t>ta</a:t>
            </a:r>
            <a:r>
              <a:rPr lang="hu-HU" i="1" dirty="0" smtClean="0"/>
              <a:t>:</a:t>
            </a:r>
            <a:r>
              <a:rPr lang="hu-HU" i="1" dirty="0" err="1" smtClean="0"/>
              <a:t>ləx</a:t>
            </a:r>
            <a:r>
              <a:rPr lang="hu-HU" i="1" dirty="0" smtClean="0"/>
              <a:t> 	        </a:t>
            </a:r>
            <a:r>
              <a:rPr lang="hu-HU" i="1" dirty="0" err="1" smtClean="0"/>
              <a:t>ta</a:t>
            </a:r>
            <a:r>
              <a:rPr lang="hu-HU" i="1" dirty="0" smtClean="0"/>
              <a:t>:</a:t>
            </a:r>
            <a:r>
              <a:rPr lang="hu-HU" i="1" dirty="0" err="1" smtClean="0"/>
              <a:t>ta</a:t>
            </a:r>
            <a:r>
              <a:rPr lang="hu-HU" i="1" dirty="0" smtClean="0"/>
              <a:t> a:</a:t>
            </a:r>
            <a:r>
              <a:rPr lang="hu-HU" i="1" dirty="0" err="1" smtClean="0"/>
              <a:t>kət-l-</a:t>
            </a:r>
            <a:r>
              <a:rPr lang="hu-HU" b="1" i="1" dirty="0" err="1" smtClean="0">
                <a:solidFill>
                  <a:srgbClr val="FF0000"/>
                </a:solidFill>
              </a:rPr>
              <a:t>e</a:t>
            </a:r>
            <a:r>
              <a:rPr lang="hu-HU" b="1" i="1" dirty="0" smtClean="0">
                <a:solidFill>
                  <a:srgbClr val="FF0000"/>
                </a:solidFill>
              </a:rPr>
              <a:t>:</a:t>
            </a:r>
            <a:r>
              <a:rPr lang="hu-HU" i="1" dirty="0" smtClean="0"/>
              <a:t>m  		   </a:t>
            </a:r>
            <a:r>
              <a:rPr lang="hu-HU" i="1" dirty="0" err="1" smtClean="0"/>
              <a:t>anta</a:t>
            </a:r>
            <a:r>
              <a:rPr lang="hu-HU" i="1" dirty="0" smtClean="0"/>
              <a:t> </a:t>
            </a:r>
            <a:r>
              <a:rPr lang="hu-HU" i="1" dirty="0" err="1" smtClean="0"/>
              <a:t>to</a:t>
            </a:r>
            <a:r>
              <a:rPr lang="hu-HU" i="1" dirty="0" smtClean="0"/>
              <a:t>:</a:t>
            </a:r>
            <a:r>
              <a:rPr lang="hu-HU" i="1" dirty="0" err="1" smtClean="0"/>
              <a:t>ta</a:t>
            </a:r>
            <a:endParaRPr lang="hu-HU" dirty="0"/>
          </a:p>
          <a:p>
            <a:pPr>
              <a:buNone/>
            </a:pPr>
            <a:r>
              <a:rPr lang="hu-HU" dirty="0" smtClean="0"/>
              <a:t>I      </a:t>
            </a:r>
            <a:r>
              <a:rPr lang="hu-HU" dirty="0" err="1" smtClean="0"/>
              <a:t>mushroom</a:t>
            </a:r>
            <a:r>
              <a:rPr lang="hu-HU" dirty="0" smtClean="0"/>
              <a:t> here  </a:t>
            </a:r>
            <a:r>
              <a:rPr lang="hu-HU" dirty="0" err="1" smtClean="0"/>
              <a:t>collect-</a:t>
            </a:r>
            <a:r>
              <a:rPr lang="hu-HU" cap="small" dirty="0" err="1" smtClean="0"/>
              <a:t>pres-</a:t>
            </a:r>
            <a:r>
              <a:rPr lang="hu-HU" b="1" cap="small" dirty="0" err="1" smtClean="0">
                <a:solidFill>
                  <a:srgbClr val="FF0000"/>
                </a:solidFill>
              </a:rPr>
              <a:t>obj</a:t>
            </a:r>
            <a:r>
              <a:rPr lang="hu-HU" cap="small" dirty="0" err="1" smtClean="0"/>
              <a:t>.1sg</a:t>
            </a:r>
            <a:r>
              <a:rPr lang="hu-HU" cap="small" dirty="0" smtClean="0"/>
              <a:t> </a:t>
            </a:r>
            <a:r>
              <a:rPr lang="hu-HU" dirty="0" err="1" smtClean="0"/>
              <a:t>not</a:t>
            </a:r>
            <a:r>
              <a:rPr lang="hu-HU" dirty="0" smtClean="0"/>
              <a:t>   </a:t>
            </a:r>
            <a:r>
              <a:rPr lang="hu-HU" dirty="0" err="1" smtClean="0"/>
              <a:t>there</a:t>
            </a:r>
            <a:endParaRPr lang="hu-HU" dirty="0"/>
          </a:p>
          <a:p>
            <a:pPr>
              <a:buNone/>
            </a:pPr>
            <a:r>
              <a:rPr lang="hu-HU" dirty="0" smtClean="0"/>
              <a:t>‘</a:t>
            </a:r>
            <a:r>
              <a:rPr lang="hu-HU" dirty="0"/>
              <a:t>I </a:t>
            </a:r>
            <a:r>
              <a:rPr lang="hu-HU" dirty="0" err="1"/>
              <a:t>collect</a:t>
            </a:r>
            <a:r>
              <a:rPr lang="hu-HU" dirty="0"/>
              <a:t> </a:t>
            </a:r>
            <a:r>
              <a:rPr lang="hu-HU" dirty="0" err="1"/>
              <a:t>mushrooms</a:t>
            </a:r>
            <a:r>
              <a:rPr lang="hu-HU" dirty="0"/>
              <a:t> HERE, </a:t>
            </a:r>
            <a:r>
              <a:rPr lang="hu-HU" dirty="0" err="1"/>
              <a:t>not</a:t>
            </a:r>
            <a:r>
              <a:rPr lang="hu-HU" dirty="0"/>
              <a:t> </a:t>
            </a:r>
            <a:r>
              <a:rPr lang="hu-HU" dirty="0" err="1"/>
              <a:t>THERE</a:t>
            </a:r>
            <a:r>
              <a:rPr lang="hu-HU" dirty="0" smtClean="0"/>
              <a:t>.’</a:t>
            </a:r>
          </a:p>
          <a:p>
            <a:pPr>
              <a:buNone/>
            </a:pPr>
            <a:endParaRPr lang="hu-HU" dirty="0"/>
          </a:p>
          <a:p>
            <a:pPr>
              <a:buNone/>
            </a:pPr>
            <a:r>
              <a:rPr lang="hu-HU" b="1" dirty="0"/>
              <a:t>A </a:t>
            </a:r>
            <a:r>
              <a:rPr lang="hu-HU" b="1" dirty="0" err="1"/>
              <a:t>new</a:t>
            </a:r>
            <a:r>
              <a:rPr lang="hu-HU" b="1" dirty="0"/>
              <a:t> O </a:t>
            </a:r>
            <a:r>
              <a:rPr lang="hu-HU" b="1" dirty="0" err="1"/>
              <a:t>with</a:t>
            </a:r>
            <a:r>
              <a:rPr lang="hu-HU" b="1" dirty="0"/>
              <a:t> a </a:t>
            </a:r>
            <a:r>
              <a:rPr lang="hu-HU" b="1" dirty="0" err="1"/>
              <a:t>familiar</a:t>
            </a:r>
            <a:r>
              <a:rPr lang="hu-HU" b="1" dirty="0"/>
              <a:t> </a:t>
            </a:r>
            <a:r>
              <a:rPr lang="hu-HU" b="1" dirty="0" err="1"/>
              <a:t>possessor</a:t>
            </a:r>
            <a:r>
              <a:rPr lang="hu-HU" b="1" dirty="0"/>
              <a:t> </a:t>
            </a:r>
            <a:r>
              <a:rPr lang="hu-HU" b="1" dirty="0" err="1"/>
              <a:t>counts</a:t>
            </a:r>
            <a:r>
              <a:rPr lang="hu-HU" b="1" dirty="0"/>
              <a:t> </a:t>
            </a:r>
            <a:r>
              <a:rPr lang="hu-HU" b="1" dirty="0" err="1"/>
              <a:t>as</a:t>
            </a:r>
            <a:r>
              <a:rPr lang="hu-HU" b="1" dirty="0"/>
              <a:t> </a:t>
            </a:r>
            <a:r>
              <a:rPr lang="hu-HU" b="1" dirty="0" err="1"/>
              <a:t>given</a:t>
            </a:r>
            <a:r>
              <a:rPr lang="hu-HU" dirty="0" smtClean="0"/>
              <a:t>:</a:t>
            </a:r>
          </a:p>
          <a:p>
            <a:pPr>
              <a:buNone/>
            </a:pPr>
            <a:r>
              <a:rPr lang="hu-HU" dirty="0" smtClean="0"/>
              <a:t>(24) </a:t>
            </a:r>
            <a:r>
              <a:rPr lang="hu-HU" i="1" dirty="0" err="1" smtClean="0"/>
              <a:t>Luw</a:t>
            </a:r>
            <a:r>
              <a:rPr lang="hu-HU" i="1" dirty="0" smtClean="0"/>
              <a:t>   </a:t>
            </a:r>
            <a:r>
              <a:rPr lang="hu-HU" i="1" dirty="0" err="1" smtClean="0"/>
              <a:t>kalaη-əl</a:t>
            </a:r>
            <a:r>
              <a:rPr lang="hu-HU" i="1" dirty="0" smtClean="0"/>
              <a:t> 	   re:</a:t>
            </a:r>
            <a:r>
              <a:rPr lang="hu-HU" i="1" dirty="0" err="1" smtClean="0"/>
              <a:t>sk-əs-</a:t>
            </a:r>
            <a:r>
              <a:rPr lang="hu-HU" b="1" i="1" dirty="0" err="1" smtClean="0">
                <a:solidFill>
                  <a:srgbClr val="FF0000"/>
                </a:solidFill>
              </a:rPr>
              <a:t>li</a:t>
            </a:r>
            <a:r>
              <a:rPr lang="hu-HU" b="1" i="1" dirty="0" smtClean="0">
                <a:solidFill>
                  <a:srgbClr val="FF0000"/>
                </a:solidFill>
              </a:rPr>
              <a:t> </a:t>
            </a:r>
            <a:r>
              <a:rPr lang="hu-HU" i="1" dirty="0" smtClean="0"/>
              <a:t>     	</a:t>
            </a:r>
            <a:endParaRPr lang="hu-HU" dirty="0"/>
          </a:p>
          <a:p>
            <a:pPr>
              <a:buNone/>
            </a:pPr>
            <a:r>
              <a:rPr lang="hu-HU" dirty="0"/>
              <a:t>	 </a:t>
            </a:r>
            <a:r>
              <a:rPr lang="hu-HU" dirty="0" smtClean="0"/>
              <a:t>   he      </a:t>
            </a:r>
            <a:r>
              <a:rPr lang="hu-HU" dirty="0" err="1" smtClean="0"/>
              <a:t>reindeer-3</a:t>
            </a:r>
            <a:r>
              <a:rPr lang="hu-HU" cap="small" dirty="0" err="1" smtClean="0"/>
              <a:t>sg</a:t>
            </a:r>
            <a:r>
              <a:rPr lang="hu-HU" dirty="0" smtClean="0"/>
              <a:t> </a:t>
            </a:r>
            <a:r>
              <a:rPr lang="hu-HU" dirty="0" err="1" smtClean="0"/>
              <a:t>hit-</a:t>
            </a:r>
            <a:r>
              <a:rPr lang="hu-HU" cap="small" dirty="0" err="1" smtClean="0"/>
              <a:t>past-</a:t>
            </a:r>
            <a:r>
              <a:rPr lang="hu-HU" b="1" cap="small" dirty="0" err="1" smtClean="0">
                <a:solidFill>
                  <a:srgbClr val="FF0000"/>
                </a:solidFill>
              </a:rPr>
              <a:t>obj</a:t>
            </a:r>
            <a:r>
              <a:rPr lang="hu-HU" cap="small" dirty="0" err="1" smtClean="0"/>
              <a:t>.3sg</a:t>
            </a:r>
            <a:endParaRPr lang="hu-HU" dirty="0"/>
          </a:p>
          <a:p>
            <a:pPr>
              <a:buNone/>
            </a:pPr>
            <a:r>
              <a:rPr lang="hu-HU" dirty="0" smtClean="0"/>
              <a:t> 	    ‘</a:t>
            </a:r>
            <a:r>
              <a:rPr lang="hu-HU" dirty="0" err="1"/>
              <a:t>He</a:t>
            </a:r>
            <a:r>
              <a:rPr lang="hu-HU" baseline="-25000" dirty="0" err="1"/>
              <a:t>i</a:t>
            </a:r>
            <a:r>
              <a:rPr lang="hu-HU" dirty="0"/>
              <a:t> hit </a:t>
            </a:r>
            <a:r>
              <a:rPr lang="hu-HU" dirty="0" err="1"/>
              <a:t>his</a:t>
            </a:r>
            <a:r>
              <a:rPr lang="hu-HU" baseline="-25000" dirty="0" err="1"/>
              <a:t>i</a:t>
            </a:r>
            <a:r>
              <a:rPr lang="hu-HU" baseline="-25000" dirty="0"/>
              <a:t>/*j</a:t>
            </a:r>
            <a:r>
              <a:rPr lang="hu-HU" dirty="0"/>
              <a:t> </a:t>
            </a:r>
            <a:r>
              <a:rPr lang="hu-HU" dirty="0" err="1"/>
              <a:t>reindeer</a:t>
            </a:r>
            <a:r>
              <a:rPr lang="hu-HU" dirty="0"/>
              <a:t>.’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b="1" dirty="0"/>
              <a:t>O–V </a:t>
            </a:r>
            <a:r>
              <a:rPr lang="hu-HU" sz="3600" b="1" dirty="0" err="1"/>
              <a:t>agreement</a:t>
            </a:r>
            <a:r>
              <a:rPr lang="hu-HU" sz="3600" b="1" dirty="0"/>
              <a:t> </a:t>
            </a:r>
            <a:r>
              <a:rPr lang="hu-HU" sz="3600" b="1" dirty="0" err="1" smtClean="0"/>
              <a:t>also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in</a:t>
            </a:r>
            <a:r>
              <a:rPr lang="hu-HU" sz="3600" b="1" dirty="0" smtClean="0"/>
              <a:t> </a:t>
            </a:r>
            <a:r>
              <a:rPr lang="hu-HU" sz="3600" b="1" dirty="0" err="1"/>
              <a:t>IO-shift</a:t>
            </a:r>
            <a:r>
              <a:rPr lang="hu-HU" sz="3600" b="1" dirty="0"/>
              <a:t> </a:t>
            </a:r>
            <a:r>
              <a:rPr lang="hu-HU" sz="3600" b="1" dirty="0" err="1"/>
              <a:t>constructions</a:t>
            </a:r>
            <a:r>
              <a:rPr lang="hu-HU" sz="3600" b="1" dirty="0"/>
              <a:t>: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89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dirty="0" smtClean="0"/>
              <a:t>(25)a</a:t>
            </a:r>
            <a:r>
              <a:rPr lang="hu-HU" dirty="0"/>
              <a:t>. </a:t>
            </a:r>
            <a:r>
              <a:rPr lang="hu-HU" i="1" dirty="0"/>
              <a:t>Am 	</a:t>
            </a:r>
            <a:r>
              <a:rPr lang="hu-HU" b="1" i="1" dirty="0" err="1"/>
              <a:t>mis-um-n</a:t>
            </a:r>
            <a:r>
              <a:rPr lang="hu-HU" i="1" dirty="0"/>
              <a:t> 	 </a:t>
            </a:r>
            <a:r>
              <a:rPr lang="hu-HU" i="1" dirty="0" smtClean="0"/>
              <a:t>  </a:t>
            </a:r>
            <a:r>
              <a:rPr lang="hu-HU" i="1" dirty="0" err="1" smtClean="0"/>
              <a:t>pum</a:t>
            </a:r>
            <a:r>
              <a:rPr lang="hu-HU" i="1" dirty="0" smtClean="0"/>
              <a:t>  </a:t>
            </a:r>
            <a:r>
              <a:rPr lang="hu-HU" i="1" dirty="0" err="1" smtClean="0"/>
              <a:t>sāγr-ēγ-um</a:t>
            </a:r>
            <a:r>
              <a:rPr lang="hu-HU" i="1" dirty="0" smtClean="0"/>
              <a:t> </a:t>
            </a:r>
            <a:r>
              <a:rPr lang="hu-HU" dirty="0"/>
              <a:t>	</a:t>
            </a:r>
            <a:r>
              <a:rPr lang="hu-HU" dirty="0" smtClean="0"/>
              <a:t> </a:t>
            </a:r>
          </a:p>
          <a:p>
            <a:pPr>
              <a:buNone/>
            </a:pPr>
            <a:r>
              <a:rPr lang="hu-HU" dirty="0"/>
              <a:t>	</a:t>
            </a:r>
            <a:r>
              <a:rPr lang="hu-HU" dirty="0" smtClean="0"/>
              <a:t>	 I </a:t>
            </a:r>
            <a:r>
              <a:rPr lang="hu-HU" dirty="0"/>
              <a:t>	</a:t>
            </a:r>
            <a:r>
              <a:rPr lang="hu-HU" dirty="0" err="1"/>
              <a:t>cow-1</a:t>
            </a:r>
            <a:r>
              <a:rPr lang="hu-HU" cap="small" dirty="0" err="1"/>
              <a:t>sg-dat</a:t>
            </a:r>
            <a:r>
              <a:rPr lang="hu-HU" dirty="0"/>
              <a:t> </a:t>
            </a:r>
            <a:r>
              <a:rPr lang="hu-HU" dirty="0" err="1" smtClean="0"/>
              <a:t>hay</a:t>
            </a:r>
            <a:r>
              <a:rPr lang="hu-HU" dirty="0" smtClean="0"/>
              <a:t>    </a:t>
            </a:r>
            <a:r>
              <a:rPr lang="hu-HU" dirty="0" err="1" smtClean="0"/>
              <a:t>cut-</a:t>
            </a:r>
            <a:r>
              <a:rPr lang="hu-HU" cap="small" dirty="0" err="1" smtClean="0"/>
              <a:t>pres-1sg</a:t>
            </a:r>
            <a:endParaRPr lang="hu-HU" cap="small" dirty="0" smtClean="0"/>
          </a:p>
          <a:p>
            <a:pPr>
              <a:buNone/>
            </a:pPr>
            <a:r>
              <a:rPr lang="hu-HU" dirty="0" smtClean="0"/>
              <a:t>		‘</a:t>
            </a:r>
            <a:r>
              <a:rPr lang="hu-HU" dirty="0"/>
              <a:t>I </a:t>
            </a:r>
            <a:r>
              <a:rPr lang="hu-HU" dirty="0" err="1"/>
              <a:t>cut</a:t>
            </a:r>
            <a:r>
              <a:rPr lang="hu-HU" dirty="0"/>
              <a:t> </a:t>
            </a:r>
            <a:r>
              <a:rPr lang="hu-HU" dirty="0" err="1"/>
              <a:t>hay</a:t>
            </a:r>
            <a:r>
              <a:rPr lang="hu-HU" dirty="0"/>
              <a:t> </a:t>
            </a:r>
            <a:r>
              <a:rPr lang="hu-HU" dirty="0" err="1"/>
              <a:t>for</a:t>
            </a:r>
            <a:r>
              <a:rPr lang="hu-HU" dirty="0"/>
              <a:t> </a:t>
            </a:r>
            <a:r>
              <a:rPr lang="hu-HU" dirty="0" err="1"/>
              <a:t>my</a:t>
            </a:r>
            <a:r>
              <a:rPr lang="hu-HU" dirty="0"/>
              <a:t> </a:t>
            </a:r>
            <a:r>
              <a:rPr lang="hu-HU" dirty="0" err="1"/>
              <a:t>cow</a:t>
            </a:r>
            <a:r>
              <a:rPr lang="hu-HU" dirty="0" smtClean="0"/>
              <a:t>.’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/>
              <a:t>	 </a:t>
            </a:r>
            <a:r>
              <a:rPr lang="hu-HU" dirty="0" smtClean="0"/>
              <a:t>  b</a:t>
            </a:r>
            <a:r>
              <a:rPr lang="hu-HU" dirty="0"/>
              <a:t>. </a:t>
            </a:r>
            <a:r>
              <a:rPr lang="hu-HU" i="1" dirty="0" smtClean="0"/>
              <a:t>Am </a:t>
            </a:r>
            <a:r>
              <a:rPr lang="hu-HU" b="1" i="1" dirty="0" err="1"/>
              <a:t>mis-um</a:t>
            </a:r>
            <a:r>
              <a:rPr lang="hu-HU" i="1" dirty="0"/>
              <a:t>   </a:t>
            </a:r>
            <a:r>
              <a:rPr lang="hu-HU" i="1" dirty="0" err="1"/>
              <a:t>pum-el</a:t>
            </a:r>
            <a:r>
              <a:rPr lang="hu-HU" i="1" dirty="0"/>
              <a:t>  </a:t>
            </a:r>
            <a:r>
              <a:rPr lang="hu-HU" i="1" dirty="0" smtClean="0"/>
              <a:t>   </a:t>
            </a:r>
            <a:r>
              <a:rPr lang="hu-HU" i="1" dirty="0" err="1" smtClean="0"/>
              <a:t>sāγr-i-</a:t>
            </a:r>
            <a:r>
              <a:rPr lang="hu-HU" b="1" i="1" dirty="0" err="1" smtClean="0">
                <a:solidFill>
                  <a:srgbClr val="FF0000"/>
                </a:solidFill>
              </a:rPr>
              <a:t>l</a:t>
            </a:r>
            <a:r>
              <a:rPr lang="hu-HU" i="1" dirty="0" err="1" smtClean="0"/>
              <a:t>-um</a:t>
            </a:r>
            <a:endParaRPr lang="hu-HU" i="1" dirty="0" smtClean="0"/>
          </a:p>
          <a:p>
            <a:pPr>
              <a:buNone/>
            </a:pPr>
            <a:r>
              <a:rPr lang="hu-HU" dirty="0" smtClean="0"/>
              <a:t>		 I      </a:t>
            </a:r>
            <a:r>
              <a:rPr lang="hu-HU" dirty="0" err="1" smtClean="0"/>
              <a:t>cow-1</a:t>
            </a:r>
            <a:r>
              <a:rPr lang="hu-HU" cap="small" dirty="0" err="1" smtClean="0"/>
              <a:t>sg</a:t>
            </a:r>
            <a:r>
              <a:rPr lang="hu-HU" dirty="0" smtClean="0"/>
              <a:t>  </a:t>
            </a:r>
            <a:r>
              <a:rPr lang="hu-HU" dirty="0" err="1" smtClean="0"/>
              <a:t>hay-</a:t>
            </a:r>
            <a:r>
              <a:rPr lang="hu-HU" cap="small" dirty="0" err="1" smtClean="0"/>
              <a:t>instr</a:t>
            </a:r>
            <a:r>
              <a:rPr lang="hu-HU" dirty="0" smtClean="0"/>
              <a:t>  </a:t>
            </a:r>
            <a:r>
              <a:rPr lang="hu-HU" dirty="0" err="1" smtClean="0"/>
              <a:t>cut-</a:t>
            </a:r>
            <a:r>
              <a:rPr lang="hu-HU" cap="small" dirty="0" err="1" smtClean="0"/>
              <a:t>pres-</a:t>
            </a:r>
            <a:r>
              <a:rPr lang="hu-HU" b="1" cap="small" dirty="0" err="1" smtClean="0">
                <a:solidFill>
                  <a:srgbClr val="FF0000"/>
                </a:solidFill>
              </a:rPr>
              <a:t>obj</a:t>
            </a:r>
            <a:r>
              <a:rPr lang="hu-HU" cap="small" dirty="0" err="1" smtClean="0"/>
              <a:t>-1sg</a:t>
            </a:r>
            <a:endParaRPr lang="hu-HU" cap="small" dirty="0" smtClean="0"/>
          </a:p>
          <a:p>
            <a:pPr>
              <a:buNone/>
            </a:pPr>
            <a:r>
              <a:rPr lang="hu-HU" dirty="0" smtClean="0"/>
              <a:t>		‘I </a:t>
            </a:r>
            <a:r>
              <a:rPr lang="hu-HU" dirty="0" err="1"/>
              <a:t>supply</a:t>
            </a:r>
            <a:r>
              <a:rPr lang="hu-HU" dirty="0"/>
              <a:t> </a:t>
            </a:r>
            <a:r>
              <a:rPr lang="hu-HU" dirty="0" err="1"/>
              <a:t>my</a:t>
            </a:r>
            <a:r>
              <a:rPr lang="hu-HU" dirty="0"/>
              <a:t> </a:t>
            </a:r>
            <a:r>
              <a:rPr lang="hu-HU" dirty="0" err="1"/>
              <a:t>cow</a:t>
            </a:r>
            <a:r>
              <a:rPr lang="hu-HU" dirty="0"/>
              <a:t> </a:t>
            </a:r>
            <a:r>
              <a:rPr lang="hu-HU" dirty="0" err="1"/>
              <a:t>WITH</a:t>
            </a:r>
            <a:r>
              <a:rPr lang="hu-HU" dirty="0"/>
              <a:t> HAY</a:t>
            </a:r>
            <a:r>
              <a:rPr lang="hu-HU" dirty="0" smtClean="0"/>
              <a:t>.’</a:t>
            </a:r>
          </a:p>
          <a:p>
            <a:pPr>
              <a:buNone/>
            </a:pPr>
            <a:r>
              <a:rPr lang="hu-HU" dirty="0" smtClean="0"/>
              <a:t>						(</a:t>
            </a:r>
            <a:r>
              <a:rPr lang="hu-HU" dirty="0" err="1"/>
              <a:t>Northern</a:t>
            </a:r>
            <a:r>
              <a:rPr lang="hu-HU" dirty="0"/>
              <a:t> </a:t>
            </a:r>
            <a:r>
              <a:rPr lang="hu-HU" dirty="0" err="1" smtClean="0"/>
              <a:t>Mansi</a:t>
            </a:r>
            <a:r>
              <a:rPr lang="hu-HU" dirty="0" smtClean="0"/>
              <a:t>)</a:t>
            </a:r>
            <a:endParaRPr lang="hu-HU" dirty="0"/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Autofit/>
          </a:bodyPr>
          <a:lstStyle/>
          <a:p>
            <a:r>
              <a:rPr lang="hu-HU" sz="3600" b="1" dirty="0" smtClean="0"/>
              <a:t>The </a:t>
            </a:r>
            <a:r>
              <a:rPr lang="hu-HU" sz="3600" b="1" dirty="0" err="1" smtClean="0"/>
              <a:t>Inverse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Agreement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Constraint</a:t>
            </a:r>
            <a:r>
              <a:rPr lang="hu-HU" sz="3600" b="1" dirty="0" smtClean="0"/>
              <a:t> is an </a:t>
            </a:r>
            <a:r>
              <a:rPr lang="hu-HU" sz="3600" b="1" dirty="0" err="1" smtClean="0"/>
              <a:t>Inverse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Topicality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Constraint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99715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hu-HU" dirty="0" smtClean="0"/>
              <a:t>(26) 	</a:t>
            </a:r>
            <a:r>
              <a:rPr lang="hu-HU" b="1" i="1" dirty="0" err="1" smtClean="0"/>
              <a:t>Inverse</a:t>
            </a:r>
            <a:r>
              <a:rPr lang="hu-HU" b="1" i="1" dirty="0" smtClean="0"/>
              <a:t> </a:t>
            </a:r>
            <a:r>
              <a:rPr lang="hu-HU" b="1" i="1" dirty="0" err="1" smtClean="0"/>
              <a:t>Topicality</a:t>
            </a:r>
            <a:r>
              <a:rPr lang="hu-HU" b="1" i="1" dirty="0" smtClean="0"/>
              <a:t> </a:t>
            </a:r>
            <a:r>
              <a:rPr lang="hu-HU" b="1" i="1" dirty="0" err="1" smtClean="0"/>
              <a:t>Constraint</a:t>
            </a:r>
            <a:endParaRPr lang="hu-HU" b="1" dirty="0" smtClean="0"/>
          </a:p>
          <a:p>
            <a:pPr>
              <a:buNone/>
            </a:pPr>
            <a:r>
              <a:rPr lang="hu-HU" dirty="0" smtClean="0"/>
              <a:t>		A </a:t>
            </a:r>
            <a:r>
              <a:rPr lang="hu-HU" dirty="0" err="1" smtClean="0"/>
              <a:t>secondary</a:t>
            </a:r>
            <a:r>
              <a:rPr lang="hu-HU" dirty="0" smtClean="0"/>
              <a:t> </a:t>
            </a:r>
            <a:r>
              <a:rPr lang="hu-HU" dirty="0" err="1" smtClean="0"/>
              <a:t>topic</a:t>
            </a:r>
            <a:r>
              <a:rPr lang="hu-HU" dirty="0" smtClean="0"/>
              <a:t> </a:t>
            </a:r>
            <a:r>
              <a:rPr lang="hu-HU" dirty="0" err="1" smtClean="0"/>
              <a:t>cannot</a:t>
            </a:r>
            <a:r>
              <a:rPr lang="hu-HU" dirty="0" smtClean="0"/>
              <a:t> be more </a:t>
            </a:r>
            <a:r>
              <a:rPr lang="hu-HU" dirty="0" err="1" smtClean="0"/>
              <a:t>topical</a:t>
            </a:r>
            <a:r>
              <a:rPr lang="hu-HU" dirty="0" smtClean="0"/>
              <a:t> </a:t>
            </a:r>
            <a:r>
              <a:rPr lang="hu-HU" dirty="0" err="1" smtClean="0"/>
              <a:t>than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primary</a:t>
            </a:r>
            <a:r>
              <a:rPr lang="hu-HU" dirty="0" smtClean="0"/>
              <a:t> </a:t>
            </a:r>
            <a:r>
              <a:rPr lang="hu-HU" dirty="0" err="1" smtClean="0"/>
              <a:t>topic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same</a:t>
            </a:r>
            <a:r>
              <a:rPr lang="hu-HU" dirty="0" smtClean="0"/>
              <a:t> </a:t>
            </a:r>
            <a:r>
              <a:rPr lang="hu-HU" dirty="0" err="1" smtClean="0"/>
              <a:t>clause</a:t>
            </a:r>
            <a:r>
              <a:rPr lang="hu-HU" dirty="0" smtClean="0"/>
              <a:t>.</a:t>
            </a:r>
          </a:p>
          <a:p>
            <a:endParaRPr lang="hu-HU" sz="900" dirty="0" smtClean="0"/>
          </a:p>
          <a:p>
            <a:pPr marL="514350" indent="-514350">
              <a:buNone/>
            </a:pPr>
            <a:r>
              <a:rPr lang="hu-HU" dirty="0" smtClean="0"/>
              <a:t>(27) 	An </a:t>
            </a:r>
            <a:r>
              <a:rPr lang="hu-HU" dirty="0" err="1" smtClean="0"/>
              <a:t>object</a:t>
            </a:r>
            <a:r>
              <a:rPr lang="hu-HU" dirty="0" smtClean="0"/>
              <a:t> more </a:t>
            </a:r>
            <a:r>
              <a:rPr lang="hu-HU" dirty="0" err="1" smtClean="0"/>
              <a:t>topical</a:t>
            </a:r>
            <a:r>
              <a:rPr lang="hu-HU" dirty="0" smtClean="0"/>
              <a:t> </a:t>
            </a:r>
            <a:r>
              <a:rPr lang="hu-HU" dirty="0" err="1" smtClean="0"/>
              <a:t>than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subject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same</a:t>
            </a:r>
            <a:r>
              <a:rPr lang="hu-HU" dirty="0" smtClean="0"/>
              <a:t> </a:t>
            </a:r>
            <a:r>
              <a:rPr lang="hu-HU" dirty="0" err="1" smtClean="0"/>
              <a:t>clause</a:t>
            </a:r>
            <a:r>
              <a:rPr lang="hu-HU" dirty="0" smtClean="0"/>
              <a:t> </a:t>
            </a:r>
            <a:r>
              <a:rPr lang="hu-HU" dirty="0" err="1" smtClean="0"/>
              <a:t>can</a:t>
            </a:r>
            <a:r>
              <a:rPr lang="hu-HU" dirty="0" smtClean="0"/>
              <a:t> </a:t>
            </a:r>
            <a:r>
              <a:rPr lang="hu-HU" dirty="0" err="1" smtClean="0"/>
              <a:t>only</a:t>
            </a:r>
            <a:r>
              <a:rPr lang="hu-HU" dirty="0" smtClean="0"/>
              <a:t> be </a:t>
            </a:r>
            <a:r>
              <a:rPr lang="hu-HU" dirty="0" err="1" smtClean="0"/>
              <a:t>construed</a:t>
            </a:r>
            <a:r>
              <a:rPr lang="hu-HU" dirty="0" smtClean="0"/>
              <a:t> </a:t>
            </a:r>
            <a:r>
              <a:rPr lang="hu-HU" dirty="0" err="1" smtClean="0"/>
              <a:t>as</a:t>
            </a:r>
            <a:r>
              <a:rPr lang="hu-HU" dirty="0" smtClean="0"/>
              <a:t> a </a:t>
            </a:r>
            <a:r>
              <a:rPr lang="hu-HU" dirty="0" err="1" smtClean="0"/>
              <a:t>focus</a:t>
            </a:r>
            <a:r>
              <a:rPr lang="hu-HU" dirty="0" smtClean="0"/>
              <a:t>.</a:t>
            </a:r>
          </a:p>
          <a:p>
            <a:pPr marL="514350" indent="-514350">
              <a:buAutoNum type="arabicParenBoth" startAt="29"/>
            </a:pPr>
            <a:endParaRPr lang="hu-HU" sz="2200" dirty="0" smtClean="0"/>
          </a:p>
          <a:p>
            <a:pPr>
              <a:buNone/>
            </a:pPr>
            <a:r>
              <a:rPr lang="hu-HU" dirty="0" err="1" smtClean="0"/>
              <a:t>Hungarian</a:t>
            </a:r>
            <a:r>
              <a:rPr lang="hu-HU" dirty="0" smtClean="0"/>
              <a:t>: </a:t>
            </a:r>
          </a:p>
          <a:p>
            <a:pPr>
              <a:buNone/>
            </a:pPr>
            <a:r>
              <a:rPr lang="hu-HU" dirty="0" err="1" smtClean="0"/>
              <a:t>topical-O</a:t>
            </a:r>
            <a:r>
              <a:rPr lang="hu-HU" dirty="0" smtClean="0"/>
              <a:t> – V </a:t>
            </a:r>
            <a:r>
              <a:rPr lang="hu-HU" dirty="0" err="1" smtClean="0"/>
              <a:t>agreement</a:t>
            </a:r>
            <a:r>
              <a:rPr lang="hu-HU" dirty="0" smtClean="0"/>
              <a:t> </a:t>
            </a:r>
            <a:r>
              <a:rPr lang="hu-HU" dirty="0" smtClean="0">
                <a:sym typeface="Wingdings" pitchFamily="2" charset="2"/>
              </a:rPr>
              <a:t></a:t>
            </a:r>
            <a:r>
              <a:rPr lang="hu-HU" dirty="0" smtClean="0"/>
              <a:t> </a:t>
            </a:r>
            <a:r>
              <a:rPr lang="hu-HU" dirty="0" err="1" smtClean="0"/>
              <a:t>definite-O</a:t>
            </a:r>
            <a:r>
              <a:rPr lang="hu-HU" dirty="0" smtClean="0"/>
              <a:t> – V </a:t>
            </a:r>
            <a:r>
              <a:rPr lang="hu-HU" dirty="0" err="1" smtClean="0"/>
              <a:t>agreement</a:t>
            </a:r>
            <a:r>
              <a:rPr lang="hu-HU" dirty="0" smtClean="0"/>
              <a:t> </a:t>
            </a:r>
          </a:p>
          <a:p>
            <a:pPr>
              <a:buNone/>
            </a:pPr>
            <a:r>
              <a:rPr lang="hu-HU" dirty="0" smtClean="0"/>
              <a:t>The </a:t>
            </a:r>
            <a:r>
              <a:rPr lang="hu-HU" dirty="0" err="1" smtClean="0"/>
              <a:t>Inverse</a:t>
            </a:r>
            <a:r>
              <a:rPr lang="hu-HU" dirty="0" smtClean="0"/>
              <a:t> </a:t>
            </a:r>
            <a:r>
              <a:rPr lang="hu-HU" dirty="0" err="1" smtClean="0"/>
              <a:t>Topicality</a:t>
            </a:r>
            <a:r>
              <a:rPr lang="hu-HU" dirty="0" smtClean="0"/>
              <a:t> </a:t>
            </a:r>
            <a:r>
              <a:rPr lang="hu-HU" dirty="0" err="1" smtClean="0"/>
              <a:t>Constraint</a:t>
            </a:r>
            <a:r>
              <a:rPr lang="hu-HU" dirty="0" smtClean="0"/>
              <a:t> is a </a:t>
            </a:r>
            <a:r>
              <a:rPr lang="hu-HU" dirty="0" err="1" smtClean="0"/>
              <a:t>linguistic</a:t>
            </a:r>
            <a:r>
              <a:rPr lang="hu-HU" dirty="0" smtClean="0"/>
              <a:t> </a:t>
            </a:r>
            <a:r>
              <a:rPr lang="hu-HU" dirty="0" err="1" smtClean="0"/>
              <a:t>fossil</a:t>
            </a:r>
            <a:r>
              <a:rPr lang="hu-HU" dirty="0" smtClean="0"/>
              <a:t>. </a:t>
            </a:r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/>
              <a:t> </a:t>
            </a:r>
            <a:r>
              <a:rPr lang="hu-HU" sz="4000" b="1" dirty="0" err="1" smtClean="0"/>
              <a:t>Claims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8" cy="5472608"/>
          </a:xfrm>
        </p:spPr>
        <p:txBody>
          <a:bodyPr>
            <a:normAutofit/>
          </a:bodyPr>
          <a:lstStyle/>
          <a:p>
            <a:endParaRPr lang="hu-HU" dirty="0" smtClean="0"/>
          </a:p>
          <a:p>
            <a:r>
              <a:rPr lang="hu-HU" dirty="0" smtClean="0"/>
              <a:t>The </a:t>
            </a:r>
            <a:r>
              <a:rPr lang="en-US" dirty="0" smtClean="0"/>
              <a:t>Inverse Agreement Constraint and the Person–Case Constraint</a:t>
            </a:r>
            <a:r>
              <a:rPr lang="hu-HU" dirty="0" smtClean="0"/>
              <a:t> </a:t>
            </a:r>
            <a:r>
              <a:rPr lang="en-US" dirty="0" smtClean="0"/>
              <a:t>in Uralic are manifestations of the same </a:t>
            </a:r>
            <a:r>
              <a:rPr lang="en-US" b="1" dirty="0" smtClean="0"/>
              <a:t>Inverse</a:t>
            </a:r>
            <a:r>
              <a:rPr lang="hu-HU" b="1" dirty="0" smtClean="0"/>
              <a:t> </a:t>
            </a:r>
            <a:r>
              <a:rPr lang="hu-HU" b="1" dirty="0" err="1" smtClean="0"/>
              <a:t>Topicality</a:t>
            </a:r>
            <a:r>
              <a:rPr lang="hu-HU" b="1" dirty="0" smtClean="0"/>
              <a:t> </a:t>
            </a:r>
            <a:r>
              <a:rPr lang="hu-HU" b="1" dirty="0" err="1" smtClean="0"/>
              <a:t>Constraint</a:t>
            </a:r>
            <a:r>
              <a:rPr lang="hu-HU" b="1" dirty="0" smtClean="0"/>
              <a:t>. </a:t>
            </a:r>
          </a:p>
          <a:p>
            <a:endParaRPr lang="hu-HU" sz="900" b="1" dirty="0"/>
          </a:p>
          <a:p>
            <a:r>
              <a:rPr lang="hu-HU" dirty="0" smtClean="0"/>
              <a:t>A</a:t>
            </a:r>
            <a:r>
              <a:rPr lang="en-US" dirty="0" err="1" smtClean="0"/>
              <a:t>lternative</a:t>
            </a:r>
            <a:r>
              <a:rPr lang="en-US" dirty="0" smtClean="0"/>
              <a:t> analyses of the P</a:t>
            </a:r>
            <a:r>
              <a:rPr lang="hu-HU" dirty="0" err="1" smtClean="0"/>
              <a:t>CC</a:t>
            </a:r>
            <a:r>
              <a:rPr lang="en-US" dirty="0" smtClean="0"/>
              <a:t>, e.g., those deriving it from the mechanism of </a:t>
            </a:r>
            <a:r>
              <a:rPr lang="hu-HU" dirty="0" smtClean="0"/>
              <a:t>M</a:t>
            </a:r>
            <a:r>
              <a:rPr lang="en-US" dirty="0" err="1" smtClean="0"/>
              <a:t>ultiple</a:t>
            </a:r>
            <a:r>
              <a:rPr lang="en-US" dirty="0" smtClean="0"/>
              <a:t> Agree, cannot account for</a:t>
            </a:r>
            <a:r>
              <a:rPr lang="hu-HU" dirty="0" smtClean="0"/>
              <a:t> </a:t>
            </a:r>
            <a:r>
              <a:rPr lang="en-US" dirty="0" smtClean="0"/>
              <a:t>the whole range of data attested.</a:t>
            </a:r>
            <a:endParaRPr lang="en-US" b="1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850106"/>
          </a:xfrm>
        </p:spPr>
        <p:txBody>
          <a:bodyPr>
            <a:noAutofit/>
          </a:bodyPr>
          <a:lstStyle/>
          <a:p>
            <a:r>
              <a:rPr lang="hu-HU" sz="3600" b="1" dirty="0" smtClean="0"/>
              <a:t>3. </a:t>
            </a:r>
            <a:r>
              <a:rPr lang="hu-HU" sz="3600" b="1" dirty="0" err="1" smtClean="0"/>
              <a:t>Differential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object</a:t>
            </a:r>
            <a:r>
              <a:rPr lang="hu-HU" sz="3600" b="1" dirty="0" smtClean="0"/>
              <a:t> marking </a:t>
            </a:r>
            <a:r>
              <a:rPr lang="hu-HU" sz="3600" b="1" dirty="0" err="1" smtClean="0"/>
              <a:t>in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Uralic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628800"/>
            <a:ext cx="8712968" cy="489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b="1" dirty="0" err="1" smtClean="0"/>
              <a:t>Eastern</a:t>
            </a:r>
            <a:r>
              <a:rPr lang="hu-HU" b="1" dirty="0" smtClean="0"/>
              <a:t> </a:t>
            </a:r>
            <a:r>
              <a:rPr lang="hu-HU" b="1" dirty="0" err="1" smtClean="0"/>
              <a:t>Mansi</a:t>
            </a:r>
            <a:r>
              <a:rPr lang="hu-HU" b="1" dirty="0" smtClean="0"/>
              <a:t>: O </a:t>
            </a:r>
            <a:r>
              <a:rPr lang="hu-HU" b="1" dirty="0" err="1" smtClean="0"/>
              <a:t>case-marked</a:t>
            </a:r>
            <a:r>
              <a:rPr lang="hu-HU" b="1" dirty="0" smtClean="0"/>
              <a:t> </a:t>
            </a:r>
            <a:r>
              <a:rPr lang="hu-HU" b="1" dirty="0" err="1" smtClean="0"/>
              <a:t>iff</a:t>
            </a:r>
            <a:r>
              <a:rPr lang="hu-HU" b="1" dirty="0" smtClean="0"/>
              <a:t>  </a:t>
            </a:r>
            <a:r>
              <a:rPr lang="hu-HU" b="1" dirty="0" err="1" smtClean="0"/>
              <a:t>secondary</a:t>
            </a:r>
            <a:r>
              <a:rPr lang="hu-HU" b="1" dirty="0" smtClean="0"/>
              <a:t> </a:t>
            </a:r>
            <a:r>
              <a:rPr lang="hu-HU" b="1" dirty="0" err="1" smtClean="0"/>
              <a:t>topic</a:t>
            </a:r>
            <a:r>
              <a:rPr lang="hu-HU" b="1" dirty="0" smtClean="0"/>
              <a:t>:</a:t>
            </a:r>
          </a:p>
          <a:p>
            <a:pPr>
              <a:buNone/>
            </a:pPr>
            <a:r>
              <a:rPr lang="hu-HU" dirty="0" smtClean="0"/>
              <a:t>(28)	a. 	</a:t>
            </a:r>
            <a:r>
              <a:rPr lang="hu-HU" i="1" dirty="0" err="1" smtClean="0"/>
              <a:t>kom</a:t>
            </a:r>
            <a:r>
              <a:rPr lang="hu-HU" i="1" dirty="0" smtClean="0"/>
              <a:t> 	</a:t>
            </a:r>
            <a:r>
              <a:rPr lang="hu-HU" i="1" dirty="0" err="1" smtClean="0"/>
              <a:t>jowt-nyõõl</a:t>
            </a:r>
            <a:r>
              <a:rPr lang="hu-HU" i="1" dirty="0" smtClean="0"/>
              <a:t> 	</a:t>
            </a:r>
            <a:r>
              <a:rPr lang="hu-HU" i="1" dirty="0" err="1" smtClean="0"/>
              <a:t>wø-s</a:t>
            </a:r>
            <a:r>
              <a:rPr lang="hu-HU" i="1" dirty="0" smtClean="0"/>
              <a:t> 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		man 	</a:t>
            </a:r>
            <a:r>
              <a:rPr lang="hu-HU" dirty="0" err="1" smtClean="0"/>
              <a:t>bow-arrow</a:t>
            </a:r>
            <a:r>
              <a:rPr lang="hu-HU" dirty="0" smtClean="0"/>
              <a:t> 	</a:t>
            </a:r>
            <a:r>
              <a:rPr lang="hu-HU" dirty="0" err="1" smtClean="0"/>
              <a:t>take-</a:t>
            </a:r>
            <a:r>
              <a:rPr lang="hu-HU" cap="small" dirty="0" err="1" smtClean="0"/>
              <a:t>past</a:t>
            </a:r>
            <a:r>
              <a:rPr lang="hu-HU" dirty="0" smtClean="0"/>
              <a:t> </a:t>
            </a:r>
          </a:p>
          <a:p>
            <a:pPr>
              <a:buNone/>
            </a:pPr>
            <a:r>
              <a:rPr lang="hu-HU" dirty="0" smtClean="0"/>
              <a:t>			‘The man </a:t>
            </a:r>
            <a:r>
              <a:rPr lang="hu-HU" dirty="0" err="1" smtClean="0"/>
              <a:t>took</a:t>
            </a:r>
            <a:r>
              <a:rPr lang="hu-HU" dirty="0" smtClean="0"/>
              <a:t> a </a:t>
            </a:r>
            <a:r>
              <a:rPr lang="hu-HU" dirty="0" err="1" smtClean="0"/>
              <a:t>bow</a:t>
            </a:r>
            <a:r>
              <a:rPr lang="hu-HU" dirty="0" smtClean="0"/>
              <a:t> and an </a:t>
            </a:r>
            <a:r>
              <a:rPr lang="hu-HU" dirty="0" err="1" smtClean="0"/>
              <a:t>arrow</a:t>
            </a:r>
            <a:r>
              <a:rPr lang="hu-HU" dirty="0" smtClean="0"/>
              <a:t>’   				 </a:t>
            </a:r>
          </a:p>
          <a:p>
            <a:pPr>
              <a:buNone/>
            </a:pPr>
            <a:r>
              <a:rPr lang="hu-HU" dirty="0" smtClean="0"/>
              <a:t>  	  	b.	</a:t>
            </a:r>
            <a:r>
              <a:rPr lang="hu-HU" i="1" dirty="0" err="1" smtClean="0"/>
              <a:t>õõw-</a:t>
            </a:r>
            <a:r>
              <a:rPr lang="hu-HU" b="1" i="1" dirty="0" err="1" smtClean="0">
                <a:solidFill>
                  <a:srgbClr val="FF0000"/>
                </a:solidFill>
              </a:rPr>
              <a:t>mø</a:t>
            </a:r>
            <a:r>
              <a:rPr lang="hu-HU" i="1" dirty="0" smtClean="0"/>
              <a:t> 		</a:t>
            </a:r>
            <a:r>
              <a:rPr lang="hu-HU" i="1" dirty="0" err="1" smtClean="0"/>
              <a:t>öät</a:t>
            </a:r>
            <a:r>
              <a:rPr lang="hu-HU" i="1" dirty="0" smtClean="0"/>
              <a:t>  	</a:t>
            </a:r>
            <a:r>
              <a:rPr lang="hu-HU" i="1" dirty="0" err="1" smtClean="0"/>
              <a:t>kont-iiløm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		</a:t>
            </a:r>
            <a:r>
              <a:rPr lang="hu-HU" dirty="0" err="1" smtClean="0"/>
              <a:t>door-</a:t>
            </a:r>
            <a:r>
              <a:rPr lang="hu-HU" b="1" cap="small" dirty="0" err="1" smtClean="0">
                <a:solidFill>
                  <a:srgbClr val="FF0000"/>
                </a:solidFill>
              </a:rPr>
              <a:t>acc</a:t>
            </a:r>
            <a:r>
              <a:rPr lang="hu-HU" cap="small" dirty="0" smtClean="0"/>
              <a:t> 	</a:t>
            </a:r>
            <a:r>
              <a:rPr lang="hu-HU" cap="small" dirty="0" err="1" smtClean="0"/>
              <a:t>neg</a:t>
            </a:r>
            <a:r>
              <a:rPr lang="hu-HU" dirty="0" smtClean="0"/>
              <a:t>  </a:t>
            </a:r>
            <a:r>
              <a:rPr lang="hu-HU" dirty="0" err="1" smtClean="0"/>
              <a:t>find-</a:t>
            </a:r>
            <a:r>
              <a:rPr lang="hu-HU" b="1" cap="small" dirty="0" err="1" smtClean="0"/>
              <a:t>obj</a:t>
            </a:r>
            <a:r>
              <a:rPr lang="hu-HU" cap="small" dirty="0" err="1" smtClean="0"/>
              <a:t>.1sg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		‘I </a:t>
            </a:r>
            <a:r>
              <a:rPr lang="hu-HU" dirty="0" err="1" smtClean="0"/>
              <a:t>can’t</a:t>
            </a:r>
            <a:r>
              <a:rPr lang="hu-HU" dirty="0" smtClean="0"/>
              <a:t> </a:t>
            </a:r>
            <a:r>
              <a:rPr lang="hu-HU" dirty="0" err="1" smtClean="0"/>
              <a:t>find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door</a:t>
            </a:r>
            <a:r>
              <a:rPr lang="hu-HU" dirty="0" smtClean="0"/>
              <a:t>.’	</a:t>
            </a:r>
            <a:endParaRPr lang="hu-H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Autofit/>
          </a:bodyPr>
          <a:lstStyle/>
          <a:p>
            <a:r>
              <a:rPr lang="hu-HU" sz="3600" b="1" dirty="0" smtClean="0"/>
              <a:t>A </a:t>
            </a:r>
            <a:r>
              <a:rPr lang="hu-HU" sz="3600" b="1" dirty="0" err="1" smtClean="0"/>
              <a:t>Person-Case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Constraint</a:t>
            </a:r>
            <a:r>
              <a:rPr lang="hu-HU" sz="3600" b="1" dirty="0" smtClean="0"/>
              <a:t>: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412776"/>
            <a:ext cx="8640960" cy="5256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b="1" dirty="0" err="1" smtClean="0"/>
              <a:t>1st</a:t>
            </a:r>
            <a:r>
              <a:rPr lang="hu-HU" b="1" dirty="0" smtClean="0"/>
              <a:t> and </a:t>
            </a:r>
            <a:r>
              <a:rPr lang="hu-HU" b="1" dirty="0" err="1" smtClean="0"/>
              <a:t>2nd</a:t>
            </a:r>
            <a:r>
              <a:rPr lang="hu-HU" b="1" dirty="0" smtClean="0"/>
              <a:t> </a:t>
            </a:r>
            <a:r>
              <a:rPr lang="hu-HU" b="1" dirty="0" err="1" smtClean="0"/>
              <a:t>person</a:t>
            </a:r>
            <a:r>
              <a:rPr lang="hu-HU" b="1" dirty="0" smtClean="0"/>
              <a:t> </a:t>
            </a:r>
            <a:r>
              <a:rPr lang="hu-HU" b="1" dirty="0" err="1" smtClean="0"/>
              <a:t>objects</a:t>
            </a:r>
            <a:r>
              <a:rPr lang="hu-HU" b="1" dirty="0" smtClean="0"/>
              <a:t> </a:t>
            </a:r>
            <a:r>
              <a:rPr lang="hu-HU" b="1" dirty="0" err="1" smtClean="0"/>
              <a:t>are</a:t>
            </a:r>
            <a:r>
              <a:rPr lang="hu-HU" b="1" dirty="0" smtClean="0"/>
              <a:t> </a:t>
            </a:r>
            <a:r>
              <a:rPr lang="hu-HU" b="1" dirty="0" err="1" smtClean="0"/>
              <a:t>caseless</a:t>
            </a:r>
            <a:r>
              <a:rPr lang="hu-HU" dirty="0" smtClean="0"/>
              <a:t>: </a:t>
            </a:r>
          </a:p>
          <a:p>
            <a:pPr>
              <a:buNone/>
            </a:pPr>
            <a:endParaRPr lang="hu-HU" sz="1100" dirty="0" smtClean="0"/>
          </a:p>
          <a:p>
            <a:pPr>
              <a:buNone/>
            </a:pPr>
            <a:r>
              <a:rPr lang="hu-HU" dirty="0" smtClean="0"/>
              <a:t>(29)</a:t>
            </a:r>
            <a:r>
              <a:rPr lang="hu-HU" i="1" dirty="0" smtClean="0"/>
              <a:t> 	</a:t>
            </a:r>
            <a:r>
              <a:rPr lang="hu-HU" b="1" i="1" dirty="0" err="1" smtClean="0"/>
              <a:t>öän-øm</a:t>
            </a:r>
            <a:r>
              <a:rPr lang="hu-HU" i="1" dirty="0" smtClean="0"/>
              <a:t> 	</a:t>
            </a:r>
            <a:r>
              <a:rPr lang="hu-HU" i="1" dirty="0" err="1" smtClean="0"/>
              <a:t>jål-ääl-ääl-øn</a:t>
            </a:r>
            <a:r>
              <a:rPr lang="hu-HU" i="1" dirty="0" smtClean="0"/>
              <a:t>. 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I-1</a:t>
            </a:r>
            <a:r>
              <a:rPr lang="hu-HU" cap="small" dirty="0" err="1" smtClean="0"/>
              <a:t>sg</a:t>
            </a:r>
            <a:r>
              <a:rPr lang="hu-HU" dirty="0" smtClean="0"/>
              <a:t> 		</a:t>
            </a:r>
            <a:r>
              <a:rPr lang="hu-HU" dirty="0" err="1" smtClean="0"/>
              <a:t>down-kill-</a:t>
            </a:r>
            <a:r>
              <a:rPr lang="hu-HU" cap="small" dirty="0" err="1" smtClean="0"/>
              <a:t>imp-obj.2sg</a:t>
            </a:r>
            <a:r>
              <a:rPr lang="hu-HU" dirty="0" smtClean="0"/>
              <a:t> </a:t>
            </a:r>
          </a:p>
          <a:p>
            <a:pPr>
              <a:buNone/>
            </a:pPr>
            <a:r>
              <a:rPr lang="hu-HU" dirty="0" smtClean="0"/>
              <a:t>		‘</a:t>
            </a:r>
            <a:r>
              <a:rPr lang="hu-HU" dirty="0" err="1" smtClean="0"/>
              <a:t>Kill</a:t>
            </a:r>
            <a:r>
              <a:rPr lang="hu-HU" dirty="0" smtClean="0"/>
              <a:t> </a:t>
            </a:r>
            <a:r>
              <a:rPr lang="hu-HU" b="1" dirty="0" err="1" smtClean="0"/>
              <a:t>me</a:t>
            </a:r>
            <a:r>
              <a:rPr lang="hu-HU" dirty="0" smtClean="0"/>
              <a:t>!’</a:t>
            </a:r>
            <a:r>
              <a:rPr lang="hu-HU" sz="800" dirty="0" smtClean="0"/>
              <a:t>	</a:t>
            </a:r>
          </a:p>
          <a:p>
            <a:pPr>
              <a:buNone/>
            </a:pPr>
            <a:r>
              <a:rPr lang="hu-HU" sz="800" dirty="0" smtClean="0"/>
              <a:t>						</a:t>
            </a:r>
          </a:p>
          <a:p>
            <a:pPr>
              <a:buNone/>
            </a:pPr>
            <a:r>
              <a:rPr lang="hu-HU" dirty="0" smtClean="0"/>
              <a:t>(30)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i="1" dirty="0" err="1" smtClean="0"/>
              <a:t>Om</a:t>
            </a:r>
            <a:r>
              <a:rPr lang="hu-HU" i="1" dirty="0" smtClean="0"/>
              <a:t> </a:t>
            </a:r>
            <a:r>
              <a:rPr lang="hu-HU" b="1" i="1" dirty="0" err="1" smtClean="0"/>
              <a:t>nää-n</a:t>
            </a:r>
            <a:r>
              <a:rPr lang="hu-HU" i="1" dirty="0" smtClean="0"/>
              <a:t>    </a:t>
            </a:r>
            <a:r>
              <a:rPr lang="hu-HU" i="1" dirty="0" err="1" smtClean="0"/>
              <a:t>jorøl</a:t>
            </a:r>
            <a:r>
              <a:rPr lang="hu-HU" i="1" dirty="0" smtClean="0"/>
              <a:t>  	       </a:t>
            </a:r>
            <a:r>
              <a:rPr lang="hu-HU" i="1" dirty="0" err="1" smtClean="0"/>
              <a:t>tảt-øs-løm</a:t>
            </a:r>
            <a:r>
              <a:rPr lang="hu-HU" i="1" dirty="0" smtClean="0"/>
              <a:t>  		</a:t>
            </a:r>
            <a:r>
              <a:rPr lang="hu-HU" i="1" dirty="0" err="1" smtClean="0"/>
              <a:t>tøg</a:t>
            </a:r>
            <a:r>
              <a:rPr lang="hu-HU" dirty="0" smtClean="0"/>
              <a:t>. 	</a:t>
            </a:r>
          </a:p>
          <a:p>
            <a:pPr>
              <a:buNone/>
            </a:pPr>
            <a:r>
              <a:rPr lang="hu-HU" dirty="0" smtClean="0"/>
              <a:t>	I	</a:t>
            </a:r>
            <a:r>
              <a:rPr lang="hu-HU" dirty="0" err="1" smtClean="0"/>
              <a:t>you-2</a:t>
            </a:r>
            <a:r>
              <a:rPr lang="hu-HU" cap="small" dirty="0" err="1" smtClean="0"/>
              <a:t>sg</a:t>
            </a:r>
            <a:r>
              <a:rPr lang="hu-HU" cap="small" dirty="0" smtClean="0"/>
              <a:t> </a:t>
            </a:r>
            <a:r>
              <a:rPr lang="hu-HU" dirty="0" err="1" smtClean="0"/>
              <a:t>on.purpose</a:t>
            </a:r>
            <a:r>
              <a:rPr lang="hu-HU" dirty="0" smtClean="0"/>
              <a:t> </a:t>
            </a:r>
            <a:r>
              <a:rPr lang="hu-HU" dirty="0" err="1" smtClean="0"/>
              <a:t>bring-</a:t>
            </a:r>
            <a:r>
              <a:rPr lang="hu-HU" cap="small" dirty="0" err="1" smtClean="0"/>
              <a:t>past-obj.1sg</a:t>
            </a:r>
            <a:r>
              <a:rPr lang="hu-HU" dirty="0" smtClean="0"/>
              <a:t>	here</a:t>
            </a:r>
          </a:p>
          <a:p>
            <a:pPr>
              <a:buNone/>
            </a:pPr>
            <a:r>
              <a:rPr lang="hu-HU" dirty="0" smtClean="0"/>
              <a:t>	‘I </a:t>
            </a:r>
            <a:r>
              <a:rPr lang="hu-HU" dirty="0" err="1" smtClean="0"/>
              <a:t>brought</a:t>
            </a:r>
            <a:r>
              <a:rPr lang="hu-HU" dirty="0" smtClean="0"/>
              <a:t> </a:t>
            </a:r>
            <a:r>
              <a:rPr lang="hu-HU" b="1" dirty="0" err="1" smtClean="0"/>
              <a:t>you</a:t>
            </a:r>
            <a:r>
              <a:rPr lang="hu-HU" dirty="0" smtClean="0"/>
              <a:t> here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purpose</a:t>
            </a:r>
            <a:r>
              <a:rPr lang="hu-HU" dirty="0" smtClean="0"/>
              <a:t>.’ (</a:t>
            </a:r>
            <a:r>
              <a:rPr lang="hu-HU" dirty="0" err="1" smtClean="0"/>
              <a:t>Eastern</a:t>
            </a:r>
            <a:r>
              <a:rPr lang="hu-HU" dirty="0" smtClean="0"/>
              <a:t> </a:t>
            </a:r>
            <a:r>
              <a:rPr lang="hu-HU" dirty="0" err="1" smtClean="0"/>
              <a:t>Mansi</a:t>
            </a:r>
            <a:r>
              <a:rPr lang="hu-HU" dirty="0" smtClean="0"/>
              <a:t>)</a:t>
            </a:r>
            <a:endParaRPr lang="hu-H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b="1" dirty="0" err="1" smtClean="0"/>
              <a:t>Objects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anchored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to</a:t>
            </a:r>
            <a:r>
              <a:rPr lang="hu-HU" sz="3600" b="1" dirty="0" smtClean="0"/>
              <a:t> a </a:t>
            </a:r>
            <a:r>
              <a:rPr lang="hu-HU" sz="3600" b="1" dirty="0" err="1" smtClean="0"/>
              <a:t>1st</a:t>
            </a:r>
            <a:r>
              <a:rPr lang="hu-HU" sz="3600" b="1" dirty="0" smtClean="0"/>
              <a:t>/</a:t>
            </a:r>
            <a:r>
              <a:rPr lang="hu-HU" sz="3600" b="1" dirty="0" err="1" smtClean="0"/>
              <a:t>2nd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person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possessor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are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caseless</a:t>
            </a:r>
            <a:r>
              <a:rPr lang="hu-HU" sz="3600" b="1" dirty="0" smtClean="0"/>
              <a:t>: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600200"/>
            <a:ext cx="8964488" cy="49251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dirty="0" smtClean="0"/>
              <a:t>(31) 	</a:t>
            </a:r>
            <a:r>
              <a:rPr lang="hu-HU" i="1" dirty="0" err="1" smtClean="0"/>
              <a:t>ääk-</a:t>
            </a:r>
            <a:r>
              <a:rPr lang="hu-HU" b="1" i="1" dirty="0" err="1" smtClean="0"/>
              <a:t>øn</a:t>
            </a:r>
            <a:r>
              <a:rPr lang="hu-HU" i="1" dirty="0" smtClean="0"/>
              <a:t> 		</a:t>
            </a:r>
            <a:r>
              <a:rPr lang="hu-HU" i="1" dirty="0" err="1" smtClean="0"/>
              <a:t>komøly</a:t>
            </a:r>
            <a:r>
              <a:rPr lang="hu-HU" i="1" dirty="0" smtClean="0"/>
              <a:t> 	</a:t>
            </a:r>
            <a:r>
              <a:rPr lang="hu-HU" i="1" dirty="0" err="1" smtClean="0"/>
              <a:t>woåxtl-øs-løn</a:t>
            </a:r>
            <a:r>
              <a:rPr lang="hu-HU" i="1" dirty="0" smtClean="0"/>
              <a:t>! 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uncle-2</a:t>
            </a:r>
            <a:r>
              <a:rPr lang="hu-HU" cap="small" dirty="0" err="1" smtClean="0"/>
              <a:t>sg</a:t>
            </a:r>
            <a:r>
              <a:rPr lang="hu-HU" cap="small" dirty="0" smtClean="0"/>
              <a:t> </a:t>
            </a:r>
            <a:r>
              <a:rPr lang="hu-HU" dirty="0" smtClean="0"/>
              <a:t>	</a:t>
            </a:r>
            <a:r>
              <a:rPr lang="hu-HU" dirty="0" err="1" smtClean="0"/>
              <a:t>how</a:t>
            </a:r>
            <a:r>
              <a:rPr lang="hu-HU" dirty="0" smtClean="0"/>
              <a:t> 		</a:t>
            </a:r>
            <a:r>
              <a:rPr lang="hu-HU" dirty="0" err="1" smtClean="0"/>
              <a:t>leave-</a:t>
            </a:r>
            <a:r>
              <a:rPr lang="hu-HU" cap="small" dirty="0" smtClean="0"/>
              <a:t> </a:t>
            </a:r>
            <a:r>
              <a:rPr lang="hu-HU" cap="small" dirty="0" err="1" smtClean="0"/>
              <a:t>past-obj.2sg</a:t>
            </a:r>
            <a:r>
              <a:rPr lang="hu-HU" dirty="0" smtClean="0"/>
              <a:t> </a:t>
            </a:r>
          </a:p>
          <a:p>
            <a:pPr>
              <a:buNone/>
            </a:pPr>
            <a:r>
              <a:rPr lang="hu-HU" dirty="0" smtClean="0"/>
              <a:t>		‘</a:t>
            </a:r>
            <a:r>
              <a:rPr lang="hu-HU" dirty="0" err="1" smtClean="0"/>
              <a:t>How</a:t>
            </a:r>
            <a:r>
              <a:rPr lang="hu-HU" dirty="0" smtClean="0"/>
              <a:t> </a:t>
            </a:r>
            <a:r>
              <a:rPr lang="hu-HU" dirty="0" err="1" smtClean="0"/>
              <a:t>could</a:t>
            </a:r>
            <a:r>
              <a:rPr lang="hu-HU" dirty="0" smtClean="0"/>
              <a:t> </a:t>
            </a:r>
            <a:r>
              <a:rPr lang="hu-HU" dirty="0" err="1" smtClean="0"/>
              <a:t>you</a:t>
            </a:r>
            <a:r>
              <a:rPr lang="hu-HU" dirty="0" smtClean="0"/>
              <a:t> </a:t>
            </a:r>
            <a:r>
              <a:rPr lang="hu-HU" dirty="0" err="1" smtClean="0"/>
              <a:t>leave</a:t>
            </a:r>
            <a:r>
              <a:rPr lang="hu-HU" dirty="0" smtClean="0"/>
              <a:t> </a:t>
            </a:r>
            <a:r>
              <a:rPr lang="hu-HU" b="1" dirty="0" err="1" smtClean="0"/>
              <a:t>your</a:t>
            </a:r>
            <a:r>
              <a:rPr lang="hu-HU" b="1" dirty="0" smtClean="0"/>
              <a:t> </a:t>
            </a:r>
            <a:r>
              <a:rPr lang="hu-HU" dirty="0" err="1" smtClean="0"/>
              <a:t>uncle</a:t>
            </a:r>
            <a:r>
              <a:rPr lang="hu-HU" dirty="0" smtClean="0"/>
              <a:t>!’  (E </a:t>
            </a:r>
            <a:r>
              <a:rPr lang="hu-HU" dirty="0" err="1" smtClean="0"/>
              <a:t>Mansi</a:t>
            </a:r>
            <a:r>
              <a:rPr lang="hu-HU" dirty="0" smtClean="0"/>
              <a:t>)</a:t>
            </a:r>
          </a:p>
          <a:p>
            <a:pPr>
              <a:buNone/>
            </a:pPr>
            <a:endParaRPr lang="hu-HU" sz="1000" dirty="0" smtClean="0"/>
          </a:p>
          <a:p>
            <a:pPr>
              <a:buNone/>
            </a:pPr>
            <a:r>
              <a:rPr lang="hu-HU" dirty="0" smtClean="0"/>
              <a:t>A </a:t>
            </a:r>
            <a:r>
              <a:rPr lang="hu-HU" dirty="0" err="1" smtClean="0"/>
              <a:t>possessive</a:t>
            </a:r>
            <a:r>
              <a:rPr lang="hu-HU" dirty="0" smtClean="0"/>
              <a:t> </a:t>
            </a:r>
            <a:r>
              <a:rPr lang="hu-HU" dirty="0" err="1" smtClean="0"/>
              <a:t>suffix</a:t>
            </a:r>
            <a:r>
              <a:rPr lang="hu-HU" dirty="0" smtClean="0"/>
              <a:t> </a:t>
            </a:r>
            <a:r>
              <a:rPr lang="hu-HU" dirty="0" err="1" smtClean="0"/>
              <a:t>doesn’t</a:t>
            </a:r>
            <a:r>
              <a:rPr lang="hu-HU" dirty="0" smtClean="0"/>
              <a:t> </a:t>
            </a:r>
            <a:r>
              <a:rPr lang="hu-HU" dirty="0" err="1" smtClean="0"/>
              <a:t>exempt</a:t>
            </a:r>
            <a:r>
              <a:rPr lang="hu-HU" dirty="0" smtClean="0"/>
              <a:t> </a:t>
            </a:r>
            <a:r>
              <a:rPr lang="hu-HU" dirty="0" err="1" smtClean="0"/>
              <a:t>from</a:t>
            </a:r>
            <a:r>
              <a:rPr lang="hu-HU" dirty="0" smtClean="0"/>
              <a:t> </a:t>
            </a:r>
          </a:p>
          <a:p>
            <a:pPr>
              <a:buNone/>
            </a:pPr>
            <a:r>
              <a:rPr lang="hu-HU" dirty="0" err="1" smtClean="0"/>
              <a:t>accusative</a:t>
            </a:r>
            <a:r>
              <a:rPr lang="hu-HU" dirty="0" smtClean="0"/>
              <a:t> marking:</a:t>
            </a:r>
          </a:p>
          <a:p>
            <a:pPr>
              <a:buNone/>
            </a:pPr>
            <a:r>
              <a:rPr lang="hu-HU" dirty="0" smtClean="0"/>
              <a:t>(32) 	</a:t>
            </a:r>
            <a:r>
              <a:rPr lang="hu-HU" i="1" dirty="0" err="1" smtClean="0"/>
              <a:t>sågrøp-</a:t>
            </a:r>
            <a:r>
              <a:rPr lang="hu-HU" b="1" i="1" dirty="0" err="1" smtClean="0">
                <a:solidFill>
                  <a:srgbClr val="FF0000"/>
                </a:solidFill>
              </a:rPr>
              <a:t>øtääm</a:t>
            </a:r>
            <a:r>
              <a:rPr lang="hu-HU" i="1" dirty="0" smtClean="0"/>
              <a:t> 	</a:t>
            </a:r>
            <a:r>
              <a:rPr lang="hu-HU" i="1" dirty="0" err="1" smtClean="0"/>
              <a:t>kont-øs-tø</a:t>
            </a:r>
            <a:r>
              <a:rPr lang="hu-HU" i="1" dirty="0" smtClean="0"/>
              <a:t>.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axe-</a:t>
            </a:r>
            <a:r>
              <a:rPr lang="hu-HU" b="1" dirty="0" err="1" smtClean="0">
                <a:solidFill>
                  <a:srgbClr val="FF0000"/>
                </a:solidFill>
              </a:rPr>
              <a:t>3</a:t>
            </a:r>
            <a:r>
              <a:rPr lang="hu-HU" b="1" cap="small" dirty="0" err="1" smtClean="0">
                <a:solidFill>
                  <a:srgbClr val="FF0000"/>
                </a:solidFill>
              </a:rPr>
              <a:t>sg.acc</a:t>
            </a:r>
            <a:r>
              <a:rPr lang="hu-HU" dirty="0" smtClean="0"/>
              <a:t> 	</a:t>
            </a:r>
            <a:r>
              <a:rPr lang="hu-HU" dirty="0" err="1" smtClean="0"/>
              <a:t>find-</a:t>
            </a:r>
            <a:r>
              <a:rPr lang="hu-HU" cap="small" dirty="0" err="1" smtClean="0"/>
              <a:t>past-obj.3sg</a:t>
            </a:r>
            <a:endParaRPr lang="hu-HU" cap="small" dirty="0" smtClean="0"/>
          </a:p>
          <a:p>
            <a:pPr>
              <a:buNone/>
            </a:pPr>
            <a:r>
              <a:rPr lang="hu-HU" dirty="0" smtClean="0"/>
              <a:t>		‘He </a:t>
            </a:r>
            <a:r>
              <a:rPr lang="hu-HU" dirty="0" err="1" smtClean="0"/>
              <a:t>found</a:t>
            </a:r>
            <a:r>
              <a:rPr lang="hu-HU" dirty="0" smtClean="0"/>
              <a:t> </a:t>
            </a:r>
            <a:r>
              <a:rPr lang="hu-HU" b="1" dirty="0" err="1" smtClean="0">
                <a:solidFill>
                  <a:srgbClr val="FF0000"/>
                </a:solidFill>
              </a:rPr>
              <a:t>his</a:t>
            </a:r>
            <a:r>
              <a:rPr lang="hu-HU" dirty="0" smtClean="0"/>
              <a:t> </a:t>
            </a:r>
            <a:r>
              <a:rPr lang="hu-HU" dirty="0" err="1" smtClean="0"/>
              <a:t>axe</a:t>
            </a:r>
            <a:r>
              <a:rPr lang="hu-HU" dirty="0" smtClean="0"/>
              <a:t>.’	</a:t>
            </a:r>
            <a:endParaRPr lang="hu-H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143000"/>
          </a:xfrm>
        </p:spPr>
        <p:txBody>
          <a:bodyPr>
            <a:noAutofit/>
          </a:bodyPr>
          <a:lstStyle/>
          <a:p>
            <a:r>
              <a:rPr lang="hu-HU" sz="3600" b="1" dirty="0" err="1" smtClean="0"/>
              <a:t>Hungarian</a:t>
            </a:r>
            <a:r>
              <a:rPr lang="hu-HU" sz="3600" b="1" dirty="0" smtClean="0"/>
              <a:t>: </a:t>
            </a:r>
            <a:r>
              <a:rPr lang="hu-HU" sz="3600" b="1" dirty="0" err="1" smtClean="0"/>
              <a:t>generalized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object</a:t>
            </a:r>
            <a:r>
              <a:rPr lang="hu-HU" sz="3600" b="1" dirty="0" smtClean="0"/>
              <a:t> marking;</a:t>
            </a:r>
            <a:br>
              <a:rPr lang="hu-HU" sz="3600" b="1" dirty="0" smtClean="0"/>
            </a:br>
            <a:r>
              <a:rPr lang="hu-HU" sz="3600" b="1" dirty="0" smtClean="0"/>
              <a:t>a </a:t>
            </a:r>
            <a:r>
              <a:rPr lang="hu-HU" sz="3600" b="1" dirty="0" err="1" smtClean="0"/>
              <a:t>relic</a:t>
            </a:r>
            <a:r>
              <a:rPr lang="hu-HU" sz="3600" b="1" dirty="0" smtClean="0"/>
              <a:t> of </a:t>
            </a:r>
            <a:r>
              <a:rPr lang="hu-HU" sz="3600" b="1" dirty="0" err="1" smtClean="0"/>
              <a:t>the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Inverse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Object</a:t>
            </a:r>
            <a:r>
              <a:rPr lang="hu-HU" sz="3600" b="1" dirty="0" smtClean="0"/>
              <a:t> Marking </a:t>
            </a:r>
            <a:r>
              <a:rPr lang="hu-HU" sz="3600" b="1" dirty="0" err="1" smtClean="0"/>
              <a:t>Constraint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844825"/>
            <a:ext cx="8496944" cy="475252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hu-HU" sz="4100" b="1" dirty="0" smtClean="0"/>
              <a:t>No </a:t>
            </a:r>
            <a:r>
              <a:rPr lang="hu-HU" sz="4100" b="1" dirty="0" err="1" smtClean="0"/>
              <a:t>accusative</a:t>
            </a:r>
            <a:r>
              <a:rPr lang="hu-HU" sz="4100" b="1" dirty="0" smtClean="0"/>
              <a:t> </a:t>
            </a:r>
            <a:r>
              <a:rPr lang="hu-HU" sz="4100" b="1" dirty="0" err="1" smtClean="0"/>
              <a:t>-</a:t>
            </a:r>
            <a:r>
              <a:rPr lang="hu-HU" sz="4100" b="1" i="1" dirty="0" err="1" smtClean="0"/>
              <a:t>t</a:t>
            </a:r>
            <a:r>
              <a:rPr lang="hu-HU" sz="4100" b="1" dirty="0" smtClean="0"/>
              <a:t> </a:t>
            </a:r>
            <a:r>
              <a:rPr lang="hu-HU" sz="4100" b="1" dirty="0" err="1" smtClean="0"/>
              <a:t>on</a:t>
            </a:r>
            <a:r>
              <a:rPr lang="hu-HU" sz="4100" b="1" cap="small" dirty="0" smtClean="0"/>
              <a:t> </a:t>
            </a:r>
            <a:r>
              <a:rPr lang="hu-HU" sz="4100" b="1" cap="small" dirty="0" err="1" smtClean="0"/>
              <a:t>sg</a:t>
            </a:r>
            <a:r>
              <a:rPr lang="hu-HU" sz="4100" b="1" dirty="0" err="1" smtClean="0"/>
              <a:t>1</a:t>
            </a:r>
            <a:r>
              <a:rPr lang="hu-HU" sz="4100" b="1" dirty="0" smtClean="0"/>
              <a:t>,2 </a:t>
            </a:r>
            <a:r>
              <a:rPr lang="hu-HU" sz="4100" b="1" dirty="0" err="1" smtClean="0"/>
              <a:t>objects</a:t>
            </a:r>
            <a:r>
              <a:rPr lang="hu-HU" sz="4100" dirty="0" smtClean="0"/>
              <a:t>:</a:t>
            </a:r>
          </a:p>
          <a:p>
            <a:pPr>
              <a:buNone/>
            </a:pPr>
            <a:r>
              <a:rPr lang="hu-HU" sz="4100" cap="small" dirty="0" smtClean="0"/>
              <a:t>(33)	</a:t>
            </a:r>
            <a:r>
              <a:rPr lang="hu-HU" sz="4100" cap="small" dirty="0" err="1" smtClean="0"/>
              <a:t>sg</a:t>
            </a:r>
            <a:r>
              <a:rPr lang="hu-HU" sz="4100" dirty="0" err="1" smtClean="0"/>
              <a:t>1</a:t>
            </a:r>
            <a:r>
              <a:rPr lang="hu-HU" sz="4100" dirty="0" smtClean="0"/>
              <a:t>:  </a:t>
            </a:r>
            <a:r>
              <a:rPr lang="hu-HU" sz="4100" b="1" i="1" dirty="0" err="1" smtClean="0"/>
              <a:t>eng-em</a:t>
            </a:r>
            <a:r>
              <a:rPr lang="hu-HU" sz="4100" b="1" dirty="0" smtClean="0"/>
              <a:t> </a:t>
            </a:r>
            <a:r>
              <a:rPr lang="hu-HU" sz="4100" b="1" i="1" dirty="0" smtClean="0"/>
              <a:t> 	</a:t>
            </a:r>
            <a:r>
              <a:rPr lang="hu-HU" sz="4100" dirty="0" smtClean="0"/>
              <a:t>	vs.	</a:t>
            </a:r>
            <a:r>
              <a:rPr lang="hu-HU" sz="4100" cap="small" dirty="0" err="1" smtClean="0"/>
              <a:t>pl</a:t>
            </a:r>
            <a:r>
              <a:rPr lang="hu-HU" sz="4100" dirty="0" err="1" smtClean="0"/>
              <a:t>1</a:t>
            </a:r>
            <a:r>
              <a:rPr lang="hu-HU" sz="4100" dirty="0" smtClean="0"/>
              <a:t>:</a:t>
            </a:r>
            <a:r>
              <a:rPr lang="hu-HU" sz="4100" i="1" dirty="0" smtClean="0"/>
              <a:t>	</a:t>
            </a:r>
            <a:r>
              <a:rPr lang="hu-HU" sz="4100" i="1" dirty="0" err="1" smtClean="0"/>
              <a:t>mi-nk-</a:t>
            </a:r>
            <a:r>
              <a:rPr lang="hu-HU" sz="4100" b="1" i="1" dirty="0" err="1" smtClean="0">
                <a:solidFill>
                  <a:srgbClr val="FF0000"/>
                </a:solidFill>
              </a:rPr>
              <a:t>et</a:t>
            </a:r>
            <a:r>
              <a:rPr lang="hu-HU" sz="4100" b="1" dirty="0" smtClean="0">
                <a:solidFill>
                  <a:srgbClr val="FF0000"/>
                </a:solidFill>
              </a:rPr>
              <a:t> </a:t>
            </a:r>
          </a:p>
          <a:p>
            <a:pPr marL="514350" indent="-514350">
              <a:buNone/>
            </a:pPr>
            <a:r>
              <a:rPr lang="hu-HU" sz="4100" dirty="0" smtClean="0"/>
              <a:t>		</a:t>
            </a:r>
            <a:r>
              <a:rPr lang="hu-HU" sz="4100" dirty="0" err="1" smtClean="0"/>
              <a:t>I-</a:t>
            </a:r>
            <a:r>
              <a:rPr lang="hu-HU" sz="4100" cap="small" dirty="0" err="1" smtClean="0"/>
              <a:t>poss</a:t>
            </a:r>
            <a:r>
              <a:rPr lang="hu-HU" sz="4100" dirty="0" err="1" smtClean="0"/>
              <a:t>1</a:t>
            </a:r>
            <a:r>
              <a:rPr lang="hu-HU" sz="4100" cap="small" dirty="0" err="1" smtClean="0"/>
              <a:t>sg</a:t>
            </a:r>
            <a:r>
              <a:rPr lang="hu-HU" sz="4100" cap="small" dirty="0" smtClean="0"/>
              <a:t>	</a:t>
            </a:r>
            <a:r>
              <a:rPr lang="hu-HU" sz="4100" dirty="0" smtClean="0"/>
              <a:t>		</a:t>
            </a:r>
            <a:r>
              <a:rPr lang="hu-HU" sz="4100" dirty="0" err="1" smtClean="0"/>
              <a:t>we-</a:t>
            </a:r>
            <a:r>
              <a:rPr lang="hu-HU" sz="4100" cap="small" dirty="0" err="1" smtClean="0"/>
              <a:t>poss</a:t>
            </a:r>
            <a:r>
              <a:rPr lang="hu-HU" sz="4100" dirty="0" err="1" smtClean="0"/>
              <a:t>1</a:t>
            </a:r>
            <a:r>
              <a:rPr lang="hu-HU" sz="4100" cap="small" dirty="0" err="1" smtClean="0"/>
              <a:t>pl-</a:t>
            </a:r>
            <a:r>
              <a:rPr lang="hu-HU" sz="4100" b="1" cap="small" dirty="0" err="1" smtClean="0">
                <a:solidFill>
                  <a:srgbClr val="FF0000"/>
                </a:solidFill>
              </a:rPr>
              <a:t>acc</a:t>
            </a:r>
            <a:endParaRPr lang="hu-HU" sz="4100" b="1" cap="small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endParaRPr lang="hu-HU" sz="4100" cap="small" dirty="0" smtClean="0"/>
          </a:p>
          <a:p>
            <a:pPr marL="514350" indent="-514350">
              <a:buNone/>
            </a:pPr>
            <a:r>
              <a:rPr lang="hu-HU" sz="4100" cap="small" dirty="0" smtClean="0"/>
              <a:t>		</a:t>
            </a:r>
            <a:r>
              <a:rPr lang="hu-HU" sz="4100" cap="small" dirty="0" err="1" smtClean="0"/>
              <a:t>sg</a:t>
            </a:r>
            <a:r>
              <a:rPr lang="hu-HU" sz="4100" dirty="0" err="1" smtClean="0"/>
              <a:t>2</a:t>
            </a:r>
            <a:r>
              <a:rPr lang="hu-HU" sz="4100" dirty="0" smtClean="0"/>
              <a:t>:	</a:t>
            </a:r>
            <a:r>
              <a:rPr lang="hu-HU" sz="4100" b="1" i="1" dirty="0" err="1" smtClean="0"/>
              <a:t>tég-ed</a:t>
            </a:r>
            <a:r>
              <a:rPr lang="hu-HU" sz="4100" b="1" dirty="0" smtClean="0"/>
              <a:t>  </a:t>
            </a:r>
            <a:r>
              <a:rPr lang="hu-HU" sz="4100" dirty="0" smtClean="0"/>
              <a:t>		</a:t>
            </a:r>
            <a:r>
              <a:rPr lang="hu-HU" sz="4100" cap="small" dirty="0" err="1" smtClean="0"/>
              <a:t>pl</a:t>
            </a:r>
            <a:r>
              <a:rPr lang="hu-HU" sz="4100" dirty="0" err="1" smtClean="0"/>
              <a:t>2</a:t>
            </a:r>
            <a:r>
              <a:rPr lang="hu-HU" sz="4100" dirty="0" smtClean="0"/>
              <a:t>:	</a:t>
            </a:r>
            <a:r>
              <a:rPr lang="hu-HU" sz="4100" i="1" dirty="0" err="1" smtClean="0"/>
              <a:t>ti-tek-</a:t>
            </a:r>
            <a:r>
              <a:rPr lang="hu-HU" sz="4100" b="1" i="1" dirty="0" err="1" smtClean="0">
                <a:solidFill>
                  <a:srgbClr val="FF0000"/>
                </a:solidFill>
              </a:rPr>
              <a:t>et</a:t>
            </a:r>
            <a:r>
              <a:rPr lang="hu-HU" sz="4100" b="1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hu-HU" sz="4100" dirty="0" smtClean="0"/>
              <a:t>		</a:t>
            </a:r>
            <a:r>
              <a:rPr lang="hu-HU" sz="4100" dirty="0" err="1" smtClean="0"/>
              <a:t>you-</a:t>
            </a:r>
            <a:r>
              <a:rPr lang="hu-HU" sz="4100" cap="small" dirty="0" err="1" smtClean="0"/>
              <a:t>poss</a:t>
            </a:r>
            <a:r>
              <a:rPr lang="hu-HU" sz="4100" dirty="0" err="1" smtClean="0"/>
              <a:t>2</a:t>
            </a:r>
            <a:r>
              <a:rPr lang="hu-HU" sz="4100" cap="small" dirty="0" err="1" smtClean="0"/>
              <a:t>sg</a:t>
            </a:r>
            <a:r>
              <a:rPr lang="hu-HU" sz="4100" dirty="0" smtClean="0"/>
              <a:t> 		</a:t>
            </a:r>
            <a:r>
              <a:rPr lang="hu-HU" sz="4100" dirty="0" err="1" smtClean="0"/>
              <a:t>you</a:t>
            </a:r>
            <a:r>
              <a:rPr lang="hu-HU" sz="4100" cap="small" baseline="-25000" dirty="0" err="1" smtClean="0"/>
              <a:t>pl</a:t>
            </a:r>
            <a:r>
              <a:rPr lang="hu-HU" sz="4100" dirty="0" err="1" smtClean="0"/>
              <a:t>-</a:t>
            </a:r>
            <a:r>
              <a:rPr lang="hu-HU" sz="4100" cap="small" dirty="0" smtClean="0"/>
              <a:t> </a:t>
            </a:r>
            <a:r>
              <a:rPr lang="hu-HU" sz="4100" cap="small" dirty="0" err="1" smtClean="0"/>
              <a:t>poss</a:t>
            </a:r>
            <a:r>
              <a:rPr lang="hu-HU" sz="4100" dirty="0" err="1" smtClean="0"/>
              <a:t>2</a:t>
            </a:r>
            <a:r>
              <a:rPr lang="hu-HU" sz="4100" cap="small" dirty="0" err="1" smtClean="0"/>
              <a:t>pl-</a:t>
            </a:r>
            <a:r>
              <a:rPr lang="hu-HU" sz="4100" b="1" cap="small" dirty="0" err="1" smtClean="0">
                <a:solidFill>
                  <a:srgbClr val="FF0000"/>
                </a:solidFill>
              </a:rPr>
              <a:t>acc</a:t>
            </a:r>
            <a:r>
              <a:rPr lang="hu-HU" sz="4100" cap="small" dirty="0" smtClean="0"/>
              <a:t>	</a:t>
            </a:r>
          </a:p>
          <a:p>
            <a:pPr>
              <a:buNone/>
            </a:pPr>
            <a:endParaRPr lang="hu-HU" sz="4100" dirty="0" smtClean="0"/>
          </a:p>
          <a:p>
            <a:pPr>
              <a:buNone/>
            </a:pPr>
            <a:r>
              <a:rPr lang="hu-HU" sz="4100" dirty="0" smtClean="0"/>
              <a:t>		</a:t>
            </a:r>
            <a:r>
              <a:rPr lang="hu-HU" sz="4100" cap="small" dirty="0" err="1" smtClean="0"/>
              <a:t>sg</a:t>
            </a:r>
            <a:r>
              <a:rPr lang="hu-HU" sz="4100" dirty="0" err="1" smtClean="0"/>
              <a:t>3</a:t>
            </a:r>
            <a:r>
              <a:rPr lang="hu-HU" sz="4100" dirty="0" smtClean="0"/>
              <a:t>: 	</a:t>
            </a:r>
            <a:r>
              <a:rPr lang="hu-HU" sz="4100" i="1" dirty="0" smtClean="0"/>
              <a:t>ő-</a:t>
            </a:r>
            <a:r>
              <a:rPr lang="hu-HU" sz="4100" b="1" i="1" dirty="0" smtClean="0">
                <a:solidFill>
                  <a:srgbClr val="FF0000"/>
                </a:solidFill>
              </a:rPr>
              <a:t>t</a:t>
            </a:r>
            <a:r>
              <a:rPr lang="hu-HU" sz="4100" dirty="0" smtClean="0"/>
              <a:t> ’			</a:t>
            </a:r>
            <a:r>
              <a:rPr lang="hu-HU" sz="4100" cap="small" dirty="0" err="1" smtClean="0"/>
              <a:t>pl</a:t>
            </a:r>
            <a:r>
              <a:rPr lang="hu-HU" sz="4100" dirty="0" err="1" smtClean="0"/>
              <a:t>3</a:t>
            </a:r>
            <a:r>
              <a:rPr lang="hu-HU" sz="4100" dirty="0" smtClean="0"/>
              <a:t>:	</a:t>
            </a:r>
            <a:r>
              <a:rPr lang="hu-HU" sz="4100" i="1" dirty="0" err="1" smtClean="0"/>
              <a:t>ő-k-</a:t>
            </a:r>
            <a:r>
              <a:rPr lang="hu-HU" sz="4100" b="1" i="1" dirty="0" err="1" smtClean="0">
                <a:solidFill>
                  <a:srgbClr val="FF0000"/>
                </a:solidFill>
              </a:rPr>
              <a:t>et</a:t>
            </a:r>
            <a:endParaRPr lang="hu-HU" sz="41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hu-HU" sz="4100" dirty="0" smtClean="0"/>
              <a:t>		(s)</a:t>
            </a:r>
            <a:r>
              <a:rPr lang="hu-HU" sz="4100" dirty="0" err="1" smtClean="0"/>
              <a:t>he-</a:t>
            </a:r>
            <a:r>
              <a:rPr lang="hu-HU" sz="4100" b="1" cap="small" dirty="0" err="1" smtClean="0">
                <a:solidFill>
                  <a:srgbClr val="FF0000"/>
                </a:solidFill>
              </a:rPr>
              <a:t>acc</a:t>
            </a:r>
            <a:r>
              <a:rPr lang="hu-HU" sz="4100" b="1" dirty="0" smtClean="0">
                <a:solidFill>
                  <a:srgbClr val="FF0000"/>
                </a:solidFill>
              </a:rPr>
              <a:t> </a:t>
            </a:r>
            <a:r>
              <a:rPr lang="hu-HU" sz="4100" dirty="0" smtClean="0"/>
              <a:t>			(s)he-</a:t>
            </a:r>
            <a:r>
              <a:rPr lang="hu-HU" sz="4100" cap="small" dirty="0" smtClean="0"/>
              <a:t> </a:t>
            </a:r>
            <a:r>
              <a:rPr lang="hu-HU" sz="4100" cap="small" dirty="0" err="1" smtClean="0"/>
              <a:t>pl-</a:t>
            </a:r>
            <a:r>
              <a:rPr lang="hu-HU" sz="4100" b="1" cap="small" dirty="0" err="1" smtClean="0">
                <a:solidFill>
                  <a:srgbClr val="FF0000"/>
                </a:solidFill>
              </a:rPr>
              <a:t>acc</a:t>
            </a:r>
            <a:r>
              <a:rPr lang="hu-HU" dirty="0" smtClean="0"/>
              <a:t>	</a:t>
            </a:r>
            <a:r>
              <a:rPr lang="hu-HU" i="1" dirty="0" smtClean="0"/>
              <a:t>				</a:t>
            </a:r>
            <a:endParaRPr lang="hu-H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1228998"/>
          </a:xfrm>
        </p:spPr>
        <p:txBody>
          <a:bodyPr>
            <a:noAutofit/>
          </a:bodyPr>
          <a:lstStyle/>
          <a:p>
            <a:r>
              <a:rPr lang="hu-HU" sz="3600" b="1" dirty="0" err="1" smtClean="0"/>
              <a:t>If</a:t>
            </a:r>
            <a:r>
              <a:rPr lang="hu-HU" sz="3600" b="1" dirty="0" smtClean="0"/>
              <a:t> O has a </a:t>
            </a:r>
            <a:r>
              <a:rPr lang="hu-HU" sz="3600" b="1" dirty="0" err="1" smtClean="0"/>
              <a:t>1</a:t>
            </a:r>
            <a:r>
              <a:rPr lang="hu-HU" sz="3200" b="1" dirty="0" err="1" smtClean="0"/>
              <a:t>st</a:t>
            </a:r>
            <a:r>
              <a:rPr lang="hu-HU" sz="3600" b="1" dirty="0" smtClean="0"/>
              <a:t>/</a:t>
            </a:r>
            <a:r>
              <a:rPr lang="hu-HU" sz="3600" b="1" dirty="0" err="1" smtClean="0"/>
              <a:t>2</a:t>
            </a:r>
            <a:r>
              <a:rPr lang="hu-HU" sz="3200" b="1" dirty="0" err="1" smtClean="0"/>
              <a:t>nd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person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possessor</a:t>
            </a:r>
            <a:r>
              <a:rPr lang="hu-HU" sz="3600" b="1" dirty="0" smtClean="0"/>
              <a:t>, </a:t>
            </a:r>
            <a:r>
              <a:rPr lang="hu-HU" sz="3600" b="1" dirty="0" err="1" smtClean="0"/>
              <a:t>accusative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-</a:t>
            </a:r>
            <a:r>
              <a:rPr lang="hu-HU" sz="3600" b="1" i="1" dirty="0" err="1" smtClean="0"/>
              <a:t>t</a:t>
            </a:r>
            <a:r>
              <a:rPr lang="hu-HU" sz="3600" b="1" dirty="0" smtClean="0"/>
              <a:t> is </a:t>
            </a:r>
            <a:r>
              <a:rPr lang="hu-HU" sz="3600" b="1" dirty="0" err="1" smtClean="0"/>
              <a:t>optional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1412776"/>
            <a:ext cx="9036496" cy="525658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hu-HU" sz="1000" dirty="0" smtClean="0"/>
          </a:p>
          <a:p>
            <a:pPr>
              <a:buNone/>
            </a:pPr>
            <a:r>
              <a:rPr lang="hu-HU" dirty="0" smtClean="0"/>
              <a:t>(34)a. </a:t>
            </a:r>
            <a:r>
              <a:rPr lang="hu-HU" i="1" dirty="0" smtClean="0"/>
              <a:t>Összetörték az   autó-m</a:t>
            </a:r>
            <a:r>
              <a:rPr lang="hu-HU" b="1" i="1" dirty="0" smtClean="0"/>
              <a:t>(</a:t>
            </a:r>
            <a:r>
              <a:rPr lang="hu-HU" b="1" i="1" dirty="0" err="1" smtClean="0">
                <a:solidFill>
                  <a:srgbClr val="FF0000"/>
                </a:solidFill>
              </a:rPr>
              <a:t>-at</a:t>
            </a:r>
            <a:r>
              <a:rPr lang="hu-HU" b="1" i="1" dirty="0" smtClean="0"/>
              <a:t>)         </a:t>
            </a:r>
            <a:r>
              <a:rPr lang="hu-HU" i="1" dirty="0" smtClean="0"/>
              <a:t>/</a:t>
            </a:r>
            <a:r>
              <a:rPr lang="hu-HU" i="1" dirty="0" err="1" smtClean="0"/>
              <a:t>autó-nk</a:t>
            </a:r>
            <a:r>
              <a:rPr lang="hu-HU" b="1" i="1" dirty="0" smtClean="0"/>
              <a:t>(</a:t>
            </a:r>
            <a:r>
              <a:rPr lang="hu-HU" b="1" i="1" dirty="0" err="1" smtClean="0">
                <a:solidFill>
                  <a:srgbClr val="FF0000"/>
                </a:solidFill>
              </a:rPr>
              <a:t>-at</a:t>
            </a:r>
            <a:r>
              <a:rPr lang="hu-HU" b="1" i="1" dirty="0" smtClean="0"/>
              <a:t>)</a:t>
            </a:r>
            <a:r>
              <a:rPr lang="hu-HU" dirty="0" smtClean="0"/>
              <a:t>.</a:t>
            </a:r>
          </a:p>
          <a:p>
            <a:pPr>
              <a:buNone/>
            </a:pPr>
            <a:r>
              <a:rPr lang="hu-HU" dirty="0" smtClean="0"/>
              <a:t>	        </a:t>
            </a:r>
            <a:r>
              <a:rPr lang="hu-HU" dirty="0" err="1" smtClean="0"/>
              <a:t>broke-3</a:t>
            </a:r>
            <a:r>
              <a:rPr lang="hu-HU" cap="small" dirty="0" err="1" smtClean="0"/>
              <a:t>pl</a:t>
            </a:r>
            <a:r>
              <a:rPr lang="hu-HU" dirty="0" smtClean="0"/>
              <a:t>	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car-</a:t>
            </a:r>
            <a:r>
              <a:rPr lang="hu-HU" cap="small" dirty="0" err="1" smtClean="0"/>
              <a:t>poss1sg</a:t>
            </a:r>
            <a:r>
              <a:rPr lang="hu-HU" b="1" cap="small" dirty="0" smtClean="0"/>
              <a:t>(</a:t>
            </a:r>
            <a:r>
              <a:rPr lang="hu-HU" b="1" cap="small" dirty="0" err="1" smtClean="0"/>
              <a:t>-</a:t>
            </a:r>
            <a:r>
              <a:rPr lang="hu-HU" cap="small" dirty="0" err="1" smtClean="0">
                <a:solidFill>
                  <a:srgbClr val="FF0000"/>
                </a:solidFill>
              </a:rPr>
              <a:t>acc</a:t>
            </a:r>
            <a:r>
              <a:rPr lang="hu-HU" b="1" dirty="0" smtClean="0"/>
              <a:t>)</a:t>
            </a:r>
            <a:r>
              <a:rPr lang="hu-HU" dirty="0" smtClean="0"/>
              <a:t>/</a:t>
            </a:r>
            <a:r>
              <a:rPr lang="hu-HU" cap="small" dirty="0" err="1" smtClean="0"/>
              <a:t>poss1pl</a:t>
            </a:r>
            <a:r>
              <a:rPr lang="hu-HU" b="1" cap="small" dirty="0" smtClean="0"/>
              <a:t>(</a:t>
            </a:r>
            <a:r>
              <a:rPr lang="hu-HU" b="1" cap="small" dirty="0" err="1" smtClean="0"/>
              <a:t>-</a:t>
            </a:r>
            <a:r>
              <a:rPr lang="hu-HU" cap="small" dirty="0" err="1" smtClean="0">
                <a:solidFill>
                  <a:srgbClr val="FF0000"/>
                </a:solidFill>
              </a:rPr>
              <a:t>acc</a:t>
            </a:r>
            <a:r>
              <a:rPr lang="hu-HU" b="1" cap="small" dirty="0" smtClean="0"/>
              <a:t>)</a:t>
            </a:r>
            <a:r>
              <a:rPr lang="hu-HU" cap="small" dirty="0" smtClean="0"/>
              <a:t> 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 	       ‘</a:t>
            </a:r>
            <a:r>
              <a:rPr lang="hu-HU" dirty="0" err="1" smtClean="0"/>
              <a:t>They</a:t>
            </a:r>
            <a:r>
              <a:rPr lang="hu-HU" dirty="0" smtClean="0"/>
              <a:t> </a:t>
            </a:r>
            <a:r>
              <a:rPr lang="hu-HU" dirty="0" err="1" smtClean="0"/>
              <a:t>broke</a:t>
            </a:r>
            <a:r>
              <a:rPr lang="hu-HU" dirty="0" smtClean="0"/>
              <a:t>  </a:t>
            </a:r>
            <a:r>
              <a:rPr lang="hu-HU" dirty="0" err="1" smtClean="0"/>
              <a:t>my</a:t>
            </a:r>
            <a:r>
              <a:rPr lang="hu-HU" dirty="0" smtClean="0"/>
              <a:t> </a:t>
            </a:r>
            <a:r>
              <a:rPr lang="hu-HU" dirty="0" err="1" smtClean="0"/>
              <a:t>car</a:t>
            </a:r>
            <a:r>
              <a:rPr lang="hu-HU" dirty="0" smtClean="0"/>
              <a:t>/</a:t>
            </a:r>
            <a:r>
              <a:rPr lang="hu-HU" dirty="0" err="1" smtClean="0"/>
              <a:t>our</a:t>
            </a:r>
            <a:r>
              <a:rPr lang="hu-HU" dirty="0" smtClean="0"/>
              <a:t> </a:t>
            </a:r>
            <a:r>
              <a:rPr lang="hu-HU" dirty="0" err="1" smtClean="0"/>
              <a:t>car</a:t>
            </a:r>
            <a:r>
              <a:rPr lang="hu-HU" dirty="0" smtClean="0"/>
              <a:t>.’</a:t>
            </a:r>
          </a:p>
          <a:p>
            <a:pPr>
              <a:buNone/>
            </a:pPr>
            <a:endParaRPr lang="hu-HU" sz="1000" dirty="0" smtClean="0"/>
          </a:p>
          <a:p>
            <a:pPr>
              <a:buNone/>
            </a:pPr>
            <a:r>
              <a:rPr lang="hu-HU" dirty="0" smtClean="0"/>
              <a:t>b. </a:t>
            </a:r>
            <a:r>
              <a:rPr lang="hu-HU" i="1" dirty="0" smtClean="0"/>
              <a:t>Hadd lássam   a     </a:t>
            </a:r>
            <a:r>
              <a:rPr lang="hu-HU" i="1" dirty="0" err="1" smtClean="0"/>
              <a:t>lecké-d-</a:t>
            </a:r>
            <a:r>
              <a:rPr lang="hu-HU" i="1" dirty="0" smtClean="0"/>
              <a:t>(</a:t>
            </a:r>
            <a:r>
              <a:rPr lang="hu-HU" i="1" dirty="0" err="1" smtClean="0"/>
              <a:t>-</a:t>
            </a:r>
            <a:r>
              <a:rPr lang="hu-HU" b="1" i="1" dirty="0" err="1" smtClean="0">
                <a:solidFill>
                  <a:srgbClr val="FF0000"/>
                </a:solidFill>
              </a:rPr>
              <a:t>et</a:t>
            </a:r>
            <a:r>
              <a:rPr lang="hu-HU" i="1" dirty="0" smtClean="0"/>
              <a:t>)          /</a:t>
            </a:r>
            <a:r>
              <a:rPr lang="hu-HU" i="1" dirty="0" err="1" smtClean="0"/>
              <a:t>lecké-tek</a:t>
            </a:r>
            <a:r>
              <a:rPr lang="hu-HU" i="1" dirty="0" smtClean="0"/>
              <a:t>(</a:t>
            </a:r>
            <a:r>
              <a:rPr lang="hu-HU" i="1" dirty="0" err="1" smtClean="0"/>
              <a:t>-</a:t>
            </a:r>
            <a:r>
              <a:rPr lang="hu-HU" b="1" i="1" dirty="0" err="1" smtClean="0">
                <a:solidFill>
                  <a:srgbClr val="FF0000"/>
                </a:solidFill>
              </a:rPr>
              <a:t>et</a:t>
            </a:r>
            <a:r>
              <a:rPr lang="hu-HU" i="1" dirty="0" smtClean="0"/>
              <a:t>)!</a:t>
            </a:r>
          </a:p>
          <a:p>
            <a:pPr>
              <a:buNone/>
            </a:pPr>
            <a:r>
              <a:rPr lang="hu-HU" dirty="0" smtClean="0"/>
              <a:t>    </a:t>
            </a:r>
            <a:r>
              <a:rPr lang="hu-HU" dirty="0" err="1" smtClean="0"/>
              <a:t>let</a:t>
            </a:r>
            <a:r>
              <a:rPr lang="hu-HU" dirty="0" smtClean="0"/>
              <a:t> </a:t>
            </a:r>
            <a:r>
              <a:rPr lang="hu-HU" dirty="0" err="1" smtClean="0"/>
              <a:t>see-</a:t>
            </a:r>
            <a:r>
              <a:rPr lang="hu-HU" sz="2400" dirty="0" err="1" smtClean="0"/>
              <a:t>SUBJ.1SG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task-</a:t>
            </a:r>
            <a:r>
              <a:rPr lang="hu-HU" cap="small" dirty="0" err="1" smtClean="0"/>
              <a:t>poss2</a:t>
            </a:r>
            <a:r>
              <a:rPr lang="hu-HU" sz="2400" cap="small" dirty="0" err="1" smtClean="0"/>
              <a:t>sg</a:t>
            </a:r>
            <a:r>
              <a:rPr lang="hu-HU" dirty="0" smtClean="0"/>
              <a:t>(</a:t>
            </a:r>
            <a:r>
              <a:rPr lang="hu-HU" dirty="0" err="1" smtClean="0"/>
              <a:t>-</a:t>
            </a:r>
            <a:r>
              <a:rPr lang="hu-HU" sz="2600" dirty="0" err="1" smtClean="0">
                <a:solidFill>
                  <a:srgbClr val="FF0000"/>
                </a:solidFill>
              </a:rPr>
              <a:t>ACC</a:t>
            </a:r>
            <a:r>
              <a:rPr lang="hu-HU" dirty="0" smtClean="0"/>
              <a:t>)/</a:t>
            </a:r>
            <a:r>
              <a:rPr lang="hu-HU" dirty="0" err="1" smtClean="0"/>
              <a:t>task-</a:t>
            </a:r>
            <a:r>
              <a:rPr lang="hu-HU" cap="small" dirty="0" err="1" smtClean="0"/>
              <a:t>poss2</a:t>
            </a:r>
            <a:r>
              <a:rPr lang="hu-HU" sz="2400" cap="small" dirty="0" err="1" smtClean="0"/>
              <a:t>PL</a:t>
            </a:r>
            <a:r>
              <a:rPr lang="hu-HU" sz="2400" dirty="0" smtClean="0"/>
              <a:t> </a:t>
            </a:r>
            <a:r>
              <a:rPr lang="hu-HU" sz="3500" dirty="0" smtClean="0"/>
              <a:t>(</a:t>
            </a:r>
            <a:r>
              <a:rPr lang="hu-HU" sz="3500" dirty="0" err="1" smtClean="0"/>
              <a:t>-</a:t>
            </a:r>
            <a:r>
              <a:rPr lang="hu-HU" sz="2600" dirty="0" err="1" smtClean="0">
                <a:solidFill>
                  <a:srgbClr val="FF0000"/>
                </a:solidFill>
              </a:rPr>
              <a:t>ACC</a:t>
            </a:r>
            <a:r>
              <a:rPr lang="hu-HU" sz="2600" dirty="0" smtClean="0">
                <a:solidFill>
                  <a:srgbClr val="FF0000"/>
                </a:solidFill>
              </a:rPr>
              <a:t>)</a:t>
            </a:r>
          </a:p>
          <a:p>
            <a:pPr>
              <a:buNone/>
            </a:pPr>
            <a:r>
              <a:rPr lang="hu-HU" dirty="0" smtClean="0"/>
              <a:t>    ‘</a:t>
            </a:r>
            <a:r>
              <a:rPr lang="hu-HU" dirty="0" err="1" smtClean="0"/>
              <a:t>Let</a:t>
            </a:r>
            <a:r>
              <a:rPr lang="hu-HU" dirty="0" smtClean="0"/>
              <a:t> </a:t>
            </a:r>
            <a:r>
              <a:rPr lang="hu-HU" dirty="0" err="1" smtClean="0"/>
              <a:t>me</a:t>
            </a:r>
            <a:r>
              <a:rPr lang="hu-HU" dirty="0" smtClean="0"/>
              <a:t> </a:t>
            </a:r>
            <a:r>
              <a:rPr lang="hu-HU" dirty="0" err="1" smtClean="0"/>
              <a:t>see</a:t>
            </a:r>
            <a:r>
              <a:rPr lang="hu-HU" dirty="0" smtClean="0"/>
              <a:t> </a:t>
            </a:r>
            <a:r>
              <a:rPr lang="hu-HU" dirty="0" err="1" smtClean="0"/>
              <a:t>your</a:t>
            </a:r>
            <a:r>
              <a:rPr lang="hu-HU" baseline="-25000" dirty="0" err="1" smtClean="0"/>
              <a:t>SG</a:t>
            </a:r>
            <a:r>
              <a:rPr lang="hu-HU" dirty="0" smtClean="0"/>
              <a:t>/</a:t>
            </a:r>
            <a:r>
              <a:rPr lang="hu-HU" dirty="0" err="1" smtClean="0"/>
              <a:t>your</a:t>
            </a:r>
            <a:r>
              <a:rPr lang="hu-HU" baseline="-25000" dirty="0" err="1" smtClean="0"/>
              <a:t>PL</a:t>
            </a:r>
            <a:r>
              <a:rPr lang="hu-HU" dirty="0" smtClean="0"/>
              <a:t> </a:t>
            </a:r>
            <a:r>
              <a:rPr lang="hu-HU" dirty="0" err="1" smtClean="0"/>
              <a:t>homework</a:t>
            </a:r>
            <a:r>
              <a:rPr lang="hu-HU" dirty="0" smtClean="0"/>
              <a:t>!’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(35)**Összetörték az  autó-ja        /autójuk.</a:t>
            </a:r>
          </a:p>
          <a:p>
            <a:pPr>
              <a:buNone/>
            </a:pPr>
            <a:r>
              <a:rPr lang="hu-HU" dirty="0" smtClean="0"/>
              <a:t>            </a:t>
            </a:r>
            <a:r>
              <a:rPr lang="hu-HU" dirty="0" err="1" smtClean="0"/>
              <a:t>broke-3</a:t>
            </a:r>
            <a:r>
              <a:rPr lang="hu-HU" cap="small" dirty="0" err="1" smtClean="0"/>
              <a:t>pl</a:t>
            </a:r>
            <a:r>
              <a:rPr lang="hu-HU" dirty="0" smtClean="0"/>
              <a:t>   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car-</a:t>
            </a:r>
            <a:r>
              <a:rPr lang="hu-HU" cap="small" dirty="0" err="1" smtClean="0"/>
              <a:t>poss3sg</a:t>
            </a:r>
            <a:r>
              <a:rPr lang="hu-HU" cap="small" dirty="0" smtClean="0"/>
              <a:t>/</a:t>
            </a:r>
            <a:r>
              <a:rPr lang="hu-HU" dirty="0" err="1" smtClean="0"/>
              <a:t>car-</a:t>
            </a:r>
            <a:r>
              <a:rPr lang="hu-HU" cap="small" dirty="0" err="1" smtClean="0"/>
              <a:t>poss3pl</a:t>
            </a:r>
            <a:endParaRPr lang="hu-HU" cap="small" dirty="0" smtClean="0"/>
          </a:p>
          <a:p>
            <a:pPr>
              <a:buNone/>
            </a:pPr>
            <a:r>
              <a:rPr lang="hu-HU" dirty="0" smtClean="0"/>
              <a:t>           ‘</a:t>
            </a:r>
            <a:r>
              <a:rPr lang="hu-HU" dirty="0" err="1" smtClean="0"/>
              <a:t>They</a:t>
            </a:r>
            <a:r>
              <a:rPr lang="hu-HU" dirty="0" smtClean="0"/>
              <a:t> </a:t>
            </a:r>
            <a:r>
              <a:rPr lang="hu-HU" dirty="0" err="1" smtClean="0"/>
              <a:t>broke</a:t>
            </a:r>
            <a:r>
              <a:rPr lang="hu-HU" dirty="0" smtClean="0"/>
              <a:t>  </a:t>
            </a:r>
            <a:r>
              <a:rPr lang="hu-HU" dirty="0" err="1" smtClean="0"/>
              <a:t>his</a:t>
            </a:r>
            <a:r>
              <a:rPr lang="hu-HU" dirty="0" smtClean="0"/>
              <a:t>/</a:t>
            </a:r>
            <a:r>
              <a:rPr lang="hu-HU" dirty="0" err="1" smtClean="0"/>
              <a:t>their</a:t>
            </a:r>
            <a:r>
              <a:rPr lang="hu-HU" dirty="0" smtClean="0"/>
              <a:t> </a:t>
            </a:r>
            <a:r>
              <a:rPr lang="hu-HU" dirty="0" err="1" smtClean="0"/>
              <a:t>car</a:t>
            </a:r>
            <a:r>
              <a:rPr lang="hu-HU" dirty="0" smtClean="0"/>
              <a:t>.’</a:t>
            </a:r>
            <a:endParaRPr lang="hu-H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/>
          </a:bodyPr>
          <a:lstStyle/>
          <a:p>
            <a:r>
              <a:rPr lang="hu-HU" sz="3600" b="1" dirty="0" err="1" smtClean="0"/>
              <a:t>Piecing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together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the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surviving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fragments</a:t>
            </a:r>
            <a:r>
              <a:rPr lang="hu-HU" sz="3600" b="1" dirty="0" smtClean="0"/>
              <a:t>:</a:t>
            </a:r>
            <a:endParaRPr lang="hu-HU" sz="3600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251520" y="1052736"/>
          <a:ext cx="8640961" cy="5406431"/>
        </p:xfrm>
        <a:graphic>
          <a:graphicData uri="http://schemas.openxmlformats.org/drawingml/2006/table">
            <a:tbl>
              <a:tblPr/>
              <a:tblGrid>
                <a:gridCol w="1872208"/>
                <a:gridCol w="1224136"/>
                <a:gridCol w="1152128"/>
                <a:gridCol w="1080120"/>
                <a:gridCol w="1080120"/>
                <a:gridCol w="1272142"/>
                <a:gridCol w="960107"/>
              </a:tblGrid>
              <a:tr h="988087">
                <a:tc>
                  <a:txBody>
                    <a:bodyPr/>
                    <a:lstStyle/>
                    <a:p>
                      <a:endParaRPr lang="hu-H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 err="1">
                          <a:latin typeface="Times New Roman"/>
                          <a:ea typeface="Calibri"/>
                          <a:cs typeface="Times New Roman"/>
                        </a:rPr>
                        <a:t>Samoyedic</a:t>
                      </a:r>
                      <a:endParaRPr lang="hu-H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>
                          <a:latin typeface="Times New Roman"/>
                          <a:ea typeface="Calibri"/>
                          <a:cs typeface="Times New Roman"/>
                        </a:rPr>
                        <a:t>N </a:t>
                      </a:r>
                      <a:r>
                        <a:rPr lang="hu-HU" sz="2000" b="1" dirty="0" err="1">
                          <a:latin typeface="Times New Roman"/>
                          <a:ea typeface="Calibri"/>
                          <a:cs typeface="Times New Roman"/>
                        </a:rPr>
                        <a:t>Khanty</a:t>
                      </a:r>
                      <a:endParaRPr lang="hu-H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>
                          <a:latin typeface="Times New Roman"/>
                          <a:ea typeface="Calibri"/>
                          <a:cs typeface="Times New Roman"/>
                        </a:rPr>
                        <a:t>E Khanty</a:t>
                      </a:r>
                      <a:endParaRPr lang="hu-H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>
                          <a:latin typeface="Times New Roman"/>
                          <a:ea typeface="Calibri"/>
                          <a:cs typeface="Times New Roman"/>
                        </a:rPr>
                        <a:t>E Mansi</a:t>
                      </a:r>
                      <a:endParaRPr lang="hu-H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>
                          <a:latin typeface="Times New Roman"/>
                          <a:ea typeface="Calibri"/>
                          <a:cs typeface="Times New Roman"/>
                        </a:rPr>
                        <a:t>Hungarian</a:t>
                      </a:r>
                      <a:endParaRPr lang="hu-H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>
                          <a:latin typeface="Times New Roman"/>
                          <a:ea typeface="Calibri"/>
                          <a:cs typeface="Times New Roman"/>
                        </a:rPr>
                        <a:t>Proto-Uralic</a:t>
                      </a:r>
                      <a:endParaRPr lang="hu-H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55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b="1" dirty="0" err="1">
                          <a:latin typeface="Times New Roman"/>
                          <a:ea typeface="Calibri"/>
                          <a:cs typeface="Times New Roman"/>
                        </a:rPr>
                        <a:t>Topical</a:t>
                      </a:r>
                      <a:r>
                        <a:rPr lang="hu-HU" sz="2400" b="1" dirty="0">
                          <a:latin typeface="Times New Roman"/>
                          <a:ea typeface="Calibri"/>
                          <a:cs typeface="Times New Roman"/>
                        </a:rPr>
                        <a:t> O – V </a:t>
                      </a:r>
                      <a:r>
                        <a:rPr lang="hu-HU" sz="2400" b="1" dirty="0" err="1">
                          <a:latin typeface="Times New Roman"/>
                          <a:ea typeface="Calibri"/>
                          <a:cs typeface="Times New Roman"/>
                        </a:rPr>
                        <a:t>agreement</a:t>
                      </a:r>
                      <a:endParaRPr lang="hu-H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3600" b="1" dirty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hu-HU" sz="3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3600" b="1" dirty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hu-HU" sz="3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3600" b="1" dirty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hu-HU" sz="3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3600" b="1" dirty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hu-HU" sz="3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3600" b="1" dirty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hu-HU" sz="3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36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b="1" dirty="0" err="1">
                          <a:latin typeface="Times New Roman"/>
                          <a:ea typeface="Calibri"/>
                          <a:cs typeface="Times New Roman"/>
                        </a:rPr>
                        <a:t>Inverse</a:t>
                      </a:r>
                      <a:r>
                        <a:rPr lang="hu-HU" sz="24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24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Agreement</a:t>
                      </a:r>
                      <a:r>
                        <a:rPr lang="hu-HU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24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Constraint</a:t>
                      </a:r>
                      <a:endParaRPr lang="hu-H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3600" b="1" dirty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hu-HU" sz="3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3600" b="1" dirty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hu-HU" sz="3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3600" b="1" dirty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hu-HU" sz="3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3600" b="1" dirty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hu-HU" sz="3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55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b="1" dirty="0" err="1">
                          <a:latin typeface="Times New Roman"/>
                          <a:ea typeface="Calibri"/>
                          <a:cs typeface="Times New Roman"/>
                        </a:rPr>
                        <a:t>Topical</a:t>
                      </a:r>
                      <a:r>
                        <a:rPr lang="hu-HU" sz="2400" b="1" dirty="0">
                          <a:latin typeface="Times New Roman"/>
                          <a:ea typeface="Calibri"/>
                          <a:cs typeface="Times New Roman"/>
                        </a:rPr>
                        <a:t> O </a:t>
                      </a:r>
                      <a:r>
                        <a:rPr lang="hu-HU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marking </a:t>
                      </a:r>
                      <a:endParaRPr lang="hu-H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3600" b="1" dirty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hu-HU" sz="3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3600" b="1" dirty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hu-HU" sz="3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36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b="1" dirty="0" err="1">
                          <a:latin typeface="Times New Roman"/>
                          <a:ea typeface="Calibri"/>
                          <a:cs typeface="Times New Roman"/>
                        </a:rPr>
                        <a:t>Inverse</a:t>
                      </a:r>
                      <a:r>
                        <a:rPr lang="hu-HU" sz="24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        O Marking </a:t>
                      </a:r>
                      <a:r>
                        <a:rPr lang="hu-HU" sz="24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Constraint</a:t>
                      </a:r>
                      <a:endParaRPr lang="hu-H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sz="20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3600" b="1" dirty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hu-HU" sz="3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3600" b="1" dirty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hu-HU" sz="3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3600" b="1" dirty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hu-HU" sz="3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889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0"/>
            <a:ext cx="8712968" cy="1143000"/>
          </a:xfrm>
        </p:spPr>
        <p:txBody>
          <a:bodyPr>
            <a:noAutofit/>
          </a:bodyPr>
          <a:lstStyle/>
          <a:p>
            <a:r>
              <a:rPr lang="hu-HU" sz="3600" b="1" dirty="0" smtClean="0"/>
              <a:t>The </a:t>
            </a:r>
            <a:r>
              <a:rPr lang="hu-HU" sz="3600" b="1" dirty="0" err="1" smtClean="0"/>
              <a:t>Proto-Uralic</a:t>
            </a:r>
            <a:r>
              <a:rPr lang="hu-HU" sz="3600" b="1" dirty="0" smtClean="0"/>
              <a:t> System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hu-HU" dirty="0"/>
              <a:t>i. 	</a:t>
            </a:r>
            <a:r>
              <a:rPr lang="hu-HU" b="1" dirty="0" err="1"/>
              <a:t>Differential</a:t>
            </a:r>
            <a:r>
              <a:rPr lang="hu-HU" b="1" dirty="0"/>
              <a:t> </a:t>
            </a:r>
            <a:r>
              <a:rPr lang="hu-HU" b="1" dirty="0" err="1"/>
              <a:t>Object-V</a:t>
            </a:r>
            <a:r>
              <a:rPr lang="hu-HU" b="1" dirty="0"/>
              <a:t> </a:t>
            </a:r>
            <a:r>
              <a:rPr lang="hu-HU" b="1" dirty="0" err="1"/>
              <a:t>agreement</a:t>
            </a:r>
            <a:r>
              <a:rPr lang="hu-HU" dirty="0"/>
              <a:t>: </a:t>
            </a:r>
          </a:p>
          <a:p>
            <a:pPr>
              <a:buNone/>
            </a:pPr>
            <a:r>
              <a:rPr lang="hu-HU" dirty="0"/>
              <a:t>	V+</a:t>
            </a:r>
            <a:r>
              <a:rPr lang="hu-HU" b="1" dirty="0" err="1">
                <a:solidFill>
                  <a:srgbClr val="FF0000"/>
                </a:solidFill>
              </a:rPr>
              <a:t>AgrO</a:t>
            </a:r>
            <a:r>
              <a:rPr lang="hu-HU" b="1" dirty="0"/>
              <a:t>+</a:t>
            </a:r>
            <a:r>
              <a:rPr lang="hu-HU" dirty="0" err="1"/>
              <a:t>AgrS</a:t>
            </a:r>
            <a:r>
              <a:rPr lang="hu-HU" dirty="0"/>
              <a:t> </a:t>
            </a:r>
            <a:r>
              <a:rPr lang="hu-HU" dirty="0" smtClean="0"/>
              <a:t> </a:t>
            </a:r>
            <a:r>
              <a:rPr lang="hu-HU" dirty="0" err="1" smtClean="0"/>
              <a:t>iff</a:t>
            </a:r>
            <a:r>
              <a:rPr lang="hu-HU" dirty="0" smtClean="0"/>
              <a:t>  O </a:t>
            </a:r>
            <a:r>
              <a:rPr lang="hu-HU" dirty="0"/>
              <a:t>is </a:t>
            </a:r>
            <a:r>
              <a:rPr lang="hu-HU" dirty="0" err="1"/>
              <a:t>secondary</a:t>
            </a:r>
            <a:r>
              <a:rPr lang="hu-HU" dirty="0"/>
              <a:t> </a:t>
            </a:r>
            <a:r>
              <a:rPr lang="hu-HU" dirty="0" err="1" smtClean="0"/>
              <a:t>topic</a:t>
            </a:r>
            <a:endParaRPr lang="hu-HU" dirty="0" smtClean="0"/>
          </a:p>
          <a:p>
            <a:pPr>
              <a:buNone/>
            </a:pPr>
            <a:endParaRPr lang="hu-HU" sz="900" b="1" dirty="0" smtClean="0"/>
          </a:p>
          <a:p>
            <a:pPr>
              <a:buNone/>
            </a:pPr>
            <a:r>
              <a:rPr lang="hu-HU" dirty="0" err="1"/>
              <a:t>ii</a:t>
            </a:r>
            <a:r>
              <a:rPr lang="hu-HU" dirty="0"/>
              <a:t>.	</a:t>
            </a:r>
            <a:r>
              <a:rPr lang="hu-HU" b="1" dirty="0" err="1"/>
              <a:t>Inverse</a:t>
            </a:r>
            <a:r>
              <a:rPr lang="hu-HU" b="1" dirty="0"/>
              <a:t> </a:t>
            </a:r>
            <a:r>
              <a:rPr lang="hu-HU" b="1" dirty="0" err="1"/>
              <a:t>Agreement</a:t>
            </a:r>
            <a:r>
              <a:rPr lang="hu-HU" b="1" dirty="0"/>
              <a:t> </a:t>
            </a:r>
            <a:r>
              <a:rPr lang="hu-HU" b="1" dirty="0" err="1"/>
              <a:t>Constraint</a:t>
            </a:r>
            <a:r>
              <a:rPr lang="hu-HU" b="1" dirty="0"/>
              <a:t> (=</a:t>
            </a:r>
            <a:r>
              <a:rPr lang="hu-HU" b="1" dirty="0" err="1"/>
              <a:t>PCC</a:t>
            </a:r>
            <a:r>
              <a:rPr lang="hu-HU" b="1" dirty="0"/>
              <a:t>)</a:t>
            </a:r>
            <a:r>
              <a:rPr lang="hu-HU" dirty="0"/>
              <a:t>:</a:t>
            </a:r>
          </a:p>
          <a:p>
            <a:pPr>
              <a:buNone/>
            </a:pPr>
            <a:r>
              <a:rPr lang="hu-HU" dirty="0"/>
              <a:t>	*V + </a:t>
            </a:r>
            <a:r>
              <a:rPr lang="hu-HU" b="1" dirty="0" err="1">
                <a:solidFill>
                  <a:srgbClr val="FF0000"/>
                </a:solidFill>
              </a:rPr>
              <a:t>AgrO1</a:t>
            </a:r>
            <a:r>
              <a:rPr lang="hu-HU" b="1" dirty="0">
                <a:solidFill>
                  <a:srgbClr val="FF0000"/>
                </a:solidFill>
              </a:rPr>
              <a:t>/2</a:t>
            </a:r>
            <a:r>
              <a:rPr lang="hu-HU" dirty="0"/>
              <a:t> + </a:t>
            </a:r>
            <a:r>
              <a:rPr lang="hu-HU" dirty="0" err="1" smtClean="0"/>
              <a:t>AgrS3</a:t>
            </a:r>
            <a:r>
              <a:rPr lang="hu-HU" dirty="0" smtClean="0"/>
              <a:t>	 </a:t>
            </a:r>
            <a:r>
              <a:rPr lang="hu-HU" dirty="0" smtClean="0"/>
              <a:t>	 </a:t>
            </a:r>
            <a:r>
              <a:rPr lang="hu-HU" dirty="0" smtClean="0">
                <a:sym typeface="Wingdings" pitchFamily="2" charset="2"/>
              </a:rPr>
              <a:t></a:t>
            </a:r>
            <a:r>
              <a:rPr lang="hu-HU" dirty="0" smtClean="0"/>
              <a:t> </a:t>
            </a:r>
            <a:r>
              <a:rPr lang="hu-HU" dirty="0" smtClean="0"/>
              <a:t>V+</a:t>
            </a:r>
            <a:r>
              <a:rPr lang="hu-HU" dirty="0" err="1" smtClean="0"/>
              <a:t>AgrS3</a:t>
            </a:r>
            <a:endParaRPr lang="hu-HU" dirty="0" smtClean="0"/>
          </a:p>
          <a:p>
            <a:pPr>
              <a:buNone/>
            </a:pPr>
            <a:endParaRPr lang="hu-HU" sz="900" b="1" dirty="0" smtClean="0"/>
          </a:p>
          <a:p>
            <a:pPr>
              <a:buNone/>
            </a:pPr>
            <a:r>
              <a:rPr lang="hu-HU" dirty="0" err="1"/>
              <a:t>iii</a:t>
            </a:r>
            <a:r>
              <a:rPr lang="hu-HU" dirty="0" smtClean="0"/>
              <a:t>. </a:t>
            </a:r>
            <a:r>
              <a:rPr lang="hu-HU" b="1" dirty="0" err="1" smtClean="0"/>
              <a:t>Differential</a:t>
            </a:r>
            <a:r>
              <a:rPr lang="hu-HU" b="1" dirty="0" smtClean="0"/>
              <a:t> </a:t>
            </a:r>
            <a:r>
              <a:rPr lang="hu-HU" b="1" dirty="0" err="1"/>
              <a:t>Object</a:t>
            </a:r>
            <a:r>
              <a:rPr lang="hu-HU" b="1" dirty="0"/>
              <a:t> marking:</a:t>
            </a:r>
            <a:r>
              <a:rPr lang="hu-HU" dirty="0"/>
              <a:t> </a:t>
            </a:r>
          </a:p>
          <a:p>
            <a:pPr>
              <a:buNone/>
            </a:pPr>
            <a:r>
              <a:rPr lang="hu-HU" dirty="0"/>
              <a:t>	</a:t>
            </a:r>
            <a:r>
              <a:rPr lang="hu-HU" dirty="0" smtClean="0"/>
              <a:t>O + </a:t>
            </a:r>
            <a:r>
              <a:rPr lang="hu-HU" b="1" dirty="0" err="1" smtClean="0">
                <a:solidFill>
                  <a:srgbClr val="FF0000"/>
                </a:solidFill>
              </a:rPr>
              <a:t>ACC</a:t>
            </a:r>
            <a:r>
              <a:rPr lang="hu-HU" dirty="0" smtClean="0"/>
              <a:t> </a:t>
            </a:r>
            <a:r>
              <a:rPr lang="hu-HU" dirty="0" err="1"/>
              <a:t>iff</a:t>
            </a:r>
            <a:r>
              <a:rPr lang="hu-HU" dirty="0"/>
              <a:t> O is </a:t>
            </a:r>
            <a:r>
              <a:rPr lang="hu-HU" dirty="0" err="1" smtClean="0"/>
              <a:t>secondary</a:t>
            </a:r>
            <a:r>
              <a:rPr lang="hu-HU" dirty="0" smtClean="0"/>
              <a:t> </a:t>
            </a:r>
            <a:r>
              <a:rPr lang="hu-HU" dirty="0" err="1" smtClean="0"/>
              <a:t>topic</a:t>
            </a:r>
            <a:endParaRPr lang="hu-HU" dirty="0" smtClean="0"/>
          </a:p>
          <a:p>
            <a:pPr>
              <a:buNone/>
            </a:pPr>
            <a:endParaRPr lang="hu-HU" sz="900" b="1" dirty="0" smtClean="0"/>
          </a:p>
          <a:p>
            <a:pPr>
              <a:buNone/>
            </a:pPr>
            <a:r>
              <a:rPr lang="hu-HU" dirty="0" err="1"/>
              <a:t>iv</a:t>
            </a:r>
            <a:r>
              <a:rPr lang="hu-HU" dirty="0"/>
              <a:t>. </a:t>
            </a:r>
            <a:r>
              <a:rPr lang="hu-HU" b="1" dirty="0" err="1"/>
              <a:t>Inverse</a:t>
            </a:r>
            <a:r>
              <a:rPr lang="hu-HU" b="1" dirty="0"/>
              <a:t> </a:t>
            </a:r>
            <a:r>
              <a:rPr lang="hu-HU" b="1" dirty="0" err="1"/>
              <a:t>Object-marking</a:t>
            </a:r>
            <a:r>
              <a:rPr lang="hu-HU" b="1" dirty="0"/>
              <a:t> </a:t>
            </a:r>
            <a:r>
              <a:rPr lang="hu-HU" b="1" dirty="0" err="1"/>
              <a:t>Constraint</a:t>
            </a:r>
            <a:r>
              <a:rPr lang="hu-HU" b="1" dirty="0"/>
              <a:t> (=</a:t>
            </a:r>
            <a:r>
              <a:rPr lang="hu-HU" b="1" dirty="0" err="1"/>
              <a:t>PCC</a:t>
            </a:r>
            <a:r>
              <a:rPr lang="hu-HU" b="1" dirty="0"/>
              <a:t>)</a:t>
            </a:r>
            <a:endParaRPr lang="hu-HU" dirty="0"/>
          </a:p>
          <a:p>
            <a:pPr>
              <a:buNone/>
            </a:pPr>
            <a:r>
              <a:rPr lang="hu-HU" dirty="0"/>
              <a:t>	*</a:t>
            </a:r>
            <a:r>
              <a:rPr lang="hu-HU" dirty="0" err="1" smtClean="0"/>
              <a:t>O1</a:t>
            </a:r>
            <a:r>
              <a:rPr lang="hu-HU" dirty="0" smtClean="0"/>
              <a:t>/2+</a:t>
            </a:r>
            <a:r>
              <a:rPr lang="hu-HU" b="1" dirty="0" err="1" smtClean="0">
                <a:solidFill>
                  <a:srgbClr val="FF0000"/>
                </a:solidFill>
              </a:rPr>
              <a:t>ACC</a:t>
            </a:r>
            <a:r>
              <a:rPr lang="hu-HU" b="1" dirty="0" smtClean="0"/>
              <a:t> </a:t>
            </a:r>
            <a:r>
              <a:rPr lang="hu-HU" dirty="0" smtClean="0"/>
              <a:t>                          </a:t>
            </a:r>
            <a:r>
              <a:rPr lang="hu-HU" dirty="0" smtClean="0"/>
              <a:t>		</a:t>
            </a:r>
            <a:r>
              <a:rPr lang="hu-HU" dirty="0" smtClean="0">
                <a:sym typeface="Wingdings" pitchFamily="2" charset="2"/>
              </a:rPr>
              <a:t></a:t>
            </a:r>
            <a:r>
              <a:rPr lang="hu-HU" dirty="0" smtClean="0"/>
              <a:t> </a:t>
            </a:r>
            <a:r>
              <a:rPr lang="hu-HU" dirty="0" err="1" smtClean="0"/>
              <a:t>O1</a:t>
            </a:r>
            <a:r>
              <a:rPr lang="hu-HU" dirty="0" smtClean="0"/>
              <a:t>/2+Ø</a:t>
            </a:r>
          </a:p>
          <a:p>
            <a:pPr>
              <a:buNone/>
            </a:pPr>
            <a:r>
              <a:rPr lang="hu-HU" dirty="0" smtClean="0"/>
              <a:t>	*O+</a:t>
            </a:r>
            <a:r>
              <a:rPr lang="hu-HU" dirty="0" err="1" smtClean="0"/>
              <a:t>POSS1</a:t>
            </a:r>
            <a:r>
              <a:rPr lang="hu-HU" dirty="0" smtClean="0"/>
              <a:t>/2+</a:t>
            </a:r>
            <a:r>
              <a:rPr lang="hu-HU" b="1" dirty="0" err="1" smtClean="0">
                <a:solidFill>
                  <a:srgbClr val="FF0000"/>
                </a:solidFill>
              </a:rPr>
              <a:t>ACC</a:t>
            </a:r>
            <a:r>
              <a:rPr lang="hu-HU" dirty="0" smtClean="0"/>
              <a:t>                             O+</a:t>
            </a:r>
            <a:r>
              <a:rPr lang="hu-HU" dirty="0" err="1" smtClean="0"/>
              <a:t>POSS1</a:t>
            </a:r>
            <a:r>
              <a:rPr lang="hu-HU" dirty="0" smtClean="0"/>
              <a:t>/2+Ø</a:t>
            </a:r>
            <a:endParaRPr lang="hu-H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600" b="1" dirty="0" err="1" smtClean="0"/>
              <a:t>Reconstructing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the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function</a:t>
            </a:r>
            <a:r>
              <a:rPr lang="hu-HU" sz="3600" b="1" dirty="0" smtClean="0"/>
              <a:t> of </a:t>
            </a:r>
            <a:br>
              <a:rPr lang="hu-HU" sz="3600" b="1" dirty="0" smtClean="0"/>
            </a:br>
            <a:r>
              <a:rPr lang="hu-HU" sz="3600" b="1" dirty="0" err="1" smtClean="0"/>
              <a:t>the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Proto-Uralic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system</a:t>
            </a:r>
            <a:r>
              <a:rPr lang="hu-HU" sz="3600" dirty="0" smtClean="0"/>
              <a:t>: 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507288" cy="51125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Khanty</a:t>
            </a:r>
            <a:r>
              <a:rPr lang="hu-HU" dirty="0" smtClean="0"/>
              <a:t>, </a:t>
            </a:r>
            <a:r>
              <a:rPr lang="hu-HU" dirty="0" err="1" smtClean="0"/>
              <a:t>Mansi</a:t>
            </a:r>
            <a:r>
              <a:rPr lang="hu-HU" dirty="0" smtClean="0"/>
              <a:t> and </a:t>
            </a:r>
            <a:r>
              <a:rPr lang="hu-HU" dirty="0" err="1" smtClean="0"/>
              <a:t>Samoyedic</a:t>
            </a:r>
            <a:r>
              <a:rPr lang="hu-HU" dirty="0" smtClean="0"/>
              <a:t>, </a:t>
            </a:r>
            <a:r>
              <a:rPr lang="hu-HU" dirty="0" err="1" smtClean="0"/>
              <a:t>verbal</a:t>
            </a:r>
            <a:r>
              <a:rPr lang="hu-HU" dirty="0" smtClean="0"/>
              <a:t> </a:t>
            </a:r>
            <a:r>
              <a:rPr lang="hu-HU" dirty="0" err="1" smtClean="0"/>
              <a:t>agreement</a:t>
            </a:r>
            <a:r>
              <a:rPr lang="hu-HU" dirty="0" smtClean="0"/>
              <a:t> is </a:t>
            </a:r>
            <a:r>
              <a:rPr lang="hu-HU" dirty="0" err="1" smtClean="0"/>
              <a:t>topic-doubling</a:t>
            </a:r>
            <a:r>
              <a:rPr lang="hu-HU" dirty="0" smtClean="0"/>
              <a:t> – </a:t>
            </a:r>
            <a:r>
              <a:rPr lang="hu-HU" dirty="0" err="1" smtClean="0"/>
              <a:t>cf</a:t>
            </a:r>
            <a:r>
              <a:rPr lang="hu-HU" dirty="0" smtClean="0"/>
              <a:t>. </a:t>
            </a:r>
            <a:r>
              <a:rPr lang="hu-HU" dirty="0" err="1" smtClean="0"/>
              <a:t>Givón</a:t>
            </a:r>
            <a:r>
              <a:rPr lang="hu-HU" dirty="0" smtClean="0"/>
              <a:t> (1975), Farkas &amp; </a:t>
            </a:r>
            <a:r>
              <a:rPr lang="hu-HU" dirty="0" err="1" smtClean="0"/>
              <a:t>Kazazis</a:t>
            </a:r>
            <a:r>
              <a:rPr lang="hu-HU" dirty="0" smtClean="0"/>
              <a:t> (1980), </a:t>
            </a:r>
            <a:r>
              <a:rPr lang="hu-HU" dirty="0" err="1" smtClean="0"/>
              <a:t>Kallulli</a:t>
            </a:r>
            <a:r>
              <a:rPr lang="hu-HU" dirty="0" smtClean="0"/>
              <a:t> (2008), </a:t>
            </a:r>
            <a:r>
              <a:rPr lang="hu-HU" dirty="0" err="1" smtClean="0"/>
              <a:t>Dočekal</a:t>
            </a:r>
            <a:r>
              <a:rPr lang="hu-HU" dirty="0" smtClean="0"/>
              <a:t> &amp; </a:t>
            </a:r>
            <a:r>
              <a:rPr lang="hu-HU" dirty="0" err="1" smtClean="0"/>
              <a:t>Kallulli</a:t>
            </a:r>
            <a:r>
              <a:rPr lang="hu-HU" dirty="0" smtClean="0"/>
              <a:t> (2012); </a:t>
            </a:r>
          </a:p>
          <a:p>
            <a:pPr>
              <a:buNone/>
            </a:pPr>
            <a:endParaRPr lang="hu-HU" sz="900" dirty="0" smtClean="0"/>
          </a:p>
          <a:p>
            <a:pPr>
              <a:buNone/>
            </a:pP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Eastern</a:t>
            </a:r>
            <a:r>
              <a:rPr lang="hu-HU" dirty="0" smtClean="0"/>
              <a:t> </a:t>
            </a:r>
            <a:r>
              <a:rPr lang="hu-HU" dirty="0" err="1" smtClean="0"/>
              <a:t>Mansi</a:t>
            </a:r>
            <a:r>
              <a:rPr lang="hu-HU" dirty="0" smtClean="0"/>
              <a:t>, </a:t>
            </a:r>
            <a:r>
              <a:rPr lang="hu-HU" dirty="0" err="1" smtClean="0"/>
              <a:t>object-marking</a:t>
            </a:r>
            <a:r>
              <a:rPr lang="hu-HU" dirty="0" smtClean="0"/>
              <a:t>, </a:t>
            </a:r>
            <a:r>
              <a:rPr lang="hu-HU" dirty="0" err="1" smtClean="0"/>
              <a:t>too</a:t>
            </a:r>
            <a:r>
              <a:rPr lang="hu-HU" dirty="0" smtClean="0"/>
              <a:t>, </a:t>
            </a:r>
            <a:r>
              <a:rPr lang="hu-HU" dirty="0" err="1" smtClean="0"/>
              <a:t>marks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topic</a:t>
            </a:r>
            <a:r>
              <a:rPr lang="hu-HU" dirty="0" smtClean="0"/>
              <a:t> </a:t>
            </a:r>
            <a:r>
              <a:rPr lang="hu-HU" dirty="0" err="1" smtClean="0"/>
              <a:t>position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object</a:t>
            </a:r>
            <a:r>
              <a:rPr lang="hu-HU" dirty="0" smtClean="0"/>
              <a:t> – </a:t>
            </a:r>
            <a:r>
              <a:rPr lang="hu-HU" dirty="0" err="1" smtClean="0"/>
              <a:t>cf</a:t>
            </a:r>
            <a:r>
              <a:rPr lang="hu-HU" dirty="0" smtClean="0"/>
              <a:t>. </a:t>
            </a:r>
            <a:r>
              <a:rPr lang="hu-HU" dirty="0" err="1" smtClean="0"/>
              <a:t>Enç</a:t>
            </a:r>
            <a:r>
              <a:rPr lang="hu-HU" dirty="0" smtClean="0"/>
              <a:t> (1991), </a:t>
            </a:r>
            <a:r>
              <a:rPr lang="hu-HU" dirty="0" err="1" smtClean="0"/>
              <a:t>Dalrymple</a:t>
            </a:r>
            <a:r>
              <a:rPr lang="hu-HU" dirty="0" smtClean="0"/>
              <a:t> &amp; </a:t>
            </a:r>
            <a:r>
              <a:rPr lang="hu-HU" dirty="0" err="1" smtClean="0"/>
              <a:t>Nikolaeva</a:t>
            </a:r>
            <a:r>
              <a:rPr lang="hu-HU" dirty="0" smtClean="0"/>
              <a:t> (2011)</a:t>
            </a:r>
          </a:p>
          <a:p>
            <a:pPr>
              <a:buNone/>
            </a:pPr>
            <a:endParaRPr lang="hu-HU" sz="900" dirty="0" smtClean="0"/>
          </a:p>
          <a:p>
            <a:pPr>
              <a:buNone/>
            </a:pPr>
            <a:r>
              <a:rPr lang="hu-HU" dirty="0" smtClean="0">
                <a:sym typeface="Wingdings"/>
              </a:rPr>
              <a:t> </a:t>
            </a:r>
            <a:r>
              <a:rPr lang="hu-HU" b="1" dirty="0" err="1" smtClean="0"/>
              <a:t>differential</a:t>
            </a:r>
            <a:r>
              <a:rPr lang="hu-HU" b="1" dirty="0" smtClean="0"/>
              <a:t> </a:t>
            </a:r>
            <a:r>
              <a:rPr lang="hu-HU" b="1" dirty="0" err="1" smtClean="0"/>
              <a:t>O-V</a:t>
            </a:r>
            <a:r>
              <a:rPr lang="hu-HU" b="1" dirty="0" smtClean="0"/>
              <a:t> </a:t>
            </a:r>
            <a:r>
              <a:rPr lang="hu-HU" b="1" dirty="0" err="1" smtClean="0"/>
              <a:t>agreement</a:t>
            </a:r>
            <a:r>
              <a:rPr lang="hu-HU" b="1" dirty="0" smtClean="0"/>
              <a:t> and </a:t>
            </a:r>
            <a:r>
              <a:rPr lang="hu-HU" b="1" dirty="0" err="1" smtClean="0"/>
              <a:t>differential</a:t>
            </a:r>
            <a:r>
              <a:rPr lang="hu-HU" b="1" dirty="0" smtClean="0"/>
              <a:t> </a:t>
            </a:r>
            <a:r>
              <a:rPr lang="hu-HU" b="1" dirty="0" err="1" smtClean="0"/>
              <a:t>O-marking</a:t>
            </a:r>
            <a:r>
              <a:rPr lang="hu-HU" b="1" dirty="0" smtClean="0"/>
              <a:t> </a:t>
            </a:r>
            <a:r>
              <a:rPr lang="hu-HU" b="1" dirty="0" err="1" smtClean="0"/>
              <a:t>encod</a:t>
            </a:r>
            <a:r>
              <a:rPr lang="hu-HU" b="1" dirty="0" smtClean="0"/>
              <a:t>(</a:t>
            </a:r>
            <a:r>
              <a:rPr lang="hu-HU" b="1" dirty="0" err="1" smtClean="0"/>
              <a:t>ed</a:t>
            </a:r>
            <a:r>
              <a:rPr lang="hu-HU" b="1" dirty="0" smtClean="0"/>
              <a:t>) </a:t>
            </a:r>
            <a:r>
              <a:rPr lang="hu-HU" b="1" dirty="0" err="1" smtClean="0"/>
              <a:t>the</a:t>
            </a:r>
            <a:r>
              <a:rPr lang="hu-HU" b="1" dirty="0" smtClean="0"/>
              <a:t> </a:t>
            </a:r>
            <a:r>
              <a:rPr lang="hu-HU" b="1" dirty="0" err="1" smtClean="0"/>
              <a:t>topic</a:t>
            </a:r>
            <a:r>
              <a:rPr lang="hu-HU" b="1" dirty="0" smtClean="0"/>
              <a:t> status of </a:t>
            </a:r>
            <a:r>
              <a:rPr lang="hu-HU" b="1" dirty="0" err="1" smtClean="0"/>
              <a:t>the</a:t>
            </a:r>
            <a:r>
              <a:rPr lang="hu-HU" b="1" dirty="0" smtClean="0"/>
              <a:t> O</a:t>
            </a:r>
            <a:r>
              <a:rPr lang="hu-HU" dirty="0" smtClean="0"/>
              <a:t>.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046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dirty="0" smtClean="0"/>
              <a:t>The </a:t>
            </a:r>
            <a:r>
              <a:rPr lang="hu-HU" dirty="0" err="1" smtClean="0"/>
              <a:t>Inverse</a:t>
            </a:r>
            <a:r>
              <a:rPr lang="hu-HU" dirty="0" smtClean="0"/>
              <a:t> </a:t>
            </a:r>
            <a:r>
              <a:rPr lang="hu-HU" dirty="0" err="1" smtClean="0"/>
              <a:t>Agreement</a:t>
            </a:r>
            <a:r>
              <a:rPr lang="hu-HU" dirty="0" smtClean="0"/>
              <a:t> </a:t>
            </a:r>
            <a:r>
              <a:rPr lang="hu-HU" dirty="0" err="1" smtClean="0"/>
              <a:t>Constraint</a:t>
            </a:r>
            <a:r>
              <a:rPr lang="hu-HU" dirty="0" smtClean="0"/>
              <a:t> and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Person-Case</a:t>
            </a:r>
            <a:r>
              <a:rPr lang="hu-HU" dirty="0" smtClean="0"/>
              <a:t> </a:t>
            </a:r>
            <a:r>
              <a:rPr lang="hu-HU" dirty="0" err="1" smtClean="0"/>
              <a:t>Constraint</a:t>
            </a:r>
            <a:r>
              <a:rPr lang="hu-HU" dirty="0" smtClean="0"/>
              <a:t> </a:t>
            </a:r>
            <a:r>
              <a:rPr lang="hu-HU" dirty="0" err="1" smtClean="0"/>
              <a:t>are</a:t>
            </a:r>
            <a:r>
              <a:rPr lang="hu-HU" dirty="0" smtClean="0"/>
              <a:t> </a:t>
            </a:r>
            <a:r>
              <a:rPr lang="hu-HU" dirty="0" err="1" smtClean="0"/>
              <a:t>manifestations</a:t>
            </a:r>
            <a:r>
              <a:rPr lang="hu-HU" dirty="0" smtClean="0"/>
              <a:t> of an </a:t>
            </a:r>
            <a:r>
              <a:rPr lang="hu-HU" dirty="0" err="1" smtClean="0"/>
              <a:t>Inverse</a:t>
            </a:r>
            <a:r>
              <a:rPr lang="hu-HU" dirty="0" smtClean="0"/>
              <a:t> </a:t>
            </a:r>
            <a:r>
              <a:rPr lang="hu-HU" dirty="0" err="1" smtClean="0"/>
              <a:t>Topicality</a:t>
            </a:r>
            <a:r>
              <a:rPr lang="hu-HU" dirty="0" smtClean="0"/>
              <a:t> </a:t>
            </a:r>
            <a:r>
              <a:rPr lang="hu-HU" dirty="0" err="1" smtClean="0"/>
              <a:t>Constraint</a:t>
            </a:r>
            <a:r>
              <a:rPr lang="hu-HU" dirty="0" smtClean="0"/>
              <a:t>. 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(36) 	</a:t>
            </a:r>
            <a:r>
              <a:rPr lang="hu-HU" b="1" i="1" dirty="0" err="1" smtClean="0"/>
              <a:t>Inverse</a:t>
            </a:r>
            <a:r>
              <a:rPr lang="hu-HU" b="1" i="1" dirty="0" smtClean="0"/>
              <a:t> </a:t>
            </a:r>
            <a:r>
              <a:rPr lang="hu-HU" b="1" i="1" dirty="0" err="1" smtClean="0"/>
              <a:t>Topicality</a:t>
            </a:r>
            <a:r>
              <a:rPr lang="hu-HU" b="1" i="1" dirty="0" smtClean="0"/>
              <a:t> </a:t>
            </a:r>
            <a:r>
              <a:rPr lang="hu-HU" b="1" i="1" dirty="0" err="1" smtClean="0"/>
              <a:t>Constraint</a:t>
            </a:r>
            <a:r>
              <a:rPr lang="hu-HU" b="1" i="1" dirty="0" smtClean="0"/>
              <a:t> </a:t>
            </a:r>
            <a:endParaRPr lang="hu-HU" b="1" dirty="0" smtClean="0"/>
          </a:p>
          <a:p>
            <a:pPr>
              <a:buNone/>
            </a:pPr>
            <a:r>
              <a:rPr lang="hu-HU" dirty="0" smtClean="0"/>
              <a:t>	The </a:t>
            </a:r>
            <a:r>
              <a:rPr lang="hu-HU" dirty="0" err="1" smtClean="0"/>
              <a:t>hierarchy</a:t>
            </a:r>
            <a:r>
              <a:rPr lang="hu-HU" dirty="0" smtClean="0"/>
              <a:t> of </a:t>
            </a:r>
            <a:r>
              <a:rPr lang="hu-HU" dirty="0" err="1" smtClean="0"/>
              <a:t>topicalized</a:t>
            </a:r>
            <a:r>
              <a:rPr lang="hu-HU" dirty="0" smtClean="0"/>
              <a:t> </a:t>
            </a:r>
            <a:r>
              <a:rPr lang="hu-HU" dirty="0" err="1" smtClean="0"/>
              <a:t>constituents</a:t>
            </a:r>
            <a:r>
              <a:rPr lang="hu-HU" dirty="0" smtClean="0"/>
              <a:t> </a:t>
            </a:r>
            <a:r>
              <a:rPr lang="hu-HU" dirty="0" err="1" smtClean="0"/>
              <a:t>should</a:t>
            </a:r>
            <a:r>
              <a:rPr lang="hu-HU" dirty="0" smtClean="0"/>
              <a:t> </a:t>
            </a:r>
            <a:r>
              <a:rPr lang="hu-HU" dirty="0" err="1" smtClean="0"/>
              <a:t>not</a:t>
            </a:r>
            <a:r>
              <a:rPr lang="hu-HU" dirty="0" smtClean="0"/>
              <a:t> </a:t>
            </a:r>
            <a:r>
              <a:rPr lang="hu-HU" dirty="0" err="1" smtClean="0"/>
              <a:t>contradict</a:t>
            </a:r>
            <a:r>
              <a:rPr lang="hu-HU" dirty="0" smtClean="0"/>
              <a:t> </a:t>
            </a:r>
            <a:r>
              <a:rPr lang="hu-HU" dirty="0" err="1" smtClean="0"/>
              <a:t>their</a:t>
            </a:r>
            <a:r>
              <a:rPr lang="hu-HU" dirty="0" smtClean="0"/>
              <a:t> </a:t>
            </a:r>
            <a:r>
              <a:rPr lang="hu-HU" dirty="0" err="1" smtClean="0"/>
              <a:t>ranking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hierarchy</a:t>
            </a:r>
            <a:r>
              <a:rPr lang="hu-HU" dirty="0" smtClean="0"/>
              <a:t> of </a:t>
            </a:r>
            <a:r>
              <a:rPr lang="hu-HU" dirty="0" err="1" smtClean="0"/>
              <a:t>discourse</a:t>
            </a:r>
            <a:r>
              <a:rPr lang="hu-HU" dirty="0" smtClean="0"/>
              <a:t> </a:t>
            </a:r>
            <a:r>
              <a:rPr lang="hu-HU" dirty="0" err="1" smtClean="0"/>
              <a:t>participants</a:t>
            </a:r>
            <a:r>
              <a:rPr lang="hu-HU" dirty="0" smtClean="0"/>
              <a:t>. 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An </a:t>
            </a:r>
            <a:r>
              <a:rPr lang="hu-HU" dirty="0" err="1" smtClean="0"/>
              <a:t>interface</a:t>
            </a:r>
            <a:r>
              <a:rPr lang="hu-HU" dirty="0" smtClean="0"/>
              <a:t> </a:t>
            </a:r>
            <a:r>
              <a:rPr lang="hu-HU" dirty="0" err="1" smtClean="0"/>
              <a:t>contstraint</a:t>
            </a:r>
            <a:r>
              <a:rPr lang="hu-HU" dirty="0" smtClean="0"/>
              <a:t>?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496944" cy="1143000"/>
          </a:xfrm>
        </p:spPr>
        <p:txBody>
          <a:bodyPr>
            <a:noAutofit/>
          </a:bodyPr>
          <a:lstStyle/>
          <a:p>
            <a:r>
              <a:rPr lang="hu-HU" sz="3600" b="1" dirty="0" smtClean="0"/>
              <a:t>4. </a:t>
            </a:r>
            <a:r>
              <a:rPr lang="hu-HU" sz="3600" b="1" dirty="0" err="1" smtClean="0"/>
              <a:t>PCC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in</a:t>
            </a:r>
            <a:r>
              <a:rPr lang="hu-HU" sz="3600" b="1" dirty="0" smtClean="0"/>
              <a:t> IE</a:t>
            </a:r>
            <a:r>
              <a:rPr lang="hu-HU" sz="3600" dirty="0" smtClean="0"/>
              <a:t>: </a:t>
            </a:r>
            <a:r>
              <a:rPr lang="hu-HU" sz="3600" b="1" dirty="0" err="1" smtClean="0"/>
              <a:t>cooccurrence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restriction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on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weak</a:t>
            </a:r>
            <a:r>
              <a:rPr lang="hu-HU" sz="3600" b="1" dirty="0" smtClean="0"/>
              <a:t>/</a:t>
            </a:r>
            <a:r>
              <a:rPr lang="hu-HU" sz="3600" b="1" dirty="0" err="1" smtClean="0"/>
              <a:t>clitic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pronouns</a:t>
            </a:r>
            <a:r>
              <a:rPr lang="hu-HU" sz="3600" b="1" dirty="0" smtClean="0"/>
              <a:t> &amp; </a:t>
            </a:r>
            <a:r>
              <a:rPr lang="hu-HU" sz="3600" b="1" dirty="0" err="1" smtClean="0"/>
              <a:t>agr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in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ditransitives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4644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dirty="0" smtClean="0"/>
              <a:t>*</a:t>
            </a:r>
            <a:r>
              <a:rPr lang="hu-HU" b="1" dirty="0" err="1" smtClean="0"/>
              <a:t>1st</a:t>
            </a:r>
            <a:r>
              <a:rPr lang="hu-HU" b="1" dirty="0" smtClean="0"/>
              <a:t>/</a:t>
            </a:r>
            <a:r>
              <a:rPr lang="hu-HU" b="1" dirty="0" err="1" smtClean="0"/>
              <a:t>2nd</a:t>
            </a:r>
            <a:r>
              <a:rPr lang="hu-HU" b="1" dirty="0" smtClean="0"/>
              <a:t> </a:t>
            </a:r>
            <a:r>
              <a:rPr lang="hu-HU" b="1" dirty="0" err="1" smtClean="0"/>
              <a:t>Direct</a:t>
            </a:r>
            <a:r>
              <a:rPr lang="hu-HU" b="1" dirty="0" smtClean="0"/>
              <a:t> </a:t>
            </a:r>
            <a:r>
              <a:rPr lang="hu-HU" b="1" dirty="0" err="1" smtClean="0"/>
              <a:t>Obj</a:t>
            </a:r>
            <a:r>
              <a:rPr lang="hu-HU" b="1" dirty="0" smtClean="0"/>
              <a:t> – </a:t>
            </a:r>
            <a:r>
              <a:rPr lang="hu-HU" b="1" dirty="0" err="1"/>
              <a:t>3rd</a:t>
            </a:r>
            <a:r>
              <a:rPr lang="hu-HU" b="1" dirty="0"/>
              <a:t> </a:t>
            </a:r>
            <a:r>
              <a:rPr lang="hu-HU" b="1" dirty="0" err="1" smtClean="0"/>
              <a:t>Indirect</a:t>
            </a:r>
            <a:r>
              <a:rPr lang="hu-HU" b="1" dirty="0" smtClean="0"/>
              <a:t> </a:t>
            </a:r>
            <a:r>
              <a:rPr lang="hu-HU" b="1" dirty="0" err="1" smtClean="0"/>
              <a:t>Obj</a:t>
            </a:r>
            <a:r>
              <a:rPr lang="hu-HU" b="1" dirty="0" smtClean="0"/>
              <a:t>/</a:t>
            </a:r>
            <a:r>
              <a:rPr lang="hu-HU" b="1" dirty="0" err="1" smtClean="0"/>
              <a:t>Subj</a:t>
            </a:r>
            <a:endParaRPr lang="hu-HU" b="1" dirty="0" smtClean="0"/>
          </a:p>
          <a:p>
            <a:pPr>
              <a:buNone/>
            </a:pPr>
            <a:endParaRPr lang="hu-HU" sz="800" b="1" dirty="0" smtClean="0"/>
          </a:p>
          <a:p>
            <a:pPr>
              <a:buNone/>
            </a:pPr>
            <a:r>
              <a:rPr lang="hu-HU" dirty="0" smtClean="0"/>
              <a:t>(37)a</a:t>
            </a:r>
            <a:r>
              <a:rPr lang="hu-HU" dirty="0"/>
              <a:t>.*</a:t>
            </a:r>
            <a:r>
              <a:rPr lang="hu-HU" i="1" dirty="0" err="1"/>
              <a:t>On</a:t>
            </a:r>
            <a:r>
              <a:rPr lang="hu-HU" i="1" dirty="0"/>
              <a:t> 	</a:t>
            </a:r>
            <a:r>
              <a:rPr lang="hu-HU" b="1" i="1" dirty="0" err="1" smtClean="0"/>
              <a:t>me</a:t>
            </a:r>
            <a:r>
              <a:rPr lang="hu-HU" b="1" i="1" dirty="0" smtClean="0"/>
              <a:t> </a:t>
            </a:r>
            <a:r>
              <a:rPr lang="hu-HU" b="1" i="1" dirty="0"/>
              <a:t>	</a:t>
            </a:r>
            <a:r>
              <a:rPr lang="hu-HU" b="1" i="1" dirty="0" smtClean="0"/>
              <a:t>	</a:t>
            </a:r>
            <a:r>
              <a:rPr lang="hu-HU" b="1" i="1" dirty="0" err="1" smtClean="0"/>
              <a:t>lui</a:t>
            </a:r>
            <a:r>
              <a:rPr lang="hu-HU" b="1" i="1" dirty="0" smtClean="0"/>
              <a:t> </a:t>
            </a:r>
            <a:r>
              <a:rPr lang="hu-HU" i="1" dirty="0"/>
              <a:t>	</a:t>
            </a:r>
            <a:r>
              <a:rPr lang="hu-HU" i="1" dirty="0" smtClean="0"/>
              <a:t>  	</a:t>
            </a:r>
            <a:r>
              <a:rPr lang="hu-HU" i="1" dirty="0" err="1" smtClean="0"/>
              <a:t>montrera</a:t>
            </a:r>
            <a:r>
              <a:rPr lang="hu-HU" dirty="0"/>
              <a:t>. 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one</a:t>
            </a:r>
            <a:r>
              <a:rPr lang="hu-HU" dirty="0" smtClean="0"/>
              <a:t> </a:t>
            </a:r>
            <a:r>
              <a:rPr lang="hu-HU" dirty="0"/>
              <a:t>	</a:t>
            </a:r>
            <a:r>
              <a:rPr lang="hu-HU" dirty="0" err="1"/>
              <a:t>me.ACC</a:t>
            </a:r>
            <a:r>
              <a:rPr lang="hu-HU" dirty="0"/>
              <a:t> 	</a:t>
            </a:r>
            <a:r>
              <a:rPr lang="hu-HU" dirty="0" err="1"/>
              <a:t>him.DAT</a:t>
            </a:r>
            <a:r>
              <a:rPr lang="hu-HU" dirty="0"/>
              <a:t>  </a:t>
            </a:r>
            <a:r>
              <a:rPr lang="hu-HU" dirty="0" smtClean="0"/>
              <a:t>	</a:t>
            </a:r>
            <a:r>
              <a:rPr lang="hu-HU" dirty="0" err="1" smtClean="0"/>
              <a:t>show.FUT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	‘</a:t>
            </a:r>
            <a:r>
              <a:rPr lang="hu-HU" dirty="0" err="1"/>
              <a:t>They</a:t>
            </a:r>
            <a:r>
              <a:rPr lang="hu-HU" dirty="0"/>
              <a:t> </a:t>
            </a:r>
            <a:r>
              <a:rPr lang="hu-HU" dirty="0" err="1"/>
              <a:t>will</a:t>
            </a:r>
            <a:r>
              <a:rPr lang="hu-HU" dirty="0"/>
              <a:t> show </a:t>
            </a:r>
            <a:r>
              <a:rPr lang="hu-HU" b="1" dirty="0" err="1"/>
              <a:t>me</a:t>
            </a:r>
            <a:r>
              <a:rPr lang="hu-HU" b="1" dirty="0"/>
              <a:t> </a:t>
            </a:r>
            <a:r>
              <a:rPr lang="hu-HU" b="1" dirty="0" err="1"/>
              <a:t>to</a:t>
            </a:r>
            <a:r>
              <a:rPr lang="hu-HU" b="1" dirty="0"/>
              <a:t> </a:t>
            </a:r>
            <a:r>
              <a:rPr lang="hu-HU" b="1" dirty="0" err="1"/>
              <a:t>him</a:t>
            </a:r>
            <a:r>
              <a:rPr lang="hu-HU" dirty="0"/>
              <a:t>.’ 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 b</a:t>
            </a:r>
            <a:r>
              <a:rPr lang="hu-HU" dirty="0"/>
              <a:t>. 	</a:t>
            </a:r>
            <a:r>
              <a:rPr lang="hu-HU" i="1" dirty="0" err="1"/>
              <a:t>On</a:t>
            </a:r>
            <a:r>
              <a:rPr lang="hu-HU" i="1" dirty="0"/>
              <a:t>  </a:t>
            </a:r>
            <a:r>
              <a:rPr lang="hu-HU" i="1" dirty="0" smtClean="0"/>
              <a:t>	 </a:t>
            </a:r>
            <a:r>
              <a:rPr lang="hu-HU" b="1" i="1" dirty="0" err="1"/>
              <a:t>me</a:t>
            </a:r>
            <a:r>
              <a:rPr lang="hu-HU" b="1" i="1" dirty="0"/>
              <a:t> 	</a:t>
            </a:r>
            <a:r>
              <a:rPr lang="hu-HU" b="1" i="1" dirty="0" smtClean="0"/>
              <a:t>	le</a:t>
            </a:r>
            <a:r>
              <a:rPr lang="hu-HU" i="1" dirty="0" smtClean="0"/>
              <a:t> </a:t>
            </a:r>
            <a:r>
              <a:rPr lang="hu-HU" i="1" dirty="0"/>
              <a:t>	</a:t>
            </a:r>
            <a:r>
              <a:rPr lang="hu-HU" i="1" dirty="0" smtClean="0"/>
              <a:t>	</a:t>
            </a:r>
            <a:r>
              <a:rPr lang="hu-HU" i="1" dirty="0" err="1" smtClean="0"/>
              <a:t>montrera</a:t>
            </a:r>
            <a:r>
              <a:rPr lang="hu-HU" i="1" dirty="0"/>
              <a:t>.</a:t>
            </a:r>
            <a:endParaRPr lang="hu-HU" dirty="0"/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one</a:t>
            </a:r>
            <a:r>
              <a:rPr lang="hu-HU" dirty="0" smtClean="0"/>
              <a:t>   	</a:t>
            </a:r>
            <a:r>
              <a:rPr lang="hu-HU" dirty="0" err="1" smtClean="0"/>
              <a:t>me.DAT</a:t>
            </a:r>
            <a:r>
              <a:rPr lang="hu-HU" dirty="0" smtClean="0"/>
              <a:t> </a:t>
            </a:r>
            <a:r>
              <a:rPr lang="hu-HU" dirty="0"/>
              <a:t>	</a:t>
            </a:r>
            <a:r>
              <a:rPr lang="hu-HU" dirty="0" err="1"/>
              <a:t>it.ACC</a:t>
            </a:r>
            <a:r>
              <a:rPr lang="hu-HU" dirty="0"/>
              <a:t> 	</a:t>
            </a:r>
            <a:r>
              <a:rPr lang="hu-HU" dirty="0" err="1" smtClean="0"/>
              <a:t>show.FUT</a:t>
            </a:r>
            <a:endParaRPr lang="hu-HU" dirty="0"/>
          </a:p>
          <a:p>
            <a:pPr>
              <a:buNone/>
            </a:pPr>
            <a:r>
              <a:rPr lang="hu-HU" dirty="0" smtClean="0"/>
              <a:t>		‘</a:t>
            </a:r>
            <a:r>
              <a:rPr lang="hu-HU" dirty="0" err="1"/>
              <a:t>They</a:t>
            </a:r>
            <a:r>
              <a:rPr lang="hu-HU" dirty="0"/>
              <a:t> </a:t>
            </a:r>
            <a:r>
              <a:rPr lang="hu-HU" dirty="0" err="1"/>
              <a:t>will</a:t>
            </a:r>
            <a:r>
              <a:rPr lang="hu-HU" dirty="0"/>
              <a:t> show </a:t>
            </a:r>
            <a:r>
              <a:rPr lang="hu-HU" b="1" dirty="0" err="1"/>
              <a:t>it</a:t>
            </a:r>
            <a:r>
              <a:rPr lang="hu-HU" b="1" dirty="0"/>
              <a:t> </a:t>
            </a:r>
            <a:r>
              <a:rPr lang="hu-HU" b="1" dirty="0" err="1"/>
              <a:t>to</a:t>
            </a:r>
            <a:r>
              <a:rPr lang="hu-HU" b="1" dirty="0"/>
              <a:t> </a:t>
            </a:r>
            <a:r>
              <a:rPr lang="hu-HU" b="1" dirty="0" err="1"/>
              <a:t>me</a:t>
            </a:r>
            <a:r>
              <a:rPr lang="hu-HU" dirty="0"/>
              <a:t>.’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err="1" smtClean="0"/>
              <a:t>Road</a:t>
            </a:r>
            <a:r>
              <a:rPr lang="hu-HU" b="1" dirty="0" smtClean="0"/>
              <a:t> map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1. The </a:t>
            </a:r>
            <a:r>
              <a:rPr lang="hu-HU" dirty="0" err="1" smtClean="0"/>
              <a:t>Inverse</a:t>
            </a:r>
            <a:r>
              <a:rPr lang="hu-HU" dirty="0" smtClean="0"/>
              <a:t> </a:t>
            </a:r>
            <a:r>
              <a:rPr lang="hu-HU" dirty="0" err="1" smtClean="0"/>
              <a:t>Agreement</a:t>
            </a:r>
            <a:r>
              <a:rPr lang="hu-HU" dirty="0" smtClean="0"/>
              <a:t> </a:t>
            </a:r>
            <a:r>
              <a:rPr lang="hu-HU" dirty="0" err="1" smtClean="0"/>
              <a:t>Constraint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Uralic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2. The </a:t>
            </a:r>
            <a:r>
              <a:rPr lang="hu-HU" dirty="0" err="1" smtClean="0"/>
              <a:t>Inverse</a:t>
            </a:r>
            <a:r>
              <a:rPr lang="hu-HU" dirty="0" smtClean="0"/>
              <a:t> </a:t>
            </a:r>
            <a:r>
              <a:rPr lang="hu-HU" dirty="0" err="1" smtClean="0"/>
              <a:t>Agreement</a:t>
            </a:r>
            <a:r>
              <a:rPr lang="hu-HU" dirty="0" smtClean="0"/>
              <a:t> </a:t>
            </a:r>
            <a:r>
              <a:rPr lang="hu-HU" dirty="0" err="1" smtClean="0"/>
              <a:t>Constraint</a:t>
            </a:r>
            <a:r>
              <a:rPr lang="hu-HU" dirty="0" smtClean="0"/>
              <a:t> is an </a:t>
            </a:r>
            <a:r>
              <a:rPr lang="hu-HU" dirty="0" err="1" smtClean="0"/>
              <a:t>Inverse</a:t>
            </a:r>
            <a:r>
              <a:rPr lang="hu-HU" dirty="0" smtClean="0"/>
              <a:t> </a:t>
            </a:r>
            <a:r>
              <a:rPr lang="hu-HU" dirty="0" err="1" smtClean="0"/>
              <a:t>Topicality</a:t>
            </a:r>
            <a:r>
              <a:rPr lang="hu-HU" dirty="0" smtClean="0"/>
              <a:t> </a:t>
            </a:r>
            <a:r>
              <a:rPr lang="hu-HU" dirty="0" err="1" smtClean="0"/>
              <a:t>Constraint</a:t>
            </a:r>
            <a:r>
              <a:rPr lang="hu-HU" dirty="0" smtClean="0"/>
              <a:t> </a:t>
            </a:r>
            <a:r>
              <a:rPr lang="hu-HU" dirty="0" err="1" smtClean="0"/>
              <a:t>restricting</a:t>
            </a:r>
            <a:r>
              <a:rPr lang="hu-HU" dirty="0" smtClean="0"/>
              <a:t> </a:t>
            </a:r>
            <a:r>
              <a:rPr lang="hu-HU" dirty="0" err="1" smtClean="0"/>
              <a:t>DOM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3. The </a:t>
            </a:r>
            <a:r>
              <a:rPr lang="hu-HU" dirty="0" err="1" smtClean="0"/>
              <a:t>Person-Case</a:t>
            </a:r>
            <a:r>
              <a:rPr lang="hu-HU" dirty="0" smtClean="0"/>
              <a:t> </a:t>
            </a:r>
            <a:r>
              <a:rPr lang="hu-HU" dirty="0" err="1" smtClean="0"/>
              <a:t>Constraint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Uralic</a:t>
            </a:r>
            <a:r>
              <a:rPr lang="hu-HU" dirty="0" smtClean="0"/>
              <a:t>: </a:t>
            </a:r>
            <a:r>
              <a:rPr lang="hu-HU" dirty="0" err="1" smtClean="0"/>
              <a:t>another</a:t>
            </a:r>
            <a:r>
              <a:rPr lang="hu-HU" dirty="0" smtClean="0"/>
              <a:t>  </a:t>
            </a:r>
            <a:r>
              <a:rPr lang="hu-HU" dirty="0" err="1" smtClean="0"/>
              <a:t>Inverse</a:t>
            </a:r>
            <a:r>
              <a:rPr lang="hu-HU" dirty="0" smtClean="0"/>
              <a:t> </a:t>
            </a:r>
            <a:r>
              <a:rPr lang="hu-HU" dirty="0" err="1" smtClean="0"/>
              <a:t>Topicality</a:t>
            </a:r>
            <a:r>
              <a:rPr lang="hu-HU" dirty="0" smtClean="0"/>
              <a:t> </a:t>
            </a:r>
            <a:r>
              <a:rPr lang="hu-HU" dirty="0" err="1" smtClean="0"/>
              <a:t>Constraint</a:t>
            </a:r>
            <a:r>
              <a:rPr lang="hu-HU" dirty="0" smtClean="0"/>
              <a:t> </a:t>
            </a:r>
            <a:r>
              <a:rPr lang="hu-HU" dirty="0" err="1" smtClean="0"/>
              <a:t>restricting</a:t>
            </a:r>
            <a:r>
              <a:rPr lang="hu-HU" dirty="0" smtClean="0"/>
              <a:t> </a:t>
            </a:r>
            <a:r>
              <a:rPr lang="hu-HU" dirty="0" err="1" smtClean="0"/>
              <a:t>DOM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4. </a:t>
            </a:r>
            <a:r>
              <a:rPr lang="hu-HU" dirty="0" err="1" smtClean="0"/>
              <a:t>Formal</a:t>
            </a:r>
            <a:r>
              <a:rPr lang="hu-HU" dirty="0" smtClean="0"/>
              <a:t> </a:t>
            </a:r>
            <a:r>
              <a:rPr lang="hu-HU" dirty="0" err="1" smtClean="0"/>
              <a:t>theories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PCC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5. </a:t>
            </a:r>
            <a:r>
              <a:rPr lang="hu-HU" dirty="0" err="1" smtClean="0"/>
              <a:t>Uralic</a:t>
            </a:r>
            <a:r>
              <a:rPr lang="hu-HU" dirty="0" smtClean="0"/>
              <a:t> </a:t>
            </a:r>
            <a:r>
              <a:rPr lang="hu-HU" dirty="0" err="1" smtClean="0"/>
              <a:t>facts</a:t>
            </a:r>
            <a:r>
              <a:rPr lang="hu-HU" dirty="0" smtClean="0"/>
              <a:t> </a:t>
            </a:r>
            <a:r>
              <a:rPr lang="hu-HU" dirty="0" err="1" smtClean="0"/>
              <a:t>resisting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formal</a:t>
            </a:r>
            <a:r>
              <a:rPr lang="hu-HU" dirty="0" smtClean="0"/>
              <a:t> </a:t>
            </a:r>
            <a:r>
              <a:rPr lang="hu-HU" dirty="0" err="1" smtClean="0"/>
              <a:t>explanations</a:t>
            </a:r>
            <a:endParaRPr lang="hu-H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u-HU" sz="3200" b="1" dirty="0"/>
              <a:t>Strong version: </a:t>
            </a:r>
            <a:r>
              <a:rPr lang="hu-HU" sz="3200" b="1" dirty="0" err="1"/>
              <a:t>only</a:t>
            </a:r>
            <a:r>
              <a:rPr lang="hu-HU" sz="3200" b="1" dirty="0"/>
              <a:t> </a:t>
            </a:r>
            <a:r>
              <a:rPr lang="hu-HU" sz="3200" b="1" dirty="0" err="1"/>
              <a:t>3rd</a:t>
            </a:r>
            <a:r>
              <a:rPr lang="hu-HU" sz="3200" b="1" dirty="0"/>
              <a:t> </a:t>
            </a:r>
            <a:r>
              <a:rPr lang="hu-HU" sz="3200" b="1" dirty="0" err="1"/>
              <a:t>person</a:t>
            </a:r>
            <a:r>
              <a:rPr lang="hu-HU" sz="3200" b="1" dirty="0"/>
              <a:t> </a:t>
            </a:r>
            <a:r>
              <a:rPr lang="hu-HU" sz="3200" b="1" dirty="0" err="1"/>
              <a:t>DO</a:t>
            </a:r>
            <a:r>
              <a:rPr lang="hu-HU" sz="3200" b="1" dirty="0"/>
              <a:t/>
            </a:r>
            <a:br>
              <a:rPr lang="hu-HU" sz="3200" b="1" dirty="0"/>
            </a:br>
            <a:r>
              <a:rPr lang="hu-HU" sz="3200" b="1" dirty="0" err="1"/>
              <a:t>Weak</a:t>
            </a:r>
            <a:r>
              <a:rPr lang="hu-HU" sz="3200" b="1" dirty="0"/>
              <a:t> version: </a:t>
            </a:r>
            <a:r>
              <a:rPr lang="hu-HU" sz="3200" b="1" dirty="0" err="1"/>
              <a:t>1st</a:t>
            </a:r>
            <a:r>
              <a:rPr lang="hu-HU" sz="3200" b="1" dirty="0"/>
              <a:t> IO – </a:t>
            </a:r>
            <a:r>
              <a:rPr lang="hu-HU" sz="3200" b="1" dirty="0" err="1"/>
              <a:t>2nd</a:t>
            </a:r>
            <a:r>
              <a:rPr lang="hu-HU" sz="3200" b="1" dirty="0"/>
              <a:t> </a:t>
            </a:r>
            <a:r>
              <a:rPr lang="hu-HU" sz="3200" b="1" dirty="0" err="1"/>
              <a:t>DO</a:t>
            </a:r>
            <a:r>
              <a:rPr lang="hu-HU" sz="3200" b="1" dirty="0"/>
              <a:t> </a:t>
            </a:r>
            <a:r>
              <a:rPr lang="hu-HU" sz="3200" b="1" dirty="0" err="1"/>
              <a:t>allowed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hu-HU" b="1" dirty="0" err="1" smtClean="0"/>
              <a:t>Explanation</a:t>
            </a:r>
            <a:r>
              <a:rPr lang="hu-HU" b="1" dirty="0" smtClean="0"/>
              <a:t> i.: </a:t>
            </a:r>
            <a:r>
              <a:rPr lang="hu-HU" dirty="0" err="1"/>
              <a:t>Bonet</a:t>
            </a:r>
            <a:r>
              <a:rPr lang="hu-HU" dirty="0"/>
              <a:t> (1991) etc.: </a:t>
            </a:r>
          </a:p>
          <a:p>
            <a:pPr>
              <a:buNone/>
            </a:pPr>
            <a:r>
              <a:rPr lang="hu-HU" b="1" dirty="0" err="1"/>
              <a:t>PCC</a:t>
            </a:r>
            <a:r>
              <a:rPr lang="hu-HU" b="1" dirty="0"/>
              <a:t> is a </a:t>
            </a:r>
            <a:r>
              <a:rPr lang="hu-HU" b="1" dirty="0" err="1"/>
              <a:t>constraint</a:t>
            </a:r>
            <a:r>
              <a:rPr lang="hu-HU" b="1" dirty="0"/>
              <a:t> </a:t>
            </a:r>
            <a:r>
              <a:rPr lang="hu-HU" b="1" dirty="0" err="1"/>
              <a:t>on</a:t>
            </a:r>
            <a:r>
              <a:rPr lang="hu-HU" b="1" dirty="0"/>
              <a:t> </a:t>
            </a:r>
            <a:r>
              <a:rPr lang="hu-HU" b="1" dirty="0" err="1"/>
              <a:t>morphological</a:t>
            </a:r>
            <a:r>
              <a:rPr lang="hu-HU" b="1" dirty="0"/>
              <a:t> </a:t>
            </a:r>
            <a:r>
              <a:rPr lang="hu-HU" b="1" dirty="0" err="1"/>
              <a:t>feature</a:t>
            </a:r>
            <a:r>
              <a:rPr lang="hu-HU" b="1" dirty="0"/>
              <a:t> </a:t>
            </a:r>
            <a:r>
              <a:rPr lang="hu-HU" b="1" dirty="0" err="1"/>
              <a:t>combinations</a:t>
            </a:r>
            <a:r>
              <a:rPr lang="hu-HU" dirty="0"/>
              <a:t>. </a:t>
            </a:r>
            <a:endParaRPr lang="hu-HU" dirty="0" smtClean="0"/>
          </a:p>
          <a:p>
            <a:pPr>
              <a:buNone/>
            </a:pPr>
            <a:r>
              <a:rPr lang="hu-HU" b="1" dirty="0" err="1" smtClean="0"/>
              <a:t>Morphological</a:t>
            </a:r>
            <a:r>
              <a:rPr lang="hu-HU" b="1" dirty="0" smtClean="0"/>
              <a:t> </a:t>
            </a:r>
            <a:r>
              <a:rPr lang="hu-HU" b="1" dirty="0" err="1"/>
              <a:t>repair</a:t>
            </a:r>
            <a:r>
              <a:rPr lang="hu-HU" b="1" dirty="0"/>
              <a:t> </a:t>
            </a:r>
            <a:r>
              <a:rPr lang="hu-HU" b="1" dirty="0" err="1"/>
              <a:t>strategies</a:t>
            </a:r>
            <a:r>
              <a:rPr lang="hu-HU" b="1" dirty="0"/>
              <a:t>: </a:t>
            </a:r>
          </a:p>
          <a:p>
            <a:pPr marL="571500" indent="-571500">
              <a:buAutoNum type="romanLcParenBoth"/>
            </a:pPr>
            <a:r>
              <a:rPr lang="hu-HU" b="1" dirty="0" err="1" smtClean="0"/>
              <a:t>replacing</a:t>
            </a:r>
            <a:r>
              <a:rPr lang="hu-HU" b="1" dirty="0" smtClean="0"/>
              <a:t> </a:t>
            </a:r>
            <a:r>
              <a:rPr lang="hu-HU" b="1" dirty="0" err="1"/>
              <a:t>the</a:t>
            </a:r>
            <a:r>
              <a:rPr lang="hu-HU" b="1" dirty="0"/>
              <a:t> </a:t>
            </a:r>
            <a:r>
              <a:rPr lang="hu-HU" b="1" dirty="0" err="1"/>
              <a:t>dative</a:t>
            </a:r>
            <a:r>
              <a:rPr lang="hu-HU" b="1" dirty="0"/>
              <a:t> </a:t>
            </a:r>
            <a:r>
              <a:rPr lang="hu-HU" b="1" dirty="0" err="1"/>
              <a:t>clitic</a:t>
            </a:r>
            <a:r>
              <a:rPr lang="hu-HU" b="1" dirty="0"/>
              <a:t> </a:t>
            </a:r>
            <a:r>
              <a:rPr lang="hu-HU" b="1" dirty="0" err="1"/>
              <a:t>with</a:t>
            </a:r>
            <a:r>
              <a:rPr lang="hu-HU" b="1" dirty="0"/>
              <a:t> a </a:t>
            </a:r>
            <a:r>
              <a:rPr lang="hu-HU" b="1" dirty="0" err="1"/>
              <a:t>strong</a:t>
            </a:r>
            <a:r>
              <a:rPr lang="hu-HU" b="1" dirty="0"/>
              <a:t> </a:t>
            </a:r>
            <a:r>
              <a:rPr lang="hu-HU" b="1" dirty="0" err="1" smtClean="0"/>
              <a:t>pronoun</a:t>
            </a:r>
            <a:endParaRPr lang="hu-HU" dirty="0"/>
          </a:p>
          <a:p>
            <a:pPr>
              <a:buNone/>
            </a:pPr>
            <a:r>
              <a:rPr lang="hu-HU" dirty="0" smtClean="0"/>
              <a:t>(38) 	</a:t>
            </a:r>
            <a:r>
              <a:rPr lang="hu-HU" i="1" dirty="0" err="1" smtClean="0"/>
              <a:t>On</a:t>
            </a:r>
            <a:r>
              <a:rPr lang="hu-HU" i="1" dirty="0" smtClean="0"/>
              <a:t> 	</a:t>
            </a:r>
            <a:r>
              <a:rPr lang="hu-HU" b="1" i="1" dirty="0" err="1" smtClean="0"/>
              <a:t>me</a:t>
            </a:r>
            <a:r>
              <a:rPr lang="hu-HU" b="1" i="1" dirty="0" smtClean="0"/>
              <a:t> 		</a:t>
            </a:r>
            <a:r>
              <a:rPr lang="hu-HU" i="1" dirty="0" err="1" smtClean="0"/>
              <a:t>montrera</a:t>
            </a:r>
            <a:r>
              <a:rPr lang="hu-HU" i="1" dirty="0" smtClean="0"/>
              <a:t> 	</a:t>
            </a:r>
            <a:r>
              <a:rPr lang="hu-HU" b="1" dirty="0"/>
              <a:t>à	</a:t>
            </a:r>
            <a:r>
              <a:rPr lang="hu-HU" b="1" dirty="0" err="1"/>
              <a:t>lui</a:t>
            </a:r>
            <a:r>
              <a:rPr lang="hu-HU" b="1" dirty="0" smtClean="0"/>
              <a:t>.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one</a:t>
            </a:r>
            <a:r>
              <a:rPr lang="hu-HU" dirty="0" smtClean="0"/>
              <a:t> 	</a:t>
            </a:r>
            <a:r>
              <a:rPr lang="hu-HU" dirty="0" err="1" smtClean="0"/>
              <a:t>me.ACC</a:t>
            </a:r>
            <a:r>
              <a:rPr lang="hu-HU" dirty="0" smtClean="0"/>
              <a:t> 	</a:t>
            </a:r>
            <a:r>
              <a:rPr lang="hu-HU" dirty="0" err="1" smtClean="0"/>
              <a:t>show.FUT</a:t>
            </a:r>
            <a:r>
              <a:rPr lang="hu-HU" dirty="0" smtClean="0"/>
              <a:t>	</a:t>
            </a:r>
            <a:r>
              <a:rPr lang="hu-HU" dirty="0" err="1" smtClean="0"/>
              <a:t>to</a:t>
            </a:r>
            <a:r>
              <a:rPr lang="hu-HU" dirty="0" smtClean="0"/>
              <a:t>	</a:t>
            </a:r>
            <a:r>
              <a:rPr lang="hu-HU" dirty="0" err="1" smtClean="0"/>
              <a:t>him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	‘</a:t>
            </a:r>
            <a:r>
              <a:rPr lang="hu-HU" dirty="0" err="1" smtClean="0"/>
              <a:t>They</a:t>
            </a:r>
            <a:r>
              <a:rPr lang="hu-HU" dirty="0" smtClean="0"/>
              <a:t> </a:t>
            </a:r>
            <a:r>
              <a:rPr lang="hu-HU" dirty="0" err="1" smtClean="0"/>
              <a:t>will</a:t>
            </a:r>
            <a:r>
              <a:rPr lang="hu-HU" dirty="0" smtClean="0"/>
              <a:t> show </a:t>
            </a:r>
            <a:r>
              <a:rPr lang="hu-HU" b="1" dirty="0" err="1" smtClean="0"/>
              <a:t>me</a:t>
            </a:r>
            <a:r>
              <a:rPr lang="hu-HU" b="1" dirty="0" smtClean="0"/>
              <a:t> </a:t>
            </a:r>
            <a:r>
              <a:rPr lang="hu-HU" b="1" dirty="0" err="1" smtClean="0"/>
              <a:t>TO</a:t>
            </a:r>
            <a:r>
              <a:rPr lang="hu-HU" b="1" dirty="0" smtClean="0"/>
              <a:t> </a:t>
            </a:r>
            <a:r>
              <a:rPr lang="hu-HU" b="1" dirty="0" err="1" smtClean="0"/>
              <a:t>HIM</a:t>
            </a:r>
            <a:r>
              <a:rPr lang="hu-HU" dirty="0" smtClean="0"/>
              <a:t>.’ </a:t>
            </a:r>
          </a:p>
          <a:p>
            <a:pPr>
              <a:buNone/>
            </a:pPr>
            <a:endParaRPr lang="hu-HU" dirty="0"/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143000"/>
          </a:xfrm>
        </p:spPr>
        <p:txBody>
          <a:bodyPr>
            <a:noAutofit/>
          </a:bodyPr>
          <a:lstStyle/>
          <a:p>
            <a:r>
              <a:rPr lang="hu-HU" sz="3600" b="1" dirty="0" err="1" smtClean="0"/>
              <a:t>Repair</a:t>
            </a:r>
            <a:r>
              <a:rPr lang="hu-HU" sz="3600" b="1" dirty="0" smtClean="0"/>
              <a:t> (</a:t>
            </a:r>
            <a:r>
              <a:rPr lang="hu-HU" sz="3600" b="1" dirty="0" err="1" smtClean="0"/>
              <a:t>ii</a:t>
            </a:r>
            <a:r>
              <a:rPr lang="hu-HU" sz="3600" b="1" dirty="0" smtClean="0"/>
              <a:t>):  </a:t>
            </a:r>
            <a:r>
              <a:rPr lang="hu-HU" sz="3600" b="1" dirty="0" err="1"/>
              <a:t>replacing</a:t>
            </a:r>
            <a:r>
              <a:rPr lang="hu-HU" sz="3600" b="1" dirty="0"/>
              <a:t> </a:t>
            </a:r>
            <a:r>
              <a:rPr lang="hu-HU" sz="3600" b="1" dirty="0" err="1"/>
              <a:t>the</a:t>
            </a:r>
            <a:r>
              <a:rPr lang="hu-HU" sz="3600" b="1" dirty="0"/>
              <a:t> </a:t>
            </a:r>
            <a:r>
              <a:rPr lang="hu-HU" sz="3600" b="1" dirty="0" err="1"/>
              <a:t>animate</a:t>
            </a:r>
            <a:r>
              <a:rPr lang="hu-HU" sz="3600" b="1" dirty="0"/>
              <a:t> IO </a:t>
            </a:r>
            <a:r>
              <a:rPr lang="hu-HU" sz="3600" b="1" dirty="0" err="1" smtClean="0"/>
              <a:t>with</a:t>
            </a:r>
            <a:r>
              <a:rPr lang="hu-HU" sz="3600" b="1" dirty="0" smtClean="0"/>
              <a:t> </a:t>
            </a:r>
            <a:r>
              <a:rPr lang="hu-HU" sz="3600" b="1" dirty="0"/>
              <a:t>an </a:t>
            </a:r>
            <a:r>
              <a:rPr lang="hu-HU" sz="3600" b="1" dirty="0" err="1"/>
              <a:t>inanimate</a:t>
            </a:r>
            <a:r>
              <a:rPr lang="hu-HU" sz="3600" b="1" dirty="0"/>
              <a:t> </a:t>
            </a:r>
            <a:r>
              <a:rPr lang="hu-HU" sz="3600" b="1" dirty="0" err="1"/>
              <a:t>clitic</a:t>
            </a:r>
            <a:r>
              <a:rPr lang="hu-HU" sz="3600" b="1" dirty="0"/>
              <a:t> </a:t>
            </a:r>
            <a:r>
              <a:rPr lang="hu-HU" sz="3600" b="1" dirty="0" err="1" smtClean="0"/>
              <a:t>with</a:t>
            </a:r>
            <a:r>
              <a:rPr lang="hu-HU" sz="3600" b="1" dirty="0" smtClean="0"/>
              <a:t> no </a:t>
            </a:r>
            <a:r>
              <a:rPr lang="hu-HU" sz="3600" b="1" dirty="0" err="1" smtClean="0"/>
              <a:t>person</a:t>
            </a:r>
            <a:r>
              <a:rPr lang="hu-HU" sz="3600" b="1" dirty="0" smtClean="0"/>
              <a:t>/</a:t>
            </a:r>
            <a:r>
              <a:rPr lang="hu-HU" sz="3600" b="1" dirty="0" err="1" smtClean="0"/>
              <a:t>number</a:t>
            </a:r>
            <a:r>
              <a:rPr lang="hu-HU" sz="3600" b="1" dirty="0" smtClean="0"/>
              <a:t>: 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(39) </a:t>
            </a:r>
            <a:r>
              <a:rPr lang="hu-HU" i="1" dirty="0" err="1" smtClean="0"/>
              <a:t>Al</a:t>
            </a:r>
            <a:r>
              <a:rPr lang="hu-HU" i="1" dirty="0" smtClean="0"/>
              <a:t> </a:t>
            </a:r>
            <a:r>
              <a:rPr lang="hu-HU" i="1" dirty="0" err="1"/>
              <a:t>president</a:t>
            </a:r>
            <a:r>
              <a:rPr lang="hu-HU" i="1" dirty="0"/>
              <a:t>, 	</a:t>
            </a:r>
            <a:r>
              <a:rPr lang="hu-HU" i="1" dirty="0" smtClean="0"/>
              <a:t>	</a:t>
            </a:r>
            <a:r>
              <a:rPr lang="hu-HU" i="1" dirty="0" err="1" smtClean="0"/>
              <a:t>me</a:t>
            </a:r>
            <a:r>
              <a:rPr lang="hu-HU" i="1" dirty="0" smtClean="0"/>
              <a:t> 	   *</a:t>
            </a:r>
            <a:r>
              <a:rPr lang="hu-HU" b="1" i="1" dirty="0" err="1" smtClean="0"/>
              <a:t>hi</a:t>
            </a:r>
            <a:r>
              <a:rPr lang="hu-HU" b="1" i="1" dirty="0" smtClean="0"/>
              <a:t>     	/</a:t>
            </a:r>
            <a:r>
              <a:rPr lang="hu-HU" b="1" i="1" dirty="0" err="1" smtClean="0"/>
              <a:t>li</a:t>
            </a:r>
            <a:r>
              <a:rPr lang="hu-HU" b="1" i="1" dirty="0" smtClean="0"/>
              <a:t> </a:t>
            </a:r>
            <a:r>
              <a:rPr lang="hu-HU" i="1" dirty="0" smtClean="0"/>
              <a:t>	  ha </a:t>
            </a:r>
          </a:p>
          <a:p>
            <a:pPr>
              <a:buNone/>
            </a:pPr>
            <a:r>
              <a:rPr lang="hu-HU" dirty="0" smtClean="0"/>
              <a:t>	  </a:t>
            </a:r>
            <a:r>
              <a:rPr lang="hu-HU" dirty="0" err="1" smtClean="0"/>
              <a:t>to-the</a:t>
            </a:r>
            <a:r>
              <a:rPr lang="hu-HU" dirty="0" smtClean="0"/>
              <a:t> </a:t>
            </a:r>
            <a:r>
              <a:rPr lang="hu-HU" dirty="0" err="1" smtClean="0"/>
              <a:t>president</a:t>
            </a:r>
            <a:r>
              <a:rPr lang="hu-HU" dirty="0"/>
              <a:t>	</a:t>
            </a:r>
            <a:r>
              <a:rPr lang="hu-HU" cap="small" dirty="0" err="1" smtClean="0"/>
              <a:t>1sg-acc</a:t>
            </a:r>
            <a:r>
              <a:rPr lang="hu-HU" cap="small" dirty="0" smtClean="0"/>
              <a:t> </a:t>
            </a:r>
            <a:r>
              <a:rPr lang="hu-HU" b="1" dirty="0" err="1" smtClean="0"/>
              <a:t>3</a:t>
            </a:r>
            <a:r>
              <a:rPr lang="hu-HU" b="1" cap="small" dirty="0" err="1" smtClean="0"/>
              <a:t>sg.dat</a:t>
            </a:r>
            <a:r>
              <a:rPr lang="hu-HU" b="1" cap="small" dirty="0" smtClean="0"/>
              <a:t>	</a:t>
            </a:r>
            <a:r>
              <a:rPr lang="hu-HU" b="1" dirty="0" smtClean="0"/>
              <a:t>/</a:t>
            </a:r>
            <a:r>
              <a:rPr lang="hu-HU" b="1" dirty="0" err="1" smtClean="0"/>
              <a:t>there</a:t>
            </a:r>
            <a:r>
              <a:rPr lang="hu-HU" b="1" dirty="0" smtClean="0"/>
              <a:t> </a:t>
            </a:r>
            <a:r>
              <a:rPr lang="hu-HU" dirty="0" smtClean="0"/>
              <a:t>has</a:t>
            </a:r>
          </a:p>
          <a:p>
            <a:pPr>
              <a:buNone/>
            </a:pPr>
            <a:r>
              <a:rPr lang="hu-HU" dirty="0" smtClean="0"/>
              <a:t> 	  </a:t>
            </a:r>
            <a:r>
              <a:rPr lang="hu-HU" i="1" dirty="0" err="1" smtClean="0"/>
              <a:t>recomanat</a:t>
            </a:r>
            <a:r>
              <a:rPr lang="hu-HU" i="1" dirty="0" smtClean="0"/>
              <a:t> 	  en 	</a:t>
            </a:r>
            <a:r>
              <a:rPr lang="hu-HU" i="1" dirty="0" err="1" smtClean="0"/>
              <a:t>Miquel</a:t>
            </a:r>
            <a:endParaRPr lang="hu-HU" dirty="0" smtClean="0"/>
          </a:p>
          <a:p>
            <a:pPr>
              <a:buNone/>
            </a:pPr>
            <a:r>
              <a:rPr lang="hu-HU" dirty="0"/>
              <a:t>	</a:t>
            </a:r>
            <a:r>
              <a:rPr lang="hu-HU" dirty="0" smtClean="0"/>
              <a:t>  </a:t>
            </a:r>
            <a:r>
              <a:rPr lang="hu-HU" dirty="0" err="1" smtClean="0"/>
              <a:t>recommended</a:t>
            </a:r>
            <a:r>
              <a:rPr lang="hu-HU" dirty="0" smtClean="0"/>
              <a:t>  </a:t>
            </a:r>
            <a:r>
              <a:rPr lang="hu-HU" dirty="0" err="1" smtClean="0"/>
              <a:t>the</a:t>
            </a:r>
            <a:r>
              <a:rPr lang="hu-HU" dirty="0" smtClean="0"/>
              <a:t>  Miguel</a:t>
            </a:r>
          </a:p>
          <a:p>
            <a:pPr>
              <a:buNone/>
            </a:pPr>
            <a:r>
              <a:rPr lang="hu-HU" dirty="0" smtClean="0"/>
              <a:t>	 ‘</a:t>
            </a:r>
            <a:r>
              <a:rPr lang="hu-HU" dirty="0" err="1" smtClean="0"/>
              <a:t>As</a:t>
            </a:r>
            <a:r>
              <a:rPr lang="hu-HU" dirty="0" smtClean="0"/>
              <a:t> </a:t>
            </a:r>
            <a:r>
              <a:rPr lang="hu-HU" dirty="0" err="1"/>
              <a:t>for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president</a:t>
            </a:r>
            <a:r>
              <a:rPr lang="hu-HU" dirty="0"/>
              <a:t>, </a:t>
            </a:r>
            <a:r>
              <a:rPr lang="hu-HU" dirty="0" err="1"/>
              <a:t>Miquel</a:t>
            </a:r>
            <a:r>
              <a:rPr lang="hu-HU" dirty="0"/>
              <a:t> has </a:t>
            </a:r>
            <a:r>
              <a:rPr lang="hu-HU" dirty="0" err="1"/>
              <a:t>recommended</a:t>
            </a:r>
            <a:r>
              <a:rPr lang="hu-HU" dirty="0"/>
              <a:t> </a:t>
            </a:r>
            <a:r>
              <a:rPr lang="hu-HU" dirty="0" err="1"/>
              <a:t>me</a:t>
            </a:r>
            <a:r>
              <a:rPr lang="hu-HU" dirty="0"/>
              <a:t> </a:t>
            </a:r>
            <a:r>
              <a:rPr lang="hu-HU" dirty="0" smtClean="0"/>
              <a:t> 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/>
              <a:t>him</a:t>
            </a:r>
            <a:r>
              <a:rPr lang="hu-HU" dirty="0"/>
              <a:t>’ 	</a:t>
            </a:r>
            <a:r>
              <a:rPr lang="hu-HU" dirty="0" smtClean="0"/>
              <a:t>				(</a:t>
            </a:r>
            <a:r>
              <a:rPr lang="hu-HU" dirty="0" err="1" smtClean="0"/>
              <a:t>Catalan</a:t>
            </a:r>
            <a:r>
              <a:rPr lang="hu-HU" dirty="0" smtClean="0"/>
              <a:t>)</a:t>
            </a:r>
            <a:endParaRPr lang="hu-HU" dirty="0"/>
          </a:p>
          <a:p>
            <a:pPr>
              <a:buNone/>
            </a:pPr>
            <a:r>
              <a:rPr lang="hu-HU" dirty="0"/>
              <a:t> </a:t>
            </a:r>
          </a:p>
          <a:p>
            <a:pPr>
              <a:buNone/>
            </a:pPr>
            <a:endParaRPr lang="hu-HU" dirty="0"/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u-HU" dirty="0" err="1"/>
              <a:t>Albizu</a:t>
            </a:r>
            <a:r>
              <a:rPr lang="hu-HU" dirty="0"/>
              <a:t> (1997): </a:t>
            </a:r>
            <a:r>
              <a:rPr lang="hu-HU" b="1" dirty="0" err="1"/>
              <a:t>PCC</a:t>
            </a:r>
            <a:r>
              <a:rPr lang="hu-HU" b="1" dirty="0"/>
              <a:t> is </a:t>
            </a:r>
            <a:r>
              <a:rPr lang="hu-HU" b="1" dirty="0" err="1"/>
              <a:t>sensitive</a:t>
            </a:r>
            <a:r>
              <a:rPr lang="hu-HU" b="1" dirty="0"/>
              <a:t> </a:t>
            </a:r>
            <a:r>
              <a:rPr lang="hu-HU" b="1" dirty="0" err="1"/>
              <a:t>to</a:t>
            </a:r>
            <a:r>
              <a:rPr lang="hu-HU" b="1" dirty="0"/>
              <a:t> </a:t>
            </a:r>
            <a:r>
              <a:rPr lang="hu-HU" b="1" dirty="0" err="1"/>
              <a:t>theta-roles</a:t>
            </a:r>
            <a:r>
              <a:rPr lang="hu-HU" b="1" dirty="0"/>
              <a:t>, </a:t>
            </a:r>
            <a:r>
              <a:rPr lang="hu-HU" b="1" dirty="0" err="1"/>
              <a:t>to</a:t>
            </a:r>
            <a:r>
              <a:rPr lang="hu-HU" b="1" dirty="0"/>
              <a:t> </a:t>
            </a:r>
            <a:r>
              <a:rPr lang="hu-HU" b="1" dirty="0" err="1"/>
              <a:t>locality</a:t>
            </a:r>
            <a:r>
              <a:rPr lang="hu-HU" b="1" dirty="0"/>
              <a:t> and </a:t>
            </a:r>
            <a:r>
              <a:rPr lang="hu-HU" b="1" dirty="0" err="1"/>
              <a:t>c-command</a:t>
            </a:r>
            <a:r>
              <a:rPr lang="hu-HU" dirty="0"/>
              <a:t>; </a:t>
            </a:r>
            <a:endParaRPr lang="hu-HU" dirty="0" smtClean="0"/>
          </a:p>
          <a:p>
            <a:pPr>
              <a:buNone/>
            </a:pPr>
            <a:r>
              <a:rPr lang="hu-HU" dirty="0" err="1" smtClean="0"/>
              <a:t>it</a:t>
            </a:r>
            <a:r>
              <a:rPr lang="hu-HU" dirty="0" smtClean="0"/>
              <a:t> </a:t>
            </a:r>
            <a:r>
              <a:rPr lang="hu-HU" dirty="0"/>
              <a:t>is </a:t>
            </a:r>
            <a:r>
              <a:rPr lang="hu-HU" dirty="0" err="1"/>
              <a:t>not</a:t>
            </a:r>
            <a:r>
              <a:rPr lang="hu-HU" dirty="0"/>
              <a:t> </a:t>
            </a:r>
            <a:r>
              <a:rPr lang="hu-HU" dirty="0" err="1" smtClean="0"/>
              <a:t>dependent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/>
              <a:t>morphological</a:t>
            </a:r>
            <a:r>
              <a:rPr lang="hu-HU" dirty="0"/>
              <a:t> </a:t>
            </a:r>
            <a:r>
              <a:rPr lang="hu-HU" dirty="0" err="1"/>
              <a:t>case</a:t>
            </a:r>
            <a:r>
              <a:rPr lang="hu-HU" dirty="0"/>
              <a:t>, </a:t>
            </a:r>
            <a:r>
              <a:rPr lang="hu-HU" dirty="0" err="1"/>
              <a:t>as</a:t>
            </a:r>
            <a:r>
              <a:rPr lang="hu-HU" dirty="0"/>
              <a:t> </a:t>
            </a:r>
            <a:r>
              <a:rPr lang="hu-HU" dirty="0" err="1"/>
              <a:t>it</a:t>
            </a:r>
            <a:r>
              <a:rPr lang="hu-HU" dirty="0"/>
              <a:t> </a:t>
            </a:r>
            <a:r>
              <a:rPr lang="hu-HU" dirty="0" err="1"/>
              <a:t>can</a:t>
            </a:r>
            <a:r>
              <a:rPr lang="hu-HU" dirty="0"/>
              <a:t> </a:t>
            </a:r>
            <a:r>
              <a:rPr lang="hu-HU" dirty="0" err="1"/>
              <a:t>affect</a:t>
            </a:r>
            <a:r>
              <a:rPr lang="hu-HU" dirty="0"/>
              <a:t> </a:t>
            </a:r>
            <a:r>
              <a:rPr lang="hu-HU" dirty="0" err="1"/>
              <a:t>DAT-ACC</a:t>
            </a:r>
            <a:r>
              <a:rPr lang="hu-HU" dirty="0"/>
              <a:t>, </a:t>
            </a:r>
            <a:r>
              <a:rPr lang="hu-HU" dirty="0" err="1"/>
              <a:t>ERG-ABS</a:t>
            </a:r>
            <a:r>
              <a:rPr lang="hu-HU" dirty="0"/>
              <a:t>, </a:t>
            </a:r>
            <a:r>
              <a:rPr lang="hu-HU" dirty="0" err="1"/>
              <a:t>ERG-DAT</a:t>
            </a:r>
            <a:r>
              <a:rPr lang="hu-HU" dirty="0"/>
              <a:t> </a:t>
            </a:r>
            <a:endParaRPr lang="hu-HU" dirty="0" smtClean="0"/>
          </a:p>
          <a:p>
            <a:pPr>
              <a:buNone/>
            </a:pPr>
            <a:r>
              <a:rPr lang="hu-HU" b="1" dirty="0" smtClean="0">
                <a:sym typeface="Wingdings"/>
              </a:rPr>
              <a:t></a:t>
            </a:r>
            <a:r>
              <a:rPr lang="hu-HU" b="1" dirty="0" smtClean="0"/>
              <a:t> </a:t>
            </a:r>
            <a:r>
              <a:rPr lang="hu-HU" b="1" dirty="0" err="1"/>
              <a:t>it</a:t>
            </a:r>
            <a:r>
              <a:rPr lang="hu-HU" b="1" dirty="0"/>
              <a:t> is </a:t>
            </a:r>
            <a:r>
              <a:rPr lang="hu-HU" b="1" dirty="0" err="1"/>
              <a:t>syntactic</a:t>
            </a:r>
            <a:r>
              <a:rPr lang="hu-HU" dirty="0" smtClean="0"/>
              <a:t>.</a:t>
            </a:r>
          </a:p>
          <a:p>
            <a:pPr>
              <a:buNone/>
            </a:pPr>
            <a:endParaRPr lang="hu-HU" dirty="0"/>
          </a:p>
          <a:p>
            <a:pPr>
              <a:buNone/>
            </a:pPr>
            <a:r>
              <a:rPr lang="hu-HU" dirty="0" err="1"/>
              <a:t>But</a:t>
            </a:r>
            <a:r>
              <a:rPr lang="hu-HU" dirty="0"/>
              <a:t>: </a:t>
            </a:r>
            <a:r>
              <a:rPr lang="hu-HU" dirty="0" err="1"/>
              <a:t>Ormazabal</a:t>
            </a:r>
            <a:r>
              <a:rPr lang="hu-HU" dirty="0"/>
              <a:t> &amp; </a:t>
            </a:r>
            <a:r>
              <a:rPr lang="hu-HU" dirty="0" err="1"/>
              <a:t>Romero</a:t>
            </a:r>
            <a:r>
              <a:rPr lang="hu-HU" dirty="0"/>
              <a:t> (2007): </a:t>
            </a:r>
            <a:r>
              <a:rPr lang="hu-HU" dirty="0" err="1"/>
              <a:t>Leísta</a:t>
            </a:r>
            <a:r>
              <a:rPr lang="hu-HU" dirty="0"/>
              <a:t> </a:t>
            </a:r>
            <a:r>
              <a:rPr lang="hu-HU" dirty="0" err="1"/>
              <a:t>Spanish</a:t>
            </a:r>
            <a:r>
              <a:rPr lang="hu-HU" dirty="0"/>
              <a:t>, </a:t>
            </a:r>
            <a:r>
              <a:rPr lang="hu-HU" dirty="0" err="1"/>
              <a:t>Mohawk</a:t>
            </a:r>
            <a:r>
              <a:rPr lang="hu-HU" dirty="0"/>
              <a:t>, </a:t>
            </a:r>
            <a:r>
              <a:rPr lang="hu-HU" dirty="0" err="1"/>
              <a:t>etc</a:t>
            </a:r>
            <a:r>
              <a:rPr lang="hu-HU" dirty="0"/>
              <a:t>: </a:t>
            </a:r>
            <a:endParaRPr lang="hu-HU" dirty="0" smtClean="0"/>
          </a:p>
          <a:p>
            <a:pPr>
              <a:buNone/>
            </a:pPr>
            <a:r>
              <a:rPr lang="hu-HU" b="1" dirty="0"/>
              <a:t>	</a:t>
            </a:r>
            <a:r>
              <a:rPr lang="hu-HU" b="1" dirty="0" err="1" smtClean="0"/>
              <a:t>PCC</a:t>
            </a:r>
            <a:r>
              <a:rPr lang="hu-HU" b="1" dirty="0" smtClean="0"/>
              <a:t> </a:t>
            </a:r>
            <a:r>
              <a:rPr lang="hu-HU" b="1" dirty="0"/>
              <a:t>is </a:t>
            </a:r>
            <a:r>
              <a:rPr lang="hu-HU" b="1" dirty="0" err="1"/>
              <a:t>sensitive</a:t>
            </a:r>
            <a:r>
              <a:rPr lang="hu-HU" b="1" dirty="0"/>
              <a:t> </a:t>
            </a:r>
            <a:r>
              <a:rPr lang="hu-HU" b="1" dirty="0" err="1"/>
              <a:t>to</a:t>
            </a:r>
            <a:r>
              <a:rPr lang="hu-HU" b="1" dirty="0"/>
              <a:t> </a:t>
            </a:r>
            <a:r>
              <a:rPr lang="hu-HU" b="1" dirty="0" err="1"/>
              <a:t>animacy</a:t>
            </a:r>
            <a:r>
              <a:rPr lang="hu-HU" b="1" dirty="0"/>
              <a:t>  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692696"/>
            <a:ext cx="8964488" cy="1143000"/>
          </a:xfrm>
        </p:spPr>
        <p:txBody>
          <a:bodyPr>
            <a:normAutofit fontScale="90000"/>
          </a:bodyPr>
          <a:lstStyle/>
          <a:p>
            <a:r>
              <a:rPr lang="hu-HU" sz="3600" dirty="0" err="1"/>
              <a:t>Anagnostopoulou</a:t>
            </a:r>
            <a:r>
              <a:rPr lang="hu-HU" sz="3600" dirty="0"/>
              <a:t> (2003), </a:t>
            </a:r>
            <a:r>
              <a:rPr lang="hu-HU" sz="3600" dirty="0" err="1"/>
              <a:t>Béjar</a:t>
            </a:r>
            <a:r>
              <a:rPr lang="hu-HU" sz="3600" dirty="0"/>
              <a:t> &amp; </a:t>
            </a:r>
            <a:r>
              <a:rPr lang="hu-HU" sz="3600" dirty="0" err="1"/>
              <a:t>Rezac</a:t>
            </a:r>
            <a:r>
              <a:rPr lang="hu-HU" sz="3600" dirty="0"/>
              <a:t> (2003; 2009), </a:t>
            </a:r>
            <a:r>
              <a:rPr lang="hu-HU" sz="3600" dirty="0" err="1"/>
              <a:t>Adger</a:t>
            </a:r>
            <a:r>
              <a:rPr lang="hu-HU" sz="3600" dirty="0"/>
              <a:t> &amp; </a:t>
            </a:r>
            <a:r>
              <a:rPr lang="hu-HU" sz="3600" dirty="0" err="1"/>
              <a:t>Harbour</a:t>
            </a:r>
            <a:r>
              <a:rPr lang="hu-HU" sz="3600" dirty="0"/>
              <a:t> (</a:t>
            </a:r>
            <a:r>
              <a:rPr lang="hu-HU" sz="3600" dirty="0" smtClean="0"/>
              <a:t>2007): </a:t>
            </a:r>
            <a:r>
              <a:rPr lang="hu-HU" sz="3600" b="1" dirty="0" err="1"/>
              <a:t>PCC</a:t>
            </a:r>
            <a:r>
              <a:rPr lang="hu-HU" sz="3600" b="1" dirty="0"/>
              <a:t> is </a:t>
            </a:r>
            <a:r>
              <a:rPr lang="hu-HU" sz="3600" b="1" dirty="0" err="1"/>
              <a:t>competition</a:t>
            </a:r>
            <a:r>
              <a:rPr lang="hu-HU" sz="3600" b="1" dirty="0"/>
              <a:t> </a:t>
            </a:r>
            <a:r>
              <a:rPr lang="hu-HU" sz="3600" b="1" dirty="0" err="1"/>
              <a:t>for</a:t>
            </a:r>
            <a:r>
              <a:rPr lang="hu-HU" sz="3600" b="1" dirty="0"/>
              <a:t> </a:t>
            </a:r>
            <a:r>
              <a:rPr lang="hu-HU" sz="3600" b="1" dirty="0" err="1"/>
              <a:t>feature-checking</a:t>
            </a:r>
            <a:r>
              <a:rPr lang="hu-HU" sz="3600" b="1" dirty="0"/>
              <a:t> </a:t>
            </a:r>
            <a:r>
              <a:rPr lang="hu-HU" sz="3600" b="1" dirty="0" err="1"/>
              <a:t>with</a:t>
            </a:r>
            <a:r>
              <a:rPr lang="hu-HU" sz="3600" b="1" dirty="0"/>
              <a:t> </a:t>
            </a:r>
            <a:r>
              <a:rPr lang="hu-HU" sz="3600" b="1" dirty="0" err="1"/>
              <a:t>the</a:t>
            </a:r>
            <a:r>
              <a:rPr lang="hu-HU" sz="3600" b="1" dirty="0"/>
              <a:t> </a:t>
            </a:r>
            <a:r>
              <a:rPr lang="hu-HU" sz="3600" b="1" dirty="0" err="1"/>
              <a:t>same</a:t>
            </a:r>
            <a:r>
              <a:rPr lang="hu-HU" sz="3600" b="1" dirty="0"/>
              <a:t> </a:t>
            </a:r>
            <a:r>
              <a:rPr lang="hu-HU" sz="3600" b="1" dirty="0" err="1"/>
              <a:t>functional</a:t>
            </a:r>
            <a:r>
              <a:rPr lang="hu-HU" sz="3600" b="1" dirty="0"/>
              <a:t> </a:t>
            </a:r>
            <a:r>
              <a:rPr lang="hu-HU" sz="3600" b="1" dirty="0" err="1" smtClean="0"/>
              <a:t>head</a:t>
            </a:r>
            <a:r>
              <a:rPr lang="hu-HU" sz="3600" dirty="0" smtClean="0"/>
              <a:t> 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2276872"/>
            <a:ext cx="8445624" cy="40324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dirty="0" err="1"/>
              <a:t>Anagnostopoulou</a:t>
            </a:r>
            <a:r>
              <a:rPr lang="hu-HU" dirty="0"/>
              <a:t> (2003): DAT &amp; </a:t>
            </a:r>
            <a:r>
              <a:rPr lang="hu-HU" dirty="0" err="1"/>
              <a:t>ACC</a:t>
            </a:r>
            <a:r>
              <a:rPr lang="hu-HU" dirty="0"/>
              <a:t> </a:t>
            </a:r>
            <a:r>
              <a:rPr lang="hu-HU" dirty="0" err="1"/>
              <a:t>weak</a:t>
            </a:r>
            <a:r>
              <a:rPr lang="hu-HU" dirty="0"/>
              <a:t> </a:t>
            </a:r>
            <a:r>
              <a:rPr lang="hu-HU" dirty="0" err="1"/>
              <a:t>pronouns</a:t>
            </a:r>
            <a:r>
              <a:rPr lang="hu-HU" dirty="0"/>
              <a:t> </a:t>
            </a:r>
            <a:r>
              <a:rPr lang="hu-HU" dirty="0" err="1"/>
              <a:t>check</a:t>
            </a:r>
            <a:r>
              <a:rPr lang="hu-HU" dirty="0"/>
              <a:t> </a:t>
            </a:r>
            <a:r>
              <a:rPr lang="hu-HU" dirty="0" err="1"/>
              <a:t>person</a:t>
            </a:r>
            <a:r>
              <a:rPr lang="hu-HU" dirty="0"/>
              <a:t> &amp; </a:t>
            </a:r>
            <a:r>
              <a:rPr lang="hu-HU" dirty="0" err="1"/>
              <a:t>number</a:t>
            </a:r>
            <a:r>
              <a:rPr lang="hu-HU" dirty="0"/>
              <a:t> </a:t>
            </a:r>
            <a:r>
              <a:rPr lang="hu-HU" dirty="0" err="1"/>
              <a:t>with</a:t>
            </a:r>
            <a:r>
              <a:rPr lang="hu-HU" dirty="0"/>
              <a:t> v</a:t>
            </a:r>
            <a:r>
              <a:rPr lang="hu-HU" dirty="0" smtClean="0"/>
              <a:t>.</a:t>
            </a:r>
          </a:p>
          <a:p>
            <a:pPr>
              <a:buNone/>
            </a:pPr>
            <a:endParaRPr lang="hu-HU" sz="800" dirty="0"/>
          </a:p>
          <a:p>
            <a:pPr>
              <a:buNone/>
            </a:pPr>
            <a:r>
              <a:rPr lang="hu-HU" dirty="0" err="1"/>
              <a:t>Feature</a:t>
            </a:r>
            <a:r>
              <a:rPr lang="hu-HU" dirty="0"/>
              <a:t> </a:t>
            </a:r>
            <a:r>
              <a:rPr lang="hu-HU" dirty="0" err="1"/>
              <a:t>distribution</a:t>
            </a:r>
            <a:r>
              <a:rPr lang="hu-HU" dirty="0"/>
              <a:t>: 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1,2</a:t>
            </a:r>
            <a:r>
              <a:rPr lang="hu-HU" dirty="0"/>
              <a:t>, </a:t>
            </a:r>
            <a:r>
              <a:rPr lang="hu-HU" dirty="0" err="1"/>
              <a:t>ACC</a:t>
            </a:r>
            <a:r>
              <a:rPr lang="hu-HU" dirty="0"/>
              <a:t>: </a:t>
            </a:r>
            <a:r>
              <a:rPr lang="hu-HU" dirty="0" smtClean="0"/>
              <a:t>+</a:t>
            </a:r>
            <a:r>
              <a:rPr lang="hu-HU" dirty="0" err="1"/>
              <a:t>person</a:t>
            </a:r>
            <a:r>
              <a:rPr lang="hu-HU" dirty="0"/>
              <a:t>, </a:t>
            </a:r>
            <a:r>
              <a:rPr lang="hu-HU" dirty="0" err="1"/>
              <a:t>number</a:t>
            </a:r>
            <a:r>
              <a:rPr lang="hu-HU" dirty="0"/>
              <a:t>	</a:t>
            </a:r>
            <a:r>
              <a:rPr lang="hu-HU" dirty="0" smtClean="0"/>
              <a:t>3 </a:t>
            </a:r>
            <a:r>
              <a:rPr lang="hu-HU" dirty="0" err="1" smtClean="0"/>
              <a:t>ACC</a:t>
            </a:r>
            <a:r>
              <a:rPr lang="hu-HU" dirty="0" smtClean="0"/>
              <a:t>: </a:t>
            </a:r>
            <a:r>
              <a:rPr lang="hu-HU" dirty="0" err="1" smtClean="0"/>
              <a:t>number</a:t>
            </a:r>
            <a:r>
              <a:rPr lang="hu-HU" dirty="0"/>
              <a:t>	</a:t>
            </a:r>
            <a:r>
              <a:rPr lang="hu-HU" dirty="0" smtClean="0"/>
              <a:t> </a:t>
            </a:r>
          </a:p>
          <a:p>
            <a:pPr>
              <a:buNone/>
            </a:pPr>
            <a:r>
              <a:rPr lang="hu-HU" dirty="0" smtClean="0"/>
              <a:t>	1,2</a:t>
            </a:r>
            <a:r>
              <a:rPr lang="hu-HU" dirty="0"/>
              <a:t>, DAT: </a:t>
            </a:r>
            <a:r>
              <a:rPr lang="hu-HU" dirty="0" smtClean="0"/>
              <a:t>+</a:t>
            </a:r>
            <a:r>
              <a:rPr lang="hu-HU" dirty="0" err="1" smtClean="0"/>
              <a:t>person</a:t>
            </a:r>
            <a:r>
              <a:rPr lang="hu-HU" dirty="0" smtClean="0"/>
              <a:t>			3 DAT: </a:t>
            </a:r>
            <a:r>
              <a:rPr lang="hu-HU" dirty="0" err="1" smtClean="0"/>
              <a:t>-person</a:t>
            </a:r>
            <a:endParaRPr lang="hu-HU" dirty="0" smtClean="0"/>
          </a:p>
          <a:p>
            <a:pPr>
              <a:buNone/>
            </a:pPr>
            <a:endParaRPr lang="hu-HU" sz="800" dirty="0"/>
          </a:p>
          <a:p>
            <a:pPr>
              <a:buNone/>
            </a:pPr>
            <a:r>
              <a:rPr lang="hu-HU" dirty="0" err="1" smtClean="0"/>
              <a:t>Cyclic</a:t>
            </a:r>
            <a:r>
              <a:rPr lang="hu-HU" dirty="0" smtClean="0"/>
              <a:t> </a:t>
            </a:r>
            <a:r>
              <a:rPr lang="hu-HU" dirty="0" err="1"/>
              <a:t>feature</a:t>
            </a:r>
            <a:r>
              <a:rPr lang="hu-HU" dirty="0"/>
              <a:t> </a:t>
            </a:r>
            <a:r>
              <a:rPr lang="hu-HU" dirty="0" err="1" smtClean="0"/>
              <a:t>checking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9300270" y="-300583"/>
            <a:ext cx="80823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4400" dirty="0">
                <a:solidFill>
                  <a:prstClr val="black"/>
                </a:solidFill>
                <a:ea typeface="+mj-ea"/>
                <a:cs typeface="+mj-cs"/>
              </a:rPr>
              <a:t>An</a:t>
            </a:r>
            <a:endParaRPr lang="hu-H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hu-HU" sz="3600" b="1" dirty="0"/>
              <a:t>Strong </a:t>
            </a:r>
            <a:r>
              <a:rPr lang="hu-HU" sz="3600" b="1" dirty="0" err="1"/>
              <a:t>PCC</a:t>
            </a:r>
            <a:r>
              <a:rPr lang="hu-HU" sz="3600" dirty="0"/>
              <a:t>: </a:t>
            </a:r>
            <a:r>
              <a:rPr lang="hu-HU" sz="3600" b="1" dirty="0" err="1"/>
              <a:t>split</a:t>
            </a:r>
            <a:r>
              <a:rPr lang="hu-HU" sz="3600" b="1" dirty="0"/>
              <a:t> </a:t>
            </a:r>
            <a:r>
              <a:rPr lang="hu-HU" sz="3600" b="1" dirty="0" err="1"/>
              <a:t>feature</a:t>
            </a:r>
            <a:r>
              <a:rPr lang="hu-HU" sz="3600" b="1" dirty="0"/>
              <a:t> </a:t>
            </a:r>
            <a:r>
              <a:rPr lang="hu-HU" sz="3600" b="1" dirty="0" err="1" smtClean="0"/>
              <a:t>checking</a:t>
            </a:r>
            <a:r>
              <a:rPr lang="hu-HU" sz="3600" dirty="0" smtClean="0"/>
              <a:t>:</a:t>
            </a:r>
            <a:br>
              <a:rPr lang="hu-HU" sz="3600" dirty="0" smtClean="0"/>
            </a:br>
            <a:r>
              <a:rPr lang="hu-HU" sz="3200" dirty="0" smtClean="0"/>
              <a:t>DAT </a:t>
            </a:r>
            <a:r>
              <a:rPr lang="hu-HU" sz="3200" dirty="0" err="1" smtClean="0"/>
              <a:t>checks</a:t>
            </a:r>
            <a:r>
              <a:rPr lang="hu-HU" sz="3200" dirty="0" smtClean="0"/>
              <a:t> </a:t>
            </a:r>
            <a:r>
              <a:rPr lang="hu-HU" sz="3200" dirty="0" err="1" smtClean="0"/>
              <a:t>person</a:t>
            </a:r>
            <a:r>
              <a:rPr lang="hu-HU" sz="3200" dirty="0" smtClean="0"/>
              <a:t>, </a:t>
            </a:r>
            <a:r>
              <a:rPr lang="hu-HU" sz="3200" dirty="0" err="1" smtClean="0"/>
              <a:t>ACC</a:t>
            </a:r>
            <a:r>
              <a:rPr lang="hu-HU" sz="3200" dirty="0" smtClean="0"/>
              <a:t> </a:t>
            </a:r>
            <a:r>
              <a:rPr lang="hu-HU" sz="3200" dirty="0" err="1" smtClean="0"/>
              <a:t>checks</a:t>
            </a:r>
            <a:r>
              <a:rPr lang="hu-HU" sz="3200" dirty="0" smtClean="0"/>
              <a:t> </a:t>
            </a:r>
            <a:r>
              <a:rPr lang="hu-HU" sz="3200" dirty="0" err="1" smtClean="0"/>
              <a:t>number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772816"/>
            <a:ext cx="8363272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u-HU" dirty="0" err="1" smtClean="0"/>
              <a:t>Checking</a:t>
            </a:r>
            <a:r>
              <a:rPr lang="hu-HU" dirty="0" smtClean="0"/>
              <a:t> </a:t>
            </a:r>
            <a:r>
              <a:rPr lang="hu-HU" dirty="0" err="1"/>
              <a:t>by</a:t>
            </a:r>
            <a:r>
              <a:rPr lang="hu-HU" dirty="0"/>
              <a:t> DAT </a:t>
            </a:r>
            <a:r>
              <a:rPr lang="hu-HU" dirty="0" err="1"/>
              <a:t>precedes</a:t>
            </a:r>
            <a:r>
              <a:rPr lang="hu-HU" dirty="0"/>
              <a:t> </a:t>
            </a:r>
            <a:r>
              <a:rPr lang="hu-HU" dirty="0" err="1"/>
              <a:t>checking</a:t>
            </a:r>
            <a:r>
              <a:rPr lang="hu-HU" dirty="0"/>
              <a:t> </a:t>
            </a:r>
            <a:r>
              <a:rPr lang="hu-HU" dirty="0" err="1"/>
              <a:t>by</a:t>
            </a:r>
            <a:r>
              <a:rPr lang="hu-HU" dirty="0"/>
              <a:t> </a:t>
            </a:r>
            <a:r>
              <a:rPr lang="hu-HU" dirty="0" err="1"/>
              <a:t>ACC</a:t>
            </a:r>
            <a:r>
              <a:rPr lang="hu-HU" dirty="0"/>
              <a:t>. </a:t>
            </a:r>
            <a:endParaRPr lang="hu-HU" dirty="0" smtClean="0"/>
          </a:p>
          <a:p>
            <a:pPr>
              <a:buNone/>
            </a:pPr>
            <a:endParaRPr lang="hu-HU" sz="800" dirty="0"/>
          </a:p>
          <a:p>
            <a:pPr>
              <a:buNone/>
            </a:pPr>
            <a:r>
              <a:rPr lang="hu-HU" dirty="0" smtClean="0"/>
              <a:t>1,2, </a:t>
            </a:r>
            <a:r>
              <a:rPr lang="hu-HU" dirty="0" err="1" smtClean="0"/>
              <a:t>ACC</a:t>
            </a:r>
            <a:r>
              <a:rPr lang="hu-HU" dirty="0" smtClean="0"/>
              <a:t>: +</a:t>
            </a:r>
            <a:r>
              <a:rPr lang="hu-HU" dirty="0" err="1" smtClean="0"/>
              <a:t>person</a:t>
            </a:r>
            <a:r>
              <a:rPr lang="hu-HU" dirty="0" smtClean="0"/>
              <a:t>, </a:t>
            </a:r>
            <a:r>
              <a:rPr lang="hu-HU" dirty="0" err="1" smtClean="0"/>
              <a:t>number</a:t>
            </a:r>
            <a:r>
              <a:rPr lang="hu-HU" dirty="0" smtClean="0"/>
              <a:t>		3 </a:t>
            </a:r>
            <a:r>
              <a:rPr lang="hu-HU" dirty="0" err="1" smtClean="0"/>
              <a:t>ACC</a:t>
            </a:r>
            <a:r>
              <a:rPr lang="hu-HU" dirty="0" smtClean="0"/>
              <a:t>: </a:t>
            </a:r>
            <a:r>
              <a:rPr lang="hu-HU" dirty="0" err="1" smtClean="0"/>
              <a:t>number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1,2, DAT:  +</a:t>
            </a:r>
            <a:r>
              <a:rPr lang="hu-HU" dirty="0" err="1" smtClean="0"/>
              <a:t>person</a:t>
            </a:r>
            <a:r>
              <a:rPr lang="hu-HU" dirty="0" smtClean="0"/>
              <a:t>			3 DAT: </a:t>
            </a:r>
            <a:r>
              <a:rPr lang="hu-HU" dirty="0" err="1" smtClean="0"/>
              <a:t>-person</a:t>
            </a:r>
            <a:endParaRPr lang="hu-HU" dirty="0" smtClean="0"/>
          </a:p>
          <a:p>
            <a:pPr>
              <a:buNone/>
            </a:pPr>
            <a:endParaRPr lang="hu-HU" sz="800" dirty="0" smtClean="0"/>
          </a:p>
          <a:p>
            <a:pPr>
              <a:buNone/>
            </a:pPr>
            <a:r>
              <a:rPr lang="hu-HU" dirty="0" err="1"/>
              <a:t>If</a:t>
            </a:r>
            <a:r>
              <a:rPr lang="hu-HU" dirty="0"/>
              <a:t> </a:t>
            </a:r>
            <a:r>
              <a:rPr lang="hu-HU" dirty="0" err="1"/>
              <a:t>ACC</a:t>
            </a:r>
            <a:r>
              <a:rPr lang="hu-HU" dirty="0"/>
              <a:t> is </a:t>
            </a:r>
            <a:r>
              <a:rPr lang="hu-HU" dirty="0" err="1"/>
              <a:t>1st</a:t>
            </a:r>
            <a:r>
              <a:rPr lang="hu-HU" dirty="0"/>
              <a:t> </a:t>
            </a:r>
            <a:r>
              <a:rPr lang="hu-HU" dirty="0" err="1"/>
              <a:t>or</a:t>
            </a:r>
            <a:r>
              <a:rPr lang="hu-HU" dirty="0"/>
              <a:t> </a:t>
            </a:r>
            <a:r>
              <a:rPr lang="hu-HU" dirty="0" err="1" smtClean="0"/>
              <a:t>2nd</a:t>
            </a:r>
            <a:r>
              <a:rPr lang="hu-HU" dirty="0" smtClean="0"/>
              <a:t>, </a:t>
            </a:r>
            <a:r>
              <a:rPr lang="hu-HU" dirty="0" err="1"/>
              <a:t>its</a:t>
            </a:r>
            <a:r>
              <a:rPr lang="hu-HU" dirty="0"/>
              <a:t> </a:t>
            </a:r>
            <a:r>
              <a:rPr lang="hu-HU" dirty="0" err="1" smtClean="0"/>
              <a:t>person</a:t>
            </a:r>
            <a:r>
              <a:rPr lang="hu-HU" dirty="0" smtClean="0"/>
              <a:t> </a:t>
            </a:r>
            <a:r>
              <a:rPr lang="hu-HU" dirty="0" err="1"/>
              <a:t>feature</a:t>
            </a:r>
            <a:r>
              <a:rPr lang="hu-HU" dirty="0"/>
              <a:t> </a:t>
            </a:r>
            <a:r>
              <a:rPr lang="hu-HU" dirty="0" err="1"/>
              <a:t>cannot</a:t>
            </a:r>
            <a:r>
              <a:rPr lang="hu-HU" dirty="0"/>
              <a:t> be </a:t>
            </a:r>
            <a:r>
              <a:rPr lang="hu-HU" dirty="0" err="1"/>
              <a:t>checked</a:t>
            </a:r>
            <a:r>
              <a:rPr lang="hu-HU" dirty="0" smtClean="0"/>
              <a:t>.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sz="3600" b="1" dirty="0" err="1"/>
              <a:t>Weak</a:t>
            </a:r>
            <a:r>
              <a:rPr lang="hu-HU" sz="3600" b="1" dirty="0"/>
              <a:t> </a:t>
            </a:r>
            <a:r>
              <a:rPr lang="hu-HU" sz="3600" b="1" dirty="0" err="1"/>
              <a:t>PCC</a:t>
            </a:r>
            <a:r>
              <a:rPr lang="hu-HU" sz="3600" dirty="0"/>
              <a:t>: </a:t>
            </a:r>
            <a:r>
              <a:rPr lang="hu-HU" sz="3600" b="1" dirty="0" err="1"/>
              <a:t>Multiple</a:t>
            </a:r>
            <a:r>
              <a:rPr lang="hu-HU" sz="3600" b="1" dirty="0"/>
              <a:t> </a:t>
            </a:r>
            <a:r>
              <a:rPr lang="hu-HU" sz="3600" b="1" dirty="0" err="1"/>
              <a:t>Agree</a:t>
            </a:r>
            <a:r>
              <a:rPr lang="hu-HU" dirty="0"/>
              <a:t>, </a:t>
            </a:r>
            <a:r>
              <a:rPr lang="hu-HU" dirty="0" err="1"/>
              <a:t>possible</a:t>
            </a:r>
            <a:r>
              <a:rPr lang="hu-HU" dirty="0"/>
              <a:t> </a:t>
            </a:r>
            <a:r>
              <a:rPr lang="hu-HU" dirty="0" err="1"/>
              <a:t>only</a:t>
            </a:r>
            <a:r>
              <a:rPr lang="hu-HU" dirty="0"/>
              <a:t> </a:t>
            </a:r>
            <a:r>
              <a:rPr lang="hu-HU" dirty="0" err="1"/>
              <a:t>under</a:t>
            </a:r>
            <a:r>
              <a:rPr lang="hu-HU" dirty="0"/>
              <a:t> </a:t>
            </a:r>
            <a:r>
              <a:rPr lang="hu-HU" dirty="0" err="1"/>
              <a:t>non-conflicting</a:t>
            </a:r>
            <a:r>
              <a:rPr lang="hu-HU" dirty="0"/>
              <a:t> </a:t>
            </a:r>
            <a:r>
              <a:rPr lang="hu-HU" dirty="0" err="1"/>
              <a:t>feature</a:t>
            </a:r>
            <a:r>
              <a:rPr lang="hu-HU" dirty="0"/>
              <a:t> </a:t>
            </a:r>
            <a:r>
              <a:rPr lang="hu-HU" dirty="0" err="1"/>
              <a:t>specifications</a:t>
            </a:r>
            <a:r>
              <a:rPr lang="hu-HU" dirty="0"/>
              <a:t>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hu-HU" sz="3600" b="1" dirty="0"/>
              <a:t>Strong </a:t>
            </a:r>
            <a:r>
              <a:rPr lang="hu-HU" sz="3600" b="1" dirty="0" err="1"/>
              <a:t>PCC</a:t>
            </a:r>
            <a:r>
              <a:rPr lang="hu-HU" sz="3600" dirty="0"/>
              <a:t>: </a:t>
            </a:r>
            <a:r>
              <a:rPr lang="hu-HU" sz="3600" b="1" dirty="0" err="1"/>
              <a:t>split</a:t>
            </a:r>
            <a:r>
              <a:rPr lang="hu-HU" sz="3600" b="1" dirty="0"/>
              <a:t> </a:t>
            </a:r>
            <a:r>
              <a:rPr lang="hu-HU" sz="3600" b="1" dirty="0" err="1"/>
              <a:t>feature</a:t>
            </a:r>
            <a:r>
              <a:rPr lang="hu-HU" sz="3600" b="1" dirty="0"/>
              <a:t> </a:t>
            </a:r>
            <a:r>
              <a:rPr lang="hu-HU" sz="3600" b="1" dirty="0" err="1" smtClean="0"/>
              <a:t>checking</a:t>
            </a:r>
            <a:r>
              <a:rPr lang="hu-HU" sz="3600" dirty="0" smtClean="0"/>
              <a:t>:</a:t>
            </a:r>
            <a:br>
              <a:rPr lang="hu-HU" sz="3600" dirty="0" smtClean="0"/>
            </a:br>
            <a:r>
              <a:rPr lang="hu-HU" sz="3200" dirty="0" smtClean="0"/>
              <a:t>DAT </a:t>
            </a:r>
            <a:r>
              <a:rPr lang="hu-HU" sz="3200" dirty="0" err="1" smtClean="0"/>
              <a:t>checks</a:t>
            </a:r>
            <a:r>
              <a:rPr lang="hu-HU" sz="3200" dirty="0" smtClean="0"/>
              <a:t> </a:t>
            </a:r>
            <a:r>
              <a:rPr lang="hu-HU" sz="3200" dirty="0" err="1" smtClean="0"/>
              <a:t>person</a:t>
            </a:r>
            <a:r>
              <a:rPr lang="hu-HU" sz="3200" dirty="0" smtClean="0"/>
              <a:t>, </a:t>
            </a:r>
            <a:r>
              <a:rPr lang="hu-HU" sz="3200" dirty="0" err="1" smtClean="0"/>
              <a:t>ACC</a:t>
            </a:r>
            <a:r>
              <a:rPr lang="hu-HU" sz="3200" dirty="0" smtClean="0"/>
              <a:t> </a:t>
            </a:r>
            <a:r>
              <a:rPr lang="hu-HU" sz="3200" dirty="0" err="1" smtClean="0"/>
              <a:t>checks</a:t>
            </a:r>
            <a:r>
              <a:rPr lang="hu-HU" sz="3200" dirty="0" smtClean="0"/>
              <a:t> </a:t>
            </a:r>
            <a:r>
              <a:rPr lang="hu-HU" sz="3200" dirty="0" err="1" smtClean="0"/>
              <a:t>number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772816"/>
            <a:ext cx="8363272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u-HU" dirty="0" err="1" smtClean="0"/>
              <a:t>Checking</a:t>
            </a:r>
            <a:r>
              <a:rPr lang="hu-HU" dirty="0" smtClean="0"/>
              <a:t> </a:t>
            </a:r>
            <a:r>
              <a:rPr lang="hu-HU" dirty="0" err="1"/>
              <a:t>by</a:t>
            </a:r>
            <a:r>
              <a:rPr lang="hu-HU" dirty="0"/>
              <a:t> DAT </a:t>
            </a:r>
            <a:r>
              <a:rPr lang="hu-HU" dirty="0" err="1"/>
              <a:t>precedes</a:t>
            </a:r>
            <a:r>
              <a:rPr lang="hu-HU" dirty="0"/>
              <a:t> </a:t>
            </a:r>
            <a:r>
              <a:rPr lang="hu-HU" dirty="0" err="1"/>
              <a:t>checking</a:t>
            </a:r>
            <a:r>
              <a:rPr lang="hu-HU" dirty="0"/>
              <a:t> </a:t>
            </a:r>
            <a:r>
              <a:rPr lang="hu-HU" dirty="0" err="1"/>
              <a:t>by</a:t>
            </a:r>
            <a:r>
              <a:rPr lang="hu-HU" dirty="0"/>
              <a:t> </a:t>
            </a:r>
            <a:r>
              <a:rPr lang="hu-HU" dirty="0" err="1"/>
              <a:t>ACC</a:t>
            </a:r>
            <a:r>
              <a:rPr lang="hu-HU" dirty="0"/>
              <a:t>. </a:t>
            </a:r>
            <a:endParaRPr lang="hu-HU" dirty="0" smtClean="0"/>
          </a:p>
          <a:p>
            <a:pPr>
              <a:buNone/>
            </a:pPr>
            <a:endParaRPr lang="hu-HU" sz="800" dirty="0"/>
          </a:p>
          <a:p>
            <a:pPr>
              <a:buNone/>
            </a:pPr>
            <a:r>
              <a:rPr lang="hu-HU" dirty="0" smtClean="0"/>
              <a:t>1,2, </a:t>
            </a:r>
            <a:r>
              <a:rPr lang="hu-HU" dirty="0" err="1" smtClean="0"/>
              <a:t>ACC</a:t>
            </a:r>
            <a:r>
              <a:rPr lang="hu-HU" dirty="0" smtClean="0"/>
              <a:t>: +</a:t>
            </a:r>
            <a:r>
              <a:rPr lang="hu-HU" dirty="0" err="1" smtClean="0"/>
              <a:t>person</a:t>
            </a:r>
            <a:r>
              <a:rPr lang="hu-HU" dirty="0" smtClean="0"/>
              <a:t>, </a:t>
            </a:r>
            <a:r>
              <a:rPr lang="hu-HU" dirty="0" err="1" smtClean="0"/>
              <a:t>number</a:t>
            </a:r>
            <a:r>
              <a:rPr lang="hu-HU" dirty="0" smtClean="0"/>
              <a:t>		3 </a:t>
            </a:r>
            <a:r>
              <a:rPr lang="hu-HU" dirty="0" err="1" smtClean="0"/>
              <a:t>ACC</a:t>
            </a:r>
            <a:r>
              <a:rPr lang="hu-HU" dirty="0" smtClean="0"/>
              <a:t>: </a:t>
            </a:r>
            <a:r>
              <a:rPr lang="hu-HU" dirty="0" err="1" smtClean="0"/>
              <a:t>number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1,2, DAT:  +</a:t>
            </a:r>
            <a:r>
              <a:rPr lang="hu-HU" dirty="0" err="1" smtClean="0"/>
              <a:t>person</a:t>
            </a:r>
            <a:r>
              <a:rPr lang="hu-HU" dirty="0" smtClean="0"/>
              <a:t>			3 DAT: </a:t>
            </a:r>
            <a:r>
              <a:rPr lang="hu-HU" dirty="0" err="1" smtClean="0"/>
              <a:t>-person</a:t>
            </a:r>
            <a:endParaRPr lang="hu-HU" dirty="0" smtClean="0"/>
          </a:p>
          <a:p>
            <a:pPr>
              <a:buNone/>
            </a:pPr>
            <a:endParaRPr lang="hu-HU" sz="800" dirty="0" smtClean="0"/>
          </a:p>
          <a:p>
            <a:pPr>
              <a:buNone/>
            </a:pPr>
            <a:r>
              <a:rPr lang="hu-HU" dirty="0" err="1"/>
              <a:t>If</a:t>
            </a:r>
            <a:r>
              <a:rPr lang="hu-HU" dirty="0"/>
              <a:t> </a:t>
            </a:r>
            <a:r>
              <a:rPr lang="hu-HU" dirty="0" err="1"/>
              <a:t>ACC</a:t>
            </a:r>
            <a:r>
              <a:rPr lang="hu-HU" dirty="0"/>
              <a:t> is </a:t>
            </a:r>
            <a:r>
              <a:rPr lang="hu-HU" dirty="0" err="1"/>
              <a:t>1st</a:t>
            </a:r>
            <a:r>
              <a:rPr lang="hu-HU" dirty="0"/>
              <a:t> </a:t>
            </a:r>
            <a:r>
              <a:rPr lang="hu-HU" dirty="0" err="1"/>
              <a:t>or</a:t>
            </a:r>
            <a:r>
              <a:rPr lang="hu-HU" dirty="0"/>
              <a:t> </a:t>
            </a:r>
            <a:r>
              <a:rPr lang="hu-HU" dirty="0" err="1" smtClean="0"/>
              <a:t>2nd</a:t>
            </a:r>
            <a:r>
              <a:rPr lang="hu-HU" dirty="0" smtClean="0"/>
              <a:t>, </a:t>
            </a:r>
            <a:r>
              <a:rPr lang="hu-HU" dirty="0" err="1"/>
              <a:t>its</a:t>
            </a:r>
            <a:r>
              <a:rPr lang="hu-HU" dirty="0"/>
              <a:t> </a:t>
            </a:r>
            <a:r>
              <a:rPr lang="hu-HU" dirty="0" err="1" smtClean="0"/>
              <a:t>person</a:t>
            </a:r>
            <a:r>
              <a:rPr lang="hu-HU" dirty="0" smtClean="0"/>
              <a:t> </a:t>
            </a:r>
            <a:r>
              <a:rPr lang="hu-HU" dirty="0" err="1"/>
              <a:t>feature</a:t>
            </a:r>
            <a:r>
              <a:rPr lang="hu-HU" dirty="0"/>
              <a:t> </a:t>
            </a:r>
            <a:r>
              <a:rPr lang="hu-HU" dirty="0" err="1"/>
              <a:t>cannot</a:t>
            </a:r>
            <a:r>
              <a:rPr lang="hu-HU" dirty="0"/>
              <a:t> be </a:t>
            </a:r>
            <a:r>
              <a:rPr lang="hu-HU" dirty="0" err="1"/>
              <a:t>checked</a:t>
            </a:r>
            <a:r>
              <a:rPr lang="hu-HU" dirty="0" smtClean="0"/>
              <a:t>.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sz="3600" b="1" dirty="0" err="1"/>
              <a:t>Weak</a:t>
            </a:r>
            <a:r>
              <a:rPr lang="hu-HU" sz="3600" b="1" dirty="0"/>
              <a:t> </a:t>
            </a:r>
            <a:r>
              <a:rPr lang="hu-HU" sz="3600" b="1" dirty="0" err="1"/>
              <a:t>PCC</a:t>
            </a:r>
            <a:r>
              <a:rPr lang="hu-HU" sz="3600" dirty="0"/>
              <a:t>: </a:t>
            </a:r>
            <a:r>
              <a:rPr lang="hu-HU" sz="3600" b="1" dirty="0" err="1"/>
              <a:t>Multiple</a:t>
            </a:r>
            <a:r>
              <a:rPr lang="hu-HU" sz="3600" b="1" dirty="0"/>
              <a:t> </a:t>
            </a:r>
            <a:r>
              <a:rPr lang="hu-HU" sz="3600" b="1" dirty="0" err="1"/>
              <a:t>Agree</a:t>
            </a:r>
            <a:r>
              <a:rPr lang="hu-HU" dirty="0"/>
              <a:t>, </a:t>
            </a:r>
            <a:r>
              <a:rPr lang="hu-HU" dirty="0" err="1"/>
              <a:t>possible</a:t>
            </a:r>
            <a:r>
              <a:rPr lang="hu-HU" dirty="0"/>
              <a:t> </a:t>
            </a:r>
            <a:r>
              <a:rPr lang="hu-HU" dirty="0" err="1"/>
              <a:t>only</a:t>
            </a:r>
            <a:r>
              <a:rPr lang="hu-HU" dirty="0"/>
              <a:t> </a:t>
            </a:r>
            <a:r>
              <a:rPr lang="hu-HU" dirty="0" err="1"/>
              <a:t>under</a:t>
            </a:r>
            <a:r>
              <a:rPr lang="hu-HU" dirty="0"/>
              <a:t> </a:t>
            </a:r>
            <a:r>
              <a:rPr lang="hu-HU" dirty="0" err="1"/>
              <a:t>non-conflicting</a:t>
            </a:r>
            <a:r>
              <a:rPr lang="hu-HU" dirty="0"/>
              <a:t> </a:t>
            </a:r>
            <a:r>
              <a:rPr lang="hu-HU" dirty="0" err="1"/>
              <a:t>feature</a:t>
            </a:r>
            <a:r>
              <a:rPr lang="hu-HU" dirty="0"/>
              <a:t> </a:t>
            </a:r>
            <a:r>
              <a:rPr lang="hu-HU" dirty="0" err="1"/>
              <a:t>specifications</a:t>
            </a:r>
            <a:r>
              <a:rPr lang="hu-HU" dirty="0"/>
              <a:t>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hu-HU" sz="3200" b="1" dirty="0" err="1" smtClean="0"/>
              <a:t>Béjar</a:t>
            </a:r>
            <a:r>
              <a:rPr lang="hu-HU" sz="3200" b="1" dirty="0" smtClean="0"/>
              <a:t> &amp; </a:t>
            </a:r>
            <a:r>
              <a:rPr lang="hu-HU" sz="3200" b="1" dirty="0" err="1" smtClean="0"/>
              <a:t>Rezac</a:t>
            </a:r>
            <a:r>
              <a:rPr lang="hu-HU" sz="3200" dirty="0" smtClean="0"/>
              <a:t> </a:t>
            </a:r>
            <a:r>
              <a:rPr lang="hu-HU" sz="3200" b="1" dirty="0" smtClean="0"/>
              <a:t>(2009): </a:t>
            </a:r>
            <a:r>
              <a:rPr lang="hu-HU" sz="3200" b="1" dirty="0" err="1" smtClean="0"/>
              <a:t>the</a:t>
            </a:r>
            <a:r>
              <a:rPr lang="hu-HU" sz="3200" b="1" dirty="0" smtClean="0"/>
              <a:t> </a:t>
            </a:r>
            <a:r>
              <a:rPr lang="hu-HU" sz="3200" b="1" dirty="0" err="1" smtClean="0"/>
              <a:t>internal</a:t>
            </a:r>
            <a:r>
              <a:rPr lang="hu-HU" sz="3200" b="1" dirty="0" smtClean="0"/>
              <a:t> and </a:t>
            </a:r>
            <a:r>
              <a:rPr lang="hu-HU" sz="3200" b="1" dirty="0" err="1" smtClean="0"/>
              <a:t>external</a:t>
            </a:r>
            <a:r>
              <a:rPr lang="hu-HU" sz="3200" b="1" dirty="0" smtClean="0"/>
              <a:t> </a:t>
            </a:r>
            <a:r>
              <a:rPr lang="hu-HU" sz="3200" b="1" dirty="0" err="1" smtClean="0"/>
              <a:t>argument</a:t>
            </a:r>
            <a:r>
              <a:rPr lang="hu-HU" sz="3200" b="1" dirty="0" smtClean="0"/>
              <a:t> </a:t>
            </a:r>
            <a:r>
              <a:rPr lang="hu-HU" sz="3200" b="1" dirty="0" err="1" smtClean="0"/>
              <a:t>compete</a:t>
            </a:r>
            <a:r>
              <a:rPr lang="hu-HU" sz="3200" b="1" dirty="0" smtClean="0"/>
              <a:t> </a:t>
            </a:r>
            <a:r>
              <a:rPr lang="hu-HU" sz="3200" b="1" dirty="0" err="1" smtClean="0"/>
              <a:t>for</a:t>
            </a:r>
            <a:r>
              <a:rPr lang="hu-HU" sz="3200" b="1" dirty="0" smtClean="0"/>
              <a:t> </a:t>
            </a:r>
            <a:r>
              <a:rPr lang="hu-HU" sz="3200" b="1" dirty="0" err="1" smtClean="0"/>
              <a:t>agreement</a:t>
            </a:r>
            <a:r>
              <a:rPr lang="hu-HU" sz="3200" b="1" dirty="0" smtClean="0"/>
              <a:t> </a:t>
            </a:r>
            <a:r>
              <a:rPr lang="hu-HU" sz="3200" b="1" dirty="0" err="1" smtClean="0"/>
              <a:t>with</a:t>
            </a:r>
            <a:r>
              <a:rPr lang="hu-HU" sz="3200" b="1" dirty="0" smtClean="0"/>
              <a:t> </a:t>
            </a:r>
            <a:r>
              <a:rPr lang="hu-HU" sz="3200" b="1" dirty="0" err="1" smtClean="0"/>
              <a:t>the</a:t>
            </a:r>
            <a:r>
              <a:rPr lang="hu-HU" sz="3200" b="1" dirty="0" smtClean="0"/>
              <a:t> </a:t>
            </a:r>
            <a:r>
              <a:rPr lang="hu-HU" sz="3200" b="1" dirty="0" err="1" smtClean="0"/>
              <a:t>same</a:t>
            </a:r>
            <a:r>
              <a:rPr lang="hu-HU" sz="3200" b="1" dirty="0" smtClean="0"/>
              <a:t> </a:t>
            </a:r>
            <a:r>
              <a:rPr lang="hu-HU" sz="3200" b="1" dirty="0" err="1" smtClean="0"/>
              <a:t>probe</a:t>
            </a:r>
            <a:r>
              <a:rPr lang="hu-HU" sz="3200" b="1" dirty="0" smtClean="0"/>
              <a:t>.</a:t>
            </a:r>
            <a:r>
              <a:rPr lang="hu-HU" sz="3200" dirty="0" smtClean="0"/>
              <a:t/>
            </a:r>
            <a:br>
              <a:rPr lang="hu-HU" sz="3200" dirty="0" smtClean="0"/>
            </a:b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2060848"/>
            <a:ext cx="8445624" cy="4525963"/>
          </a:xfrm>
        </p:spPr>
        <p:txBody>
          <a:bodyPr/>
          <a:lstStyle/>
          <a:p>
            <a:pPr>
              <a:buNone/>
            </a:pPr>
            <a:r>
              <a:rPr lang="hu-HU" dirty="0" err="1" smtClean="0"/>
              <a:t>First</a:t>
            </a:r>
            <a:r>
              <a:rPr lang="hu-HU" dirty="0" smtClean="0"/>
              <a:t> </a:t>
            </a:r>
            <a:r>
              <a:rPr lang="hu-HU" dirty="0" err="1" smtClean="0"/>
              <a:t>downward</a:t>
            </a:r>
            <a:r>
              <a:rPr lang="hu-HU" dirty="0" smtClean="0"/>
              <a:t> </a:t>
            </a:r>
            <a:r>
              <a:rPr lang="hu-HU" dirty="0" err="1" smtClean="0"/>
              <a:t>search</a:t>
            </a:r>
            <a:r>
              <a:rPr lang="hu-HU" dirty="0" smtClean="0"/>
              <a:t>, </a:t>
            </a:r>
            <a:r>
              <a:rPr lang="hu-HU" dirty="0" err="1" smtClean="0"/>
              <a:t>then</a:t>
            </a:r>
            <a:r>
              <a:rPr lang="hu-HU" dirty="0" smtClean="0"/>
              <a:t> </a:t>
            </a:r>
            <a:r>
              <a:rPr lang="hu-HU" dirty="0" err="1" smtClean="0"/>
              <a:t>upward</a:t>
            </a:r>
            <a:r>
              <a:rPr lang="hu-HU" dirty="0" smtClean="0"/>
              <a:t> </a:t>
            </a:r>
            <a:r>
              <a:rPr lang="hu-HU" dirty="0" err="1" smtClean="0"/>
              <a:t>search</a:t>
            </a:r>
            <a:r>
              <a:rPr lang="hu-HU" dirty="0" smtClean="0"/>
              <a:t>.</a:t>
            </a:r>
          </a:p>
          <a:p>
            <a:pPr>
              <a:buNone/>
            </a:pPr>
            <a:r>
              <a:rPr lang="hu-HU" dirty="0" err="1" smtClean="0"/>
              <a:t>PCC</a:t>
            </a:r>
            <a:r>
              <a:rPr lang="hu-HU" dirty="0" smtClean="0"/>
              <a:t>: A </a:t>
            </a:r>
            <a:r>
              <a:rPr lang="hu-HU" dirty="0" err="1" smtClean="0"/>
              <a:t>probe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completely</a:t>
            </a:r>
            <a:r>
              <a:rPr lang="hu-HU" dirty="0" smtClean="0"/>
              <a:t> </a:t>
            </a:r>
            <a:r>
              <a:rPr lang="hu-HU" dirty="0" err="1" smtClean="0"/>
              <a:t>valued</a:t>
            </a:r>
            <a:r>
              <a:rPr lang="hu-HU" dirty="0" smtClean="0"/>
              <a:t> </a:t>
            </a:r>
            <a:r>
              <a:rPr lang="hu-HU" dirty="0" err="1" smtClean="0"/>
              <a:t>features</a:t>
            </a:r>
            <a:r>
              <a:rPr lang="hu-HU" dirty="0" smtClean="0"/>
              <a:t> is </a:t>
            </a:r>
            <a:r>
              <a:rPr lang="hu-HU" dirty="0" err="1" smtClean="0"/>
              <a:t>inactive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upward</a:t>
            </a:r>
            <a:r>
              <a:rPr lang="hu-HU" dirty="0" smtClean="0"/>
              <a:t> </a:t>
            </a:r>
            <a:r>
              <a:rPr lang="hu-HU" dirty="0" err="1" smtClean="0"/>
              <a:t>agreement</a:t>
            </a:r>
            <a:r>
              <a:rPr lang="hu-HU" dirty="0" smtClean="0"/>
              <a:t>. </a:t>
            </a:r>
          </a:p>
          <a:p>
            <a:pPr>
              <a:buNone/>
            </a:pPr>
            <a:r>
              <a:rPr lang="hu-HU" dirty="0"/>
              <a:t>A </a:t>
            </a:r>
            <a:r>
              <a:rPr lang="hu-HU" dirty="0" err="1"/>
              <a:t>1st</a:t>
            </a:r>
            <a:r>
              <a:rPr lang="hu-HU" dirty="0"/>
              <a:t> </a:t>
            </a:r>
            <a:r>
              <a:rPr lang="hu-HU" dirty="0" err="1"/>
              <a:t>person</a:t>
            </a:r>
            <a:r>
              <a:rPr lang="hu-HU" dirty="0"/>
              <a:t> </a:t>
            </a:r>
            <a:r>
              <a:rPr lang="hu-HU" dirty="0" err="1"/>
              <a:t>internal</a:t>
            </a:r>
            <a:r>
              <a:rPr lang="hu-HU" dirty="0"/>
              <a:t> </a:t>
            </a:r>
            <a:r>
              <a:rPr lang="hu-HU" dirty="0" err="1"/>
              <a:t>argument</a:t>
            </a:r>
            <a:r>
              <a:rPr lang="hu-HU" dirty="0"/>
              <a:t> (</a:t>
            </a:r>
            <a:r>
              <a:rPr lang="hu-HU" dirty="0" err="1"/>
              <a:t>speaker</a:t>
            </a:r>
            <a:r>
              <a:rPr lang="hu-HU" dirty="0"/>
              <a:t>, </a:t>
            </a:r>
            <a:r>
              <a:rPr lang="hu-HU" dirty="0" err="1"/>
              <a:t>participant</a:t>
            </a:r>
            <a:r>
              <a:rPr lang="hu-HU" dirty="0"/>
              <a:t>, </a:t>
            </a:r>
            <a:r>
              <a:rPr lang="hu-HU" dirty="0" err="1"/>
              <a:t>person</a:t>
            </a:r>
            <a:r>
              <a:rPr lang="hu-HU" dirty="0"/>
              <a:t>) </a:t>
            </a:r>
            <a:r>
              <a:rPr lang="hu-HU" dirty="0" err="1"/>
              <a:t>leaves</a:t>
            </a:r>
            <a:r>
              <a:rPr lang="hu-HU" dirty="0"/>
              <a:t> no </a:t>
            </a:r>
            <a:r>
              <a:rPr lang="hu-HU" dirty="0" err="1"/>
              <a:t>features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be </a:t>
            </a:r>
            <a:r>
              <a:rPr lang="hu-HU" dirty="0" err="1"/>
              <a:t>checked</a:t>
            </a:r>
            <a:r>
              <a:rPr lang="hu-HU" dirty="0"/>
              <a:t>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b="1" dirty="0" err="1" smtClean="0"/>
              <a:t>Cyclic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Agree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in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Hungarian</a:t>
            </a:r>
            <a:r>
              <a:rPr lang="hu-HU" sz="3600" b="1" dirty="0" smtClean="0"/>
              <a:t> (Bárány</a:t>
            </a:r>
            <a:r>
              <a:rPr lang="hu-HU" sz="3600" dirty="0" smtClean="0"/>
              <a:t> </a:t>
            </a:r>
            <a:r>
              <a:rPr lang="hu-HU" sz="3600" b="1" dirty="0" smtClean="0"/>
              <a:t>2015)</a:t>
            </a:r>
            <a:r>
              <a:rPr lang="hu-HU" sz="3600" dirty="0" smtClean="0"/>
              <a:t>: 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506916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u-HU" i="1" dirty="0" smtClean="0"/>
              <a:t>v </a:t>
            </a:r>
            <a:r>
              <a:rPr lang="hu-HU" dirty="0" err="1" smtClean="0"/>
              <a:t>first</a:t>
            </a:r>
            <a:r>
              <a:rPr lang="hu-HU" dirty="0" smtClean="0"/>
              <a:t> </a:t>
            </a:r>
            <a:r>
              <a:rPr lang="hu-HU" dirty="0" err="1" smtClean="0"/>
              <a:t>enters</a:t>
            </a:r>
            <a:r>
              <a:rPr lang="hu-HU" dirty="0" smtClean="0"/>
              <a:t> </a:t>
            </a:r>
            <a:r>
              <a:rPr lang="hu-HU" dirty="0" err="1" smtClean="0"/>
              <a:t>into</a:t>
            </a:r>
            <a:r>
              <a:rPr lang="hu-HU" dirty="0" smtClean="0"/>
              <a:t> </a:t>
            </a:r>
            <a:r>
              <a:rPr lang="hu-HU" dirty="0" err="1" smtClean="0"/>
              <a:t>Agree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DO</a:t>
            </a:r>
            <a:r>
              <a:rPr lang="hu-HU" dirty="0" smtClean="0"/>
              <a:t>.</a:t>
            </a:r>
          </a:p>
          <a:p>
            <a:pPr>
              <a:buNone/>
            </a:pPr>
            <a:r>
              <a:rPr lang="hu-HU" dirty="0" err="1" smtClean="0"/>
              <a:t>O3</a:t>
            </a:r>
            <a:r>
              <a:rPr lang="hu-HU" dirty="0" smtClean="0"/>
              <a:t> </a:t>
            </a:r>
            <a:r>
              <a:rPr lang="hu-HU" dirty="0" err="1" smtClean="0"/>
              <a:t>values</a:t>
            </a:r>
            <a:r>
              <a:rPr lang="hu-HU" dirty="0" smtClean="0"/>
              <a:t> [+</a:t>
            </a:r>
            <a:r>
              <a:rPr lang="hu-HU" dirty="0" err="1" smtClean="0"/>
              <a:t>person</a:t>
            </a:r>
            <a:r>
              <a:rPr lang="hu-HU" dirty="0" smtClean="0"/>
              <a:t>];  </a:t>
            </a:r>
          </a:p>
          <a:p>
            <a:pPr>
              <a:buNone/>
            </a:pPr>
            <a:r>
              <a:rPr lang="hu-HU" dirty="0" smtClean="0"/>
              <a:t>S </a:t>
            </a:r>
            <a:r>
              <a:rPr lang="hu-HU" dirty="0" err="1" smtClean="0"/>
              <a:t>values</a:t>
            </a:r>
            <a:r>
              <a:rPr lang="hu-HU" dirty="0" smtClean="0"/>
              <a:t> [+</a:t>
            </a:r>
            <a:r>
              <a:rPr lang="hu-HU" dirty="0" err="1" smtClean="0"/>
              <a:t>participant</a:t>
            </a:r>
            <a:r>
              <a:rPr lang="hu-HU" dirty="0" smtClean="0"/>
              <a:t>, +</a:t>
            </a:r>
            <a:r>
              <a:rPr lang="hu-HU" dirty="0" err="1" smtClean="0"/>
              <a:t>speaker</a:t>
            </a:r>
            <a:r>
              <a:rPr lang="hu-HU" dirty="0" smtClean="0"/>
              <a:t>]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2nd</a:t>
            </a:r>
            <a:r>
              <a:rPr lang="hu-HU" dirty="0" smtClean="0"/>
              <a:t> </a:t>
            </a:r>
            <a:r>
              <a:rPr lang="hu-HU" dirty="0" err="1" smtClean="0"/>
              <a:t>cycle</a:t>
            </a:r>
            <a:r>
              <a:rPr lang="hu-HU" dirty="0" smtClean="0"/>
              <a:t>.</a:t>
            </a:r>
          </a:p>
          <a:p>
            <a:pPr>
              <a:buNone/>
            </a:pPr>
            <a:r>
              <a:rPr lang="hu-HU" b="1" dirty="0" smtClean="0"/>
              <a:t>S &amp; O </a:t>
            </a:r>
            <a:r>
              <a:rPr lang="hu-HU" b="1" dirty="0" err="1" smtClean="0"/>
              <a:t>value</a:t>
            </a:r>
            <a:r>
              <a:rPr lang="hu-HU" b="1" dirty="0" smtClean="0"/>
              <a:t> a </a:t>
            </a:r>
            <a:r>
              <a:rPr lang="hu-HU" b="1" dirty="0" err="1" smtClean="0"/>
              <a:t>single</a:t>
            </a:r>
            <a:r>
              <a:rPr lang="hu-HU" b="1" dirty="0" smtClean="0"/>
              <a:t> </a:t>
            </a:r>
            <a:r>
              <a:rPr lang="hu-HU" b="1" dirty="0" err="1" smtClean="0"/>
              <a:t>probe</a:t>
            </a:r>
            <a:r>
              <a:rPr lang="hu-HU" b="1" dirty="0" smtClean="0"/>
              <a:t> </a:t>
            </a:r>
            <a:r>
              <a:rPr lang="hu-HU" b="1" dirty="0" err="1" smtClean="0"/>
              <a:t>together</a:t>
            </a:r>
            <a:r>
              <a:rPr lang="hu-HU" b="1" dirty="0" smtClean="0"/>
              <a:t> </a:t>
            </a:r>
            <a:r>
              <a:rPr lang="hu-HU" b="1" dirty="0" smtClean="0">
                <a:sym typeface="Wingdings"/>
              </a:rPr>
              <a:t></a:t>
            </a:r>
            <a:r>
              <a:rPr lang="hu-HU" b="1" dirty="0" smtClean="0"/>
              <a:t> </a:t>
            </a:r>
            <a:r>
              <a:rPr lang="hu-HU" b="1" dirty="0" err="1" smtClean="0"/>
              <a:t>objective</a:t>
            </a:r>
            <a:r>
              <a:rPr lang="hu-HU" b="1" dirty="0" smtClean="0"/>
              <a:t> </a:t>
            </a:r>
            <a:r>
              <a:rPr lang="hu-HU" b="1" dirty="0" err="1" smtClean="0"/>
              <a:t>paradigm</a:t>
            </a:r>
            <a:r>
              <a:rPr lang="hu-HU" dirty="0" smtClean="0"/>
              <a:t>. 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err="1" smtClean="0"/>
              <a:t>O1</a:t>
            </a:r>
            <a:r>
              <a:rPr lang="hu-HU" dirty="0" smtClean="0"/>
              <a:t> </a:t>
            </a:r>
            <a:r>
              <a:rPr lang="hu-HU" dirty="0" err="1" smtClean="0"/>
              <a:t>values</a:t>
            </a:r>
            <a:r>
              <a:rPr lang="hu-HU" dirty="0" smtClean="0"/>
              <a:t> [+</a:t>
            </a:r>
            <a:r>
              <a:rPr lang="hu-HU" dirty="0" err="1" smtClean="0"/>
              <a:t>person</a:t>
            </a:r>
            <a:r>
              <a:rPr lang="hu-HU" dirty="0" smtClean="0"/>
              <a:t>, +</a:t>
            </a:r>
            <a:r>
              <a:rPr lang="hu-HU" dirty="0" err="1" smtClean="0"/>
              <a:t>participant</a:t>
            </a:r>
            <a:r>
              <a:rPr lang="hu-HU" dirty="0" smtClean="0"/>
              <a:t>, +</a:t>
            </a:r>
            <a:r>
              <a:rPr lang="hu-HU" dirty="0" err="1" smtClean="0"/>
              <a:t>speaker</a:t>
            </a:r>
            <a:r>
              <a:rPr lang="hu-HU" dirty="0" smtClean="0"/>
              <a:t>], </a:t>
            </a:r>
            <a:r>
              <a:rPr lang="hu-HU" dirty="0" err="1" smtClean="0"/>
              <a:t>leaving</a:t>
            </a:r>
            <a:r>
              <a:rPr lang="hu-HU" dirty="0" smtClean="0"/>
              <a:t> no </a:t>
            </a:r>
            <a:r>
              <a:rPr lang="hu-HU" dirty="0" err="1" smtClean="0"/>
              <a:t>feature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probe</a:t>
            </a:r>
            <a:r>
              <a:rPr lang="hu-HU" dirty="0" smtClean="0"/>
              <a:t> </a:t>
            </a:r>
            <a:r>
              <a:rPr lang="hu-HU" dirty="0" err="1" smtClean="0"/>
              <a:t>unvalued</a:t>
            </a:r>
            <a:r>
              <a:rPr lang="hu-HU" dirty="0" smtClean="0"/>
              <a:t>. </a:t>
            </a:r>
          </a:p>
          <a:p>
            <a:pPr>
              <a:buNone/>
            </a:pPr>
            <a:r>
              <a:rPr lang="hu-HU" sz="1100" dirty="0" smtClean="0"/>
              <a:t> </a:t>
            </a:r>
            <a:r>
              <a:rPr lang="hu-HU" b="1" dirty="0" err="1" smtClean="0"/>
              <a:t>Repair</a:t>
            </a:r>
            <a:r>
              <a:rPr lang="hu-HU" dirty="0" smtClean="0"/>
              <a:t>: </a:t>
            </a:r>
          </a:p>
          <a:p>
            <a:pPr>
              <a:buNone/>
            </a:pPr>
            <a:r>
              <a:rPr lang="hu-HU" dirty="0" smtClean="0"/>
              <a:t>S is </a:t>
            </a:r>
            <a:r>
              <a:rPr lang="hu-HU" dirty="0" err="1" smtClean="0"/>
              <a:t>licensed</a:t>
            </a:r>
            <a:r>
              <a:rPr lang="hu-HU" dirty="0" smtClean="0"/>
              <a:t> </a:t>
            </a:r>
            <a:r>
              <a:rPr lang="hu-HU" dirty="0" err="1" smtClean="0"/>
              <a:t>by</a:t>
            </a:r>
            <a:r>
              <a:rPr lang="hu-HU" dirty="0" smtClean="0"/>
              <a:t> an </a:t>
            </a:r>
            <a:r>
              <a:rPr lang="hu-HU" dirty="0" err="1" smtClean="0"/>
              <a:t>additional</a:t>
            </a:r>
            <a:r>
              <a:rPr lang="hu-HU" dirty="0" smtClean="0"/>
              <a:t> </a:t>
            </a:r>
            <a:r>
              <a:rPr lang="hu-HU" dirty="0" err="1" smtClean="0"/>
              <a:t>probe</a:t>
            </a:r>
            <a:r>
              <a:rPr lang="hu-HU" dirty="0" smtClean="0"/>
              <a:t> entering </a:t>
            </a:r>
            <a:r>
              <a:rPr lang="hu-HU" dirty="0" err="1" smtClean="0"/>
              <a:t>into</a:t>
            </a:r>
            <a:r>
              <a:rPr lang="hu-HU" dirty="0" smtClean="0"/>
              <a:t> </a:t>
            </a:r>
            <a:r>
              <a:rPr lang="hu-HU" dirty="0" err="1" smtClean="0"/>
              <a:t>Agree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S </a:t>
            </a:r>
            <a:r>
              <a:rPr lang="hu-HU" dirty="0" err="1" smtClean="0"/>
              <a:t>alone</a:t>
            </a:r>
            <a:r>
              <a:rPr lang="hu-HU" dirty="0" smtClean="0"/>
              <a:t> </a:t>
            </a:r>
            <a:r>
              <a:rPr lang="hu-HU" dirty="0" smtClean="0">
                <a:sym typeface="Wingdings"/>
              </a:rPr>
              <a:t></a:t>
            </a:r>
            <a:r>
              <a:rPr lang="hu-HU" dirty="0" smtClean="0"/>
              <a:t> </a:t>
            </a:r>
            <a:r>
              <a:rPr lang="hu-HU" b="1" dirty="0" err="1" smtClean="0"/>
              <a:t>subjective</a:t>
            </a:r>
            <a:r>
              <a:rPr lang="hu-HU" b="1" dirty="0" smtClean="0"/>
              <a:t> </a:t>
            </a:r>
            <a:r>
              <a:rPr lang="hu-HU" b="1" dirty="0" err="1" smtClean="0"/>
              <a:t>paradigm</a:t>
            </a:r>
            <a:endParaRPr lang="hu-HU" b="1" dirty="0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b="1" dirty="0" err="1"/>
              <a:t>Haspelmath</a:t>
            </a:r>
            <a:r>
              <a:rPr lang="hu-HU" sz="3600" b="1" dirty="0"/>
              <a:t> (2004): </a:t>
            </a:r>
            <a:r>
              <a:rPr lang="hu-HU" sz="3600" b="1" dirty="0" err="1" smtClean="0"/>
              <a:t>the</a:t>
            </a:r>
            <a:r>
              <a:rPr lang="hu-HU" sz="3600" b="1" dirty="0" smtClean="0"/>
              <a:t> </a:t>
            </a:r>
            <a:r>
              <a:rPr lang="hu-HU" sz="3600" b="1" dirty="0" err="1"/>
              <a:t>PCC</a:t>
            </a:r>
            <a:r>
              <a:rPr lang="hu-HU" sz="3600" b="1" dirty="0"/>
              <a:t> </a:t>
            </a:r>
            <a:r>
              <a:rPr lang="hu-HU" sz="3600" b="1" dirty="0" err="1"/>
              <a:t>correlates</a:t>
            </a:r>
            <a:r>
              <a:rPr lang="hu-HU" sz="3600" b="1" dirty="0"/>
              <a:t> </a:t>
            </a:r>
            <a:r>
              <a:rPr lang="hu-HU" sz="3600" b="1" dirty="0" err="1"/>
              <a:t>persons</a:t>
            </a:r>
            <a:r>
              <a:rPr lang="hu-HU" sz="3600" b="1" dirty="0"/>
              <a:t> and </a:t>
            </a:r>
            <a:r>
              <a:rPr lang="hu-HU" sz="3600" b="1" dirty="0" err="1"/>
              <a:t>thematic</a:t>
            </a:r>
            <a:r>
              <a:rPr lang="hu-HU" sz="3600" b="1" dirty="0"/>
              <a:t> </a:t>
            </a:r>
            <a:r>
              <a:rPr lang="hu-HU" sz="3600" b="1" dirty="0" err="1" smtClean="0"/>
              <a:t>roles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06916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u-HU" dirty="0" err="1"/>
              <a:t>PCC</a:t>
            </a:r>
            <a:r>
              <a:rPr lang="hu-HU" dirty="0"/>
              <a:t> is </a:t>
            </a:r>
            <a:r>
              <a:rPr lang="hu-HU" dirty="0" err="1"/>
              <a:t>universal</a:t>
            </a:r>
            <a:r>
              <a:rPr lang="hu-HU" dirty="0"/>
              <a:t> </a:t>
            </a:r>
            <a:r>
              <a:rPr lang="hu-HU" dirty="0" err="1"/>
              <a:t>but</a:t>
            </a:r>
            <a:r>
              <a:rPr lang="hu-HU" dirty="0"/>
              <a:t> </a:t>
            </a:r>
            <a:r>
              <a:rPr lang="hu-HU" dirty="0" err="1"/>
              <a:t>extra-grammatical</a:t>
            </a:r>
            <a:r>
              <a:rPr lang="hu-HU" dirty="0"/>
              <a:t>; </a:t>
            </a:r>
            <a:r>
              <a:rPr lang="hu-HU" dirty="0" err="1"/>
              <a:t>not</a:t>
            </a:r>
            <a:r>
              <a:rPr lang="hu-HU" dirty="0"/>
              <a:t> </a:t>
            </a:r>
            <a:r>
              <a:rPr lang="hu-HU" dirty="0" err="1"/>
              <a:t>absolute</a:t>
            </a:r>
            <a:r>
              <a:rPr lang="hu-HU" dirty="0"/>
              <a:t>; </a:t>
            </a:r>
            <a:r>
              <a:rPr lang="hu-HU" dirty="0" err="1"/>
              <a:t>manifested</a:t>
            </a:r>
            <a:r>
              <a:rPr lang="hu-HU" dirty="0"/>
              <a:t> </a:t>
            </a:r>
            <a:r>
              <a:rPr lang="hu-HU" dirty="0" err="1"/>
              <a:t>in</a:t>
            </a:r>
            <a:r>
              <a:rPr lang="hu-HU" dirty="0"/>
              <a:t> </a:t>
            </a:r>
            <a:r>
              <a:rPr lang="hu-HU" dirty="0" err="1"/>
              <a:t>many</a:t>
            </a:r>
            <a:r>
              <a:rPr lang="hu-HU" dirty="0"/>
              <a:t> </a:t>
            </a:r>
            <a:r>
              <a:rPr lang="hu-HU" dirty="0" err="1"/>
              <a:t>different</a:t>
            </a:r>
            <a:r>
              <a:rPr lang="hu-HU" dirty="0"/>
              <a:t> </a:t>
            </a:r>
            <a:r>
              <a:rPr lang="hu-HU" dirty="0" err="1"/>
              <a:t>ways</a:t>
            </a:r>
            <a:r>
              <a:rPr lang="hu-HU" dirty="0" smtClean="0"/>
              <a:t>.</a:t>
            </a:r>
          </a:p>
          <a:p>
            <a:pPr>
              <a:buNone/>
            </a:pPr>
            <a:r>
              <a:rPr lang="hu-HU" b="1" dirty="0" err="1"/>
              <a:t>Explanation</a:t>
            </a:r>
            <a:r>
              <a:rPr lang="hu-HU" dirty="0"/>
              <a:t>: </a:t>
            </a:r>
          </a:p>
          <a:p>
            <a:pPr>
              <a:buNone/>
            </a:pPr>
            <a:r>
              <a:rPr lang="hu-HU" dirty="0" err="1"/>
              <a:t>Person-role</a:t>
            </a:r>
            <a:r>
              <a:rPr lang="hu-HU" dirty="0"/>
              <a:t> </a:t>
            </a:r>
            <a:r>
              <a:rPr lang="hu-HU" dirty="0" err="1"/>
              <a:t>associations</a:t>
            </a:r>
            <a:r>
              <a:rPr lang="hu-HU" dirty="0"/>
              <a:t> </a:t>
            </a:r>
            <a:r>
              <a:rPr lang="hu-HU" dirty="0" err="1"/>
              <a:t>are</a:t>
            </a:r>
            <a:r>
              <a:rPr lang="hu-HU" dirty="0"/>
              <a:t> more </a:t>
            </a:r>
            <a:r>
              <a:rPr lang="hu-HU" dirty="0" err="1"/>
              <a:t>harmonic</a:t>
            </a:r>
            <a:r>
              <a:rPr lang="hu-HU" dirty="0"/>
              <a:t> </a:t>
            </a:r>
            <a:r>
              <a:rPr lang="hu-HU" dirty="0" err="1"/>
              <a:t>when</a:t>
            </a:r>
            <a:r>
              <a:rPr lang="hu-HU" dirty="0"/>
              <a:t> </a:t>
            </a:r>
            <a:r>
              <a:rPr lang="hu-HU" dirty="0" err="1"/>
              <a:t>high</a:t>
            </a:r>
            <a:r>
              <a:rPr lang="hu-HU" dirty="0"/>
              <a:t> </a:t>
            </a:r>
            <a:r>
              <a:rPr lang="hu-HU" dirty="0" err="1"/>
              <a:t>persons</a:t>
            </a:r>
            <a:r>
              <a:rPr lang="hu-HU" dirty="0"/>
              <a:t> </a:t>
            </a:r>
            <a:r>
              <a:rPr lang="hu-HU" dirty="0" err="1"/>
              <a:t>are</a:t>
            </a:r>
            <a:r>
              <a:rPr lang="hu-HU" dirty="0"/>
              <a:t> </a:t>
            </a:r>
            <a:r>
              <a:rPr lang="hu-HU" dirty="0" err="1"/>
              <a:t>associated</a:t>
            </a:r>
            <a:r>
              <a:rPr lang="hu-HU" dirty="0"/>
              <a:t> </a:t>
            </a:r>
            <a:r>
              <a:rPr lang="hu-HU" dirty="0" err="1"/>
              <a:t>with</a:t>
            </a:r>
            <a:r>
              <a:rPr lang="hu-HU" dirty="0"/>
              <a:t> </a:t>
            </a:r>
            <a:r>
              <a:rPr lang="hu-HU" dirty="0" err="1"/>
              <a:t>high</a:t>
            </a:r>
            <a:r>
              <a:rPr lang="hu-HU" dirty="0"/>
              <a:t> </a:t>
            </a:r>
            <a:r>
              <a:rPr lang="hu-HU" dirty="0" err="1"/>
              <a:t>roles</a:t>
            </a:r>
            <a:r>
              <a:rPr lang="hu-HU" dirty="0"/>
              <a:t>, </a:t>
            </a:r>
            <a:r>
              <a:rPr lang="hu-HU" dirty="0" err="1"/>
              <a:t>as</a:t>
            </a:r>
            <a:r>
              <a:rPr lang="hu-HU" dirty="0"/>
              <a:t> </a:t>
            </a:r>
            <a:r>
              <a:rPr lang="hu-HU" dirty="0" err="1"/>
              <a:t>both</a:t>
            </a:r>
            <a:r>
              <a:rPr lang="hu-HU" dirty="0"/>
              <a:t> </a:t>
            </a:r>
            <a:r>
              <a:rPr lang="hu-HU" dirty="0" err="1" smtClean="0"/>
              <a:t>are</a:t>
            </a:r>
            <a:r>
              <a:rPr lang="hu-HU" dirty="0" smtClean="0"/>
              <a:t> </a:t>
            </a:r>
            <a:r>
              <a:rPr lang="hu-HU" dirty="0" err="1" smtClean="0"/>
              <a:t>correlated</a:t>
            </a:r>
            <a:r>
              <a:rPr lang="hu-HU" dirty="0" smtClean="0"/>
              <a:t> </a:t>
            </a:r>
            <a:r>
              <a:rPr lang="hu-HU" dirty="0" err="1"/>
              <a:t>with</a:t>
            </a:r>
            <a:r>
              <a:rPr lang="hu-HU" dirty="0"/>
              <a:t> </a:t>
            </a:r>
            <a:r>
              <a:rPr lang="hu-HU" dirty="0" err="1"/>
              <a:t>animacy</a:t>
            </a:r>
            <a:r>
              <a:rPr lang="hu-HU" dirty="0"/>
              <a:t> and </a:t>
            </a:r>
            <a:r>
              <a:rPr lang="hu-HU" dirty="0" err="1"/>
              <a:t>topicality</a:t>
            </a:r>
            <a:r>
              <a:rPr lang="hu-HU" dirty="0"/>
              <a:t>. </a:t>
            </a:r>
            <a:endParaRPr lang="hu-HU" dirty="0" smtClean="0"/>
          </a:p>
          <a:p>
            <a:pPr>
              <a:buNone/>
            </a:pPr>
            <a:endParaRPr lang="hu-HU" sz="900" dirty="0"/>
          </a:p>
          <a:p>
            <a:pPr>
              <a:buNone/>
            </a:pPr>
            <a:r>
              <a:rPr lang="hu-HU" dirty="0" err="1"/>
              <a:t>Harmonic</a:t>
            </a:r>
            <a:r>
              <a:rPr lang="hu-HU" dirty="0"/>
              <a:t> </a:t>
            </a:r>
            <a:r>
              <a:rPr lang="hu-HU" dirty="0" err="1"/>
              <a:t>associations</a:t>
            </a:r>
            <a:r>
              <a:rPr lang="hu-HU" dirty="0"/>
              <a:t> </a:t>
            </a:r>
            <a:r>
              <a:rPr lang="hu-HU" dirty="0" err="1"/>
              <a:t>are</a:t>
            </a:r>
            <a:r>
              <a:rPr lang="hu-HU" dirty="0"/>
              <a:t> more </a:t>
            </a:r>
            <a:r>
              <a:rPr lang="hu-HU" dirty="0" err="1"/>
              <a:t>natural</a:t>
            </a:r>
            <a:r>
              <a:rPr lang="hu-HU" dirty="0"/>
              <a:t>, hence more </a:t>
            </a:r>
            <a:r>
              <a:rPr lang="hu-HU" dirty="0" err="1"/>
              <a:t>frequent</a:t>
            </a:r>
            <a:r>
              <a:rPr lang="hu-HU" dirty="0"/>
              <a:t> </a:t>
            </a:r>
            <a:r>
              <a:rPr lang="hu-HU" dirty="0">
                <a:sym typeface="Wingdings"/>
              </a:rPr>
              <a:t></a:t>
            </a:r>
            <a:r>
              <a:rPr lang="hu-HU" dirty="0"/>
              <a:t> </a:t>
            </a:r>
            <a:r>
              <a:rPr lang="hu-HU" dirty="0" err="1"/>
              <a:t>tend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grammaticalize</a:t>
            </a:r>
            <a:r>
              <a:rPr lang="hu-HU" dirty="0"/>
              <a:t>. </a:t>
            </a:r>
            <a:endParaRPr lang="hu-HU" dirty="0" smtClean="0"/>
          </a:p>
          <a:p>
            <a:pPr>
              <a:buNone/>
            </a:pPr>
            <a:endParaRPr lang="hu-HU" sz="900" dirty="0"/>
          </a:p>
          <a:p>
            <a:pPr>
              <a:buNone/>
            </a:pPr>
            <a:r>
              <a:rPr lang="hu-HU" dirty="0"/>
              <a:t>The </a:t>
            </a:r>
            <a:r>
              <a:rPr lang="hu-HU" dirty="0" err="1"/>
              <a:t>PCC</a:t>
            </a:r>
            <a:r>
              <a:rPr lang="hu-HU" dirty="0"/>
              <a:t> is a </a:t>
            </a:r>
            <a:r>
              <a:rPr lang="hu-HU" dirty="0" err="1"/>
              <a:t>manifestation</a:t>
            </a:r>
            <a:r>
              <a:rPr lang="hu-HU" dirty="0"/>
              <a:t> of a more </a:t>
            </a:r>
            <a:r>
              <a:rPr lang="hu-HU" dirty="0" err="1"/>
              <a:t>general</a:t>
            </a:r>
            <a:r>
              <a:rPr lang="hu-HU" dirty="0"/>
              <a:t> </a:t>
            </a:r>
            <a:r>
              <a:rPr lang="hu-HU" dirty="0" err="1"/>
              <a:t>Topicality</a:t>
            </a:r>
            <a:r>
              <a:rPr lang="hu-HU" dirty="0"/>
              <a:t>–</a:t>
            </a:r>
            <a:r>
              <a:rPr lang="hu-HU" dirty="0" err="1"/>
              <a:t>Role</a:t>
            </a:r>
            <a:r>
              <a:rPr lang="hu-HU" dirty="0"/>
              <a:t> </a:t>
            </a:r>
            <a:r>
              <a:rPr lang="hu-HU" dirty="0" err="1"/>
              <a:t>Constraint</a:t>
            </a:r>
            <a:r>
              <a:rPr lang="hu-HU" dirty="0"/>
              <a:t>.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b="1" dirty="0" err="1" smtClean="0"/>
              <a:t>Explanations</a:t>
            </a:r>
            <a:r>
              <a:rPr lang="hu-HU" sz="3600" b="1" dirty="0" smtClean="0"/>
              <a:t> of </a:t>
            </a:r>
            <a:r>
              <a:rPr lang="hu-HU" sz="3600" b="1" dirty="0" err="1" smtClean="0"/>
              <a:t>the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PCC</a:t>
            </a:r>
            <a:r>
              <a:rPr lang="hu-HU" sz="3600" b="1" dirty="0" smtClean="0"/>
              <a:t> </a:t>
            </a:r>
            <a:br>
              <a:rPr lang="hu-HU" sz="3600" b="1" dirty="0" smtClean="0"/>
            </a:br>
            <a:r>
              <a:rPr lang="hu-HU" sz="3600" b="1" dirty="0" smtClean="0"/>
              <a:t>and </a:t>
            </a:r>
            <a:r>
              <a:rPr lang="hu-HU" sz="3600" b="1" dirty="0" err="1" smtClean="0"/>
              <a:t>the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Uralic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data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hu-HU" dirty="0" smtClean="0"/>
              <a:t>Contra </a:t>
            </a:r>
            <a:r>
              <a:rPr lang="hu-HU" dirty="0" err="1" smtClean="0"/>
              <a:t>Haspelmath</a:t>
            </a:r>
            <a:r>
              <a:rPr lang="hu-HU" dirty="0" smtClean="0"/>
              <a:t> (2004):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The </a:t>
            </a:r>
            <a:r>
              <a:rPr lang="hu-HU" dirty="0" err="1" smtClean="0"/>
              <a:t>PCC</a:t>
            </a:r>
            <a:r>
              <a:rPr lang="hu-HU" dirty="0" smtClean="0"/>
              <a:t> is </a:t>
            </a:r>
            <a:r>
              <a:rPr lang="hu-HU" dirty="0" err="1" smtClean="0"/>
              <a:t>sensitive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syntactic</a:t>
            </a:r>
            <a:r>
              <a:rPr lang="hu-HU" dirty="0" smtClean="0"/>
              <a:t> </a:t>
            </a:r>
            <a:r>
              <a:rPr lang="hu-HU" dirty="0" err="1" smtClean="0"/>
              <a:t>environment</a:t>
            </a:r>
            <a:r>
              <a:rPr lang="hu-HU" dirty="0" smtClean="0"/>
              <a:t> </a:t>
            </a:r>
          </a:p>
          <a:p>
            <a:pPr>
              <a:buNone/>
            </a:pPr>
            <a:r>
              <a:rPr lang="hu-HU" dirty="0" smtClean="0"/>
              <a:t>(fed </a:t>
            </a:r>
            <a:r>
              <a:rPr lang="hu-HU" dirty="0" err="1" smtClean="0"/>
              <a:t>by</a:t>
            </a:r>
            <a:r>
              <a:rPr lang="hu-HU" dirty="0" smtClean="0"/>
              <a:t> </a:t>
            </a:r>
            <a:r>
              <a:rPr lang="hu-HU" dirty="0" err="1" smtClean="0"/>
              <a:t>Object-shift</a:t>
            </a:r>
            <a:r>
              <a:rPr lang="hu-HU" dirty="0" smtClean="0"/>
              <a:t>; </a:t>
            </a:r>
            <a:r>
              <a:rPr lang="hu-HU" dirty="0" err="1" smtClean="0"/>
              <a:t>not</a:t>
            </a:r>
            <a:r>
              <a:rPr lang="hu-HU" dirty="0" smtClean="0"/>
              <a:t> </a:t>
            </a:r>
            <a:r>
              <a:rPr lang="hu-HU" dirty="0" err="1" smtClean="0"/>
              <a:t>theta-role</a:t>
            </a:r>
            <a:r>
              <a:rPr lang="hu-HU" dirty="0" smtClean="0"/>
              <a:t> </a:t>
            </a:r>
            <a:r>
              <a:rPr lang="hu-HU" dirty="0" err="1" smtClean="0"/>
              <a:t>dependent</a:t>
            </a:r>
            <a:r>
              <a:rPr lang="hu-HU" dirty="0" smtClean="0"/>
              <a:t>)</a:t>
            </a:r>
          </a:p>
          <a:p>
            <a:pPr>
              <a:buNone/>
            </a:pPr>
            <a:r>
              <a:rPr lang="hu-HU" dirty="0" smtClean="0">
                <a:sym typeface="Wingdings"/>
              </a:rPr>
              <a:t></a:t>
            </a:r>
            <a:r>
              <a:rPr lang="hu-HU" dirty="0" smtClean="0"/>
              <a:t> </a:t>
            </a:r>
            <a:r>
              <a:rPr lang="hu-HU" b="1" dirty="0" err="1" smtClean="0"/>
              <a:t>it</a:t>
            </a:r>
            <a:r>
              <a:rPr lang="hu-HU" b="1" dirty="0" smtClean="0"/>
              <a:t> is </a:t>
            </a:r>
            <a:r>
              <a:rPr lang="hu-HU" b="1" dirty="0" err="1" smtClean="0"/>
              <a:t>not</a:t>
            </a:r>
            <a:r>
              <a:rPr lang="hu-HU" b="1" dirty="0" smtClean="0"/>
              <a:t> </a:t>
            </a:r>
            <a:r>
              <a:rPr lang="hu-HU" b="1" dirty="0" err="1" smtClean="0"/>
              <a:t>extra-grammatical</a:t>
            </a:r>
            <a:r>
              <a:rPr lang="hu-HU" dirty="0" smtClean="0"/>
              <a:t>	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Autofit/>
          </a:bodyPr>
          <a:lstStyle/>
          <a:p>
            <a:r>
              <a:rPr lang="hu-HU" sz="3600" b="1" dirty="0" smtClean="0"/>
              <a:t>1. The </a:t>
            </a:r>
            <a:r>
              <a:rPr lang="hu-HU" sz="3600" b="1" dirty="0" err="1" smtClean="0"/>
              <a:t>Inverse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Agreement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Constraint</a:t>
            </a:r>
            <a:r>
              <a:rPr lang="hu-HU" sz="3600" b="1" dirty="0" smtClean="0"/>
              <a:t/>
            </a:r>
            <a:br>
              <a:rPr lang="hu-HU" sz="3600" b="1" dirty="0" smtClean="0"/>
            </a:br>
            <a:r>
              <a:rPr lang="hu-HU" sz="3600" b="1" dirty="0" err="1" smtClean="0"/>
              <a:t>in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Uralic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5069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err="1" smtClean="0"/>
              <a:t>Hungarian</a:t>
            </a:r>
            <a:r>
              <a:rPr lang="hu-HU" dirty="0" smtClean="0"/>
              <a:t>: </a:t>
            </a:r>
            <a:r>
              <a:rPr lang="hu-HU" dirty="0" err="1" smtClean="0"/>
              <a:t>Verbal</a:t>
            </a:r>
            <a:r>
              <a:rPr lang="hu-HU" dirty="0" smtClean="0"/>
              <a:t> </a:t>
            </a:r>
            <a:r>
              <a:rPr lang="hu-HU" dirty="0" err="1" smtClean="0"/>
              <a:t>agreement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3rd</a:t>
            </a:r>
            <a:r>
              <a:rPr lang="hu-HU" dirty="0" smtClean="0"/>
              <a:t> </a:t>
            </a:r>
            <a:r>
              <a:rPr lang="hu-HU" dirty="0" err="1" smtClean="0"/>
              <a:t>person</a:t>
            </a:r>
            <a:r>
              <a:rPr lang="hu-HU" dirty="0" smtClean="0"/>
              <a:t> </a:t>
            </a:r>
            <a:r>
              <a:rPr lang="hu-HU" dirty="0" err="1" smtClean="0"/>
              <a:t>objects</a:t>
            </a:r>
            <a:r>
              <a:rPr lang="hu-HU" dirty="0" smtClean="0"/>
              <a:t>; no </a:t>
            </a:r>
            <a:r>
              <a:rPr lang="hu-HU" dirty="0" err="1" smtClean="0"/>
              <a:t>agreement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1st</a:t>
            </a:r>
            <a:r>
              <a:rPr lang="hu-HU" dirty="0" smtClean="0"/>
              <a:t>/</a:t>
            </a:r>
            <a:r>
              <a:rPr lang="hu-HU" dirty="0" err="1" smtClean="0"/>
              <a:t>2nd</a:t>
            </a:r>
            <a:r>
              <a:rPr lang="hu-HU" dirty="0" smtClean="0"/>
              <a:t> </a:t>
            </a:r>
            <a:r>
              <a:rPr lang="hu-HU" dirty="0" err="1" smtClean="0"/>
              <a:t>person</a:t>
            </a:r>
            <a:r>
              <a:rPr lang="hu-HU" dirty="0" smtClean="0"/>
              <a:t> </a:t>
            </a:r>
            <a:r>
              <a:rPr lang="hu-HU" dirty="0" err="1" smtClean="0"/>
              <a:t>objects</a:t>
            </a:r>
            <a:endParaRPr lang="hu-HU" dirty="0" smtClean="0"/>
          </a:p>
          <a:p>
            <a:pPr marL="0" indent="0">
              <a:buNone/>
            </a:pPr>
            <a:endParaRPr lang="hu-HU" sz="1000" dirty="0" smtClean="0"/>
          </a:p>
          <a:p>
            <a:pPr marL="514350" indent="-514350">
              <a:buNone/>
            </a:pPr>
            <a:r>
              <a:rPr lang="hu-HU" dirty="0" smtClean="0"/>
              <a:t>(1) </a:t>
            </a:r>
            <a:r>
              <a:rPr lang="hu-HU" i="1" dirty="0" smtClean="0"/>
              <a:t>János 	</a:t>
            </a:r>
            <a:r>
              <a:rPr lang="hu-HU" i="1" dirty="0" err="1" smtClean="0"/>
              <a:t>lát-</a:t>
            </a:r>
            <a:r>
              <a:rPr lang="hu-HU" i="1" dirty="0" err="1" smtClean="0">
                <a:solidFill>
                  <a:srgbClr val="FF0000"/>
                </a:solidFill>
              </a:rPr>
              <a:t>ja</a:t>
            </a:r>
            <a:r>
              <a:rPr lang="hu-HU" i="1" dirty="0" err="1" smtClean="0"/>
              <a:t>-Ø</a:t>
            </a:r>
            <a:r>
              <a:rPr lang="hu-HU" i="1" dirty="0" smtClean="0"/>
              <a:t> 		őt/őket</a:t>
            </a:r>
            <a:r>
              <a:rPr lang="hu-HU" dirty="0" smtClean="0"/>
              <a:t>.</a:t>
            </a:r>
          </a:p>
          <a:p>
            <a:pPr marL="514350" indent="-514350">
              <a:buNone/>
            </a:pPr>
            <a:r>
              <a:rPr lang="hu-HU" dirty="0" smtClean="0"/>
              <a:t>	John	</a:t>
            </a:r>
            <a:r>
              <a:rPr lang="hu-HU" dirty="0" err="1" smtClean="0"/>
              <a:t>see-</a:t>
            </a:r>
            <a:r>
              <a:rPr lang="hu-HU" dirty="0" err="1" smtClean="0">
                <a:solidFill>
                  <a:srgbClr val="FF0000"/>
                </a:solidFill>
              </a:rPr>
              <a:t>OBJ</a:t>
            </a:r>
            <a:r>
              <a:rPr lang="hu-HU" dirty="0" err="1" smtClean="0"/>
              <a:t>-3SG</a:t>
            </a:r>
            <a:r>
              <a:rPr lang="hu-HU" dirty="0" smtClean="0"/>
              <a:t>	</a:t>
            </a:r>
            <a:r>
              <a:rPr lang="hu-HU" dirty="0" err="1" smtClean="0"/>
              <a:t>him</a:t>
            </a:r>
            <a:r>
              <a:rPr lang="hu-HU" dirty="0" smtClean="0"/>
              <a:t>/</a:t>
            </a:r>
            <a:r>
              <a:rPr lang="hu-HU" dirty="0" err="1" smtClean="0"/>
              <a:t>them</a:t>
            </a:r>
            <a:endParaRPr lang="hu-HU" dirty="0" smtClean="0"/>
          </a:p>
          <a:p>
            <a:pPr marL="514350" indent="-514350">
              <a:buNone/>
            </a:pPr>
            <a:r>
              <a:rPr lang="hu-HU" dirty="0" smtClean="0"/>
              <a:t>(2) </a:t>
            </a:r>
            <a:r>
              <a:rPr lang="hu-HU" i="1" dirty="0" smtClean="0"/>
              <a:t>János 	</a:t>
            </a:r>
            <a:r>
              <a:rPr lang="hu-HU" i="1" dirty="0" err="1" smtClean="0"/>
              <a:t>lát-Ø</a:t>
            </a:r>
            <a:r>
              <a:rPr lang="hu-HU" i="1" dirty="0" smtClean="0"/>
              <a:t> 	engem/minket</a:t>
            </a:r>
            <a:r>
              <a:rPr lang="hu-HU" dirty="0" smtClean="0"/>
              <a:t>.</a:t>
            </a:r>
          </a:p>
          <a:p>
            <a:pPr marL="514350" indent="-514350">
              <a:buNone/>
            </a:pPr>
            <a:r>
              <a:rPr lang="hu-HU" dirty="0" smtClean="0"/>
              <a:t>	John	</a:t>
            </a:r>
            <a:r>
              <a:rPr lang="hu-HU" dirty="0" err="1" smtClean="0"/>
              <a:t>see-3SG</a:t>
            </a:r>
            <a:r>
              <a:rPr lang="hu-HU" dirty="0" smtClean="0"/>
              <a:t>	</a:t>
            </a:r>
            <a:r>
              <a:rPr lang="hu-HU" dirty="0" err="1" smtClean="0"/>
              <a:t>me</a:t>
            </a:r>
            <a:r>
              <a:rPr lang="hu-HU" dirty="0" smtClean="0"/>
              <a:t>/</a:t>
            </a:r>
            <a:r>
              <a:rPr lang="hu-HU" dirty="0" err="1" smtClean="0"/>
              <a:t>us</a:t>
            </a:r>
            <a:endParaRPr lang="hu-HU" dirty="0" smtClean="0"/>
          </a:p>
          <a:p>
            <a:pPr marL="514350" indent="-514350">
              <a:buNone/>
            </a:pPr>
            <a:r>
              <a:rPr lang="hu-HU" dirty="0" smtClean="0"/>
              <a:t>(3) </a:t>
            </a:r>
            <a:r>
              <a:rPr lang="hu-HU" i="1" dirty="0" smtClean="0"/>
              <a:t>János 	</a:t>
            </a:r>
            <a:r>
              <a:rPr lang="hu-HU" i="1" dirty="0" err="1" smtClean="0"/>
              <a:t>lát-Ø</a:t>
            </a:r>
            <a:r>
              <a:rPr lang="hu-HU" i="1" dirty="0" smtClean="0"/>
              <a:t> 	téged/titeket</a:t>
            </a:r>
            <a:r>
              <a:rPr lang="hu-HU" dirty="0" smtClean="0"/>
              <a:t>.</a:t>
            </a:r>
          </a:p>
          <a:p>
            <a:pPr marL="514350" indent="-514350">
              <a:buNone/>
            </a:pPr>
            <a:r>
              <a:rPr lang="hu-HU" dirty="0" smtClean="0"/>
              <a:t>	John	</a:t>
            </a:r>
            <a:r>
              <a:rPr lang="hu-HU" dirty="0" err="1" smtClean="0"/>
              <a:t>see-3SG</a:t>
            </a:r>
            <a:r>
              <a:rPr lang="hu-HU" dirty="0" smtClean="0"/>
              <a:t> 	</a:t>
            </a:r>
            <a:r>
              <a:rPr lang="hu-HU" dirty="0" err="1" smtClean="0"/>
              <a:t>you</a:t>
            </a:r>
            <a:r>
              <a:rPr lang="hu-HU" baseline="-25000" dirty="0" err="1" smtClean="0"/>
              <a:t>sg</a:t>
            </a:r>
            <a:r>
              <a:rPr lang="hu-HU" dirty="0" smtClean="0"/>
              <a:t>/</a:t>
            </a:r>
            <a:r>
              <a:rPr lang="hu-HU" dirty="0" err="1" smtClean="0"/>
              <a:t>you</a:t>
            </a:r>
            <a:r>
              <a:rPr lang="hu-HU" baseline="-25000" dirty="0" err="1" smtClean="0"/>
              <a:t>pl</a:t>
            </a:r>
            <a:endParaRPr lang="hu-HU" baseline="-25000" dirty="0" smtClean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hu-HU" sz="3200" b="1" dirty="0" err="1" smtClean="0"/>
              <a:t>Problem</a:t>
            </a:r>
            <a:r>
              <a:rPr lang="hu-HU" sz="3200" b="1" dirty="0" smtClean="0"/>
              <a:t> (i)  </a:t>
            </a:r>
            <a:r>
              <a:rPr lang="hu-HU" sz="3200" b="1" dirty="0" err="1" smtClean="0"/>
              <a:t>for</a:t>
            </a:r>
            <a:r>
              <a:rPr lang="hu-HU" sz="3200" b="1" dirty="0" smtClean="0"/>
              <a:t> </a:t>
            </a:r>
            <a:r>
              <a:rPr lang="hu-HU" sz="3200" b="1" dirty="0" err="1" smtClean="0"/>
              <a:t>Cyclic</a:t>
            </a:r>
            <a:r>
              <a:rPr lang="hu-HU" sz="3200" b="1" dirty="0" smtClean="0"/>
              <a:t> </a:t>
            </a:r>
            <a:r>
              <a:rPr lang="hu-HU" sz="3200" b="1" dirty="0" err="1" smtClean="0"/>
              <a:t>Agree</a:t>
            </a:r>
            <a:r>
              <a:rPr lang="hu-HU" sz="3200" b="1" dirty="0" smtClean="0"/>
              <a:t>:</a:t>
            </a:r>
            <a:r>
              <a:rPr lang="hu-HU" sz="3200" dirty="0" smtClean="0"/>
              <a:t>	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340768"/>
            <a:ext cx="8964488" cy="51125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b="1" dirty="0" err="1" smtClean="0"/>
              <a:t>S2</a:t>
            </a:r>
            <a:r>
              <a:rPr lang="hu-HU" b="1" cap="small" dirty="0" err="1" smtClean="0"/>
              <a:t>sg</a:t>
            </a:r>
            <a:r>
              <a:rPr lang="hu-HU" b="1" dirty="0" smtClean="0"/>
              <a:t> </a:t>
            </a:r>
            <a:r>
              <a:rPr lang="hu-HU" b="1" dirty="0" err="1" smtClean="0"/>
              <a:t>O2</a:t>
            </a:r>
            <a:r>
              <a:rPr lang="hu-HU" b="1" cap="small" dirty="0" err="1" smtClean="0"/>
              <a:t>pl</a:t>
            </a:r>
            <a:r>
              <a:rPr lang="hu-HU" dirty="0" smtClean="0"/>
              <a:t>:</a:t>
            </a:r>
          </a:p>
          <a:p>
            <a:pPr>
              <a:buNone/>
            </a:pPr>
            <a:r>
              <a:rPr lang="hu-HU" dirty="0" smtClean="0"/>
              <a:t>(40)</a:t>
            </a:r>
            <a:r>
              <a:rPr lang="hu-HU" i="1" dirty="0" smtClean="0"/>
              <a:t>Te  	titeket  	     </a:t>
            </a:r>
            <a:r>
              <a:rPr lang="hu-HU" i="1" dirty="0" err="1" smtClean="0"/>
              <a:t>ajánl-</a:t>
            </a:r>
            <a:r>
              <a:rPr lang="hu-HU" b="1" i="1" dirty="0" err="1" smtClean="0">
                <a:solidFill>
                  <a:srgbClr val="FF0000"/>
                </a:solidFill>
              </a:rPr>
              <a:t>od</a:t>
            </a:r>
            <a:r>
              <a:rPr lang="hu-HU" i="1" dirty="0" smtClean="0"/>
              <a:t>         /*</a:t>
            </a:r>
            <a:r>
              <a:rPr lang="hu-HU" i="1" dirty="0" err="1" smtClean="0"/>
              <a:t>ajánl-asz</a:t>
            </a:r>
            <a:r>
              <a:rPr lang="hu-HU" i="1" dirty="0" smtClean="0"/>
              <a:t>?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    </a:t>
            </a:r>
            <a:r>
              <a:rPr lang="hu-HU" dirty="0" err="1" smtClean="0"/>
              <a:t>you</a:t>
            </a:r>
            <a:r>
              <a:rPr lang="hu-HU" cap="small" baseline="-25000" dirty="0" err="1" smtClean="0"/>
              <a:t>sg</a:t>
            </a:r>
            <a:r>
              <a:rPr lang="hu-HU" dirty="0" smtClean="0"/>
              <a:t> </a:t>
            </a:r>
            <a:r>
              <a:rPr lang="hu-HU" dirty="0" err="1" smtClean="0"/>
              <a:t>you</a:t>
            </a:r>
            <a:r>
              <a:rPr lang="hu-HU" cap="small" baseline="-25000" dirty="0" err="1" smtClean="0"/>
              <a:t>pl</a:t>
            </a:r>
            <a:r>
              <a:rPr lang="hu-HU" dirty="0" err="1" smtClean="0"/>
              <a:t>-2</a:t>
            </a:r>
            <a:r>
              <a:rPr lang="hu-HU" cap="small" dirty="0" err="1" smtClean="0"/>
              <a:t>pl-acc</a:t>
            </a:r>
            <a:r>
              <a:rPr lang="hu-HU" dirty="0" smtClean="0"/>
              <a:t>  </a:t>
            </a:r>
            <a:r>
              <a:rPr lang="hu-HU" dirty="0" err="1" smtClean="0"/>
              <a:t>recommend-</a:t>
            </a:r>
            <a:r>
              <a:rPr lang="hu-HU" b="1" cap="small" dirty="0" err="1" smtClean="0">
                <a:solidFill>
                  <a:srgbClr val="FF0000"/>
                </a:solidFill>
              </a:rPr>
              <a:t>obj</a:t>
            </a:r>
            <a:r>
              <a:rPr lang="hu-HU" cap="small" dirty="0" err="1" smtClean="0"/>
              <a:t>-2sg</a:t>
            </a:r>
            <a:r>
              <a:rPr lang="hu-HU" dirty="0" smtClean="0"/>
              <a:t>/</a:t>
            </a:r>
            <a:r>
              <a:rPr lang="hu-HU" dirty="0" err="1" smtClean="0"/>
              <a:t>rec-2</a:t>
            </a:r>
            <a:r>
              <a:rPr lang="hu-HU" cap="small" dirty="0" err="1" smtClean="0"/>
              <a:t>sg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 	    ‘</a:t>
            </a:r>
            <a:r>
              <a:rPr lang="hu-HU" dirty="0" err="1" smtClean="0"/>
              <a:t>Do</a:t>
            </a:r>
            <a:r>
              <a:rPr lang="hu-HU" dirty="0" smtClean="0"/>
              <a:t> </a:t>
            </a:r>
            <a:r>
              <a:rPr lang="hu-HU" b="1" dirty="0" err="1" smtClean="0"/>
              <a:t>you</a:t>
            </a:r>
            <a:r>
              <a:rPr lang="hu-HU" b="1" cap="small" baseline="-25000" dirty="0" err="1" smtClean="0"/>
              <a:t>sg</a:t>
            </a:r>
            <a:r>
              <a:rPr lang="hu-HU" dirty="0" smtClean="0"/>
              <a:t> </a:t>
            </a:r>
            <a:r>
              <a:rPr lang="hu-HU" dirty="0" err="1" smtClean="0"/>
              <a:t>recommend</a:t>
            </a:r>
            <a:r>
              <a:rPr lang="hu-HU" dirty="0" smtClean="0"/>
              <a:t> </a:t>
            </a:r>
            <a:r>
              <a:rPr lang="hu-HU" b="1" dirty="0" err="1" smtClean="0"/>
              <a:t>you</a:t>
            </a:r>
            <a:r>
              <a:rPr lang="hu-HU" b="1" dirty="0" smtClean="0"/>
              <a:t> </a:t>
            </a:r>
            <a:r>
              <a:rPr lang="hu-HU" b="1" dirty="0" err="1" smtClean="0"/>
              <a:t>guys</a:t>
            </a:r>
            <a:r>
              <a:rPr lang="hu-HU" dirty="0" smtClean="0"/>
              <a:t>?’</a:t>
            </a:r>
            <a:r>
              <a:rPr lang="hu-HU" b="1" dirty="0" smtClean="0"/>
              <a:t> </a:t>
            </a:r>
          </a:p>
          <a:p>
            <a:pPr>
              <a:buNone/>
            </a:pPr>
            <a:r>
              <a:rPr lang="hu-HU" b="1" dirty="0" err="1" smtClean="0"/>
              <a:t>S2</a:t>
            </a:r>
            <a:r>
              <a:rPr lang="hu-HU" b="1" cap="small" dirty="0" err="1" smtClean="0"/>
              <a:t>sg</a:t>
            </a:r>
            <a:r>
              <a:rPr lang="hu-HU" b="1" dirty="0" smtClean="0"/>
              <a:t> </a:t>
            </a:r>
            <a:r>
              <a:rPr lang="hu-HU" b="1" dirty="0" err="1" smtClean="0"/>
              <a:t>O2</a:t>
            </a:r>
            <a:r>
              <a:rPr lang="hu-HU" b="1" cap="small" dirty="0" err="1" smtClean="0"/>
              <a:t>pl</a:t>
            </a:r>
            <a:r>
              <a:rPr lang="hu-HU" dirty="0" smtClean="0"/>
              <a:t>:</a:t>
            </a:r>
          </a:p>
          <a:p>
            <a:pPr>
              <a:buNone/>
            </a:pPr>
            <a:r>
              <a:rPr lang="hu-HU" dirty="0" smtClean="0"/>
              <a:t>(41)</a:t>
            </a:r>
            <a:r>
              <a:rPr lang="hu-HU" i="1" dirty="0" smtClean="0"/>
              <a:t> Ti 	téged 	</a:t>
            </a:r>
            <a:r>
              <a:rPr lang="hu-HU" i="1" dirty="0" err="1" smtClean="0"/>
              <a:t>választo-tok</a:t>
            </a:r>
            <a:r>
              <a:rPr lang="hu-HU" i="1" dirty="0" smtClean="0"/>
              <a:t>/*</a:t>
            </a:r>
            <a:r>
              <a:rPr lang="hu-HU" i="1" dirty="0" err="1" smtClean="0"/>
              <a:t>választ-já-tok</a:t>
            </a:r>
            <a:r>
              <a:rPr lang="hu-HU" i="1" dirty="0" smtClean="0"/>
              <a:t>?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     </a:t>
            </a:r>
            <a:r>
              <a:rPr lang="hu-HU" dirty="0" err="1" smtClean="0"/>
              <a:t>you</a:t>
            </a:r>
            <a:r>
              <a:rPr lang="hu-HU" cap="small" baseline="-25000" dirty="0" err="1" smtClean="0"/>
              <a:t>pl</a:t>
            </a:r>
            <a:r>
              <a:rPr lang="hu-HU" dirty="0" smtClean="0"/>
              <a:t> </a:t>
            </a:r>
            <a:r>
              <a:rPr lang="hu-HU" dirty="0" err="1" smtClean="0"/>
              <a:t>you</a:t>
            </a:r>
            <a:r>
              <a:rPr lang="hu-HU" cap="small" baseline="-25000" dirty="0" err="1" smtClean="0"/>
              <a:t>sg</a:t>
            </a:r>
            <a:r>
              <a:rPr lang="hu-HU" dirty="0" smtClean="0"/>
              <a:t> 	</a:t>
            </a:r>
            <a:r>
              <a:rPr lang="hu-HU" dirty="0" err="1" smtClean="0"/>
              <a:t>elect-</a:t>
            </a:r>
            <a:r>
              <a:rPr lang="hu-HU" cap="small" dirty="0" smtClean="0"/>
              <a:t> </a:t>
            </a:r>
            <a:r>
              <a:rPr lang="hu-HU" cap="small" dirty="0" err="1" smtClean="0"/>
              <a:t>2sg</a:t>
            </a:r>
            <a:r>
              <a:rPr lang="hu-HU" cap="small" dirty="0" smtClean="0"/>
              <a:t>	</a:t>
            </a:r>
            <a:r>
              <a:rPr lang="hu-HU" dirty="0" smtClean="0"/>
              <a:t>/</a:t>
            </a:r>
            <a:r>
              <a:rPr lang="hu-HU" dirty="0" err="1" smtClean="0"/>
              <a:t>elect-</a:t>
            </a:r>
            <a:r>
              <a:rPr lang="hu-HU" cap="small" dirty="0" smtClean="0"/>
              <a:t> </a:t>
            </a:r>
            <a:r>
              <a:rPr lang="hu-HU" cap="small" dirty="0" err="1" smtClean="0"/>
              <a:t>obj-</a:t>
            </a:r>
            <a:r>
              <a:rPr lang="hu-HU" dirty="0" err="1" smtClean="0"/>
              <a:t>2</a:t>
            </a:r>
            <a:r>
              <a:rPr lang="hu-HU" cap="small" dirty="0" err="1" smtClean="0"/>
              <a:t>sg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    ‘</a:t>
            </a:r>
            <a:r>
              <a:rPr lang="hu-HU" dirty="0" err="1" smtClean="0"/>
              <a:t>Do</a:t>
            </a:r>
            <a:r>
              <a:rPr lang="hu-HU" dirty="0" smtClean="0"/>
              <a:t> </a:t>
            </a:r>
            <a:r>
              <a:rPr lang="hu-HU" b="1" dirty="0" err="1" smtClean="0"/>
              <a:t>you</a:t>
            </a:r>
            <a:r>
              <a:rPr lang="hu-HU" b="1" dirty="0" smtClean="0"/>
              <a:t> </a:t>
            </a:r>
            <a:r>
              <a:rPr lang="hu-HU" b="1" dirty="0" err="1" smtClean="0"/>
              <a:t>guys</a:t>
            </a:r>
            <a:r>
              <a:rPr lang="hu-HU" b="1" dirty="0" smtClean="0"/>
              <a:t> </a:t>
            </a:r>
            <a:r>
              <a:rPr lang="hu-HU" dirty="0" err="1" smtClean="0"/>
              <a:t>elect</a:t>
            </a:r>
            <a:r>
              <a:rPr lang="hu-HU" dirty="0" smtClean="0"/>
              <a:t> </a:t>
            </a:r>
            <a:r>
              <a:rPr lang="hu-HU" b="1" dirty="0" err="1" smtClean="0"/>
              <a:t>you</a:t>
            </a:r>
            <a:r>
              <a:rPr lang="hu-HU" b="1" cap="small" baseline="-25000" dirty="0" err="1" smtClean="0"/>
              <a:t>sg</a:t>
            </a:r>
            <a:r>
              <a:rPr lang="hu-HU" dirty="0" smtClean="0"/>
              <a:t>?’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b="1" dirty="0" err="1" smtClean="0"/>
              <a:t>Problem</a:t>
            </a:r>
            <a:r>
              <a:rPr lang="hu-HU" sz="3600" b="1" dirty="0" smtClean="0"/>
              <a:t> (</a:t>
            </a:r>
            <a:r>
              <a:rPr lang="hu-HU" sz="3600" b="1" dirty="0" err="1" smtClean="0"/>
              <a:t>ii</a:t>
            </a:r>
            <a:r>
              <a:rPr lang="hu-HU" sz="3600" b="1" dirty="0" smtClean="0"/>
              <a:t>) </a:t>
            </a:r>
            <a:r>
              <a:rPr lang="hu-HU" sz="3600" b="1" dirty="0" err="1" smtClean="0"/>
              <a:t>for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Cyclic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Agree</a:t>
            </a:r>
            <a:r>
              <a:rPr lang="hu-HU" sz="3600" b="1" dirty="0" smtClean="0"/>
              <a:t>: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36712" y="1412776"/>
            <a:ext cx="8507288" cy="50691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u-HU" dirty="0" err="1" smtClean="0"/>
              <a:t>Not</a:t>
            </a:r>
            <a:r>
              <a:rPr lang="hu-HU" dirty="0" smtClean="0"/>
              <a:t> </a:t>
            </a:r>
            <a:r>
              <a:rPr lang="hu-HU" dirty="0" err="1" smtClean="0"/>
              <a:t>only</a:t>
            </a:r>
            <a:r>
              <a:rPr lang="hu-HU" dirty="0" smtClean="0"/>
              <a:t> </a:t>
            </a:r>
            <a:r>
              <a:rPr lang="hu-HU" dirty="0" err="1" smtClean="0"/>
              <a:t>O1</a:t>
            </a:r>
            <a:r>
              <a:rPr lang="hu-HU" dirty="0" smtClean="0"/>
              <a:t>, </a:t>
            </a:r>
            <a:r>
              <a:rPr lang="hu-HU" dirty="0" err="1" smtClean="0"/>
              <a:t>O2</a:t>
            </a:r>
            <a:r>
              <a:rPr lang="hu-HU" dirty="0" smtClean="0"/>
              <a:t> </a:t>
            </a:r>
            <a:r>
              <a:rPr lang="hu-HU" dirty="0" err="1" smtClean="0"/>
              <a:t>are</a:t>
            </a:r>
            <a:r>
              <a:rPr lang="hu-HU" dirty="0" smtClean="0"/>
              <a:t> </a:t>
            </a:r>
            <a:r>
              <a:rPr lang="hu-HU" dirty="0" err="1" smtClean="0"/>
              <a:t>subject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PCC</a:t>
            </a:r>
            <a:r>
              <a:rPr lang="hu-HU" dirty="0" smtClean="0"/>
              <a:t>, </a:t>
            </a:r>
            <a:r>
              <a:rPr lang="hu-HU" dirty="0" err="1" smtClean="0"/>
              <a:t>but</a:t>
            </a:r>
            <a:r>
              <a:rPr lang="hu-HU" dirty="0" smtClean="0"/>
              <a:t> </a:t>
            </a:r>
            <a:r>
              <a:rPr lang="hu-HU" dirty="0" err="1" smtClean="0"/>
              <a:t>also</a:t>
            </a:r>
            <a:r>
              <a:rPr lang="hu-HU" dirty="0" smtClean="0"/>
              <a:t> </a:t>
            </a:r>
            <a:r>
              <a:rPr lang="hu-HU" dirty="0" err="1" smtClean="0"/>
              <a:t>O3</a:t>
            </a:r>
            <a:r>
              <a:rPr lang="hu-HU" dirty="0" smtClean="0"/>
              <a:t> </a:t>
            </a:r>
            <a:r>
              <a:rPr lang="hu-HU" dirty="0" err="1" smtClean="0"/>
              <a:t>anchored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a </a:t>
            </a:r>
            <a:r>
              <a:rPr lang="hu-HU" dirty="0" err="1" smtClean="0"/>
              <a:t>1st</a:t>
            </a:r>
            <a:r>
              <a:rPr lang="hu-HU" dirty="0" smtClean="0"/>
              <a:t> </a:t>
            </a:r>
            <a:r>
              <a:rPr lang="hu-HU" dirty="0" err="1" smtClean="0"/>
              <a:t>or</a:t>
            </a:r>
            <a:r>
              <a:rPr lang="hu-HU" dirty="0" smtClean="0"/>
              <a:t> </a:t>
            </a:r>
            <a:r>
              <a:rPr lang="hu-HU" dirty="0" err="1" smtClean="0"/>
              <a:t>2nd</a:t>
            </a:r>
            <a:r>
              <a:rPr lang="hu-HU" dirty="0" smtClean="0"/>
              <a:t> </a:t>
            </a:r>
            <a:r>
              <a:rPr lang="hu-HU" dirty="0" err="1" smtClean="0"/>
              <a:t>possessor</a:t>
            </a:r>
            <a:r>
              <a:rPr lang="hu-HU" dirty="0" smtClean="0"/>
              <a:t>: </a:t>
            </a:r>
          </a:p>
          <a:p>
            <a:pPr>
              <a:buNone/>
            </a:pPr>
            <a:r>
              <a:rPr lang="hu-HU" dirty="0" smtClean="0"/>
              <a:t>(42) 	</a:t>
            </a:r>
            <a:r>
              <a:rPr lang="hu-HU" i="1" dirty="0" err="1" smtClean="0"/>
              <a:t>ääk-</a:t>
            </a:r>
            <a:r>
              <a:rPr lang="hu-HU" b="1" i="1" dirty="0" err="1" smtClean="0"/>
              <a:t>øn</a:t>
            </a:r>
            <a:r>
              <a:rPr lang="hu-HU" i="1" dirty="0" smtClean="0"/>
              <a:t> 	</a:t>
            </a:r>
            <a:r>
              <a:rPr lang="hu-HU" i="1" dirty="0" err="1" smtClean="0"/>
              <a:t>komøly</a:t>
            </a:r>
            <a:r>
              <a:rPr lang="hu-HU" i="1" dirty="0" smtClean="0"/>
              <a:t> </a:t>
            </a:r>
            <a:r>
              <a:rPr lang="hu-HU" i="1" dirty="0" err="1" smtClean="0"/>
              <a:t>woåxtl-øs-løn</a:t>
            </a:r>
            <a:r>
              <a:rPr lang="hu-HU" i="1" dirty="0" smtClean="0"/>
              <a:t>! 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uncle-2</a:t>
            </a:r>
            <a:r>
              <a:rPr lang="hu-HU" cap="small" dirty="0" err="1" smtClean="0"/>
              <a:t>sg</a:t>
            </a:r>
            <a:r>
              <a:rPr lang="hu-HU" cap="small" dirty="0" smtClean="0"/>
              <a:t> </a:t>
            </a:r>
            <a:r>
              <a:rPr lang="hu-HU" dirty="0" smtClean="0"/>
              <a:t>	</a:t>
            </a:r>
            <a:r>
              <a:rPr lang="hu-HU" dirty="0" err="1" smtClean="0"/>
              <a:t>how</a:t>
            </a:r>
            <a:r>
              <a:rPr lang="hu-HU" dirty="0" smtClean="0"/>
              <a:t> 	     </a:t>
            </a:r>
            <a:r>
              <a:rPr lang="hu-HU" dirty="0" err="1" smtClean="0"/>
              <a:t>leave-</a:t>
            </a:r>
            <a:r>
              <a:rPr lang="hu-HU" cap="small" dirty="0" smtClean="0"/>
              <a:t> </a:t>
            </a:r>
            <a:r>
              <a:rPr lang="hu-HU" cap="small" dirty="0" err="1" smtClean="0"/>
              <a:t>past-obj.2sg</a:t>
            </a:r>
            <a:r>
              <a:rPr lang="hu-HU" dirty="0" smtClean="0"/>
              <a:t> </a:t>
            </a:r>
          </a:p>
          <a:p>
            <a:pPr>
              <a:buNone/>
            </a:pPr>
            <a:r>
              <a:rPr lang="hu-HU" dirty="0" smtClean="0"/>
              <a:t>		‘</a:t>
            </a:r>
            <a:r>
              <a:rPr lang="hu-HU" dirty="0" err="1" smtClean="0"/>
              <a:t>How</a:t>
            </a:r>
            <a:r>
              <a:rPr lang="hu-HU" dirty="0" smtClean="0"/>
              <a:t> </a:t>
            </a:r>
            <a:r>
              <a:rPr lang="hu-HU" dirty="0" err="1" smtClean="0"/>
              <a:t>could</a:t>
            </a:r>
            <a:r>
              <a:rPr lang="hu-HU" dirty="0" smtClean="0"/>
              <a:t> </a:t>
            </a:r>
            <a:r>
              <a:rPr lang="hu-HU" dirty="0" err="1" smtClean="0"/>
              <a:t>you</a:t>
            </a:r>
            <a:r>
              <a:rPr lang="hu-HU" dirty="0" smtClean="0"/>
              <a:t> </a:t>
            </a:r>
            <a:r>
              <a:rPr lang="hu-HU" dirty="0" err="1" smtClean="0"/>
              <a:t>leave</a:t>
            </a:r>
            <a:r>
              <a:rPr lang="hu-HU" dirty="0" smtClean="0"/>
              <a:t> </a:t>
            </a:r>
            <a:r>
              <a:rPr lang="hu-HU" b="1" dirty="0" err="1" smtClean="0"/>
              <a:t>your</a:t>
            </a:r>
            <a:r>
              <a:rPr lang="hu-HU" b="1" dirty="0" smtClean="0"/>
              <a:t> </a:t>
            </a:r>
            <a:r>
              <a:rPr lang="hu-HU" dirty="0" err="1" smtClean="0"/>
              <a:t>uncle</a:t>
            </a:r>
            <a:r>
              <a:rPr lang="hu-HU" dirty="0" smtClean="0"/>
              <a:t>!’ (E </a:t>
            </a:r>
            <a:r>
              <a:rPr lang="hu-HU" dirty="0" err="1" smtClean="0"/>
              <a:t>Mansi</a:t>
            </a:r>
            <a:r>
              <a:rPr lang="hu-HU" dirty="0" smtClean="0"/>
              <a:t>)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(43) 	</a:t>
            </a:r>
            <a:r>
              <a:rPr lang="hu-HU" i="1" dirty="0" smtClean="0"/>
              <a:t>Ők ismerik 			a 	 </a:t>
            </a:r>
            <a:r>
              <a:rPr lang="hu-HU" i="1" dirty="0" err="1" smtClean="0"/>
              <a:t>család-</a:t>
            </a:r>
            <a:r>
              <a:rPr lang="hu-HU" b="1" i="1" dirty="0" err="1" smtClean="0"/>
              <a:t>om</a:t>
            </a:r>
            <a:r>
              <a:rPr lang="hu-HU" i="1" dirty="0" smtClean="0"/>
              <a:t>.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they</a:t>
            </a:r>
            <a:r>
              <a:rPr lang="hu-HU" dirty="0" smtClean="0"/>
              <a:t> </a:t>
            </a:r>
            <a:r>
              <a:rPr lang="hu-HU" dirty="0" err="1" smtClean="0"/>
              <a:t>know-</a:t>
            </a:r>
            <a:r>
              <a:rPr lang="hu-HU" cap="small" dirty="0" err="1" smtClean="0"/>
              <a:t>obj.3pl</a:t>
            </a:r>
            <a:r>
              <a:rPr lang="hu-HU" dirty="0" smtClean="0"/>
              <a:t> 	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family-</a:t>
            </a:r>
            <a:r>
              <a:rPr lang="hu-HU" cap="small" dirty="0" err="1" smtClean="0"/>
              <a:t>poss1sg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	‘</a:t>
            </a:r>
            <a:r>
              <a:rPr lang="hu-HU" dirty="0" err="1" smtClean="0"/>
              <a:t>They</a:t>
            </a:r>
            <a:r>
              <a:rPr lang="hu-HU" dirty="0" smtClean="0"/>
              <a:t> </a:t>
            </a:r>
            <a:r>
              <a:rPr lang="hu-HU" dirty="0" err="1" smtClean="0"/>
              <a:t>know</a:t>
            </a:r>
            <a:r>
              <a:rPr lang="hu-HU" dirty="0" smtClean="0"/>
              <a:t> </a:t>
            </a:r>
            <a:r>
              <a:rPr lang="hu-HU" b="1" dirty="0" err="1" smtClean="0"/>
              <a:t>my</a:t>
            </a:r>
            <a:r>
              <a:rPr lang="hu-HU" dirty="0" smtClean="0"/>
              <a:t> </a:t>
            </a:r>
            <a:r>
              <a:rPr lang="hu-HU" dirty="0" err="1" smtClean="0"/>
              <a:t>family</a:t>
            </a:r>
            <a:r>
              <a:rPr lang="hu-HU" dirty="0" smtClean="0"/>
              <a:t>.’    (</a:t>
            </a:r>
            <a:r>
              <a:rPr lang="hu-HU" dirty="0" err="1" smtClean="0"/>
              <a:t>Hungarian</a:t>
            </a:r>
            <a:r>
              <a:rPr lang="hu-HU" dirty="0" smtClean="0"/>
              <a:t>)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u-HU" dirty="0" err="1" smtClean="0"/>
              <a:t>Why</a:t>
            </a:r>
            <a:r>
              <a:rPr lang="hu-HU" dirty="0" smtClean="0"/>
              <a:t> is </a:t>
            </a:r>
            <a:r>
              <a:rPr lang="hu-HU" dirty="0" err="1" smtClean="0"/>
              <a:t>O-marking</a:t>
            </a:r>
            <a:r>
              <a:rPr lang="hu-HU" dirty="0" smtClean="0"/>
              <a:t> </a:t>
            </a:r>
            <a:r>
              <a:rPr lang="hu-HU" dirty="0" err="1" smtClean="0"/>
              <a:t>blocked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Eastern</a:t>
            </a:r>
            <a:r>
              <a:rPr lang="hu-HU" dirty="0" smtClean="0"/>
              <a:t> </a:t>
            </a:r>
            <a:r>
              <a:rPr lang="hu-HU" dirty="0" err="1" smtClean="0"/>
              <a:t>Khanty</a:t>
            </a:r>
            <a:r>
              <a:rPr lang="hu-HU" dirty="0" smtClean="0"/>
              <a:t> and </a:t>
            </a:r>
            <a:r>
              <a:rPr lang="hu-HU" dirty="0" err="1" smtClean="0"/>
              <a:t>Hungarian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case</a:t>
            </a:r>
            <a:r>
              <a:rPr lang="hu-HU" dirty="0" smtClean="0"/>
              <a:t> of </a:t>
            </a:r>
            <a:r>
              <a:rPr lang="hu-HU" dirty="0" err="1" smtClean="0"/>
              <a:t>objects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a </a:t>
            </a:r>
            <a:r>
              <a:rPr lang="hu-HU" dirty="0" err="1" smtClean="0"/>
              <a:t>1st</a:t>
            </a:r>
            <a:r>
              <a:rPr lang="hu-HU" dirty="0" smtClean="0"/>
              <a:t> </a:t>
            </a:r>
            <a:r>
              <a:rPr lang="hu-HU" dirty="0" err="1" smtClean="0"/>
              <a:t>or</a:t>
            </a:r>
            <a:r>
              <a:rPr lang="hu-HU" dirty="0" smtClean="0"/>
              <a:t> </a:t>
            </a:r>
            <a:r>
              <a:rPr lang="hu-HU" dirty="0" err="1" smtClean="0"/>
              <a:t>2nd</a:t>
            </a:r>
            <a:r>
              <a:rPr lang="hu-HU" dirty="0" smtClean="0"/>
              <a:t> </a:t>
            </a:r>
            <a:r>
              <a:rPr lang="hu-HU" dirty="0" err="1" smtClean="0"/>
              <a:t>person</a:t>
            </a:r>
            <a:r>
              <a:rPr lang="hu-HU" dirty="0" smtClean="0"/>
              <a:t> </a:t>
            </a:r>
            <a:r>
              <a:rPr lang="hu-HU" dirty="0" err="1" smtClean="0"/>
              <a:t>possessor</a:t>
            </a:r>
            <a:r>
              <a:rPr lang="hu-HU" dirty="0" smtClean="0"/>
              <a:t>?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err="1" smtClean="0"/>
              <a:t>Because</a:t>
            </a:r>
            <a:r>
              <a:rPr lang="hu-HU" dirty="0" smtClean="0"/>
              <a:t> </a:t>
            </a:r>
            <a:r>
              <a:rPr lang="hu-HU" b="1" dirty="0" err="1" smtClean="0"/>
              <a:t>what</a:t>
            </a:r>
            <a:r>
              <a:rPr lang="hu-HU" b="1" dirty="0" smtClean="0"/>
              <a:t> </a:t>
            </a:r>
            <a:r>
              <a:rPr lang="hu-HU" b="1" dirty="0" err="1" smtClean="0"/>
              <a:t>triggers</a:t>
            </a:r>
            <a:r>
              <a:rPr lang="hu-HU" b="1" dirty="0" smtClean="0"/>
              <a:t> </a:t>
            </a:r>
            <a:r>
              <a:rPr lang="hu-HU" b="1" dirty="0" err="1" smtClean="0"/>
              <a:t>the</a:t>
            </a:r>
            <a:r>
              <a:rPr lang="hu-HU" b="1" dirty="0" smtClean="0"/>
              <a:t> </a:t>
            </a:r>
            <a:r>
              <a:rPr lang="hu-HU" b="1" dirty="0" err="1" smtClean="0"/>
              <a:t>PCC</a:t>
            </a:r>
            <a:r>
              <a:rPr lang="hu-HU" b="1" dirty="0" smtClean="0"/>
              <a:t> is </a:t>
            </a:r>
            <a:r>
              <a:rPr lang="hu-HU" b="1" dirty="0" err="1" smtClean="0"/>
              <a:t>not</a:t>
            </a:r>
            <a:r>
              <a:rPr lang="hu-HU" b="1" dirty="0" smtClean="0"/>
              <a:t> </a:t>
            </a:r>
            <a:r>
              <a:rPr lang="hu-HU" b="1" dirty="0" err="1" smtClean="0"/>
              <a:t>the</a:t>
            </a:r>
            <a:r>
              <a:rPr lang="hu-HU" b="1" dirty="0" smtClean="0"/>
              <a:t> </a:t>
            </a:r>
            <a:r>
              <a:rPr lang="hu-HU" b="1" dirty="0" err="1" smtClean="0"/>
              <a:t>interaction</a:t>
            </a:r>
            <a:r>
              <a:rPr lang="hu-HU" b="1" dirty="0" smtClean="0"/>
              <a:t> of </a:t>
            </a:r>
            <a:r>
              <a:rPr lang="hu-HU" b="1" dirty="0" err="1" smtClean="0"/>
              <a:t>the</a:t>
            </a:r>
            <a:r>
              <a:rPr lang="hu-HU" b="1" dirty="0" smtClean="0"/>
              <a:t> </a:t>
            </a:r>
            <a:r>
              <a:rPr lang="hu-HU" b="1" dirty="0" err="1" smtClean="0"/>
              <a:t>person</a:t>
            </a:r>
            <a:r>
              <a:rPr lang="hu-HU" b="1" dirty="0" smtClean="0"/>
              <a:t> </a:t>
            </a:r>
            <a:r>
              <a:rPr lang="hu-HU" b="1" dirty="0" err="1" smtClean="0"/>
              <a:t>features</a:t>
            </a:r>
            <a:r>
              <a:rPr lang="hu-HU" b="1" dirty="0" smtClean="0"/>
              <a:t> of S and O </a:t>
            </a:r>
            <a:r>
              <a:rPr lang="hu-HU" b="1" dirty="0" err="1" smtClean="0"/>
              <a:t>but</a:t>
            </a:r>
            <a:r>
              <a:rPr lang="hu-HU" b="1" dirty="0" smtClean="0"/>
              <a:t> </a:t>
            </a:r>
            <a:r>
              <a:rPr lang="hu-HU" b="1" dirty="0" err="1" smtClean="0"/>
              <a:t>the</a:t>
            </a:r>
            <a:r>
              <a:rPr lang="hu-HU" b="1" dirty="0" smtClean="0"/>
              <a:t> </a:t>
            </a:r>
            <a:r>
              <a:rPr lang="hu-HU" b="1" dirty="0" err="1" smtClean="0"/>
              <a:t>discourse</a:t>
            </a:r>
            <a:r>
              <a:rPr lang="hu-HU" b="1" dirty="0" smtClean="0"/>
              <a:t> </a:t>
            </a:r>
            <a:r>
              <a:rPr lang="hu-HU" b="1" dirty="0" err="1" smtClean="0"/>
              <a:t>hierarchy</a:t>
            </a:r>
            <a:r>
              <a:rPr lang="hu-HU" b="1" dirty="0" smtClean="0"/>
              <a:t> of </a:t>
            </a:r>
            <a:r>
              <a:rPr lang="hu-HU" b="1" dirty="0" err="1" smtClean="0"/>
              <a:t>their</a:t>
            </a:r>
            <a:r>
              <a:rPr lang="hu-HU" b="1" dirty="0" smtClean="0"/>
              <a:t> </a:t>
            </a:r>
            <a:r>
              <a:rPr lang="hu-HU" b="1" dirty="0" err="1" smtClean="0"/>
              <a:t>referents</a:t>
            </a:r>
            <a:r>
              <a:rPr lang="hu-HU" dirty="0" smtClean="0"/>
              <a:t>.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 	(An O </a:t>
            </a:r>
            <a:r>
              <a:rPr lang="hu-HU" dirty="0" err="1" smtClean="0"/>
              <a:t>with</a:t>
            </a:r>
            <a:r>
              <a:rPr lang="hu-HU" dirty="0" smtClean="0"/>
              <a:t> a </a:t>
            </a:r>
            <a:r>
              <a:rPr lang="hu-HU" dirty="0" err="1" smtClean="0"/>
              <a:t>1st</a:t>
            </a:r>
            <a:r>
              <a:rPr lang="hu-HU" dirty="0" smtClean="0"/>
              <a:t>/</a:t>
            </a:r>
            <a:r>
              <a:rPr lang="hu-HU" dirty="0" err="1" smtClean="0"/>
              <a:t>2nd</a:t>
            </a:r>
            <a:r>
              <a:rPr lang="hu-HU" dirty="0" smtClean="0"/>
              <a:t> </a:t>
            </a:r>
            <a:r>
              <a:rPr lang="hu-HU" dirty="0" err="1" smtClean="0"/>
              <a:t>person</a:t>
            </a:r>
            <a:r>
              <a:rPr lang="hu-HU" dirty="0" smtClean="0"/>
              <a:t> </a:t>
            </a:r>
            <a:r>
              <a:rPr lang="hu-HU" dirty="0" err="1" smtClean="0"/>
              <a:t>possessor</a:t>
            </a:r>
            <a:r>
              <a:rPr lang="hu-HU" dirty="0" smtClean="0"/>
              <a:t> is a part, </a:t>
            </a:r>
            <a:r>
              <a:rPr lang="hu-HU" dirty="0" err="1" smtClean="0"/>
              <a:t>or</a:t>
            </a:r>
            <a:r>
              <a:rPr lang="hu-HU" dirty="0" smtClean="0"/>
              <a:t> a </a:t>
            </a:r>
            <a:r>
              <a:rPr lang="hu-HU" dirty="0" err="1" smtClean="0"/>
              <a:t>belonging</a:t>
            </a:r>
            <a:r>
              <a:rPr lang="hu-HU" dirty="0" smtClean="0"/>
              <a:t>,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speaker</a:t>
            </a:r>
            <a:r>
              <a:rPr lang="hu-HU" dirty="0" smtClean="0"/>
              <a:t> </a:t>
            </a:r>
            <a:r>
              <a:rPr lang="hu-HU" dirty="0" err="1" smtClean="0"/>
              <a:t>or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listener</a:t>
            </a:r>
            <a:r>
              <a:rPr lang="hu-HU" dirty="0" smtClean="0"/>
              <a:t>. )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04656"/>
          </a:xfrm>
        </p:spPr>
        <p:txBody>
          <a:bodyPr/>
          <a:lstStyle/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(44) 	</a:t>
            </a:r>
            <a:r>
              <a:rPr lang="hu-HU" b="1" i="1" dirty="0" err="1" smtClean="0"/>
              <a:t>Generalized</a:t>
            </a:r>
            <a:r>
              <a:rPr lang="hu-HU" b="1" i="1" dirty="0" smtClean="0"/>
              <a:t> </a:t>
            </a:r>
            <a:r>
              <a:rPr lang="hu-HU" b="1" i="1" dirty="0" err="1" smtClean="0"/>
              <a:t>Inverse</a:t>
            </a:r>
            <a:r>
              <a:rPr lang="hu-HU" b="1" i="1" dirty="0" smtClean="0"/>
              <a:t> </a:t>
            </a:r>
            <a:r>
              <a:rPr lang="hu-HU" b="1" i="1" dirty="0" err="1" smtClean="0"/>
              <a:t>Topicality</a:t>
            </a:r>
            <a:r>
              <a:rPr lang="hu-HU" b="1" i="1" dirty="0" smtClean="0"/>
              <a:t> </a:t>
            </a:r>
            <a:r>
              <a:rPr lang="hu-HU" b="1" i="1" dirty="0" err="1" smtClean="0"/>
              <a:t>Constraint</a:t>
            </a:r>
            <a:endParaRPr lang="hu-HU" b="1" dirty="0" smtClean="0"/>
          </a:p>
          <a:p>
            <a:pPr>
              <a:buNone/>
            </a:pPr>
            <a:r>
              <a:rPr lang="hu-HU" dirty="0" smtClean="0"/>
              <a:t>	</a:t>
            </a:r>
          </a:p>
          <a:p>
            <a:pPr>
              <a:buNone/>
            </a:pPr>
            <a:r>
              <a:rPr lang="hu-HU" dirty="0" smtClean="0"/>
              <a:t>	The </a:t>
            </a:r>
            <a:r>
              <a:rPr lang="hu-HU" dirty="0" err="1" smtClean="0"/>
              <a:t>hierarchy</a:t>
            </a:r>
            <a:r>
              <a:rPr lang="hu-HU" dirty="0" smtClean="0"/>
              <a:t> of </a:t>
            </a:r>
            <a:r>
              <a:rPr lang="hu-HU" dirty="0" err="1" smtClean="0"/>
              <a:t>topicalized</a:t>
            </a:r>
            <a:r>
              <a:rPr lang="hu-HU" dirty="0" smtClean="0"/>
              <a:t> </a:t>
            </a:r>
            <a:r>
              <a:rPr lang="hu-HU" dirty="0" err="1" smtClean="0"/>
              <a:t>constituents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same</a:t>
            </a:r>
            <a:r>
              <a:rPr lang="hu-HU" dirty="0" smtClean="0"/>
              <a:t> - </a:t>
            </a:r>
            <a:r>
              <a:rPr lang="hu-HU" dirty="0" err="1" smtClean="0"/>
              <a:t>external</a:t>
            </a:r>
            <a:r>
              <a:rPr lang="hu-HU" dirty="0" smtClean="0"/>
              <a:t> </a:t>
            </a:r>
            <a:r>
              <a:rPr lang="hu-HU" dirty="0" err="1" smtClean="0"/>
              <a:t>or</a:t>
            </a:r>
            <a:r>
              <a:rPr lang="hu-HU" dirty="0" smtClean="0"/>
              <a:t> </a:t>
            </a:r>
            <a:r>
              <a:rPr lang="hu-HU" dirty="0" err="1" smtClean="0"/>
              <a:t>internal</a:t>
            </a:r>
            <a:r>
              <a:rPr lang="hu-HU" dirty="0" smtClean="0"/>
              <a:t> - </a:t>
            </a:r>
            <a:r>
              <a:rPr lang="hu-HU" dirty="0" err="1" smtClean="0"/>
              <a:t>structural</a:t>
            </a:r>
            <a:r>
              <a:rPr lang="hu-HU" dirty="0" smtClean="0"/>
              <a:t>  </a:t>
            </a:r>
            <a:r>
              <a:rPr lang="hu-HU" dirty="0" err="1" smtClean="0"/>
              <a:t>domain</a:t>
            </a:r>
            <a:r>
              <a:rPr lang="hu-HU" dirty="0" smtClean="0"/>
              <a:t> </a:t>
            </a:r>
            <a:r>
              <a:rPr lang="hu-HU" dirty="0" err="1" smtClean="0"/>
              <a:t>should</a:t>
            </a:r>
            <a:r>
              <a:rPr lang="hu-HU" dirty="0" smtClean="0"/>
              <a:t> </a:t>
            </a:r>
            <a:r>
              <a:rPr lang="hu-HU" dirty="0" err="1" smtClean="0"/>
              <a:t>not</a:t>
            </a:r>
            <a:r>
              <a:rPr lang="hu-HU" dirty="0" smtClean="0"/>
              <a:t> </a:t>
            </a:r>
            <a:r>
              <a:rPr lang="hu-HU" dirty="0" err="1" smtClean="0"/>
              <a:t>contradict</a:t>
            </a:r>
            <a:r>
              <a:rPr lang="hu-HU" dirty="0" smtClean="0"/>
              <a:t> </a:t>
            </a:r>
            <a:r>
              <a:rPr lang="hu-HU" dirty="0" err="1" smtClean="0"/>
              <a:t>their</a:t>
            </a:r>
            <a:r>
              <a:rPr lang="hu-HU" dirty="0" smtClean="0"/>
              <a:t> </a:t>
            </a:r>
            <a:r>
              <a:rPr lang="hu-HU" dirty="0" err="1" smtClean="0"/>
              <a:t>ranking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hierarchy</a:t>
            </a:r>
            <a:r>
              <a:rPr lang="hu-HU" dirty="0" smtClean="0"/>
              <a:t> of </a:t>
            </a:r>
            <a:r>
              <a:rPr lang="hu-HU" dirty="0" err="1" smtClean="0"/>
              <a:t>discourse</a:t>
            </a:r>
            <a:r>
              <a:rPr lang="hu-HU" dirty="0" smtClean="0"/>
              <a:t> </a:t>
            </a:r>
            <a:r>
              <a:rPr lang="hu-HU" dirty="0" err="1" smtClean="0"/>
              <a:t>participants</a:t>
            </a:r>
            <a:r>
              <a:rPr lang="hu-HU" dirty="0" smtClean="0"/>
              <a:t>. 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7978080" cy="792088"/>
          </a:xfrm>
        </p:spPr>
        <p:txBody>
          <a:bodyPr>
            <a:normAutofit fontScale="90000"/>
          </a:bodyPr>
          <a:lstStyle/>
          <a:p>
            <a:r>
              <a:rPr lang="hu-HU" sz="3600" b="1" dirty="0" smtClean="0"/>
              <a:t>The </a:t>
            </a:r>
            <a:r>
              <a:rPr lang="hu-HU" sz="3600" b="1" dirty="0" err="1" smtClean="0"/>
              <a:t>analysis</a:t>
            </a:r>
            <a:r>
              <a:rPr lang="hu-HU" sz="3600" b="1" dirty="0" smtClean="0"/>
              <a:t> of </a:t>
            </a:r>
            <a:r>
              <a:rPr lang="hu-HU" sz="3600" b="1" dirty="0" err="1" smtClean="0"/>
              <a:t>the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PCC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as</a:t>
            </a:r>
            <a:r>
              <a:rPr lang="hu-HU" sz="3600" b="1" dirty="0" smtClean="0"/>
              <a:t> an </a:t>
            </a:r>
            <a:r>
              <a:rPr lang="hu-HU" sz="3600" b="1" dirty="0" err="1" smtClean="0"/>
              <a:t>Inverse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Topicality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Constraint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 fontScale="92500" lnSpcReduction="20000"/>
          </a:bodyPr>
          <a:lstStyle/>
          <a:p>
            <a:r>
              <a:rPr lang="hu-HU" dirty="0" err="1" smtClean="0"/>
              <a:t>resolves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contradiction</a:t>
            </a:r>
            <a:r>
              <a:rPr lang="hu-HU" dirty="0" smtClean="0"/>
              <a:t> </a:t>
            </a:r>
            <a:r>
              <a:rPr lang="hu-HU" dirty="0" err="1" smtClean="0"/>
              <a:t>between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frequency</a:t>
            </a:r>
            <a:r>
              <a:rPr lang="hu-HU" dirty="0" smtClean="0"/>
              <a:t> and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high</a:t>
            </a:r>
            <a:r>
              <a:rPr lang="hu-HU" dirty="0" smtClean="0"/>
              <a:t> </a:t>
            </a:r>
            <a:r>
              <a:rPr lang="hu-HU" dirty="0" err="1" smtClean="0"/>
              <a:t>variability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constraint</a:t>
            </a:r>
            <a:r>
              <a:rPr lang="hu-HU" dirty="0" smtClean="0"/>
              <a:t>. </a:t>
            </a:r>
          </a:p>
          <a:p>
            <a:r>
              <a:rPr lang="hu-HU" dirty="0" err="1" smtClean="0"/>
              <a:t>It</a:t>
            </a:r>
            <a:r>
              <a:rPr lang="hu-HU" dirty="0" smtClean="0"/>
              <a:t> </a:t>
            </a:r>
            <a:r>
              <a:rPr lang="hu-HU" dirty="0" err="1" smtClean="0"/>
              <a:t>predicts</a:t>
            </a:r>
            <a:r>
              <a:rPr lang="hu-HU" dirty="0" smtClean="0"/>
              <a:t> </a:t>
            </a:r>
            <a:r>
              <a:rPr lang="hu-HU" dirty="0" err="1" smtClean="0"/>
              <a:t>that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PCC</a:t>
            </a:r>
            <a:r>
              <a:rPr lang="hu-HU" dirty="0" smtClean="0"/>
              <a:t> </a:t>
            </a:r>
            <a:r>
              <a:rPr lang="hu-HU" dirty="0" err="1" smtClean="0"/>
              <a:t>can</a:t>
            </a:r>
            <a:r>
              <a:rPr lang="hu-HU" dirty="0" smtClean="0"/>
              <a:t> </a:t>
            </a:r>
            <a:r>
              <a:rPr lang="hu-HU" dirty="0" err="1" smtClean="0"/>
              <a:t>affect</a:t>
            </a:r>
            <a:r>
              <a:rPr lang="hu-HU" dirty="0" smtClean="0"/>
              <a:t> </a:t>
            </a:r>
            <a:r>
              <a:rPr lang="hu-HU" dirty="0" err="1" smtClean="0"/>
              <a:t>subjects</a:t>
            </a:r>
            <a:r>
              <a:rPr lang="hu-HU" dirty="0" smtClean="0"/>
              <a:t> and </a:t>
            </a:r>
            <a:r>
              <a:rPr lang="hu-HU" dirty="0" err="1" smtClean="0"/>
              <a:t>objects</a:t>
            </a:r>
            <a:r>
              <a:rPr lang="hu-HU" dirty="0" smtClean="0"/>
              <a:t> </a:t>
            </a:r>
            <a:r>
              <a:rPr lang="hu-HU" dirty="0" err="1" smtClean="0"/>
              <a:t>whatever</a:t>
            </a:r>
            <a:r>
              <a:rPr lang="hu-HU" dirty="0" smtClean="0"/>
              <a:t> </a:t>
            </a:r>
            <a:r>
              <a:rPr lang="hu-HU" dirty="0" err="1" smtClean="0"/>
              <a:t>their</a:t>
            </a:r>
            <a:r>
              <a:rPr lang="hu-HU" dirty="0" smtClean="0"/>
              <a:t> </a:t>
            </a:r>
            <a:r>
              <a:rPr lang="hu-HU" dirty="0" err="1" smtClean="0"/>
              <a:t>thematic</a:t>
            </a:r>
            <a:r>
              <a:rPr lang="hu-HU" dirty="0" smtClean="0"/>
              <a:t> </a:t>
            </a:r>
            <a:r>
              <a:rPr lang="hu-HU" dirty="0" err="1" smtClean="0"/>
              <a:t>roles</a:t>
            </a:r>
            <a:r>
              <a:rPr lang="hu-HU" dirty="0" smtClean="0"/>
              <a:t>. </a:t>
            </a:r>
          </a:p>
          <a:p>
            <a:r>
              <a:rPr lang="hu-HU" dirty="0" err="1" smtClean="0"/>
              <a:t>It</a:t>
            </a:r>
            <a:r>
              <a:rPr lang="hu-HU" dirty="0" smtClean="0"/>
              <a:t> </a:t>
            </a:r>
            <a:r>
              <a:rPr lang="hu-HU" dirty="0" err="1" smtClean="0"/>
              <a:t>can</a:t>
            </a:r>
            <a:r>
              <a:rPr lang="hu-HU" dirty="0" smtClean="0"/>
              <a:t> </a:t>
            </a:r>
            <a:r>
              <a:rPr lang="hu-HU" dirty="0" err="1" smtClean="0"/>
              <a:t>predict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occasional</a:t>
            </a:r>
            <a:r>
              <a:rPr lang="hu-HU" dirty="0" smtClean="0"/>
              <a:t> </a:t>
            </a:r>
            <a:r>
              <a:rPr lang="hu-HU" dirty="0" err="1" smtClean="0"/>
              <a:t>sensitivity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PCC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animacy</a:t>
            </a:r>
            <a:r>
              <a:rPr lang="hu-HU" dirty="0" smtClean="0"/>
              <a:t>  and </a:t>
            </a:r>
            <a:r>
              <a:rPr lang="hu-HU" dirty="0" err="1" smtClean="0"/>
              <a:t>number</a:t>
            </a:r>
            <a:r>
              <a:rPr lang="hu-HU" dirty="0" smtClean="0"/>
              <a:t>. </a:t>
            </a:r>
          </a:p>
          <a:p>
            <a:r>
              <a:rPr lang="hu-HU" dirty="0" err="1" smtClean="0"/>
              <a:t>It</a:t>
            </a:r>
            <a:r>
              <a:rPr lang="hu-HU" dirty="0" smtClean="0"/>
              <a:t> </a:t>
            </a:r>
            <a:r>
              <a:rPr lang="hu-HU" dirty="0" err="1" smtClean="0"/>
              <a:t>predicts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types</a:t>
            </a:r>
            <a:r>
              <a:rPr lang="hu-HU" dirty="0" smtClean="0"/>
              <a:t> of </a:t>
            </a:r>
            <a:r>
              <a:rPr lang="hu-HU" dirty="0" err="1" smtClean="0"/>
              <a:t>repair</a:t>
            </a:r>
            <a:r>
              <a:rPr lang="hu-HU" dirty="0" smtClean="0"/>
              <a:t> </a:t>
            </a:r>
            <a:r>
              <a:rPr lang="hu-HU" dirty="0" err="1" smtClean="0"/>
              <a:t>strategies</a:t>
            </a:r>
            <a:r>
              <a:rPr lang="hu-HU" dirty="0" smtClean="0"/>
              <a:t> </a:t>
            </a:r>
            <a:r>
              <a:rPr lang="hu-HU" dirty="0" err="1" smtClean="0"/>
              <a:t>attested</a:t>
            </a:r>
            <a:r>
              <a:rPr lang="hu-HU" dirty="0" smtClean="0"/>
              <a:t>:  </a:t>
            </a:r>
          </a:p>
          <a:p>
            <a:pPr>
              <a:buNone/>
            </a:pPr>
            <a:r>
              <a:rPr lang="hu-HU" dirty="0" smtClean="0"/>
              <a:t> 	- i.  an </a:t>
            </a:r>
            <a:r>
              <a:rPr lang="hu-HU" dirty="0" err="1" smtClean="0"/>
              <a:t>object</a:t>
            </a:r>
            <a:r>
              <a:rPr lang="hu-HU" dirty="0" smtClean="0"/>
              <a:t> more </a:t>
            </a:r>
            <a:r>
              <a:rPr lang="hu-HU" dirty="0" err="1" smtClean="0"/>
              <a:t>topical</a:t>
            </a:r>
            <a:r>
              <a:rPr lang="hu-HU" dirty="0" smtClean="0"/>
              <a:t> </a:t>
            </a:r>
            <a:r>
              <a:rPr lang="hu-HU" dirty="0" err="1" smtClean="0"/>
              <a:t>than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primary</a:t>
            </a:r>
            <a:r>
              <a:rPr lang="hu-HU" dirty="0" smtClean="0"/>
              <a:t> </a:t>
            </a:r>
            <a:r>
              <a:rPr lang="hu-HU" dirty="0" err="1" smtClean="0"/>
              <a:t>topic</a:t>
            </a:r>
            <a:r>
              <a:rPr lang="hu-HU" dirty="0" smtClean="0"/>
              <a:t>    is </a:t>
            </a:r>
            <a:r>
              <a:rPr lang="hu-HU" dirty="0" err="1" smtClean="0"/>
              <a:t>construed</a:t>
            </a:r>
            <a:r>
              <a:rPr lang="hu-HU" dirty="0" smtClean="0"/>
              <a:t> </a:t>
            </a:r>
            <a:r>
              <a:rPr lang="hu-HU" dirty="0" err="1" smtClean="0"/>
              <a:t>as</a:t>
            </a:r>
            <a:r>
              <a:rPr lang="hu-HU" dirty="0" smtClean="0"/>
              <a:t> a </a:t>
            </a:r>
            <a:r>
              <a:rPr lang="hu-HU" dirty="0" err="1" smtClean="0"/>
              <a:t>focus</a:t>
            </a:r>
            <a:r>
              <a:rPr lang="hu-HU" dirty="0" smtClean="0"/>
              <a:t>;</a:t>
            </a:r>
          </a:p>
          <a:p>
            <a:pPr>
              <a:buNone/>
            </a:pPr>
            <a:r>
              <a:rPr lang="hu-HU" dirty="0" smtClean="0"/>
              <a:t>	- </a:t>
            </a:r>
            <a:r>
              <a:rPr lang="hu-HU" dirty="0" err="1" smtClean="0"/>
              <a:t>ii</a:t>
            </a:r>
            <a:r>
              <a:rPr lang="hu-HU" dirty="0" smtClean="0"/>
              <a:t>. a </a:t>
            </a:r>
            <a:r>
              <a:rPr lang="hu-HU" dirty="0" err="1" smtClean="0"/>
              <a:t>pronominal</a:t>
            </a:r>
            <a:r>
              <a:rPr lang="hu-HU" dirty="0" smtClean="0"/>
              <a:t> </a:t>
            </a:r>
            <a:r>
              <a:rPr lang="hu-HU" dirty="0" err="1" smtClean="0"/>
              <a:t>object</a:t>
            </a:r>
            <a:r>
              <a:rPr lang="hu-HU" dirty="0" smtClean="0"/>
              <a:t> more </a:t>
            </a:r>
            <a:r>
              <a:rPr lang="hu-HU" dirty="0" err="1" smtClean="0"/>
              <a:t>topical</a:t>
            </a:r>
            <a:r>
              <a:rPr lang="hu-HU" dirty="0" smtClean="0"/>
              <a:t> </a:t>
            </a:r>
            <a:r>
              <a:rPr lang="hu-HU" dirty="0" err="1" smtClean="0"/>
              <a:t>than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  </a:t>
            </a:r>
            <a:r>
              <a:rPr lang="hu-HU" dirty="0" err="1" smtClean="0"/>
              <a:t>primary</a:t>
            </a:r>
            <a:r>
              <a:rPr lang="hu-HU" dirty="0" smtClean="0"/>
              <a:t> </a:t>
            </a:r>
            <a:r>
              <a:rPr lang="hu-HU" dirty="0" err="1" smtClean="0"/>
              <a:t>topic</a:t>
            </a:r>
            <a:r>
              <a:rPr lang="hu-HU" dirty="0" smtClean="0"/>
              <a:t> is </a:t>
            </a:r>
            <a:r>
              <a:rPr lang="hu-HU" dirty="0" err="1" smtClean="0"/>
              <a:t>replaced</a:t>
            </a:r>
            <a:r>
              <a:rPr lang="hu-HU" dirty="0" smtClean="0"/>
              <a:t> </a:t>
            </a:r>
            <a:r>
              <a:rPr lang="hu-HU" dirty="0" err="1" smtClean="0"/>
              <a:t>by</a:t>
            </a:r>
            <a:r>
              <a:rPr lang="hu-HU" dirty="0" smtClean="0"/>
              <a:t> a </a:t>
            </a:r>
            <a:r>
              <a:rPr lang="hu-HU" dirty="0" err="1" smtClean="0"/>
              <a:t>locative</a:t>
            </a:r>
            <a:r>
              <a:rPr lang="hu-HU" dirty="0" smtClean="0"/>
              <a:t>, </a:t>
            </a:r>
            <a:r>
              <a:rPr lang="hu-HU" dirty="0" err="1" smtClean="0"/>
              <a:t>whereby</a:t>
            </a:r>
            <a:r>
              <a:rPr lang="hu-HU" dirty="0" smtClean="0"/>
              <a:t> </a:t>
            </a:r>
            <a:r>
              <a:rPr lang="hu-HU" dirty="0" err="1" smtClean="0"/>
              <a:t>it</a:t>
            </a:r>
            <a:r>
              <a:rPr lang="hu-HU" dirty="0" smtClean="0"/>
              <a:t> is </a:t>
            </a:r>
            <a:r>
              <a:rPr lang="hu-HU" dirty="0" err="1" smtClean="0"/>
              <a:t>downgraded</a:t>
            </a:r>
            <a:r>
              <a:rPr lang="hu-HU" dirty="0" smtClean="0"/>
              <a:t> </a:t>
            </a:r>
            <a:r>
              <a:rPr lang="hu-HU" dirty="0" err="1" smtClean="0"/>
              <a:t>it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topicality</a:t>
            </a:r>
            <a:r>
              <a:rPr lang="hu-HU" dirty="0" smtClean="0"/>
              <a:t> </a:t>
            </a:r>
            <a:r>
              <a:rPr lang="hu-HU" dirty="0" err="1" smtClean="0"/>
              <a:t>scale</a:t>
            </a:r>
            <a:r>
              <a:rPr lang="hu-HU" dirty="0" smtClean="0"/>
              <a:t>. 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4082"/>
          </a:xfrm>
        </p:spPr>
        <p:txBody>
          <a:bodyPr>
            <a:normAutofit/>
          </a:bodyPr>
          <a:lstStyle/>
          <a:p>
            <a:r>
              <a:rPr lang="hu-HU" sz="3200" dirty="0" err="1" smtClean="0"/>
              <a:t>Selected</a:t>
            </a:r>
            <a:r>
              <a:rPr lang="hu-HU" sz="3200" dirty="0" smtClean="0"/>
              <a:t> </a:t>
            </a:r>
            <a:r>
              <a:rPr lang="hu-HU" sz="3200" dirty="0" err="1" smtClean="0"/>
              <a:t>references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548680"/>
            <a:ext cx="8964488" cy="58772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sz="1800" dirty="0" err="1" smtClean="0"/>
              <a:t>Dalrymple</a:t>
            </a:r>
            <a:r>
              <a:rPr lang="hu-HU" sz="1800" dirty="0" smtClean="0"/>
              <a:t>, Mary &amp; Irina </a:t>
            </a:r>
            <a:r>
              <a:rPr lang="hu-HU" sz="1800" dirty="0" err="1" smtClean="0"/>
              <a:t>Nikolaeva</a:t>
            </a:r>
            <a:r>
              <a:rPr lang="hu-HU" sz="1800" dirty="0" smtClean="0"/>
              <a:t> 2011. </a:t>
            </a:r>
            <a:r>
              <a:rPr lang="hu-HU" sz="1800" i="1" dirty="0" err="1" smtClean="0"/>
              <a:t>Objects</a:t>
            </a:r>
            <a:r>
              <a:rPr lang="hu-HU" sz="1800" i="1" dirty="0" smtClean="0"/>
              <a:t> and </a:t>
            </a:r>
            <a:r>
              <a:rPr lang="hu-HU" sz="1800" i="1" dirty="0" err="1" smtClean="0"/>
              <a:t>Information</a:t>
            </a:r>
            <a:r>
              <a:rPr lang="hu-HU" sz="1800" i="1" dirty="0" smtClean="0"/>
              <a:t> </a:t>
            </a:r>
            <a:r>
              <a:rPr lang="hu-HU" sz="1800" i="1" dirty="0" err="1" smtClean="0"/>
              <a:t>Structure</a:t>
            </a:r>
            <a:r>
              <a:rPr lang="hu-HU" sz="1800" dirty="0" smtClean="0"/>
              <a:t>. </a:t>
            </a:r>
            <a:r>
              <a:rPr lang="hu-HU" sz="1800" dirty="0" err="1" smtClean="0"/>
              <a:t>CUP</a:t>
            </a:r>
            <a:r>
              <a:rPr lang="hu-HU" sz="1800" dirty="0" smtClean="0"/>
              <a:t>.</a:t>
            </a:r>
          </a:p>
          <a:p>
            <a:pPr>
              <a:buNone/>
            </a:pPr>
            <a:r>
              <a:rPr lang="hu-HU" sz="1800" dirty="0" err="1" smtClean="0"/>
              <a:t>Docekal</a:t>
            </a:r>
            <a:r>
              <a:rPr lang="hu-HU" sz="1800" dirty="0" smtClean="0"/>
              <a:t> </a:t>
            </a:r>
            <a:r>
              <a:rPr lang="hu-HU" sz="1800" dirty="0" err="1" smtClean="0"/>
              <a:t>Mojmír</a:t>
            </a:r>
            <a:r>
              <a:rPr lang="hu-HU" sz="1800" dirty="0" smtClean="0"/>
              <a:t> &amp; </a:t>
            </a:r>
            <a:r>
              <a:rPr lang="hu-HU" sz="1800" dirty="0" err="1" smtClean="0"/>
              <a:t>Kallulli</a:t>
            </a:r>
            <a:r>
              <a:rPr lang="hu-HU" sz="1800" dirty="0" smtClean="0"/>
              <a:t> 2012. More </a:t>
            </a:r>
            <a:r>
              <a:rPr lang="hu-HU" sz="1800" dirty="0" err="1" smtClean="0"/>
              <a:t>on</a:t>
            </a:r>
            <a:r>
              <a:rPr lang="hu-HU" sz="1800" dirty="0" smtClean="0"/>
              <a:t> </a:t>
            </a:r>
            <a:r>
              <a:rPr lang="hu-HU" sz="1800" dirty="0" err="1" smtClean="0"/>
              <a:t>the</a:t>
            </a:r>
            <a:r>
              <a:rPr lang="hu-HU" sz="1800" dirty="0" smtClean="0"/>
              <a:t> </a:t>
            </a:r>
            <a:r>
              <a:rPr lang="hu-HU" sz="1800" dirty="0" err="1" smtClean="0"/>
              <a:t>semantics</a:t>
            </a:r>
            <a:r>
              <a:rPr lang="hu-HU" sz="1800" dirty="0" smtClean="0"/>
              <a:t> of </a:t>
            </a:r>
            <a:r>
              <a:rPr lang="hu-HU" sz="1800" dirty="0" err="1" smtClean="0"/>
              <a:t>clitic</a:t>
            </a:r>
            <a:r>
              <a:rPr lang="hu-HU" sz="1800" dirty="0" smtClean="0"/>
              <a:t> </a:t>
            </a:r>
            <a:r>
              <a:rPr lang="hu-HU" sz="1800" dirty="0" err="1" smtClean="0"/>
              <a:t>doubling</a:t>
            </a:r>
            <a:r>
              <a:rPr lang="hu-HU" sz="1800" dirty="0" smtClean="0"/>
              <a:t>. </a:t>
            </a:r>
            <a:r>
              <a:rPr lang="hu-HU" sz="1800" dirty="0" err="1" smtClean="0"/>
              <a:t>In</a:t>
            </a:r>
            <a:r>
              <a:rPr lang="hu-HU" sz="1800" dirty="0" smtClean="0"/>
              <a:t> </a:t>
            </a:r>
            <a:r>
              <a:rPr lang="hu-HU" sz="1800" i="1" dirty="0" err="1" smtClean="0"/>
              <a:t>Empirical</a:t>
            </a:r>
            <a:r>
              <a:rPr lang="hu-HU" sz="1800" i="1" dirty="0" smtClean="0"/>
              <a:t> </a:t>
            </a:r>
            <a:r>
              <a:rPr lang="hu-HU" sz="1800" i="1" dirty="0" err="1" smtClean="0"/>
              <a:t>Issues</a:t>
            </a:r>
            <a:r>
              <a:rPr lang="hu-HU" sz="1800" i="1" dirty="0" smtClean="0"/>
              <a:t> </a:t>
            </a:r>
            <a:r>
              <a:rPr lang="hu-HU" sz="1800" i="1" dirty="0" err="1" smtClean="0"/>
              <a:t>in</a:t>
            </a:r>
            <a:r>
              <a:rPr lang="hu-HU" sz="1800" i="1" dirty="0" smtClean="0"/>
              <a:t> </a:t>
            </a:r>
            <a:r>
              <a:rPr lang="hu-HU" sz="1800" i="1" dirty="0" err="1" smtClean="0"/>
              <a:t>Syntax</a:t>
            </a:r>
            <a:r>
              <a:rPr lang="hu-HU" sz="1800" i="1" dirty="0" smtClean="0"/>
              <a:t> and </a:t>
            </a:r>
            <a:r>
              <a:rPr lang="hu-HU" sz="1800" i="1" dirty="0" err="1" smtClean="0"/>
              <a:t>Semantics</a:t>
            </a:r>
            <a:r>
              <a:rPr lang="hu-HU" sz="1800" i="1" dirty="0" smtClean="0"/>
              <a:t> 9</a:t>
            </a:r>
            <a:r>
              <a:rPr lang="hu-HU" sz="1800" dirty="0" smtClean="0"/>
              <a:t>, </a:t>
            </a:r>
            <a:r>
              <a:rPr lang="hu-HU" sz="1800" dirty="0" err="1" smtClean="0"/>
              <a:t>ed</a:t>
            </a:r>
            <a:r>
              <a:rPr lang="hu-HU" sz="1800" dirty="0" smtClean="0"/>
              <a:t>. </a:t>
            </a:r>
            <a:r>
              <a:rPr lang="hu-HU" sz="1800" dirty="0" err="1" smtClean="0"/>
              <a:t>by</a:t>
            </a:r>
            <a:r>
              <a:rPr lang="hu-HU" sz="1800" dirty="0" smtClean="0"/>
              <a:t> C. </a:t>
            </a:r>
            <a:r>
              <a:rPr lang="hu-HU" sz="1800" dirty="0" err="1" smtClean="0"/>
              <a:t>Pinon</a:t>
            </a:r>
            <a:r>
              <a:rPr lang="hu-HU" sz="1800" dirty="0" smtClean="0"/>
              <a:t>, 113–128. </a:t>
            </a:r>
            <a:r>
              <a:rPr lang="hu-HU" sz="1800" dirty="0" err="1" smtClean="0"/>
              <a:t>Mouton</a:t>
            </a:r>
            <a:r>
              <a:rPr lang="hu-HU" sz="1800" dirty="0" smtClean="0"/>
              <a:t>. http://</a:t>
            </a:r>
            <a:r>
              <a:rPr lang="hu-HU" sz="1800" dirty="0" err="1" smtClean="0"/>
              <a:t>www.cssp.cnrs.fr</a:t>
            </a:r>
            <a:r>
              <a:rPr lang="hu-HU" sz="1800" dirty="0" smtClean="0"/>
              <a:t>/</a:t>
            </a:r>
            <a:r>
              <a:rPr lang="hu-HU" sz="1800" dirty="0" err="1" smtClean="0"/>
              <a:t>eiss9</a:t>
            </a:r>
            <a:r>
              <a:rPr lang="hu-HU" sz="1800" dirty="0" smtClean="0"/>
              <a:t>/</a:t>
            </a:r>
          </a:p>
          <a:p>
            <a:pPr>
              <a:buNone/>
            </a:pPr>
            <a:r>
              <a:rPr lang="hu-HU" sz="1800" dirty="0" smtClean="0"/>
              <a:t>É. Kiss, Katalin 2005. The </a:t>
            </a:r>
            <a:r>
              <a:rPr lang="hu-HU" sz="1800" dirty="0" err="1" smtClean="0"/>
              <a:t>inverse</a:t>
            </a:r>
            <a:r>
              <a:rPr lang="hu-HU" sz="1800" dirty="0" smtClean="0"/>
              <a:t> </a:t>
            </a:r>
            <a:r>
              <a:rPr lang="hu-HU" sz="1800" dirty="0" err="1" smtClean="0"/>
              <a:t>agreement</a:t>
            </a:r>
            <a:r>
              <a:rPr lang="hu-HU" sz="1800" dirty="0" smtClean="0"/>
              <a:t> </a:t>
            </a:r>
            <a:r>
              <a:rPr lang="hu-HU" sz="1800" dirty="0" err="1" smtClean="0"/>
              <a:t>constraint</a:t>
            </a:r>
            <a:r>
              <a:rPr lang="hu-HU" sz="1800" dirty="0" smtClean="0"/>
              <a:t> </a:t>
            </a:r>
            <a:r>
              <a:rPr lang="hu-HU" sz="1800" dirty="0" err="1" smtClean="0"/>
              <a:t>in</a:t>
            </a:r>
            <a:r>
              <a:rPr lang="hu-HU" sz="1800" dirty="0" smtClean="0"/>
              <a:t> </a:t>
            </a:r>
            <a:r>
              <a:rPr lang="hu-HU" sz="1800" dirty="0" err="1" smtClean="0"/>
              <a:t>Hungarian</a:t>
            </a:r>
            <a:r>
              <a:rPr lang="hu-HU" sz="1800" dirty="0" smtClean="0"/>
              <a:t> − a </a:t>
            </a:r>
            <a:r>
              <a:rPr lang="hu-HU" sz="1800" dirty="0" err="1" smtClean="0"/>
              <a:t>relic</a:t>
            </a:r>
            <a:r>
              <a:rPr lang="hu-HU" sz="1800" dirty="0" smtClean="0"/>
              <a:t> of a </a:t>
            </a:r>
            <a:r>
              <a:rPr lang="hu-HU" sz="1800" dirty="0" err="1" smtClean="0"/>
              <a:t>Uralic</a:t>
            </a:r>
            <a:r>
              <a:rPr lang="hu-HU" sz="1800" dirty="0" smtClean="0"/>
              <a:t>–</a:t>
            </a:r>
            <a:r>
              <a:rPr lang="hu-HU" sz="1800" dirty="0" err="1" smtClean="0"/>
              <a:t>Siberian</a:t>
            </a:r>
            <a:r>
              <a:rPr lang="hu-HU" sz="1800" dirty="0" smtClean="0"/>
              <a:t> </a:t>
            </a:r>
            <a:r>
              <a:rPr lang="hu-HU" sz="1800" dirty="0" err="1" smtClean="0"/>
              <a:t>Sprachbund</a:t>
            </a:r>
            <a:r>
              <a:rPr lang="hu-HU" sz="1800" dirty="0" smtClean="0"/>
              <a:t>? </a:t>
            </a:r>
            <a:r>
              <a:rPr lang="hu-HU" sz="1800" dirty="0" err="1" smtClean="0"/>
              <a:t>In</a:t>
            </a:r>
            <a:r>
              <a:rPr lang="hu-HU" sz="1800" dirty="0" smtClean="0"/>
              <a:t> </a:t>
            </a:r>
            <a:r>
              <a:rPr lang="hu-HU" sz="1800" i="1" dirty="0" err="1" smtClean="0"/>
              <a:t>Organizing</a:t>
            </a:r>
            <a:r>
              <a:rPr lang="hu-HU" sz="1800" i="1" dirty="0" smtClean="0"/>
              <a:t> </a:t>
            </a:r>
            <a:r>
              <a:rPr lang="hu-HU" sz="1800" i="1" dirty="0" err="1" smtClean="0"/>
              <a:t>Grammar</a:t>
            </a:r>
            <a:r>
              <a:rPr lang="hu-HU" sz="1800" i="1" dirty="0" smtClean="0"/>
              <a:t>. </a:t>
            </a:r>
            <a:r>
              <a:rPr lang="hu-HU" sz="1800" i="1" dirty="0" err="1" smtClean="0"/>
              <a:t>Linguistic</a:t>
            </a:r>
            <a:r>
              <a:rPr lang="hu-HU" sz="1800" i="1" dirty="0" smtClean="0"/>
              <a:t> </a:t>
            </a:r>
            <a:r>
              <a:rPr lang="hu-HU" sz="1800" i="1" dirty="0" err="1" smtClean="0"/>
              <a:t>Studies</a:t>
            </a:r>
            <a:r>
              <a:rPr lang="hu-HU" sz="1800" i="1" dirty="0" smtClean="0"/>
              <a:t> </a:t>
            </a:r>
            <a:r>
              <a:rPr lang="hu-HU" sz="1800" i="1" dirty="0" err="1" smtClean="0"/>
              <a:t>in</a:t>
            </a:r>
            <a:r>
              <a:rPr lang="hu-HU" sz="1800" i="1" dirty="0" smtClean="0"/>
              <a:t> </a:t>
            </a:r>
            <a:r>
              <a:rPr lang="hu-HU" sz="1800" i="1" dirty="0" err="1" smtClean="0"/>
              <a:t>Honor</a:t>
            </a:r>
            <a:r>
              <a:rPr lang="hu-HU" sz="1800" i="1" dirty="0" smtClean="0"/>
              <a:t> of </a:t>
            </a:r>
            <a:r>
              <a:rPr lang="hu-HU" sz="1800" i="1" dirty="0" err="1" smtClean="0"/>
              <a:t>Henk</a:t>
            </a:r>
            <a:r>
              <a:rPr lang="hu-HU" sz="1800" i="1" dirty="0" smtClean="0"/>
              <a:t> van </a:t>
            </a:r>
            <a:r>
              <a:rPr lang="hu-HU" sz="1800" i="1" dirty="0" err="1" smtClean="0"/>
              <a:t>Riemsdijk</a:t>
            </a:r>
            <a:r>
              <a:rPr lang="hu-HU" sz="1800" dirty="0" smtClean="0"/>
              <a:t>, </a:t>
            </a:r>
            <a:r>
              <a:rPr lang="hu-HU" sz="1800" dirty="0" err="1" smtClean="0"/>
              <a:t>ed</a:t>
            </a:r>
            <a:r>
              <a:rPr lang="hu-HU" sz="1800" dirty="0" smtClean="0"/>
              <a:t>. </a:t>
            </a:r>
            <a:r>
              <a:rPr lang="hu-HU" sz="1800" dirty="0" err="1" smtClean="0"/>
              <a:t>by</a:t>
            </a:r>
            <a:r>
              <a:rPr lang="hu-HU" sz="1800" dirty="0" smtClean="0"/>
              <a:t> Hans </a:t>
            </a:r>
            <a:r>
              <a:rPr lang="hu-HU" sz="1800" dirty="0" err="1" smtClean="0"/>
              <a:t>Broekhuis</a:t>
            </a:r>
            <a:r>
              <a:rPr lang="hu-HU" sz="1800" dirty="0" smtClean="0"/>
              <a:t> et </a:t>
            </a:r>
            <a:r>
              <a:rPr lang="hu-HU" sz="1800" dirty="0" err="1" smtClean="0"/>
              <a:t>al</a:t>
            </a:r>
            <a:r>
              <a:rPr lang="hu-HU" sz="1800" dirty="0" smtClean="0"/>
              <a:t>, 108-116. </a:t>
            </a:r>
            <a:r>
              <a:rPr lang="hu-HU" sz="1800" dirty="0" err="1" smtClean="0"/>
              <a:t>Mouton</a:t>
            </a:r>
            <a:r>
              <a:rPr lang="hu-HU" sz="1800" dirty="0" smtClean="0"/>
              <a:t>.</a:t>
            </a:r>
          </a:p>
          <a:p>
            <a:pPr>
              <a:buNone/>
            </a:pPr>
            <a:r>
              <a:rPr lang="hu-HU" sz="1800" dirty="0" smtClean="0"/>
              <a:t>É. Kiss, K. 2012. Null </a:t>
            </a:r>
            <a:r>
              <a:rPr lang="hu-HU" sz="1800" dirty="0" err="1" smtClean="0"/>
              <a:t>pronominal</a:t>
            </a:r>
            <a:r>
              <a:rPr lang="hu-HU" sz="1800" dirty="0" smtClean="0"/>
              <a:t> </a:t>
            </a:r>
            <a:r>
              <a:rPr lang="hu-HU" sz="1800" dirty="0" err="1" smtClean="0"/>
              <a:t>objects</a:t>
            </a:r>
            <a:r>
              <a:rPr lang="hu-HU" sz="1800" dirty="0" smtClean="0"/>
              <a:t> </a:t>
            </a:r>
            <a:r>
              <a:rPr lang="hu-HU" sz="1800" dirty="0" err="1" smtClean="0"/>
              <a:t>in</a:t>
            </a:r>
            <a:r>
              <a:rPr lang="hu-HU" sz="1800" dirty="0" smtClean="0"/>
              <a:t> </a:t>
            </a:r>
            <a:r>
              <a:rPr lang="hu-HU" sz="1800" dirty="0" err="1" smtClean="0"/>
              <a:t>Hungarian</a:t>
            </a:r>
            <a:r>
              <a:rPr lang="hu-HU" sz="1800" dirty="0" smtClean="0"/>
              <a:t>. </a:t>
            </a:r>
            <a:r>
              <a:rPr lang="hu-HU" sz="1800" i="1" dirty="0" err="1" smtClean="0"/>
              <a:t>Acta</a:t>
            </a:r>
            <a:r>
              <a:rPr lang="hu-HU" sz="1800" i="1" dirty="0" smtClean="0"/>
              <a:t> </a:t>
            </a:r>
            <a:r>
              <a:rPr lang="hu-HU" sz="1800" i="1" dirty="0" err="1" smtClean="0"/>
              <a:t>Linguistica</a:t>
            </a:r>
            <a:r>
              <a:rPr lang="hu-HU" sz="1800" i="1" dirty="0" smtClean="0"/>
              <a:t> </a:t>
            </a:r>
            <a:r>
              <a:rPr lang="hu-HU" sz="1800" i="1" dirty="0" err="1" smtClean="0"/>
              <a:t>Hafniensia</a:t>
            </a:r>
            <a:r>
              <a:rPr lang="hu-HU" sz="1800" dirty="0" smtClean="0"/>
              <a:t>  44: 92-206.</a:t>
            </a:r>
            <a:endParaRPr lang="hu-HU" sz="1800" b="1" dirty="0" smtClean="0"/>
          </a:p>
          <a:p>
            <a:pPr>
              <a:buNone/>
            </a:pPr>
            <a:r>
              <a:rPr lang="hu-HU" sz="1800" dirty="0" smtClean="0"/>
              <a:t>É. Kiss, Katalin 2013. The </a:t>
            </a:r>
            <a:r>
              <a:rPr lang="hu-HU" sz="1800" dirty="0" err="1" smtClean="0"/>
              <a:t>Inverse</a:t>
            </a:r>
            <a:r>
              <a:rPr lang="hu-HU" sz="1800" dirty="0" smtClean="0"/>
              <a:t> </a:t>
            </a:r>
            <a:r>
              <a:rPr lang="hu-HU" sz="1800" dirty="0" err="1" smtClean="0"/>
              <a:t>Agreement</a:t>
            </a:r>
            <a:r>
              <a:rPr lang="hu-HU" sz="1800" dirty="0" smtClean="0"/>
              <a:t> </a:t>
            </a:r>
            <a:r>
              <a:rPr lang="hu-HU" sz="1800" dirty="0" err="1" smtClean="0"/>
              <a:t>Constraint</a:t>
            </a:r>
            <a:r>
              <a:rPr lang="hu-HU" sz="1800" dirty="0" smtClean="0"/>
              <a:t> </a:t>
            </a:r>
            <a:r>
              <a:rPr lang="hu-HU" sz="1800" dirty="0" err="1" smtClean="0"/>
              <a:t>in</a:t>
            </a:r>
            <a:r>
              <a:rPr lang="hu-HU" sz="1800" dirty="0" smtClean="0"/>
              <a:t> </a:t>
            </a:r>
            <a:r>
              <a:rPr lang="hu-HU" sz="1800" dirty="0" err="1" smtClean="0"/>
              <a:t>Uralic</a:t>
            </a:r>
            <a:r>
              <a:rPr lang="hu-HU" sz="1800" dirty="0" smtClean="0"/>
              <a:t> </a:t>
            </a:r>
            <a:r>
              <a:rPr lang="hu-HU" sz="1800" dirty="0" err="1" smtClean="0"/>
              <a:t>Languages</a:t>
            </a:r>
            <a:r>
              <a:rPr lang="hu-HU" sz="1800" dirty="0" smtClean="0"/>
              <a:t>. </a:t>
            </a:r>
            <a:r>
              <a:rPr lang="hu-HU" sz="1800" i="1" dirty="0" err="1" smtClean="0"/>
              <a:t>Finno-Ugric</a:t>
            </a:r>
            <a:r>
              <a:rPr lang="hu-HU" sz="1800" i="1" dirty="0" smtClean="0"/>
              <a:t> </a:t>
            </a:r>
            <a:r>
              <a:rPr lang="hu-HU" sz="1800" i="1" dirty="0" err="1" smtClean="0"/>
              <a:t>Languages</a:t>
            </a:r>
            <a:r>
              <a:rPr lang="hu-HU" sz="1800" i="1" dirty="0" smtClean="0"/>
              <a:t> and </a:t>
            </a:r>
            <a:r>
              <a:rPr lang="hu-HU" sz="1800" i="1" dirty="0" err="1" smtClean="0"/>
              <a:t>Linguistics</a:t>
            </a:r>
            <a:r>
              <a:rPr lang="hu-HU" sz="1800" i="1" dirty="0" smtClean="0"/>
              <a:t> </a:t>
            </a:r>
            <a:r>
              <a:rPr lang="hu-HU" sz="1800" dirty="0" smtClean="0"/>
              <a:t>2 (1): 2-21.</a:t>
            </a:r>
          </a:p>
          <a:p>
            <a:pPr>
              <a:buNone/>
            </a:pPr>
            <a:r>
              <a:rPr lang="hu-HU" sz="1800" dirty="0" err="1" smtClean="0"/>
              <a:t>Kallulli</a:t>
            </a:r>
            <a:r>
              <a:rPr lang="hu-HU" sz="1800" dirty="0" smtClean="0"/>
              <a:t>, Dalina. 2008. </a:t>
            </a:r>
            <a:r>
              <a:rPr lang="hu-HU" sz="1800" dirty="0" err="1" smtClean="0"/>
              <a:t>Clitic</a:t>
            </a:r>
            <a:r>
              <a:rPr lang="hu-HU" sz="1800" dirty="0" smtClean="0"/>
              <a:t> </a:t>
            </a:r>
            <a:r>
              <a:rPr lang="hu-HU" sz="1800" dirty="0" err="1" smtClean="0"/>
              <a:t>doubling</a:t>
            </a:r>
            <a:r>
              <a:rPr lang="hu-HU" sz="1800" dirty="0" smtClean="0"/>
              <a:t>, </a:t>
            </a:r>
            <a:r>
              <a:rPr lang="hu-HU" sz="1800" dirty="0" err="1" smtClean="0"/>
              <a:t>agreement</a:t>
            </a:r>
            <a:r>
              <a:rPr lang="hu-HU" sz="1800" dirty="0" smtClean="0"/>
              <a:t>, and </a:t>
            </a:r>
            <a:r>
              <a:rPr lang="hu-HU" sz="1800" dirty="0" err="1" smtClean="0"/>
              <a:t>information</a:t>
            </a:r>
            <a:r>
              <a:rPr lang="hu-HU" sz="1800" dirty="0" smtClean="0"/>
              <a:t> </a:t>
            </a:r>
            <a:r>
              <a:rPr lang="hu-HU" sz="1800" dirty="0" err="1" smtClean="0"/>
              <a:t>structure</a:t>
            </a:r>
            <a:r>
              <a:rPr lang="hu-HU" sz="1800" dirty="0" smtClean="0"/>
              <a:t>. </a:t>
            </a:r>
            <a:r>
              <a:rPr lang="hu-HU" sz="1800" dirty="0" err="1" smtClean="0"/>
              <a:t>In</a:t>
            </a:r>
            <a:r>
              <a:rPr lang="hu-HU" sz="1800" dirty="0" smtClean="0"/>
              <a:t> </a:t>
            </a:r>
            <a:r>
              <a:rPr lang="hu-HU" sz="1800" i="1" dirty="0" err="1" smtClean="0"/>
              <a:t>Clitic</a:t>
            </a:r>
            <a:r>
              <a:rPr lang="hu-HU" sz="1800" i="1" dirty="0" smtClean="0"/>
              <a:t> </a:t>
            </a:r>
            <a:r>
              <a:rPr lang="hu-HU" sz="1800" i="1" dirty="0" err="1" smtClean="0"/>
              <a:t>doubling</a:t>
            </a:r>
            <a:r>
              <a:rPr lang="hu-HU" sz="1800" i="1" dirty="0" smtClean="0"/>
              <a:t> </a:t>
            </a:r>
            <a:r>
              <a:rPr lang="hu-HU" sz="1800" i="1" dirty="0" err="1" smtClean="0"/>
              <a:t>in</a:t>
            </a:r>
            <a:r>
              <a:rPr lang="hu-HU" sz="1800" i="1" dirty="0" smtClean="0"/>
              <a:t> </a:t>
            </a:r>
            <a:r>
              <a:rPr lang="hu-HU" sz="1800" i="1" dirty="0" err="1" smtClean="0"/>
              <a:t>the</a:t>
            </a:r>
            <a:r>
              <a:rPr lang="hu-HU" sz="1800" i="1" dirty="0" smtClean="0"/>
              <a:t> </a:t>
            </a:r>
            <a:r>
              <a:rPr lang="hu-HU" sz="1800" i="1" dirty="0" err="1" smtClean="0"/>
              <a:t>Balkan</a:t>
            </a:r>
            <a:r>
              <a:rPr lang="hu-HU" sz="1800" i="1" dirty="0" smtClean="0"/>
              <a:t> </a:t>
            </a:r>
            <a:r>
              <a:rPr lang="hu-HU" sz="1800" i="1" dirty="0" err="1" smtClean="0"/>
              <a:t>languages</a:t>
            </a:r>
            <a:r>
              <a:rPr lang="hu-HU" sz="1800" dirty="0" smtClean="0"/>
              <a:t>, </a:t>
            </a:r>
            <a:r>
              <a:rPr lang="hu-HU" sz="1800" dirty="0" err="1" smtClean="0"/>
              <a:t>ed</a:t>
            </a:r>
            <a:r>
              <a:rPr lang="hu-HU" sz="1800" dirty="0" smtClean="0"/>
              <a:t>. </a:t>
            </a:r>
            <a:r>
              <a:rPr lang="hu-HU" sz="1800" dirty="0" err="1" smtClean="0"/>
              <a:t>by</a:t>
            </a:r>
            <a:r>
              <a:rPr lang="hu-HU" sz="1800" dirty="0" smtClean="0"/>
              <a:t> D. </a:t>
            </a:r>
            <a:r>
              <a:rPr lang="hu-HU" sz="1800" dirty="0" err="1" smtClean="0"/>
              <a:t>Kallulli</a:t>
            </a:r>
            <a:r>
              <a:rPr lang="hu-HU" sz="1800" dirty="0" smtClean="0"/>
              <a:t> &amp; L. </a:t>
            </a:r>
            <a:r>
              <a:rPr lang="hu-HU" sz="1800" dirty="0" err="1" smtClean="0"/>
              <a:t>Tasmowski</a:t>
            </a:r>
            <a:r>
              <a:rPr lang="hu-HU" sz="1800" dirty="0" smtClean="0"/>
              <a:t>, 227–255. Amsterdam: </a:t>
            </a:r>
            <a:r>
              <a:rPr lang="hu-HU" sz="1800" dirty="0" err="1" smtClean="0"/>
              <a:t>Benjamins</a:t>
            </a:r>
            <a:r>
              <a:rPr lang="hu-HU" sz="1800" dirty="0" smtClean="0"/>
              <a:t>.</a:t>
            </a:r>
          </a:p>
          <a:p>
            <a:pPr>
              <a:buNone/>
            </a:pPr>
            <a:r>
              <a:rPr lang="hu-HU" sz="1800" dirty="0" err="1" smtClean="0"/>
              <a:t>Nikolaeva</a:t>
            </a:r>
            <a:r>
              <a:rPr lang="hu-HU" sz="1800" dirty="0" smtClean="0"/>
              <a:t>, I. 2001. </a:t>
            </a:r>
            <a:r>
              <a:rPr lang="hu-HU" sz="1800" dirty="0" err="1" smtClean="0"/>
              <a:t>Secondary</a:t>
            </a:r>
            <a:r>
              <a:rPr lang="hu-HU" sz="1800" dirty="0" smtClean="0"/>
              <a:t> </a:t>
            </a:r>
            <a:r>
              <a:rPr lang="hu-HU" sz="1800" dirty="0" err="1" smtClean="0"/>
              <a:t>topic</a:t>
            </a:r>
            <a:r>
              <a:rPr lang="hu-HU" sz="1800" dirty="0" smtClean="0"/>
              <a:t> </a:t>
            </a:r>
            <a:r>
              <a:rPr lang="hu-HU" sz="1800" dirty="0" err="1" smtClean="0"/>
              <a:t>as</a:t>
            </a:r>
            <a:r>
              <a:rPr lang="hu-HU" sz="1800" dirty="0" smtClean="0"/>
              <a:t> a </a:t>
            </a:r>
            <a:r>
              <a:rPr lang="hu-HU" sz="1800" dirty="0" err="1" smtClean="0"/>
              <a:t>relation</a:t>
            </a:r>
            <a:r>
              <a:rPr lang="hu-HU" sz="1800" dirty="0" smtClean="0"/>
              <a:t> </a:t>
            </a:r>
            <a:r>
              <a:rPr lang="hu-HU" sz="1800" dirty="0" err="1" smtClean="0"/>
              <a:t>in</a:t>
            </a:r>
            <a:r>
              <a:rPr lang="hu-HU" sz="1800" dirty="0" smtClean="0"/>
              <a:t> </a:t>
            </a:r>
            <a:r>
              <a:rPr lang="hu-HU" sz="1800" dirty="0" err="1" smtClean="0"/>
              <a:t>information</a:t>
            </a:r>
            <a:r>
              <a:rPr lang="hu-HU" sz="1800" dirty="0" smtClean="0"/>
              <a:t> </a:t>
            </a:r>
            <a:r>
              <a:rPr lang="hu-HU" sz="1800" dirty="0" err="1" smtClean="0"/>
              <a:t>structure</a:t>
            </a:r>
            <a:r>
              <a:rPr lang="hu-HU" sz="1800" dirty="0" smtClean="0"/>
              <a:t>. </a:t>
            </a:r>
            <a:r>
              <a:rPr lang="hu-HU" sz="1800" i="1" dirty="0" err="1" smtClean="0"/>
              <a:t>Linguistics</a:t>
            </a:r>
            <a:r>
              <a:rPr lang="hu-HU" sz="1800" i="1" dirty="0" smtClean="0"/>
              <a:t> </a:t>
            </a:r>
            <a:r>
              <a:rPr lang="hu-HU" sz="1800" dirty="0" smtClean="0"/>
              <a:t>39: 1-49.</a:t>
            </a:r>
          </a:p>
          <a:p>
            <a:pPr>
              <a:buNone/>
            </a:pPr>
            <a:r>
              <a:rPr lang="hu-HU" sz="1800" dirty="0" err="1" smtClean="0"/>
              <a:t>Nikolaeva</a:t>
            </a:r>
            <a:r>
              <a:rPr lang="hu-HU" sz="1800" dirty="0" smtClean="0"/>
              <a:t>, Irina 2002. </a:t>
            </a:r>
            <a:r>
              <a:rPr lang="hu-HU" sz="1800" dirty="0" err="1" smtClean="0"/>
              <a:t>Possessive</a:t>
            </a:r>
            <a:r>
              <a:rPr lang="hu-HU" sz="1800" dirty="0" smtClean="0"/>
              <a:t> </a:t>
            </a:r>
            <a:r>
              <a:rPr lang="hu-HU" sz="1800" dirty="0" err="1" smtClean="0"/>
              <a:t>affixes</a:t>
            </a:r>
            <a:r>
              <a:rPr lang="hu-HU" sz="1800" dirty="0" smtClean="0"/>
              <a:t> </a:t>
            </a:r>
            <a:r>
              <a:rPr lang="hu-HU" sz="1800" dirty="0" err="1" smtClean="0"/>
              <a:t>in</a:t>
            </a:r>
            <a:r>
              <a:rPr lang="hu-HU" sz="1800" dirty="0" smtClean="0"/>
              <a:t> </a:t>
            </a:r>
            <a:r>
              <a:rPr lang="hu-HU" sz="1800" dirty="0" err="1" smtClean="0"/>
              <a:t>the</a:t>
            </a:r>
            <a:r>
              <a:rPr lang="hu-HU" sz="1800" dirty="0" smtClean="0"/>
              <a:t> </a:t>
            </a:r>
            <a:r>
              <a:rPr lang="hu-HU" sz="1800" dirty="0" err="1" smtClean="0"/>
              <a:t>pragmatic</a:t>
            </a:r>
            <a:r>
              <a:rPr lang="hu-HU" sz="1800" dirty="0" smtClean="0"/>
              <a:t> </a:t>
            </a:r>
            <a:r>
              <a:rPr lang="hu-HU" sz="1800" dirty="0" err="1" smtClean="0"/>
              <a:t>structuring</a:t>
            </a:r>
            <a:r>
              <a:rPr lang="hu-HU" sz="1800" dirty="0" smtClean="0"/>
              <a:t> of </a:t>
            </a:r>
            <a:r>
              <a:rPr lang="hu-HU" sz="1800" dirty="0" err="1" smtClean="0"/>
              <a:t>the</a:t>
            </a:r>
            <a:r>
              <a:rPr lang="hu-HU" sz="1800" dirty="0" smtClean="0"/>
              <a:t> </a:t>
            </a:r>
            <a:r>
              <a:rPr lang="hu-HU" sz="1800" dirty="0" err="1" smtClean="0"/>
              <a:t>utterance</a:t>
            </a:r>
            <a:r>
              <a:rPr lang="hu-HU" sz="1800" dirty="0" smtClean="0"/>
              <a:t>: </a:t>
            </a:r>
            <a:r>
              <a:rPr lang="hu-HU" sz="1800" dirty="0" err="1" smtClean="0"/>
              <a:t>Evidence</a:t>
            </a:r>
            <a:r>
              <a:rPr lang="hu-HU" sz="1800" dirty="0" smtClean="0"/>
              <a:t> </a:t>
            </a:r>
            <a:r>
              <a:rPr lang="hu-HU" sz="1800" dirty="0" err="1" smtClean="0"/>
              <a:t>from</a:t>
            </a:r>
            <a:r>
              <a:rPr lang="hu-HU" sz="1800" dirty="0" smtClean="0"/>
              <a:t> </a:t>
            </a:r>
            <a:r>
              <a:rPr lang="hu-HU" sz="1800" dirty="0" err="1" smtClean="0"/>
              <a:t>Uralic</a:t>
            </a:r>
            <a:r>
              <a:rPr lang="hu-HU" sz="1800" dirty="0" smtClean="0"/>
              <a:t>. </a:t>
            </a:r>
            <a:r>
              <a:rPr lang="hu-HU" sz="1800" dirty="0" err="1" smtClean="0"/>
              <a:t>In</a:t>
            </a:r>
            <a:r>
              <a:rPr lang="hu-HU" sz="1800" dirty="0" smtClean="0"/>
              <a:t> </a:t>
            </a:r>
            <a:r>
              <a:rPr lang="hu-HU" sz="1800" i="1" dirty="0" smtClean="0"/>
              <a:t>International </a:t>
            </a:r>
            <a:r>
              <a:rPr lang="hu-HU" sz="1800" i="1" dirty="0" err="1" smtClean="0"/>
              <a:t>Symposium</a:t>
            </a:r>
            <a:r>
              <a:rPr lang="hu-HU" sz="1800" i="1" dirty="0" smtClean="0"/>
              <a:t> </a:t>
            </a:r>
            <a:r>
              <a:rPr lang="hu-HU" sz="1800" i="1" dirty="0" err="1" smtClean="0"/>
              <a:t>on</a:t>
            </a:r>
            <a:r>
              <a:rPr lang="hu-HU" sz="1800" i="1" dirty="0" smtClean="0"/>
              <a:t> </a:t>
            </a:r>
            <a:r>
              <a:rPr lang="hu-HU" sz="1800" i="1" dirty="0" err="1" smtClean="0"/>
              <a:t>Deictic</a:t>
            </a:r>
            <a:r>
              <a:rPr lang="hu-HU" sz="1800" i="1" dirty="0" smtClean="0"/>
              <a:t> Systems and </a:t>
            </a:r>
            <a:r>
              <a:rPr lang="hu-HU" sz="1800" i="1" dirty="0" err="1" smtClean="0"/>
              <a:t>Quantification</a:t>
            </a:r>
            <a:r>
              <a:rPr lang="hu-HU" sz="1800" i="1" dirty="0" smtClean="0"/>
              <a:t>, </a:t>
            </a:r>
            <a:r>
              <a:rPr lang="hu-HU" sz="1800" i="1" dirty="0" err="1" smtClean="0"/>
              <a:t>Izhevsk</a:t>
            </a:r>
            <a:r>
              <a:rPr lang="hu-HU" sz="1800" dirty="0" smtClean="0"/>
              <a:t>,  </a:t>
            </a:r>
            <a:r>
              <a:rPr lang="hu-HU" sz="1800" dirty="0" err="1" smtClean="0"/>
              <a:t>ed</a:t>
            </a:r>
            <a:r>
              <a:rPr lang="hu-HU" sz="1800" dirty="0" smtClean="0"/>
              <a:t>. </a:t>
            </a:r>
            <a:r>
              <a:rPr lang="hu-HU" sz="1800" dirty="0" err="1" smtClean="0"/>
              <a:t>by</a:t>
            </a:r>
            <a:r>
              <a:rPr lang="hu-HU" sz="1800" dirty="0" smtClean="0"/>
              <a:t> Bernard </a:t>
            </a:r>
            <a:r>
              <a:rPr lang="hu-HU" sz="1800" dirty="0" err="1" smtClean="0"/>
              <a:t>Comrie</a:t>
            </a:r>
            <a:r>
              <a:rPr lang="hu-HU" sz="1800" dirty="0" smtClean="0"/>
              <a:t> &amp; </a:t>
            </a:r>
            <a:r>
              <a:rPr lang="hu-HU" sz="1800" dirty="0" err="1" smtClean="0"/>
              <a:t>Pirkko</a:t>
            </a:r>
            <a:r>
              <a:rPr lang="hu-HU" sz="1800" dirty="0" smtClean="0"/>
              <a:t> </a:t>
            </a:r>
            <a:r>
              <a:rPr lang="hu-HU" sz="1800" dirty="0" err="1" smtClean="0"/>
              <a:t>Suihkonen</a:t>
            </a:r>
            <a:r>
              <a:rPr lang="hu-HU" sz="1800" dirty="0" smtClean="0"/>
              <a:t>. </a:t>
            </a:r>
            <a:r>
              <a:rPr lang="hu-HU" sz="1800" dirty="0" err="1" smtClean="0"/>
              <a:t>Benjamins</a:t>
            </a:r>
            <a:r>
              <a:rPr lang="hu-HU" sz="1800" dirty="0" smtClean="0"/>
              <a:t>.</a:t>
            </a:r>
          </a:p>
          <a:p>
            <a:pPr>
              <a:buNone/>
            </a:pPr>
            <a:r>
              <a:rPr lang="hu-HU" sz="1800" dirty="0" err="1" smtClean="0"/>
              <a:t>Nikolaeva</a:t>
            </a:r>
            <a:r>
              <a:rPr lang="hu-HU" sz="1800" dirty="0" smtClean="0"/>
              <a:t>, Irina 2014. </a:t>
            </a:r>
            <a:r>
              <a:rPr lang="hu-HU" sz="1800" i="1" dirty="0" smtClean="0"/>
              <a:t>A </a:t>
            </a:r>
            <a:r>
              <a:rPr lang="hu-HU" sz="1800" i="1" dirty="0" err="1" smtClean="0"/>
              <a:t>Grammar</a:t>
            </a:r>
            <a:r>
              <a:rPr lang="hu-HU" sz="1800" i="1" dirty="0" smtClean="0"/>
              <a:t> of Tundra </a:t>
            </a:r>
            <a:r>
              <a:rPr lang="hu-HU" sz="1800" i="1" dirty="0" err="1" smtClean="0"/>
              <a:t>Nenets</a:t>
            </a:r>
            <a:r>
              <a:rPr lang="hu-HU" sz="1800" dirty="0" smtClean="0"/>
              <a:t>. Berlin: </a:t>
            </a:r>
            <a:r>
              <a:rPr lang="hu-HU" sz="1800" dirty="0" err="1" smtClean="0"/>
              <a:t>Mouton</a:t>
            </a:r>
            <a:r>
              <a:rPr lang="hu-HU" sz="1800" dirty="0" smtClean="0"/>
              <a:t> de </a:t>
            </a:r>
            <a:r>
              <a:rPr lang="hu-HU" sz="1800" dirty="0" err="1" smtClean="0"/>
              <a:t>Gruyter</a:t>
            </a:r>
            <a:r>
              <a:rPr lang="hu-HU" sz="1800" dirty="0" smtClean="0"/>
              <a:t>.</a:t>
            </a:r>
          </a:p>
          <a:p>
            <a:pPr>
              <a:buNone/>
            </a:pPr>
            <a:r>
              <a:rPr lang="hu-HU" sz="1800" dirty="0" smtClean="0"/>
              <a:t>Sipőcz, Katalin 2012. </a:t>
            </a:r>
            <a:r>
              <a:rPr lang="hu-HU" sz="1800" dirty="0" err="1" smtClean="0"/>
              <a:t>Ditranzitív</a:t>
            </a:r>
            <a:r>
              <a:rPr lang="hu-HU" sz="1800" dirty="0" smtClean="0"/>
              <a:t> igék a manysiban. </a:t>
            </a:r>
            <a:r>
              <a:rPr lang="hu-HU" sz="1800" i="1" dirty="0" smtClean="0"/>
              <a:t>Nyelvtudományi Közlemények</a:t>
            </a:r>
            <a:r>
              <a:rPr lang="hu-HU" sz="1800" dirty="0" smtClean="0"/>
              <a:t> 109: 123-136.</a:t>
            </a:r>
          </a:p>
          <a:p>
            <a:pPr>
              <a:buNone/>
            </a:pPr>
            <a:r>
              <a:rPr lang="hu-HU" sz="1800" dirty="0" err="1" smtClean="0"/>
              <a:t>Virtanen</a:t>
            </a:r>
            <a:r>
              <a:rPr lang="hu-HU" sz="1800" dirty="0" smtClean="0"/>
              <a:t>, </a:t>
            </a:r>
            <a:r>
              <a:rPr lang="hu-HU" sz="1800" dirty="0" err="1" smtClean="0"/>
              <a:t>Susanna</a:t>
            </a:r>
            <a:r>
              <a:rPr lang="hu-HU" sz="1800" dirty="0" smtClean="0"/>
              <a:t> 2014. </a:t>
            </a:r>
            <a:r>
              <a:rPr lang="hu-HU" sz="1800" dirty="0" err="1" smtClean="0"/>
              <a:t>Pragmatic</a:t>
            </a:r>
            <a:r>
              <a:rPr lang="hu-HU" sz="1800" dirty="0" smtClean="0"/>
              <a:t> </a:t>
            </a:r>
            <a:r>
              <a:rPr lang="hu-HU" sz="1800" dirty="0" err="1" smtClean="0"/>
              <a:t>object</a:t>
            </a:r>
            <a:r>
              <a:rPr lang="hu-HU" sz="1800" dirty="0" smtClean="0"/>
              <a:t> marking </a:t>
            </a:r>
            <a:r>
              <a:rPr lang="hu-HU" sz="1800" dirty="0" err="1" smtClean="0"/>
              <a:t>in</a:t>
            </a:r>
            <a:r>
              <a:rPr lang="hu-HU" sz="1800" dirty="0" smtClean="0"/>
              <a:t> </a:t>
            </a:r>
            <a:r>
              <a:rPr lang="hu-HU" sz="1800" dirty="0" err="1" smtClean="0"/>
              <a:t>Eastern</a:t>
            </a:r>
            <a:r>
              <a:rPr lang="hu-HU" sz="1800" dirty="0" smtClean="0"/>
              <a:t> </a:t>
            </a:r>
            <a:r>
              <a:rPr lang="hu-HU" sz="1800" dirty="0" err="1" smtClean="0"/>
              <a:t>mansi</a:t>
            </a:r>
            <a:r>
              <a:rPr lang="hu-HU" sz="1800" dirty="0" smtClean="0"/>
              <a:t>. </a:t>
            </a:r>
            <a:r>
              <a:rPr lang="hu-HU" sz="1800" i="1" dirty="0" err="1" smtClean="0"/>
              <a:t>Linguistics</a:t>
            </a:r>
            <a:r>
              <a:rPr lang="hu-HU" sz="1800" dirty="0" smtClean="0"/>
              <a:t> 52: 391–413.</a:t>
            </a:r>
          </a:p>
          <a:p>
            <a:pPr>
              <a:buNone/>
            </a:pPr>
            <a:r>
              <a:rPr lang="hu-HU" sz="1800" dirty="0" err="1" smtClean="0"/>
              <a:t>Virtanen</a:t>
            </a:r>
            <a:r>
              <a:rPr lang="hu-HU" sz="1800" dirty="0" smtClean="0"/>
              <a:t>, </a:t>
            </a:r>
            <a:r>
              <a:rPr lang="hu-HU" sz="1800" dirty="0" err="1" smtClean="0"/>
              <a:t>Susanna</a:t>
            </a:r>
            <a:r>
              <a:rPr lang="hu-HU" sz="1800" dirty="0" smtClean="0"/>
              <a:t> 2015. </a:t>
            </a:r>
            <a:r>
              <a:rPr lang="hu-HU" sz="1800" dirty="0" err="1" smtClean="0"/>
              <a:t>Transitivity</a:t>
            </a:r>
            <a:r>
              <a:rPr lang="hu-HU" sz="1800" dirty="0" smtClean="0"/>
              <a:t> </a:t>
            </a:r>
            <a:r>
              <a:rPr lang="hu-HU" sz="1800" dirty="0" err="1" smtClean="0"/>
              <a:t>in</a:t>
            </a:r>
            <a:r>
              <a:rPr lang="hu-HU" sz="1800" dirty="0" smtClean="0"/>
              <a:t> </a:t>
            </a:r>
            <a:r>
              <a:rPr lang="hu-HU" sz="1800" dirty="0" err="1" smtClean="0"/>
              <a:t>Eastern</a:t>
            </a:r>
            <a:r>
              <a:rPr lang="hu-HU" sz="1800" dirty="0" smtClean="0"/>
              <a:t> </a:t>
            </a:r>
            <a:r>
              <a:rPr lang="hu-HU" sz="1800" dirty="0" err="1" smtClean="0"/>
              <a:t>Mansi</a:t>
            </a:r>
            <a:r>
              <a:rPr lang="hu-HU" sz="1800" dirty="0" smtClean="0"/>
              <a:t>. PhD </a:t>
            </a:r>
            <a:r>
              <a:rPr lang="hu-HU" sz="1800" dirty="0" err="1" smtClean="0"/>
              <a:t>dissertation</a:t>
            </a:r>
            <a:r>
              <a:rPr lang="hu-HU" sz="1800" dirty="0" smtClean="0"/>
              <a:t>. University of Helsinki.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0"/>
            <a:ext cx="8892480" cy="778098"/>
          </a:xfrm>
        </p:spPr>
        <p:txBody>
          <a:bodyPr>
            <a:normAutofit/>
          </a:bodyPr>
          <a:lstStyle/>
          <a:p>
            <a:r>
              <a:rPr lang="hu-HU" sz="3600" b="1" dirty="0" smtClean="0"/>
              <a:t>A </a:t>
            </a:r>
            <a:r>
              <a:rPr lang="hu-HU" sz="3600" b="1" dirty="0" err="1" smtClean="0"/>
              <a:t>weak</a:t>
            </a:r>
            <a:r>
              <a:rPr lang="hu-HU" sz="3600" b="1" dirty="0" smtClean="0"/>
              <a:t> (</a:t>
            </a:r>
            <a:r>
              <a:rPr lang="hu-HU" sz="3600" b="1" dirty="0" err="1" smtClean="0"/>
              <a:t>relativized</a:t>
            </a:r>
            <a:r>
              <a:rPr lang="hu-HU" sz="3600" b="1" dirty="0" smtClean="0"/>
              <a:t>) </a:t>
            </a:r>
            <a:r>
              <a:rPr lang="hu-HU" sz="3600" b="1" dirty="0" err="1" smtClean="0"/>
              <a:t>constraint</a:t>
            </a:r>
            <a:r>
              <a:rPr lang="hu-HU" sz="3600" b="1" dirty="0" smtClean="0"/>
              <a:t>: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908720"/>
            <a:ext cx="8517632" cy="57606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b="1" dirty="0" err="1" smtClean="0"/>
              <a:t>S3</a:t>
            </a:r>
            <a:r>
              <a:rPr lang="hu-HU" b="1" dirty="0" smtClean="0"/>
              <a:t> &lt; </a:t>
            </a:r>
            <a:r>
              <a:rPr lang="hu-HU" b="1" dirty="0" err="1" smtClean="0"/>
              <a:t>O2</a:t>
            </a:r>
            <a:r>
              <a:rPr lang="hu-HU" dirty="0" smtClean="0"/>
              <a:t>: 	(4) 	</a:t>
            </a:r>
            <a:r>
              <a:rPr lang="hu-HU" i="1" dirty="0" smtClean="0"/>
              <a:t>Ő 	</a:t>
            </a:r>
            <a:r>
              <a:rPr lang="hu-HU" i="1" dirty="0" err="1" smtClean="0"/>
              <a:t>lát-Ø</a:t>
            </a:r>
            <a:r>
              <a:rPr lang="hu-HU" i="1" dirty="0" smtClean="0"/>
              <a:t> 	téged</a:t>
            </a:r>
            <a:r>
              <a:rPr lang="hu-HU" dirty="0" smtClean="0"/>
              <a:t>.</a:t>
            </a:r>
          </a:p>
          <a:p>
            <a:pPr>
              <a:buNone/>
            </a:pPr>
            <a:r>
              <a:rPr lang="hu-HU" dirty="0" smtClean="0"/>
              <a:t>			   	he	</a:t>
            </a:r>
            <a:r>
              <a:rPr lang="hu-HU" dirty="0" err="1" smtClean="0"/>
              <a:t>see-3</a:t>
            </a:r>
            <a:r>
              <a:rPr lang="hu-HU" cap="small" dirty="0" err="1" smtClean="0"/>
              <a:t>sg</a:t>
            </a:r>
            <a:r>
              <a:rPr lang="hu-HU" dirty="0" smtClean="0"/>
              <a:t>	</a:t>
            </a:r>
            <a:r>
              <a:rPr lang="hu-HU" dirty="0" err="1" smtClean="0"/>
              <a:t>you.</a:t>
            </a:r>
            <a:r>
              <a:rPr lang="hu-HU" cap="small" dirty="0" err="1" smtClean="0"/>
              <a:t>acc</a:t>
            </a:r>
            <a:endParaRPr lang="hu-HU" dirty="0" smtClean="0"/>
          </a:p>
          <a:p>
            <a:pPr>
              <a:buNone/>
            </a:pPr>
            <a:endParaRPr lang="hu-HU" sz="1000" dirty="0" smtClean="0"/>
          </a:p>
          <a:p>
            <a:pPr>
              <a:buNone/>
            </a:pPr>
            <a:r>
              <a:rPr lang="hu-HU" b="1" dirty="0" err="1" smtClean="0"/>
              <a:t>S1</a:t>
            </a:r>
            <a:r>
              <a:rPr lang="hu-HU" b="1" dirty="0" smtClean="0"/>
              <a:t> &gt; </a:t>
            </a:r>
            <a:r>
              <a:rPr lang="hu-HU" b="1" dirty="0" err="1" smtClean="0"/>
              <a:t>O2</a:t>
            </a:r>
            <a:r>
              <a:rPr lang="hu-HU" dirty="0" smtClean="0"/>
              <a:t>: 	(5) 	</a:t>
            </a:r>
            <a:r>
              <a:rPr lang="hu-HU" i="1" dirty="0" smtClean="0"/>
              <a:t>Én 	</a:t>
            </a:r>
            <a:r>
              <a:rPr lang="hu-HU" i="1" dirty="0" err="1" smtClean="0"/>
              <a:t>lát-</a:t>
            </a:r>
            <a:r>
              <a:rPr lang="hu-HU" i="1" dirty="0" err="1" smtClean="0">
                <a:solidFill>
                  <a:srgbClr val="FF0000"/>
                </a:solidFill>
              </a:rPr>
              <a:t>l</a:t>
            </a:r>
            <a:r>
              <a:rPr lang="hu-HU" i="1" dirty="0" err="1" smtClean="0"/>
              <a:t>-ak</a:t>
            </a:r>
            <a:r>
              <a:rPr lang="hu-HU" i="1" dirty="0" smtClean="0"/>
              <a:t> 		téged</a:t>
            </a:r>
            <a:r>
              <a:rPr lang="hu-HU" dirty="0" smtClean="0"/>
              <a:t>.</a:t>
            </a:r>
          </a:p>
          <a:p>
            <a:pPr>
              <a:buNone/>
            </a:pPr>
            <a:r>
              <a:rPr lang="hu-HU" dirty="0" smtClean="0"/>
              <a:t>		              	I	</a:t>
            </a:r>
            <a:r>
              <a:rPr lang="hu-HU" dirty="0" err="1" smtClean="0"/>
              <a:t>see-</a:t>
            </a:r>
            <a:r>
              <a:rPr lang="hu-HU" b="1" dirty="0" err="1" smtClean="0">
                <a:solidFill>
                  <a:srgbClr val="FF0000"/>
                </a:solidFill>
              </a:rPr>
              <a:t>2</a:t>
            </a:r>
            <a:r>
              <a:rPr lang="hu-HU" b="1" cap="small" dirty="0" err="1" smtClean="0">
                <a:solidFill>
                  <a:srgbClr val="FF0000"/>
                </a:solidFill>
              </a:rPr>
              <a:t>obj</a:t>
            </a:r>
            <a:r>
              <a:rPr lang="hu-HU" cap="small" dirty="0" err="1" smtClean="0"/>
              <a:t>-1sg</a:t>
            </a:r>
            <a:r>
              <a:rPr lang="hu-HU" dirty="0" smtClean="0"/>
              <a:t>  	</a:t>
            </a:r>
            <a:r>
              <a:rPr lang="hu-HU" dirty="0" err="1" smtClean="0"/>
              <a:t>you</a:t>
            </a:r>
            <a:r>
              <a:rPr lang="hu-HU" dirty="0" smtClean="0"/>
              <a:t>.</a:t>
            </a:r>
          </a:p>
          <a:p>
            <a:pPr>
              <a:buNone/>
            </a:pPr>
            <a:r>
              <a:rPr lang="hu-HU" sz="1000" dirty="0" smtClean="0"/>
              <a:t>	</a:t>
            </a:r>
          </a:p>
          <a:p>
            <a:pPr>
              <a:buNone/>
            </a:pPr>
            <a:r>
              <a:rPr lang="hu-HU" b="1" dirty="0" err="1" smtClean="0"/>
              <a:t>S3</a:t>
            </a:r>
            <a:r>
              <a:rPr lang="hu-HU" b="1" dirty="0" smtClean="0"/>
              <a:t> &lt; </a:t>
            </a:r>
            <a:r>
              <a:rPr lang="hu-HU" b="1" dirty="0" err="1" smtClean="0"/>
              <a:t>O1</a:t>
            </a:r>
            <a:r>
              <a:rPr lang="hu-HU" dirty="0" smtClean="0"/>
              <a:t>: 	(6) 	</a:t>
            </a:r>
            <a:r>
              <a:rPr lang="hu-HU" i="1" dirty="0" smtClean="0"/>
              <a:t>Ő 	lát	   	engem</a:t>
            </a:r>
            <a:r>
              <a:rPr lang="hu-HU" dirty="0" smtClean="0"/>
              <a:t>. </a:t>
            </a:r>
          </a:p>
          <a:p>
            <a:pPr>
              <a:buNone/>
            </a:pPr>
            <a:r>
              <a:rPr lang="hu-HU" dirty="0" smtClean="0"/>
              <a:t>			   	he	</a:t>
            </a:r>
            <a:r>
              <a:rPr lang="hu-HU" dirty="0" err="1" smtClean="0"/>
              <a:t>see.3</a:t>
            </a:r>
            <a:r>
              <a:rPr lang="hu-HU" cap="small" dirty="0" err="1" smtClean="0"/>
              <a:t>sg</a:t>
            </a:r>
            <a:r>
              <a:rPr lang="hu-HU" dirty="0" smtClean="0"/>
              <a:t>	</a:t>
            </a:r>
            <a:r>
              <a:rPr lang="hu-HU" dirty="0" err="1" smtClean="0"/>
              <a:t>me</a:t>
            </a:r>
            <a:endParaRPr lang="hu-HU" sz="2000" dirty="0" smtClean="0"/>
          </a:p>
          <a:p>
            <a:pPr>
              <a:buNone/>
            </a:pPr>
            <a:endParaRPr lang="hu-HU" sz="1000" dirty="0" smtClean="0"/>
          </a:p>
          <a:p>
            <a:pPr>
              <a:buNone/>
            </a:pPr>
            <a:r>
              <a:rPr lang="hu-HU" b="1" dirty="0" err="1" smtClean="0"/>
              <a:t>S2</a:t>
            </a:r>
            <a:r>
              <a:rPr lang="hu-HU" b="1" dirty="0" smtClean="0"/>
              <a:t> &lt; </a:t>
            </a:r>
            <a:r>
              <a:rPr lang="hu-HU" b="1" dirty="0" err="1" smtClean="0"/>
              <a:t>O1</a:t>
            </a:r>
            <a:r>
              <a:rPr lang="hu-HU" dirty="0" smtClean="0"/>
              <a:t>: 	(7) 	</a:t>
            </a:r>
            <a:r>
              <a:rPr lang="hu-HU" i="1" dirty="0" smtClean="0"/>
              <a:t>Te 	</a:t>
            </a:r>
            <a:r>
              <a:rPr lang="hu-HU" i="1" dirty="0" err="1" smtClean="0"/>
              <a:t>lát-sz</a:t>
            </a:r>
            <a:r>
              <a:rPr lang="hu-HU" i="1" dirty="0" smtClean="0"/>
              <a:t>	   	engem</a:t>
            </a:r>
            <a:r>
              <a:rPr lang="hu-HU" dirty="0" smtClean="0"/>
              <a:t>.</a:t>
            </a:r>
          </a:p>
          <a:p>
            <a:pPr>
              <a:buNone/>
            </a:pPr>
            <a:r>
              <a:rPr lang="hu-HU" dirty="0" smtClean="0"/>
              <a:t>		   		</a:t>
            </a:r>
            <a:r>
              <a:rPr lang="hu-HU" dirty="0" err="1" smtClean="0"/>
              <a:t>you</a:t>
            </a:r>
            <a:r>
              <a:rPr lang="hu-HU" dirty="0" smtClean="0"/>
              <a:t>	</a:t>
            </a:r>
            <a:r>
              <a:rPr lang="hu-HU" dirty="0" err="1" smtClean="0"/>
              <a:t>see-2</a:t>
            </a:r>
            <a:r>
              <a:rPr lang="hu-HU" cap="small" dirty="0" err="1" smtClean="0"/>
              <a:t>sg</a:t>
            </a:r>
            <a:r>
              <a:rPr lang="hu-HU" dirty="0" smtClean="0"/>
              <a:t>	</a:t>
            </a:r>
            <a:r>
              <a:rPr lang="hu-HU" dirty="0" err="1" smtClean="0"/>
              <a:t>you.</a:t>
            </a:r>
            <a:r>
              <a:rPr lang="hu-HU" cap="small" dirty="0" err="1" smtClean="0"/>
              <a:t>acc</a:t>
            </a:r>
            <a:r>
              <a:rPr lang="hu-HU" dirty="0" smtClean="0"/>
              <a:t>	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634082"/>
          </a:xfrm>
        </p:spPr>
        <p:txBody>
          <a:bodyPr>
            <a:noAutofit/>
          </a:bodyPr>
          <a:lstStyle/>
          <a:p>
            <a:r>
              <a:rPr lang="hu-HU" sz="3600" b="1" dirty="0" err="1" smtClean="0"/>
              <a:t>Same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person</a:t>
            </a:r>
            <a:r>
              <a:rPr lang="hu-HU" sz="3600" b="1" dirty="0" smtClean="0"/>
              <a:t>, </a:t>
            </a:r>
            <a:r>
              <a:rPr lang="hu-HU" sz="3600" b="1" dirty="0" err="1" smtClean="0"/>
              <a:t>SG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subject</a:t>
            </a:r>
            <a:r>
              <a:rPr lang="hu-HU" sz="3600" b="1" dirty="0" smtClean="0"/>
              <a:t>, </a:t>
            </a:r>
            <a:r>
              <a:rPr lang="hu-HU" sz="3600" b="1" dirty="0" err="1" smtClean="0"/>
              <a:t>PL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object</a:t>
            </a:r>
            <a:r>
              <a:rPr lang="hu-HU" sz="3600" dirty="0" smtClean="0"/>
              <a:t>: </a:t>
            </a:r>
            <a:r>
              <a:rPr lang="hu-HU" sz="3600" b="1" dirty="0" err="1" smtClean="0"/>
              <a:t>Agr</a:t>
            </a:r>
            <a:r>
              <a:rPr lang="hu-HU" sz="3600" dirty="0" smtClean="0"/>
              <a:t> 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7606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b="1" dirty="0" smtClean="0"/>
              <a:t> </a:t>
            </a:r>
            <a:r>
              <a:rPr lang="hu-HU" b="1" dirty="0" err="1" smtClean="0"/>
              <a:t>S1sg</a:t>
            </a:r>
            <a:r>
              <a:rPr lang="hu-HU" b="1" cap="small" dirty="0" smtClean="0"/>
              <a:t> </a:t>
            </a:r>
            <a:r>
              <a:rPr lang="hu-HU" b="1" dirty="0" smtClean="0"/>
              <a:t>&gt; </a:t>
            </a:r>
            <a:r>
              <a:rPr lang="hu-HU" b="1" dirty="0" err="1" smtClean="0"/>
              <a:t>O1pl</a:t>
            </a:r>
            <a:r>
              <a:rPr lang="hu-HU" dirty="0" smtClean="0"/>
              <a:t>: </a:t>
            </a:r>
            <a:r>
              <a:rPr lang="hu-HU" b="1" dirty="0" err="1" smtClean="0"/>
              <a:t>O-V</a:t>
            </a:r>
            <a:r>
              <a:rPr lang="hu-HU" b="1" dirty="0" smtClean="0"/>
              <a:t> </a:t>
            </a:r>
            <a:r>
              <a:rPr lang="hu-HU" b="1" dirty="0" err="1" smtClean="0"/>
              <a:t>agr</a:t>
            </a:r>
            <a:endParaRPr lang="hu-HU" b="1" dirty="0" smtClean="0"/>
          </a:p>
          <a:p>
            <a:pPr>
              <a:buNone/>
            </a:pPr>
            <a:r>
              <a:rPr lang="hu-HU" dirty="0" smtClean="0"/>
              <a:t>(8)a.  </a:t>
            </a:r>
            <a:r>
              <a:rPr lang="hu-HU" i="1" dirty="0" smtClean="0"/>
              <a:t>Én minket </a:t>
            </a:r>
            <a:r>
              <a:rPr lang="hu-HU" i="1" dirty="0" err="1" smtClean="0"/>
              <a:t>ajánl-</a:t>
            </a:r>
            <a:r>
              <a:rPr lang="hu-HU" i="1" dirty="0" err="1" smtClean="0">
                <a:solidFill>
                  <a:srgbClr val="FF0000"/>
                </a:solidFill>
              </a:rPr>
              <a:t>om</a:t>
            </a:r>
            <a:r>
              <a:rPr lang="hu-HU" i="1" dirty="0" smtClean="0"/>
              <a:t>   	              /*</a:t>
            </a:r>
            <a:r>
              <a:rPr lang="hu-HU" i="1" dirty="0" err="1" smtClean="0"/>
              <a:t>ajánl-ok</a:t>
            </a:r>
            <a:r>
              <a:rPr lang="hu-HU" dirty="0" smtClean="0"/>
              <a:t>.</a:t>
            </a:r>
          </a:p>
          <a:p>
            <a:pPr>
              <a:buNone/>
            </a:pPr>
            <a:r>
              <a:rPr lang="hu-HU" dirty="0" smtClean="0"/>
              <a:t>		I     </a:t>
            </a:r>
            <a:r>
              <a:rPr lang="hu-HU" dirty="0" err="1" smtClean="0"/>
              <a:t>us</a:t>
            </a:r>
            <a:r>
              <a:rPr lang="hu-HU" dirty="0" smtClean="0"/>
              <a:t>        </a:t>
            </a:r>
            <a:r>
              <a:rPr lang="hu-HU" dirty="0" err="1" smtClean="0"/>
              <a:t>recommend-</a:t>
            </a:r>
            <a:r>
              <a:rPr lang="hu-HU" cap="small" dirty="0" err="1" smtClean="0">
                <a:solidFill>
                  <a:srgbClr val="FF0000"/>
                </a:solidFill>
              </a:rPr>
              <a:t>obj.</a:t>
            </a:r>
            <a:r>
              <a:rPr lang="hu-HU" cap="small" dirty="0" err="1" smtClean="0"/>
              <a:t>1sg</a:t>
            </a:r>
            <a:r>
              <a:rPr lang="hu-HU" dirty="0" smtClean="0"/>
              <a:t>/</a:t>
            </a:r>
            <a:r>
              <a:rPr lang="hu-HU" dirty="0" err="1" smtClean="0"/>
              <a:t>recommend-</a:t>
            </a:r>
            <a:r>
              <a:rPr lang="hu-HU" cap="small" dirty="0" err="1" smtClean="0"/>
              <a:t>1sg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	‘I </a:t>
            </a:r>
            <a:r>
              <a:rPr lang="hu-HU" dirty="0" err="1" smtClean="0"/>
              <a:t>recommend</a:t>
            </a:r>
            <a:r>
              <a:rPr lang="hu-HU" dirty="0" smtClean="0"/>
              <a:t> </a:t>
            </a:r>
            <a:r>
              <a:rPr lang="hu-HU" dirty="0" err="1" smtClean="0"/>
              <a:t>us</a:t>
            </a:r>
            <a:r>
              <a:rPr lang="hu-HU" dirty="0" smtClean="0"/>
              <a:t>.’</a:t>
            </a:r>
          </a:p>
          <a:p>
            <a:pPr>
              <a:buNone/>
            </a:pPr>
            <a:r>
              <a:rPr lang="hu-HU" dirty="0" smtClean="0"/>
              <a:t> </a:t>
            </a:r>
          </a:p>
          <a:p>
            <a:pPr>
              <a:buNone/>
            </a:pPr>
            <a:r>
              <a:rPr lang="hu-HU" b="1" dirty="0" smtClean="0"/>
              <a:t> </a:t>
            </a:r>
            <a:r>
              <a:rPr lang="hu-HU" b="1" dirty="0" err="1" smtClean="0"/>
              <a:t>S2</a:t>
            </a:r>
            <a:r>
              <a:rPr lang="hu-HU" b="1" cap="small" dirty="0" err="1" smtClean="0"/>
              <a:t>sg</a:t>
            </a:r>
            <a:r>
              <a:rPr lang="hu-HU" b="1" cap="small" dirty="0" smtClean="0"/>
              <a:t> </a:t>
            </a:r>
            <a:r>
              <a:rPr lang="hu-HU" b="1" dirty="0" smtClean="0"/>
              <a:t>&gt; </a:t>
            </a:r>
            <a:r>
              <a:rPr lang="hu-HU" b="1" dirty="0" err="1" smtClean="0"/>
              <a:t>O2</a:t>
            </a:r>
            <a:r>
              <a:rPr lang="hu-HU" b="1" cap="small" dirty="0" err="1" smtClean="0"/>
              <a:t>pl</a:t>
            </a:r>
            <a:r>
              <a:rPr lang="hu-HU" dirty="0" smtClean="0"/>
              <a:t>: </a:t>
            </a:r>
            <a:r>
              <a:rPr lang="hu-HU" b="1" dirty="0" err="1" smtClean="0"/>
              <a:t>O-V</a:t>
            </a:r>
            <a:r>
              <a:rPr lang="hu-HU" b="1" dirty="0" smtClean="0"/>
              <a:t> </a:t>
            </a:r>
            <a:r>
              <a:rPr lang="hu-HU" b="1" dirty="0" err="1" smtClean="0"/>
              <a:t>agr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b. </a:t>
            </a:r>
            <a:r>
              <a:rPr lang="hu-HU" i="1" dirty="0" smtClean="0"/>
              <a:t>Te  	titeket  	     </a:t>
            </a:r>
            <a:r>
              <a:rPr lang="hu-HU" i="1" dirty="0" err="1" smtClean="0"/>
              <a:t>ajánl-</a:t>
            </a:r>
            <a:r>
              <a:rPr lang="hu-HU" i="1" dirty="0" err="1" smtClean="0">
                <a:solidFill>
                  <a:srgbClr val="FF0000"/>
                </a:solidFill>
              </a:rPr>
              <a:t>od</a:t>
            </a:r>
            <a:r>
              <a:rPr lang="hu-HU" i="1" dirty="0" smtClean="0"/>
              <a:t>              /*</a:t>
            </a:r>
            <a:r>
              <a:rPr lang="hu-HU" i="1" dirty="0" err="1" smtClean="0"/>
              <a:t>ajánl-asz</a:t>
            </a:r>
            <a:r>
              <a:rPr lang="hu-HU" i="1" dirty="0" smtClean="0"/>
              <a:t>?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     </a:t>
            </a:r>
            <a:r>
              <a:rPr lang="hu-HU" dirty="0" err="1" smtClean="0"/>
              <a:t>you</a:t>
            </a:r>
            <a:r>
              <a:rPr lang="hu-HU" cap="small" baseline="-25000" dirty="0" err="1" smtClean="0"/>
              <a:t>sg</a:t>
            </a:r>
            <a:r>
              <a:rPr lang="hu-HU" dirty="0" smtClean="0"/>
              <a:t> </a:t>
            </a:r>
            <a:r>
              <a:rPr lang="hu-HU" dirty="0" err="1" smtClean="0"/>
              <a:t>you</a:t>
            </a:r>
            <a:r>
              <a:rPr lang="hu-HU" cap="small" baseline="-25000" dirty="0" err="1" smtClean="0"/>
              <a:t>pl</a:t>
            </a:r>
            <a:r>
              <a:rPr lang="hu-HU" dirty="0" err="1" smtClean="0"/>
              <a:t>-2</a:t>
            </a:r>
            <a:r>
              <a:rPr lang="hu-HU" cap="small" dirty="0" err="1" smtClean="0"/>
              <a:t>pl-acc</a:t>
            </a:r>
            <a:r>
              <a:rPr lang="hu-HU" dirty="0" smtClean="0"/>
              <a:t>  </a:t>
            </a:r>
            <a:r>
              <a:rPr lang="hu-HU" dirty="0" err="1" smtClean="0"/>
              <a:t>recommend-</a:t>
            </a:r>
            <a:r>
              <a:rPr lang="hu-HU" cap="small" dirty="0" err="1" smtClean="0">
                <a:solidFill>
                  <a:srgbClr val="FF0000"/>
                </a:solidFill>
              </a:rPr>
              <a:t>obj</a:t>
            </a:r>
            <a:r>
              <a:rPr lang="hu-HU" cap="small" dirty="0" err="1" smtClean="0"/>
              <a:t>-2sg</a:t>
            </a:r>
            <a:r>
              <a:rPr lang="hu-HU" dirty="0" smtClean="0"/>
              <a:t>/</a:t>
            </a:r>
            <a:r>
              <a:rPr lang="hu-HU" dirty="0" err="1" smtClean="0"/>
              <a:t>rec.-2</a:t>
            </a:r>
            <a:r>
              <a:rPr lang="hu-HU" cap="small" dirty="0" err="1" smtClean="0"/>
              <a:t>sg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 	    ‘</a:t>
            </a:r>
            <a:r>
              <a:rPr lang="hu-HU" dirty="0" err="1" smtClean="0"/>
              <a:t>Do</a:t>
            </a:r>
            <a:r>
              <a:rPr lang="hu-HU" dirty="0" smtClean="0"/>
              <a:t> </a:t>
            </a:r>
            <a:r>
              <a:rPr lang="hu-HU" dirty="0" err="1" smtClean="0"/>
              <a:t>you</a:t>
            </a:r>
            <a:r>
              <a:rPr lang="hu-HU" cap="small" baseline="-25000" dirty="0" err="1" smtClean="0"/>
              <a:t>sg</a:t>
            </a:r>
            <a:r>
              <a:rPr lang="hu-HU" dirty="0" smtClean="0"/>
              <a:t> </a:t>
            </a:r>
            <a:r>
              <a:rPr lang="hu-HU" dirty="0" err="1" smtClean="0"/>
              <a:t>recommend</a:t>
            </a:r>
            <a:r>
              <a:rPr lang="hu-HU" dirty="0" smtClean="0"/>
              <a:t> </a:t>
            </a:r>
            <a:r>
              <a:rPr lang="hu-HU" dirty="0" err="1" smtClean="0"/>
              <a:t>you</a:t>
            </a:r>
            <a:r>
              <a:rPr lang="hu-HU" dirty="0" smtClean="0"/>
              <a:t> </a:t>
            </a:r>
            <a:r>
              <a:rPr lang="hu-HU" dirty="0" err="1" smtClean="0"/>
              <a:t>guys</a:t>
            </a:r>
            <a:r>
              <a:rPr lang="hu-HU" dirty="0" smtClean="0"/>
              <a:t>?</a:t>
            </a:r>
            <a:endParaRPr lang="hu-H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hu-HU" sz="3600" b="1" dirty="0" err="1" smtClean="0"/>
              <a:t>Same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person</a:t>
            </a:r>
            <a:r>
              <a:rPr lang="hu-HU" sz="3600" b="1" dirty="0" smtClean="0"/>
              <a:t>, </a:t>
            </a:r>
            <a:r>
              <a:rPr lang="hu-HU" sz="3600" b="1" dirty="0" err="1" smtClean="0"/>
              <a:t>PL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subject</a:t>
            </a:r>
            <a:r>
              <a:rPr lang="hu-HU" sz="3600" b="1" dirty="0" smtClean="0"/>
              <a:t>, </a:t>
            </a:r>
            <a:r>
              <a:rPr lang="hu-HU" sz="3600" b="1" dirty="0" err="1" smtClean="0"/>
              <a:t>SG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object</a:t>
            </a:r>
            <a:r>
              <a:rPr lang="hu-HU" sz="3600" dirty="0" smtClean="0"/>
              <a:t>: </a:t>
            </a:r>
            <a:r>
              <a:rPr lang="hu-HU" sz="3600" b="1" dirty="0" smtClean="0"/>
              <a:t>no </a:t>
            </a:r>
            <a:r>
              <a:rPr lang="hu-HU" sz="3600" b="1" dirty="0" err="1" smtClean="0"/>
              <a:t>agr</a:t>
            </a:r>
            <a:r>
              <a:rPr lang="hu-HU" sz="3600" b="1" dirty="0" smtClean="0"/>
              <a:t> 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7606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b="1" dirty="0" smtClean="0"/>
              <a:t> </a:t>
            </a:r>
            <a:r>
              <a:rPr lang="hu-HU" b="1" dirty="0" err="1" smtClean="0"/>
              <a:t>S1</a:t>
            </a:r>
            <a:r>
              <a:rPr lang="hu-HU" b="1" cap="small" dirty="0" err="1" smtClean="0"/>
              <a:t>pl</a:t>
            </a:r>
            <a:r>
              <a:rPr lang="hu-HU" b="1" cap="small" dirty="0" smtClean="0"/>
              <a:t> </a:t>
            </a:r>
            <a:r>
              <a:rPr lang="hu-HU" b="1" dirty="0" smtClean="0"/>
              <a:t>&gt; </a:t>
            </a:r>
            <a:r>
              <a:rPr lang="hu-HU" b="1" dirty="0" err="1" smtClean="0"/>
              <a:t>O1</a:t>
            </a:r>
            <a:r>
              <a:rPr lang="hu-HU" b="1" cap="small" dirty="0" err="1" smtClean="0"/>
              <a:t>sg</a:t>
            </a:r>
            <a:r>
              <a:rPr lang="hu-HU" dirty="0" smtClean="0"/>
              <a:t>: </a:t>
            </a:r>
            <a:r>
              <a:rPr lang="hu-HU" b="1" dirty="0" smtClean="0"/>
              <a:t>no</a:t>
            </a:r>
            <a:r>
              <a:rPr lang="hu-HU" dirty="0" smtClean="0"/>
              <a:t> </a:t>
            </a:r>
            <a:r>
              <a:rPr lang="hu-HU" b="1" dirty="0" err="1" smtClean="0"/>
              <a:t>O-V</a:t>
            </a:r>
            <a:r>
              <a:rPr lang="hu-HU" b="1" dirty="0" smtClean="0"/>
              <a:t> </a:t>
            </a:r>
            <a:r>
              <a:rPr lang="hu-HU" b="1" dirty="0" err="1" smtClean="0"/>
              <a:t>agr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(9)a.  </a:t>
            </a:r>
            <a:r>
              <a:rPr lang="hu-HU" i="1" dirty="0" smtClean="0"/>
              <a:t>Mi 	engem 	</a:t>
            </a:r>
            <a:r>
              <a:rPr lang="hu-HU" i="1" dirty="0" err="1" smtClean="0"/>
              <a:t>választ-unk</a:t>
            </a:r>
            <a:r>
              <a:rPr lang="hu-HU" i="1" dirty="0" smtClean="0"/>
              <a:t>/</a:t>
            </a:r>
            <a:r>
              <a:rPr lang="hu-HU" i="1" dirty="0" smtClean="0">
                <a:solidFill>
                  <a:srgbClr val="FF0000"/>
                </a:solidFill>
              </a:rPr>
              <a:t>*</a:t>
            </a:r>
            <a:r>
              <a:rPr lang="hu-HU" i="1" dirty="0" err="1" smtClean="0"/>
              <a:t>választ-</a:t>
            </a:r>
            <a:r>
              <a:rPr lang="hu-HU" i="1" dirty="0" err="1" smtClean="0">
                <a:solidFill>
                  <a:srgbClr val="FF0000"/>
                </a:solidFill>
              </a:rPr>
              <a:t>ju</a:t>
            </a:r>
            <a:r>
              <a:rPr lang="hu-HU" i="1" dirty="0" err="1" smtClean="0"/>
              <a:t>-k</a:t>
            </a:r>
            <a:r>
              <a:rPr lang="hu-HU" dirty="0" smtClean="0"/>
              <a:t>.</a:t>
            </a:r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we</a:t>
            </a:r>
            <a:r>
              <a:rPr lang="hu-HU" dirty="0" smtClean="0"/>
              <a:t>	</a:t>
            </a:r>
            <a:r>
              <a:rPr lang="hu-HU" dirty="0" err="1" smtClean="0"/>
              <a:t>me</a:t>
            </a:r>
            <a:r>
              <a:rPr lang="hu-HU" dirty="0" smtClean="0"/>
              <a:t>		</a:t>
            </a:r>
            <a:r>
              <a:rPr lang="hu-HU" dirty="0" err="1" smtClean="0"/>
              <a:t>elect-</a:t>
            </a:r>
            <a:r>
              <a:rPr lang="hu-HU" cap="small" dirty="0" err="1" smtClean="0"/>
              <a:t>1pl</a:t>
            </a:r>
            <a:r>
              <a:rPr lang="hu-HU" cap="small" dirty="0" smtClean="0"/>
              <a:t>   	</a:t>
            </a:r>
            <a:r>
              <a:rPr lang="hu-HU" dirty="0" smtClean="0"/>
              <a:t>/</a:t>
            </a:r>
            <a:r>
              <a:rPr lang="hu-HU" dirty="0" err="1" smtClean="0"/>
              <a:t>elect-</a:t>
            </a:r>
            <a:r>
              <a:rPr lang="hu-HU" cap="small" dirty="0" err="1" smtClean="0"/>
              <a:t>obj-1pl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	‘</a:t>
            </a:r>
            <a:r>
              <a:rPr lang="hu-HU" dirty="0" err="1" smtClean="0"/>
              <a:t>We</a:t>
            </a:r>
            <a:r>
              <a:rPr lang="hu-HU" dirty="0" smtClean="0"/>
              <a:t> </a:t>
            </a:r>
            <a:r>
              <a:rPr lang="hu-HU" dirty="0" err="1" smtClean="0"/>
              <a:t>elect</a:t>
            </a:r>
            <a:r>
              <a:rPr lang="hu-HU" dirty="0" smtClean="0"/>
              <a:t> </a:t>
            </a:r>
            <a:r>
              <a:rPr lang="hu-HU" dirty="0" err="1" smtClean="0"/>
              <a:t>me</a:t>
            </a:r>
            <a:r>
              <a:rPr lang="hu-HU" dirty="0" smtClean="0"/>
              <a:t>.’ 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b="1" dirty="0" smtClean="0"/>
              <a:t> </a:t>
            </a:r>
            <a:r>
              <a:rPr lang="hu-HU" b="1" dirty="0" err="1" smtClean="0"/>
              <a:t>S2</a:t>
            </a:r>
            <a:r>
              <a:rPr lang="hu-HU" b="1" cap="small" dirty="0" err="1" smtClean="0"/>
              <a:t>pl</a:t>
            </a:r>
            <a:r>
              <a:rPr lang="hu-HU" b="1" cap="small" dirty="0" smtClean="0"/>
              <a:t> </a:t>
            </a:r>
            <a:r>
              <a:rPr lang="hu-HU" b="1" dirty="0" smtClean="0"/>
              <a:t>&gt; </a:t>
            </a:r>
            <a:r>
              <a:rPr lang="hu-HU" b="1" dirty="0" err="1" smtClean="0"/>
              <a:t>O2</a:t>
            </a:r>
            <a:r>
              <a:rPr lang="hu-HU" b="1" cap="small" dirty="0" err="1" smtClean="0"/>
              <a:t>sg</a:t>
            </a:r>
            <a:r>
              <a:rPr lang="hu-HU" dirty="0" smtClean="0"/>
              <a:t>: </a:t>
            </a:r>
            <a:r>
              <a:rPr lang="hu-HU" b="1" dirty="0" smtClean="0"/>
              <a:t>no</a:t>
            </a:r>
            <a:r>
              <a:rPr lang="hu-HU" dirty="0" smtClean="0"/>
              <a:t> </a:t>
            </a:r>
            <a:r>
              <a:rPr lang="hu-HU" b="1" dirty="0" err="1" smtClean="0"/>
              <a:t>O-V</a:t>
            </a:r>
            <a:r>
              <a:rPr lang="hu-HU" b="1" dirty="0" smtClean="0"/>
              <a:t> </a:t>
            </a:r>
            <a:r>
              <a:rPr lang="hu-HU" b="1" dirty="0" err="1" smtClean="0"/>
              <a:t>agr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  b</a:t>
            </a:r>
            <a:r>
              <a:rPr lang="hu-HU" b="1" dirty="0" smtClean="0"/>
              <a:t>. </a:t>
            </a:r>
            <a:r>
              <a:rPr lang="hu-HU" i="1" dirty="0" smtClean="0"/>
              <a:t>Ti 	téged 	</a:t>
            </a:r>
            <a:r>
              <a:rPr lang="hu-HU" i="1" dirty="0" err="1" smtClean="0"/>
              <a:t>választo-tok</a:t>
            </a:r>
            <a:r>
              <a:rPr lang="hu-HU" i="1" dirty="0" smtClean="0"/>
              <a:t>/</a:t>
            </a:r>
            <a:r>
              <a:rPr lang="hu-HU" i="1" dirty="0" smtClean="0">
                <a:solidFill>
                  <a:srgbClr val="FF0000"/>
                </a:solidFill>
              </a:rPr>
              <a:t>*</a:t>
            </a:r>
            <a:r>
              <a:rPr lang="hu-HU" i="1" dirty="0" err="1" smtClean="0"/>
              <a:t>választ-</a:t>
            </a:r>
            <a:r>
              <a:rPr lang="hu-HU" i="1" dirty="0" err="1" smtClean="0">
                <a:solidFill>
                  <a:srgbClr val="FF0000"/>
                </a:solidFill>
              </a:rPr>
              <a:t>já</a:t>
            </a:r>
            <a:r>
              <a:rPr lang="hu-HU" i="1" dirty="0" err="1" smtClean="0"/>
              <a:t>-tok</a:t>
            </a:r>
            <a:r>
              <a:rPr lang="hu-HU" i="1" dirty="0" smtClean="0"/>
              <a:t>?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	</a:t>
            </a:r>
            <a:r>
              <a:rPr lang="hu-HU" dirty="0" err="1" smtClean="0"/>
              <a:t>you</a:t>
            </a:r>
            <a:r>
              <a:rPr lang="hu-HU" cap="small" baseline="-25000" dirty="0" err="1" smtClean="0"/>
              <a:t>pl</a:t>
            </a:r>
            <a:r>
              <a:rPr lang="hu-HU" dirty="0" smtClean="0"/>
              <a:t> </a:t>
            </a:r>
            <a:r>
              <a:rPr lang="hu-HU" dirty="0" err="1" smtClean="0"/>
              <a:t>you</a:t>
            </a:r>
            <a:r>
              <a:rPr lang="hu-HU" cap="small" baseline="-25000" dirty="0" err="1" smtClean="0"/>
              <a:t>sg</a:t>
            </a:r>
            <a:r>
              <a:rPr lang="hu-HU" dirty="0" smtClean="0"/>
              <a:t> 	</a:t>
            </a:r>
            <a:r>
              <a:rPr lang="hu-HU" dirty="0" err="1" smtClean="0"/>
              <a:t>elect-</a:t>
            </a:r>
            <a:r>
              <a:rPr lang="hu-HU" cap="small" dirty="0" smtClean="0"/>
              <a:t> </a:t>
            </a:r>
            <a:r>
              <a:rPr lang="hu-HU" cap="small" dirty="0" err="1" smtClean="0"/>
              <a:t>2sg</a:t>
            </a:r>
            <a:r>
              <a:rPr lang="hu-HU" cap="small" dirty="0" smtClean="0"/>
              <a:t>	</a:t>
            </a:r>
            <a:r>
              <a:rPr lang="hu-HU" dirty="0" smtClean="0"/>
              <a:t>/</a:t>
            </a:r>
            <a:r>
              <a:rPr lang="hu-HU" dirty="0" err="1" smtClean="0"/>
              <a:t>elect-</a:t>
            </a:r>
            <a:r>
              <a:rPr lang="hu-HU" cap="small" dirty="0" err="1" smtClean="0"/>
              <a:t>obj-</a:t>
            </a:r>
            <a:r>
              <a:rPr lang="hu-HU" dirty="0" err="1" smtClean="0"/>
              <a:t>2</a:t>
            </a:r>
            <a:r>
              <a:rPr lang="hu-HU" cap="small" dirty="0" err="1" smtClean="0"/>
              <a:t>sg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	‘</a:t>
            </a:r>
            <a:r>
              <a:rPr lang="hu-HU" dirty="0" err="1" smtClean="0"/>
              <a:t>Do</a:t>
            </a:r>
            <a:r>
              <a:rPr lang="hu-HU" dirty="0" smtClean="0"/>
              <a:t> </a:t>
            </a:r>
            <a:r>
              <a:rPr lang="hu-HU" dirty="0" err="1" smtClean="0"/>
              <a:t>you</a:t>
            </a:r>
            <a:r>
              <a:rPr lang="hu-HU" dirty="0" smtClean="0"/>
              <a:t> </a:t>
            </a:r>
            <a:r>
              <a:rPr lang="hu-HU" dirty="0" err="1" smtClean="0"/>
              <a:t>guys</a:t>
            </a:r>
            <a:r>
              <a:rPr lang="hu-HU" dirty="0" smtClean="0"/>
              <a:t> </a:t>
            </a:r>
            <a:r>
              <a:rPr lang="hu-HU" dirty="0" err="1" smtClean="0"/>
              <a:t>elect</a:t>
            </a:r>
            <a:r>
              <a:rPr lang="hu-HU" dirty="0" smtClean="0"/>
              <a:t> </a:t>
            </a:r>
            <a:r>
              <a:rPr lang="hu-HU" dirty="0" err="1" smtClean="0"/>
              <a:t>you</a:t>
            </a:r>
            <a:r>
              <a:rPr lang="hu-HU" cap="small" baseline="-25000" dirty="0" err="1" smtClean="0"/>
              <a:t>sg</a:t>
            </a:r>
            <a:r>
              <a:rPr lang="hu-HU" dirty="0" smtClean="0"/>
              <a:t>?</a:t>
            </a:r>
            <a:endParaRPr lang="hu-H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b="1" dirty="0" smtClean="0"/>
              <a:t>The </a:t>
            </a:r>
            <a:r>
              <a:rPr lang="hu-HU" sz="3600" b="1" dirty="0" err="1"/>
              <a:t>Inverse</a:t>
            </a:r>
            <a:r>
              <a:rPr lang="hu-HU" sz="3600" b="1" dirty="0"/>
              <a:t> </a:t>
            </a:r>
            <a:r>
              <a:rPr lang="hu-HU" sz="3600" b="1" dirty="0" err="1"/>
              <a:t>Agreement</a:t>
            </a:r>
            <a:r>
              <a:rPr lang="hu-HU" sz="3600" b="1" dirty="0"/>
              <a:t> </a:t>
            </a:r>
            <a:r>
              <a:rPr lang="hu-HU" sz="3600" b="1" dirty="0" err="1" smtClean="0"/>
              <a:t>Constraint</a:t>
            </a:r>
            <a:r>
              <a:rPr lang="hu-HU" sz="3600" b="1" dirty="0" smtClean="0"/>
              <a:t> (</a:t>
            </a:r>
            <a:r>
              <a:rPr lang="hu-HU" sz="3600" b="1" dirty="0" err="1" smtClean="0"/>
              <a:t>IAC</a:t>
            </a:r>
            <a:r>
              <a:rPr lang="hu-HU" sz="3600" b="1" dirty="0" smtClean="0"/>
              <a:t>) </a:t>
            </a:r>
            <a:br>
              <a:rPr lang="hu-HU" sz="3600" b="1" dirty="0" smtClean="0"/>
            </a:br>
            <a:r>
              <a:rPr lang="hu-HU" sz="3600" dirty="0" smtClean="0"/>
              <a:t>(</a:t>
            </a:r>
            <a:r>
              <a:rPr lang="hu-HU" sz="3600" dirty="0" err="1"/>
              <a:t>Comrie</a:t>
            </a:r>
            <a:r>
              <a:rPr lang="hu-HU" sz="3600" dirty="0"/>
              <a:t> 1980)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/>
              <a:t>(</a:t>
            </a:r>
            <a:r>
              <a:rPr lang="hu-HU" dirty="0" smtClean="0"/>
              <a:t>10) </a:t>
            </a:r>
            <a:r>
              <a:rPr lang="hu-HU" dirty="0"/>
              <a:t>	</a:t>
            </a:r>
            <a:r>
              <a:rPr lang="hu-HU" b="1" i="1" dirty="0" err="1"/>
              <a:t>Inverse</a:t>
            </a:r>
            <a:r>
              <a:rPr lang="hu-HU" b="1" i="1" dirty="0"/>
              <a:t> </a:t>
            </a:r>
            <a:r>
              <a:rPr lang="hu-HU" b="1" i="1" dirty="0" err="1"/>
              <a:t>Agreement</a:t>
            </a:r>
            <a:r>
              <a:rPr lang="hu-HU" b="1" i="1" dirty="0"/>
              <a:t> </a:t>
            </a:r>
            <a:r>
              <a:rPr lang="hu-HU" b="1" i="1" dirty="0" err="1"/>
              <a:t>Constraint</a:t>
            </a:r>
            <a:endParaRPr lang="hu-HU" b="1" dirty="0"/>
          </a:p>
          <a:p>
            <a:pPr>
              <a:buNone/>
            </a:pPr>
            <a:r>
              <a:rPr lang="hu-HU" dirty="0"/>
              <a:t>		An </a:t>
            </a:r>
            <a:r>
              <a:rPr lang="hu-HU" dirty="0" err="1"/>
              <a:t>object</a:t>
            </a:r>
            <a:r>
              <a:rPr lang="hu-HU" dirty="0"/>
              <a:t> </a:t>
            </a:r>
            <a:r>
              <a:rPr lang="hu-HU" dirty="0" err="1"/>
              <a:t>agreeing</a:t>
            </a:r>
            <a:r>
              <a:rPr lang="hu-HU" dirty="0"/>
              <a:t> </a:t>
            </a:r>
            <a:r>
              <a:rPr lang="hu-HU" dirty="0" err="1"/>
              <a:t>with</a:t>
            </a:r>
            <a:r>
              <a:rPr lang="hu-HU" dirty="0"/>
              <a:t> a </a:t>
            </a:r>
            <a:r>
              <a:rPr lang="hu-HU" dirty="0" err="1"/>
              <a:t>verb</a:t>
            </a:r>
            <a:r>
              <a:rPr lang="hu-HU" dirty="0"/>
              <a:t> must be </a:t>
            </a:r>
            <a:endParaRPr lang="hu-HU" dirty="0" smtClean="0"/>
          </a:p>
          <a:p>
            <a:pPr>
              <a:buNone/>
            </a:pPr>
            <a:r>
              <a:rPr lang="hu-HU" dirty="0"/>
              <a:t>	</a:t>
            </a:r>
            <a:r>
              <a:rPr lang="hu-HU" dirty="0" smtClean="0"/>
              <a:t>	</a:t>
            </a:r>
            <a:r>
              <a:rPr lang="hu-HU" dirty="0" err="1" smtClean="0"/>
              <a:t>lower</a:t>
            </a:r>
            <a:r>
              <a:rPr lang="hu-HU" dirty="0" smtClean="0"/>
              <a:t> </a:t>
            </a:r>
            <a:r>
              <a:rPr lang="hu-HU" dirty="0" err="1"/>
              <a:t>in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animacy</a:t>
            </a:r>
            <a:r>
              <a:rPr lang="hu-HU" dirty="0"/>
              <a:t> </a:t>
            </a:r>
            <a:r>
              <a:rPr lang="hu-HU" dirty="0" err="1"/>
              <a:t>hierarchy</a:t>
            </a:r>
            <a:r>
              <a:rPr lang="hu-HU" dirty="0"/>
              <a:t> </a:t>
            </a:r>
            <a:r>
              <a:rPr lang="hu-HU" dirty="0" err="1"/>
              <a:t>than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smtClean="0"/>
              <a:t>	</a:t>
            </a:r>
            <a:r>
              <a:rPr lang="hu-HU" dirty="0" err="1" smtClean="0"/>
              <a:t>subject</a:t>
            </a:r>
            <a:r>
              <a:rPr lang="hu-HU" dirty="0" smtClean="0"/>
              <a:t> </a:t>
            </a:r>
            <a:r>
              <a:rPr lang="hu-HU" dirty="0" err="1" smtClean="0"/>
              <a:t>agreeing</a:t>
            </a:r>
            <a:r>
              <a:rPr lang="hu-HU" dirty="0" smtClean="0"/>
              <a:t> </a:t>
            </a:r>
            <a:r>
              <a:rPr lang="hu-HU" dirty="0" err="1"/>
              <a:t>with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same</a:t>
            </a:r>
            <a:r>
              <a:rPr lang="hu-HU" dirty="0"/>
              <a:t> </a:t>
            </a:r>
            <a:r>
              <a:rPr lang="hu-HU" dirty="0" err="1"/>
              <a:t>verb</a:t>
            </a:r>
            <a:r>
              <a:rPr lang="hu-HU" dirty="0"/>
              <a:t>.</a:t>
            </a:r>
          </a:p>
          <a:p>
            <a:pPr>
              <a:buNone/>
            </a:pPr>
            <a:r>
              <a:rPr lang="hu-HU" dirty="0"/>
              <a:t> </a:t>
            </a:r>
          </a:p>
          <a:p>
            <a:pPr>
              <a:buNone/>
            </a:pPr>
            <a:r>
              <a:rPr lang="hu-HU" dirty="0"/>
              <a:t>(</a:t>
            </a:r>
            <a:r>
              <a:rPr lang="hu-HU" dirty="0" smtClean="0"/>
              <a:t>11) </a:t>
            </a:r>
            <a:r>
              <a:rPr lang="hu-HU" dirty="0"/>
              <a:t>	</a:t>
            </a:r>
            <a:r>
              <a:rPr lang="hu-HU" b="1" i="1" dirty="0" err="1"/>
              <a:t>Animacy</a:t>
            </a:r>
            <a:r>
              <a:rPr lang="hu-HU" b="1" i="1" dirty="0"/>
              <a:t> </a:t>
            </a:r>
            <a:r>
              <a:rPr lang="hu-HU" b="1" i="1" dirty="0" err="1"/>
              <a:t>hierarchy</a:t>
            </a:r>
            <a:endParaRPr lang="hu-HU" b="1" dirty="0"/>
          </a:p>
          <a:p>
            <a:pPr>
              <a:buNone/>
            </a:pPr>
            <a:r>
              <a:rPr lang="hu-HU" dirty="0"/>
              <a:t>		</a:t>
            </a:r>
            <a:r>
              <a:rPr lang="hu-HU" dirty="0" err="1"/>
              <a:t>1SG</a:t>
            </a:r>
            <a:r>
              <a:rPr lang="hu-HU" dirty="0"/>
              <a:t> &gt; </a:t>
            </a:r>
            <a:r>
              <a:rPr lang="hu-HU" dirty="0" err="1"/>
              <a:t>1PL</a:t>
            </a:r>
            <a:r>
              <a:rPr lang="hu-HU" dirty="0"/>
              <a:t> &gt; </a:t>
            </a:r>
            <a:r>
              <a:rPr lang="hu-HU" dirty="0" err="1"/>
              <a:t>2SG</a:t>
            </a:r>
            <a:r>
              <a:rPr lang="hu-HU" dirty="0"/>
              <a:t> &gt; </a:t>
            </a:r>
            <a:r>
              <a:rPr lang="hu-HU" dirty="0" err="1"/>
              <a:t>2PL</a:t>
            </a:r>
            <a:r>
              <a:rPr lang="hu-HU" dirty="0"/>
              <a:t> &gt; </a:t>
            </a:r>
            <a:r>
              <a:rPr lang="hu-HU" dirty="0" err="1"/>
              <a:t>3SG</a:t>
            </a:r>
            <a:r>
              <a:rPr lang="hu-HU" dirty="0"/>
              <a:t> &gt; </a:t>
            </a:r>
            <a:r>
              <a:rPr lang="hu-HU" dirty="0" err="1"/>
              <a:t>3PL</a:t>
            </a:r>
            <a:endParaRPr lang="hu-HU" dirty="0"/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586551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u-HU" dirty="0" smtClean="0"/>
              <a:t>(12) </a:t>
            </a:r>
            <a:r>
              <a:rPr lang="hu-HU" b="1" i="1" dirty="0" err="1" smtClean="0"/>
              <a:t>Animacy</a:t>
            </a:r>
            <a:r>
              <a:rPr lang="hu-HU" b="1" i="1" dirty="0" smtClean="0"/>
              <a:t> </a:t>
            </a:r>
            <a:r>
              <a:rPr lang="hu-HU" b="1" i="1" dirty="0" err="1" smtClean="0"/>
              <a:t>Hierarchy</a:t>
            </a:r>
            <a:r>
              <a:rPr lang="hu-HU" b="1" i="1" dirty="0" smtClean="0"/>
              <a:t> </a:t>
            </a:r>
            <a:r>
              <a:rPr lang="hu-HU" dirty="0" smtClean="0"/>
              <a:t>(</a:t>
            </a:r>
            <a:r>
              <a:rPr lang="hu-HU" dirty="0" err="1" smtClean="0"/>
              <a:t>Hungarian</a:t>
            </a:r>
            <a:r>
              <a:rPr lang="hu-HU" dirty="0" smtClean="0"/>
              <a:t>)</a:t>
            </a:r>
          </a:p>
          <a:p>
            <a:pPr>
              <a:buNone/>
            </a:pPr>
            <a:r>
              <a:rPr lang="hu-HU" dirty="0" smtClean="0"/>
              <a:t>			        </a:t>
            </a:r>
            <a:r>
              <a:rPr lang="hu-HU" dirty="0" err="1" smtClean="0"/>
              <a:t>1PL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	 </a:t>
            </a:r>
            <a:r>
              <a:rPr lang="hu-HU" dirty="0" err="1" smtClean="0"/>
              <a:t>1SG</a:t>
            </a:r>
            <a:r>
              <a:rPr lang="hu-HU" dirty="0" smtClean="0"/>
              <a:t>  &gt; </a:t>
            </a:r>
            <a:r>
              <a:rPr lang="hu-HU" dirty="0" err="1" smtClean="0"/>
              <a:t>2SG</a:t>
            </a:r>
            <a:r>
              <a:rPr lang="hu-HU" dirty="0" smtClean="0"/>
              <a:t> &gt; </a:t>
            </a:r>
            <a:r>
              <a:rPr lang="hu-HU" dirty="0" err="1" smtClean="0"/>
              <a:t>2PL</a:t>
            </a:r>
            <a:r>
              <a:rPr lang="hu-HU" dirty="0" smtClean="0"/>
              <a:t>  &gt; 3</a:t>
            </a:r>
          </a:p>
          <a:p>
            <a:pPr>
              <a:buNone/>
            </a:pPr>
            <a:r>
              <a:rPr lang="hu-HU" dirty="0" smtClean="0"/>
              <a:t>	  </a:t>
            </a:r>
            <a:r>
              <a:rPr lang="hu-HU" dirty="0" err="1" smtClean="0"/>
              <a:t>speaker</a:t>
            </a:r>
            <a:r>
              <a:rPr lang="hu-HU" dirty="0" smtClean="0"/>
              <a:t>   </a:t>
            </a:r>
            <a:r>
              <a:rPr lang="hu-HU" dirty="0" err="1" smtClean="0"/>
              <a:t>participant</a:t>
            </a:r>
            <a:r>
              <a:rPr lang="hu-HU" dirty="0" smtClean="0"/>
              <a:t>    </a:t>
            </a:r>
            <a:r>
              <a:rPr lang="hu-HU" dirty="0" err="1" smtClean="0"/>
              <a:t>non-participant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 </a:t>
            </a:r>
          </a:p>
          <a:p>
            <a:pPr>
              <a:buNone/>
            </a:pPr>
            <a:r>
              <a:rPr lang="hu-HU" dirty="0" smtClean="0"/>
              <a:t>(13) </a:t>
            </a:r>
            <a:r>
              <a:rPr lang="hu-HU" b="1" i="1" dirty="0" err="1" smtClean="0"/>
              <a:t>Inverse</a:t>
            </a:r>
            <a:r>
              <a:rPr lang="hu-HU" b="1" i="1" dirty="0" smtClean="0"/>
              <a:t> </a:t>
            </a:r>
            <a:r>
              <a:rPr lang="hu-HU" b="1" i="1" dirty="0" err="1" smtClean="0"/>
              <a:t>Agreement</a:t>
            </a:r>
            <a:r>
              <a:rPr lang="hu-HU" b="1" i="1" dirty="0" smtClean="0"/>
              <a:t> </a:t>
            </a:r>
            <a:r>
              <a:rPr lang="hu-HU" b="1" i="1" dirty="0" err="1" smtClean="0"/>
              <a:t>Constraint</a:t>
            </a:r>
            <a:r>
              <a:rPr lang="hu-HU" b="1" dirty="0" smtClean="0"/>
              <a:t> </a:t>
            </a:r>
            <a:r>
              <a:rPr lang="hu-HU" dirty="0" smtClean="0"/>
              <a:t>(</a:t>
            </a:r>
            <a:r>
              <a:rPr lang="hu-HU" dirty="0" err="1" smtClean="0"/>
              <a:t>Hungarian</a:t>
            </a:r>
            <a:r>
              <a:rPr lang="hu-HU" dirty="0" smtClean="0"/>
              <a:t>)</a:t>
            </a:r>
          </a:p>
          <a:p>
            <a:pPr>
              <a:buNone/>
            </a:pPr>
            <a:r>
              <a:rPr lang="hu-HU" dirty="0" smtClean="0"/>
              <a:t>		An </a:t>
            </a:r>
            <a:r>
              <a:rPr lang="hu-HU" dirty="0" err="1" smtClean="0"/>
              <a:t>object</a:t>
            </a:r>
            <a:r>
              <a:rPr lang="hu-HU" dirty="0" smtClean="0"/>
              <a:t> </a:t>
            </a:r>
            <a:r>
              <a:rPr lang="hu-HU" dirty="0" err="1" smtClean="0"/>
              <a:t>agreeing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a </a:t>
            </a:r>
            <a:r>
              <a:rPr lang="hu-HU" dirty="0" err="1" smtClean="0"/>
              <a:t>verb</a:t>
            </a:r>
            <a:r>
              <a:rPr lang="hu-HU" dirty="0" smtClean="0"/>
              <a:t> must be </a:t>
            </a:r>
            <a:r>
              <a:rPr lang="hu-HU" dirty="0" err="1" smtClean="0"/>
              <a:t>lower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animacy</a:t>
            </a:r>
            <a:r>
              <a:rPr lang="hu-HU" dirty="0" smtClean="0"/>
              <a:t> </a:t>
            </a:r>
            <a:r>
              <a:rPr lang="hu-HU" dirty="0" err="1" smtClean="0"/>
              <a:t>hierarchy</a:t>
            </a:r>
            <a:r>
              <a:rPr lang="hu-HU" dirty="0" smtClean="0"/>
              <a:t> </a:t>
            </a:r>
            <a:r>
              <a:rPr lang="hu-HU" dirty="0" err="1" smtClean="0"/>
              <a:t>than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subject</a:t>
            </a:r>
            <a:r>
              <a:rPr lang="hu-HU" dirty="0" smtClean="0"/>
              <a:t>  </a:t>
            </a:r>
            <a:r>
              <a:rPr lang="hu-HU" dirty="0" err="1" smtClean="0"/>
              <a:t>agreeing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same</a:t>
            </a:r>
            <a:r>
              <a:rPr lang="hu-HU" dirty="0" smtClean="0"/>
              <a:t> </a:t>
            </a:r>
            <a:r>
              <a:rPr lang="hu-HU" dirty="0" err="1" smtClean="0"/>
              <a:t>verb</a:t>
            </a:r>
            <a:r>
              <a:rPr lang="hu-HU" dirty="0" smtClean="0"/>
              <a:t>, </a:t>
            </a:r>
            <a:r>
              <a:rPr lang="hu-HU" dirty="0" err="1" smtClean="0"/>
              <a:t>unless</a:t>
            </a:r>
            <a:r>
              <a:rPr lang="hu-HU" dirty="0" smtClean="0"/>
              <a:t> </a:t>
            </a:r>
            <a:r>
              <a:rPr lang="hu-HU" dirty="0" err="1" smtClean="0"/>
              <a:t>both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subject</a:t>
            </a:r>
            <a:r>
              <a:rPr lang="hu-HU" dirty="0" smtClean="0"/>
              <a:t> and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object</a:t>
            </a:r>
            <a:r>
              <a:rPr lang="hu-HU" dirty="0" smtClean="0"/>
              <a:t> </a:t>
            </a:r>
            <a:r>
              <a:rPr lang="hu-HU" dirty="0" err="1" smtClean="0"/>
              <a:t>represent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lowest</a:t>
            </a:r>
            <a:r>
              <a:rPr lang="hu-HU" dirty="0" smtClean="0"/>
              <a:t> </a:t>
            </a:r>
            <a:r>
              <a:rPr lang="hu-HU" dirty="0" err="1" smtClean="0"/>
              <a:t>level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animacy</a:t>
            </a:r>
            <a:r>
              <a:rPr lang="hu-HU" dirty="0" smtClean="0"/>
              <a:t> </a:t>
            </a:r>
            <a:r>
              <a:rPr lang="hu-HU" dirty="0" err="1" smtClean="0"/>
              <a:t>hierarchy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5" name="Bal oldali kapcsos zárójel 4"/>
          <p:cNvSpPr/>
          <p:nvPr/>
        </p:nvSpPr>
        <p:spPr>
          <a:xfrm>
            <a:off x="2483768" y="1124744"/>
            <a:ext cx="155448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Jobb oldali kapcsos zárójel 5"/>
          <p:cNvSpPr/>
          <p:nvPr/>
        </p:nvSpPr>
        <p:spPr>
          <a:xfrm>
            <a:off x="4283968" y="1124744"/>
            <a:ext cx="155448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2076</TotalTime>
  <Words>1554</Words>
  <Application>Microsoft Office PowerPoint</Application>
  <PresentationFormat>Diavetítés a képernyőre (4:3 oldalarány)</PresentationFormat>
  <Paragraphs>387</Paragraphs>
  <Slides>45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45</vt:i4>
      </vt:variant>
    </vt:vector>
  </HeadingPairs>
  <TitlesOfParts>
    <vt:vector size="46" baseType="lpstr">
      <vt:lpstr>Office-téma</vt:lpstr>
      <vt:lpstr>The Person–Case Constraint and the Inverse Agreement Constraint in Uralic </vt:lpstr>
      <vt:lpstr> Claims</vt:lpstr>
      <vt:lpstr>Road map</vt:lpstr>
      <vt:lpstr>1. The Inverse Agreement Constraint in Uralic</vt:lpstr>
      <vt:lpstr>A weak (relativized) constraint:</vt:lpstr>
      <vt:lpstr>Same person, SG subject, PL object: Agr </vt:lpstr>
      <vt:lpstr>Same person, PL subject, SG object: no agr </vt:lpstr>
      <vt:lpstr>The Inverse Agreement Constraint (IAC)  (Comrie 1980)</vt:lpstr>
      <vt:lpstr>9. dia</vt:lpstr>
      <vt:lpstr>Strong IAC in Eastern Khanty, Samoyedic:  no agreement with 1st and 2nd person objects</vt:lpstr>
      <vt:lpstr>Strong IAC also in Tundra Nenets  (Dalrymple and Nikolaeva 2011):</vt:lpstr>
      <vt:lpstr>2. Differential object-verb agreement in Uralic (Ugric &amp; Samoyedic)</vt:lpstr>
      <vt:lpstr>Nikolaeva (1999; 2001),  Dalrymple &amp; Nikolaeva (2011): </vt:lpstr>
      <vt:lpstr>(Eastern) Uralic sentence structure: SOV, with S = primary topic</vt:lpstr>
      <vt:lpstr>(Eastern) Uralic sentence structure: SOV, with S = primary topic</vt:lpstr>
      <vt:lpstr>Object conveying new information: (22)a. What happened? </vt:lpstr>
      <vt:lpstr>(23) Presupposed object:</vt:lpstr>
      <vt:lpstr>O–V agreement also in IO-shift constructions:</vt:lpstr>
      <vt:lpstr>The Inverse Agreement Constraint is an Inverse Topicality Constraint</vt:lpstr>
      <vt:lpstr>3. Differential object marking in Uralic</vt:lpstr>
      <vt:lpstr>A Person-Case Constraint:</vt:lpstr>
      <vt:lpstr>Objects anchored to a 1st/2nd person possessor are caseless:</vt:lpstr>
      <vt:lpstr>Hungarian: generalized object marking; a relic of the Inverse Object Marking Constraint</vt:lpstr>
      <vt:lpstr>If O has a 1st/2nd person possessor, accusative -t is optional</vt:lpstr>
      <vt:lpstr>Piecing together the surviving fragments:</vt:lpstr>
      <vt:lpstr>The Proto-Uralic System</vt:lpstr>
      <vt:lpstr>Reconstructing the function of  the Proto-Uralic system: </vt:lpstr>
      <vt:lpstr>28. dia</vt:lpstr>
      <vt:lpstr>4. PCC in IE: cooccurrence restriction on weak/clitic pronouns &amp; agr in ditransitives</vt:lpstr>
      <vt:lpstr>Strong version: only 3rd person DO Weak version: 1st IO – 2nd DO allowed</vt:lpstr>
      <vt:lpstr>Repair (ii):  replacing the animate IO with an inanimate clitic with no person/number: </vt:lpstr>
      <vt:lpstr>32. dia</vt:lpstr>
      <vt:lpstr>Anagnostopoulou (2003), Béjar &amp; Rezac (2003; 2009), Adger &amp; Harbour (2007): PCC is competition for feature-checking with the same functional head  </vt:lpstr>
      <vt:lpstr>Strong PCC: split feature checking: DAT checks person, ACC checks number</vt:lpstr>
      <vt:lpstr>Strong PCC: split feature checking: DAT checks person, ACC checks number</vt:lpstr>
      <vt:lpstr>Béjar &amp; Rezac (2009): the internal and external argument compete for agreement with the same probe. </vt:lpstr>
      <vt:lpstr>Cyclic Agree in Hungarian (Bárány 2015): </vt:lpstr>
      <vt:lpstr>Haspelmath (2004): the PCC correlates persons and thematic roles</vt:lpstr>
      <vt:lpstr>Explanations of the PCC  and the Uralic data</vt:lpstr>
      <vt:lpstr>Problem (i)  for Cyclic Agree: </vt:lpstr>
      <vt:lpstr>Problem (ii) for Cyclic Agree:</vt:lpstr>
      <vt:lpstr>42. dia</vt:lpstr>
      <vt:lpstr>43. dia</vt:lpstr>
      <vt:lpstr>The analysis of the PCC as an Inverse Topicality Constraint</vt:lpstr>
      <vt:lpstr>Selected references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Person–Case Constraint and the Inverse Agreement Constraint are manifestations of the same information-structural restriction</dc:title>
  <dc:creator>É.Kiss Katalin</dc:creator>
  <cp:lastModifiedBy>É.Kiss Katalin</cp:lastModifiedBy>
  <cp:revision>101</cp:revision>
  <dcterms:created xsi:type="dcterms:W3CDTF">2015-04-11T14:44:17Z</dcterms:created>
  <dcterms:modified xsi:type="dcterms:W3CDTF">2016-12-09T06:30:11Z</dcterms:modified>
</cp:coreProperties>
</file>