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69" r:id="rId15"/>
    <p:sldId id="272" r:id="rId16"/>
    <p:sldId id="273" r:id="rId17"/>
    <p:sldId id="274" r:id="rId18"/>
    <p:sldId id="270" r:id="rId1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g&#225;n%20Katalin\Documents\&#193;NyT\igekotok_osszesites%20(2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elian\Documents\K&#225;rolyi_konf\Karolyi_G_biblia_Ket_konyv_osszegze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elian\Documents\K&#225;rolyi_konf\Karolyi_G_biblia_Ket_konyv_osszegz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Munka1!$I$4</c:f>
              <c:strCache>
                <c:ptCount val="1"/>
                <c:pt idx="0">
                  <c:v>megszakított</c:v>
                </c:pt>
              </c:strCache>
            </c:strRef>
          </c:tx>
          <c:invertIfNegative val="0"/>
          <c:cat>
            <c:strRef>
              <c:f>Munka1!$H$5:$H$12</c:f>
              <c:strCache>
                <c:ptCount val="8"/>
                <c:pt idx="0">
                  <c:v>Bécsi</c:v>
                </c:pt>
                <c:pt idx="1">
                  <c:v>Bod</c:v>
                </c:pt>
                <c:pt idx="2">
                  <c:v>Festetics</c:v>
                </c:pt>
                <c:pt idx="3">
                  <c:v>Guary</c:v>
                </c:pt>
                <c:pt idx="4">
                  <c:v>Jókai</c:v>
                </c:pt>
                <c:pt idx="5">
                  <c:v>Kaz.</c:v>
                </c:pt>
                <c:pt idx="6">
                  <c:v>Könyv.</c:v>
                </c:pt>
                <c:pt idx="7">
                  <c:v>lev.</c:v>
                </c:pt>
              </c:strCache>
            </c:strRef>
          </c:cat>
          <c:val>
            <c:numRef>
              <c:f>Munka1!$I$5:$I$12</c:f>
              <c:numCache>
                <c:formatCode>General</c:formatCode>
                <c:ptCount val="8"/>
                <c:pt idx="0">
                  <c:v>0.32</c:v>
                </c:pt>
                <c:pt idx="1">
                  <c:v>0.76</c:v>
                </c:pt>
                <c:pt idx="2">
                  <c:v>0.93</c:v>
                </c:pt>
                <c:pt idx="3">
                  <c:v>0.97</c:v>
                </c:pt>
                <c:pt idx="4">
                  <c:v>0.69</c:v>
                </c:pt>
                <c:pt idx="5">
                  <c:v>0.95</c:v>
                </c:pt>
                <c:pt idx="6">
                  <c:v>0.92</c:v>
                </c:pt>
                <c:pt idx="7">
                  <c:v>0.91</c:v>
                </c:pt>
              </c:numCache>
            </c:numRef>
          </c:val>
        </c:ser>
        <c:ser>
          <c:idx val="1"/>
          <c:order val="1"/>
          <c:tx>
            <c:strRef>
              <c:f>Munka1!$J$4</c:f>
              <c:strCache>
                <c:ptCount val="1"/>
                <c:pt idx="0">
                  <c:v>fordított</c:v>
                </c:pt>
              </c:strCache>
            </c:strRef>
          </c:tx>
          <c:invertIfNegative val="0"/>
          <c:cat>
            <c:strRef>
              <c:f>Munka1!$H$5:$H$12</c:f>
              <c:strCache>
                <c:ptCount val="8"/>
                <c:pt idx="0">
                  <c:v>Bécsi</c:v>
                </c:pt>
                <c:pt idx="1">
                  <c:v>Bod</c:v>
                </c:pt>
                <c:pt idx="2">
                  <c:v>Festetics</c:v>
                </c:pt>
                <c:pt idx="3">
                  <c:v>Guary</c:v>
                </c:pt>
                <c:pt idx="4">
                  <c:v>Jókai</c:v>
                </c:pt>
                <c:pt idx="5">
                  <c:v>Kaz.</c:v>
                </c:pt>
                <c:pt idx="6">
                  <c:v>Könyv.</c:v>
                </c:pt>
                <c:pt idx="7">
                  <c:v>lev.</c:v>
                </c:pt>
              </c:strCache>
            </c:strRef>
          </c:cat>
          <c:val>
            <c:numRef>
              <c:f>Munka1!$J$5:$J$12</c:f>
              <c:numCache>
                <c:formatCode>General</c:formatCode>
                <c:ptCount val="8"/>
                <c:pt idx="0">
                  <c:v>0.68</c:v>
                </c:pt>
                <c:pt idx="1">
                  <c:v>0.24</c:v>
                </c:pt>
                <c:pt idx="2">
                  <c:v>7.0000000000000007E-2</c:v>
                </c:pt>
                <c:pt idx="3">
                  <c:v>0.03</c:v>
                </c:pt>
                <c:pt idx="4">
                  <c:v>0.31</c:v>
                </c:pt>
                <c:pt idx="5">
                  <c:v>0.05</c:v>
                </c:pt>
                <c:pt idx="6">
                  <c:v>0.08</c:v>
                </c:pt>
                <c:pt idx="7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1586336"/>
        <c:axId val="291586728"/>
      </c:barChart>
      <c:catAx>
        <c:axId val="291586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1586728"/>
        <c:crosses val="autoZero"/>
        <c:auto val="1"/>
        <c:lblAlgn val="ctr"/>
        <c:lblOffset val="100"/>
        <c:noMultiLvlLbl val="0"/>
      </c:catAx>
      <c:valAx>
        <c:axId val="291586728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1586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cat>
            <c:strRef>
              <c:f>KG_tagadas_pos_vm!$A$22:$A$23</c:f>
              <c:strCache>
                <c:ptCount val="2"/>
                <c:pt idx="0">
                  <c:v>megszakított</c:v>
                </c:pt>
                <c:pt idx="1">
                  <c:v>fordított</c:v>
                </c:pt>
              </c:strCache>
            </c:strRef>
          </c:cat>
          <c:val>
            <c:numRef>
              <c:f>KG_tagadas_pos_vm!$B$22:$B$23</c:f>
              <c:numCache>
                <c:formatCode>General</c:formatCode>
                <c:ptCount val="2"/>
                <c:pt idx="0">
                  <c:v>0.53389830508474578</c:v>
                </c:pt>
                <c:pt idx="1">
                  <c:v>0.46610169491525422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cat>
            <c:strRef>
              <c:f>KG_tagadas_pos_vm!$A$16:$A$17</c:f>
              <c:strCache>
                <c:ptCount val="2"/>
                <c:pt idx="0">
                  <c:v>megszakított</c:v>
                </c:pt>
                <c:pt idx="1">
                  <c:v>fordított</c:v>
                </c:pt>
              </c:strCache>
            </c:strRef>
          </c:cat>
          <c:val>
            <c:numRef>
              <c:f>KG_tagadas_pos_vm!$B$16:$B$17</c:f>
              <c:numCache>
                <c:formatCode>General</c:formatCode>
                <c:ptCount val="2"/>
                <c:pt idx="0">
                  <c:v>0.5058139534883721</c:v>
                </c:pt>
                <c:pt idx="1">
                  <c:v>0.4941860465116279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0.5016</cdr:x>
      <cdr:y>0.53608</cdr:y>
    </cdr:from>
    <cdr:to>
      <cdr:x>0.75112</cdr:x>
      <cdr:y>0.64543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2026568" y="2118221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b="1" dirty="0" smtClean="0">
              <a:solidFill>
                <a:schemeClr val="bg1"/>
              </a:solidFill>
            </a:rPr>
            <a:t>53,4%</a:t>
          </a:r>
          <a:endParaRPr lang="hu-H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0.03821</cdr:x>
      <cdr:y>0.86411</cdr:y>
    </cdr:from>
    <cdr:to>
      <cdr:x>0.41249</cdr:x>
      <cdr:y>0.99168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154360" y="3414365"/>
          <a:ext cx="151216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dirty="0" smtClean="0"/>
            <a:t>N=118</a:t>
          </a:r>
          <a:endParaRPr lang="hu-HU" sz="2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0.07101</cdr:x>
      <cdr:y>0.37207</cdr:y>
    </cdr:from>
    <cdr:to>
      <cdr:x>0.2848</cdr:x>
      <cdr:y>0.50199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287015" y="1470149"/>
          <a:ext cx="864096" cy="5133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b="1" dirty="0" smtClean="0">
              <a:solidFill>
                <a:schemeClr val="bg1"/>
              </a:solidFill>
            </a:rPr>
            <a:t>49,4%</a:t>
          </a:r>
          <a:endParaRPr lang="hu-H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0.49859</cdr:x>
      <cdr:y>0.50199</cdr:y>
    </cdr:from>
    <cdr:to>
      <cdr:x>0.81928</cdr:x>
      <cdr:y>0.66365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2015207" y="1983497"/>
          <a:ext cx="1296144" cy="6387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b="1" dirty="0" smtClean="0">
              <a:solidFill>
                <a:schemeClr val="bg1"/>
              </a:solidFill>
            </a:rPr>
            <a:t>50,6%</a:t>
          </a:r>
          <a:endParaRPr lang="hu-H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0.03538</cdr:x>
      <cdr:y>0.86411</cdr:y>
    </cdr:from>
    <cdr:to>
      <cdr:x>0.37388</cdr:x>
      <cdr:y>0.97346</cdr:y>
    </cdr:to>
    <cdr:sp macro="" textlink="">
      <cdr:nvSpPr>
        <cdr:cNvPr id="4" name="Szövegdoboz 3"/>
        <cdr:cNvSpPr txBox="1"/>
      </cdr:nvSpPr>
      <cdr:spPr>
        <a:xfrm xmlns:a="http://schemas.openxmlformats.org/drawingml/2006/main">
          <a:off x="142999" y="3414365"/>
          <a:ext cx="136815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2000" dirty="0" smtClean="0"/>
            <a:t>N=172</a:t>
          </a:r>
          <a:endParaRPr lang="hu-HU" sz="2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7BD39-22E0-4F94-A276-99294E96D732}" type="datetimeFigureOut">
              <a:rPr lang="hu-HU" smtClean="0"/>
              <a:t>2017.11.19.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A7CFF-CE5D-48AB-97EC-08F770310C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71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Persze nem szabad elfelejteni, hogy nagyon sok a Két</a:t>
            </a:r>
            <a:r>
              <a:rPr lang="hu-HU" baseline="0" dirty="0" smtClean="0"/>
              <a:t> könyvben is a bibliai idézet!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5DCA7-3438-4BE2-B289-0388D69C6F27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177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1530-535E-4740-A756-477ACF9DFC39}" type="datetimeFigureOut">
              <a:rPr lang="hu-HU" smtClean="0"/>
              <a:t>2017.11.19.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5B7F-899B-4A9F-BD4E-CAE43B4AD6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709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1530-535E-4740-A756-477ACF9DFC39}" type="datetimeFigureOut">
              <a:rPr lang="hu-HU" smtClean="0"/>
              <a:t>2017.11.19.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5B7F-899B-4A9F-BD4E-CAE43B4AD6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927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1530-535E-4740-A756-477ACF9DFC39}" type="datetimeFigureOut">
              <a:rPr lang="hu-HU" smtClean="0"/>
              <a:t>2017.11.19.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5B7F-899B-4A9F-BD4E-CAE43B4AD6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621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1530-535E-4740-A756-477ACF9DFC39}" type="datetimeFigureOut">
              <a:rPr lang="hu-HU" smtClean="0"/>
              <a:t>2017.11.19.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5B7F-899B-4A9F-BD4E-CAE43B4AD6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158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1530-535E-4740-A756-477ACF9DFC39}" type="datetimeFigureOut">
              <a:rPr lang="hu-HU" smtClean="0"/>
              <a:t>2017.11.19.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5B7F-899B-4A9F-BD4E-CAE43B4AD6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529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1530-535E-4740-A756-477ACF9DFC39}" type="datetimeFigureOut">
              <a:rPr lang="hu-HU" smtClean="0"/>
              <a:t>2017.11.19.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5B7F-899B-4A9F-BD4E-CAE43B4AD6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704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1530-535E-4740-A756-477ACF9DFC39}" type="datetimeFigureOut">
              <a:rPr lang="hu-HU" smtClean="0"/>
              <a:t>2017.11.19.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5B7F-899B-4A9F-BD4E-CAE43B4AD6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336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1530-535E-4740-A756-477ACF9DFC39}" type="datetimeFigureOut">
              <a:rPr lang="hu-HU" smtClean="0"/>
              <a:t>2017.11.19.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5B7F-899B-4A9F-BD4E-CAE43B4AD6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966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1530-535E-4740-A756-477ACF9DFC39}" type="datetimeFigureOut">
              <a:rPr lang="hu-HU" smtClean="0"/>
              <a:t>2017.11.19.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5B7F-899B-4A9F-BD4E-CAE43B4AD6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659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1530-535E-4740-A756-477ACF9DFC39}" type="datetimeFigureOut">
              <a:rPr lang="hu-HU" smtClean="0"/>
              <a:t>2017.11.19.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5B7F-899B-4A9F-BD4E-CAE43B4AD6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6036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1530-535E-4740-A756-477ACF9DFC39}" type="datetimeFigureOut">
              <a:rPr lang="hu-HU" smtClean="0"/>
              <a:t>2017.11.19.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5B7F-899B-4A9F-BD4E-CAE43B4AD6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558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1530-535E-4740-A756-477ACF9DFC39}" type="datetimeFigureOut">
              <a:rPr lang="hu-HU" smtClean="0"/>
              <a:t>2017.11.19.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25B7F-899B-4A9F-BD4E-CAE43B4AD6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817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Hozzászólás </a:t>
            </a:r>
            <a:br>
              <a:rPr lang="hu-HU" dirty="0" smtClean="0"/>
            </a:br>
            <a:r>
              <a:rPr lang="hu-HU" dirty="0" err="1" smtClean="0"/>
              <a:t>Gugán</a:t>
            </a:r>
            <a:r>
              <a:rPr lang="hu-HU" dirty="0" smtClean="0"/>
              <a:t> Katalin előadásához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055533"/>
            <a:ext cx="9144000" cy="1904999"/>
          </a:xfrm>
        </p:spPr>
        <p:txBody>
          <a:bodyPr/>
          <a:lstStyle/>
          <a:p>
            <a:r>
              <a:rPr lang="hu-HU" sz="3600" i="1" dirty="0" smtClean="0"/>
              <a:t>É. Kiss Katalin</a:t>
            </a:r>
          </a:p>
          <a:p>
            <a:endParaRPr lang="hu-HU" dirty="0" smtClean="0"/>
          </a:p>
          <a:p>
            <a:r>
              <a:rPr lang="hu-HU" sz="3600" dirty="0" smtClean="0"/>
              <a:t>Nyelvtudományi Társaság 2017. nov. 21.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23371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  </a:t>
            </a:r>
            <a:r>
              <a:rPr lang="hu-HU" b="1" dirty="0" smtClean="0">
                <a:sym typeface="Wingdings" panose="05000000000000000000" pitchFamily="2" charset="2"/>
              </a:rPr>
              <a:t>Mi motiválta a </a:t>
            </a:r>
            <a:r>
              <a:rPr lang="hu-HU" b="1" dirty="0" err="1" smtClean="0"/>
              <a:t>VM</a:t>
            </a:r>
            <a:r>
              <a:rPr lang="hu-HU" b="1" dirty="0" smtClean="0"/>
              <a:t> nem V</a:t>
            </a:r>
            <a:r>
              <a:rPr lang="hu-HU" b="1" dirty="0" smtClean="0">
                <a:sym typeface="Wingdings" panose="05000000000000000000" pitchFamily="2" charset="2"/>
              </a:rPr>
              <a:t> nem V </a:t>
            </a:r>
            <a:r>
              <a:rPr lang="hu-HU" b="1" dirty="0" err="1" smtClean="0">
                <a:sym typeface="Wingdings" panose="05000000000000000000" pitchFamily="2" charset="2"/>
              </a:rPr>
              <a:t>VM</a:t>
            </a:r>
            <a:r>
              <a:rPr lang="hu-HU" b="1" dirty="0" smtClean="0">
                <a:sym typeface="Wingdings" panose="05000000000000000000" pitchFamily="2" charset="2"/>
              </a:rPr>
              <a:t> változást?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/>
              <a:t>Szelektív erők a Nem V </a:t>
            </a:r>
            <a:r>
              <a:rPr lang="hu-HU" b="1" dirty="0" err="1" smtClean="0"/>
              <a:t>VM</a:t>
            </a:r>
            <a:r>
              <a:rPr lang="hu-HU" b="1" dirty="0" smtClean="0"/>
              <a:t> sorrend mellett: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4800" y="1825625"/>
            <a:ext cx="11734800" cy="5032375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hu-HU" sz="3200" dirty="0" smtClean="0"/>
              <a:t>A tagadás általában a fő mondanivaló (a </a:t>
            </a:r>
            <a:r>
              <a:rPr lang="hu-HU" sz="3200" dirty="0" err="1" smtClean="0"/>
              <a:t>question</a:t>
            </a:r>
            <a:r>
              <a:rPr lang="hu-HU" sz="3200" dirty="0" smtClean="0"/>
              <a:t> </a:t>
            </a:r>
            <a:r>
              <a:rPr lang="hu-HU" sz="3200" dirty="0" err="1" smtClean="0"/>
              <a:t>at</a:t>
            </a:r>
            <a:r>
              <a:rPr lang="hu-HU" sz="3200" dirty="0" smtClean="0"/>
              <a:t> </a:t>
            </a:r>
            <a:r>
              <a:rPr lang="hu-HU" sz="3200" dirty="0" err="1" smtClean="0"/>
              <a:t>issue</a:t>
            </a:r>
            <a:r>
              <a:rPr lang="hu-HU" sz="3200" dirty="0"/>
              <a:t> </a:t>
            </a:r>
            <a:r>
              <a:rPr lang="hu-HU" sz="3200" dirty="0" smtClean="0"/>
              <a:t>‚szőnyegen lévő kérdés’) a mondatban. </a:t>
            </a:r>
            <a:r>
              <a:rPr lang="hu-HU" sz="3200" b="1" dirty="0" smtClean="0"/>
              <a:t>A magyarban a fő mondanivaló viseli a komment bal szélére eső főhangsúlyt, </a:t>
            </a:r>
            <a:r>
              <a:rPr lang="hu-HU" sz="3200" dirty="0" smtClean="0"/>
              <a:t>vö.</a:t>
            </a:r>
          </a:p>
          <a:p>
            <a:pPr marL="0" indent="0">
              <a:buNone/>
            </a:pPr>
            <a:r>
              <a:rPr lang="hu-HU" dirty="0" smtClean="0"/>
              <a:t>	János 		OLVAS.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János 		</a:t>
            </a:r>
            <a:r>
              <a:rPr lang="hu-HU" dirty="0" smtClean="0"/>
              <a:t>EL </a:t>
            </a:r>
            <a:r>
              <a:rPr lang="hu-HU" dirty="0" smtClean="0"/>
              <a:t>olvasta a könyvet.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A könyvet 	JÁNOS olvasta el.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János 		NEM olvasta el a könyvet.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A könyvet 	NEM János olvasta el.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A könyvet 	JÁNOS nem olvasta el.</a:t>
            </a:r>
          </a:p>
          <a:p>
            <a:pPr marL="0" indent="0">
              <a:buNone/>
            </a:pPr>
            <a:r>
              <a:rPr lang="hu-HU" sz="3200" b="1" dirty="0" err="1" smtClean="0"/>
              <a:t>VM</a:t>
            </a:r>
            <a:r>
              <a:rPr lang="hu-HU" sz="3200" b="1" dirty="0" smtClean="0"/>
              <a:t> nem V</a:t>
            </a:r>
            <a:r>
              <a:rPr lang="hu-HU" sz="3200" b="1" i="1" dirty="0" smtClean="0"/>
              <a:t> </a:t>
            </a:r>
            <a:r>
              <a:rPr lang="hu-HU" sz="3200" b="1" dirty="0" smtClean="0"/>
              <a:t>esetén nem esik egybe a fő mondanivaló és a főhangsúly.</a:t>
            </a:r>
          </a:p>
          <a:p>
            <a:pPr marL="514350" indent="-514350"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4040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dirty="0"/>
              <a:t>Bizonyíték a </a:t>
            </a:r>
            <a:r>
              <a:rPr lang="hu-HU" b="1" i="1" dirty="0" smtClean="0"/>
              <a:t>Kerüljön </a:t>
            </a:r>
            <a:r>
              <a:rPr lang="hu-HU" b="1" i="1" dirty="0"/>
              <a:t>a fő mondanivaló a főhangsúlyos helyre </a:t>
            </a:r>
            <a:r>
              <a:rPr lang="hu-HU" b="1" dirty="0"/>
              <a:t>elv szerepe mellett: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dirty="0" smtClean="0"/>
              <a:t>A </a:t>
            </a:r>
            <a:r>
              <a:rPr lang="hu-HU" sz="3200" i="1" dirty="0" err="1" smtClean="0"/>
              <a:t>VM</a:t>
            </a:r>
            <a:r>
              <a:rPr lang="hu-HU" sz="3200" i="1" dirty="0" smtClean="0"/>
              <a:t> nem V </a:t>
            </a:r>
            <a:r>
              <a:rPr lang="hu-HU" sz="3200" dirty="0" smtClean="0"/>
              <a:t>szórend olyan környezetekben maradt fenn, ahol </a:t>
            </a:r>
          </a:p>
          <a:p>
            <a:pPr marL="0" indent="0">
              <a:buNone/>
            </a:pPr>
            <a:r>
              <a:rPr lang="hu-HU" sz="3200" dirty="0" smtClean="0"/>
              <a:t>(i) nem a tagadás a fő mondanivaló:</a:t>
            </a:r>
          </a:p>
          <a:p>
            <a:pPr marL="0" indent="0">
              <a:buNone/>
            </a:pPr>
            <a:r>
              <a:rPr lang="hu-HU" sz="3200" dirty="0" smtClean="0"/>
              <a:t>	(1) ADDIG </a:t>
            </a:r>
            <a:r>
              <a:rPr lang="hu-HU" sz="3200" dirty="0" smtClean="0"/>
              <a:t>vártam, </a:t>
            </a:r>
            <a:r>
              <a:rPr lang="hu-HU" sz="3200" dirty="0" smtClean="0"/>
              <a:t>amíg meg nem </a:t>
            </a:r>
            <a:r>
              <a:rPr lang="hu-HU" sz="3200" dirty="0" smtClean="0"/>
              <a:t>érkeztek</a:t>
            </a:r>
            <a:r>
              <a:rPr lang="hu-HU" sz="3200" dirty="0" smtClean="0"/>
              <a:t>.</a:t>
            </a:r>
          </a:p>
          <a:p>
            <a:pPr marL="0" indent="0">
              <a:buNone/>
            </a:pPr>
            <a:r>
              <a:rPr lang="hu-HU" sz="3200" dirty="0"/>
              <a:t>	</a:t>
            </a:r>
            <a:r>
              <a:rPr lang="hu-HU" sz="3200" dirty="0" smtClean="0"/>
              <a:t>(2) </a:t>
            </a:r>
            <a:r>
              <a:rPr lang="hu-HU" sz="3200" dirty="0" err="1" smtClean="0"/>
              <a:t>MEGsértődöm</a:t>
            </a:r>
            <a:r>
              <a:rPr lang="hu-HU" sz="3200" dirty="0" smtClean="0"/>
              <a:t>, ha meg nem mondod.</a:t>
            </a:r>
          </a:p>
          <a:p>
            <a:pPr marL="0" indent="0">
              <a:buNone/>
            </a:pPr>
            <a:r>
              <a:rPr lang="hu-HU" sz="3200" dirty="0"/>
              <a:t>	</a:t>
            </a:r>
            <a:r>
              <a:rPr lang="hu-HU" sz="3200" dirty="0" smtClean="0"/>
              <a:t>(3) NAGYON megsérült, épp hogy csak meg nem halt.</a:t>
            </a:r>
          </a:p>
          <a:p>
            <a:pPr marL="0" indent="0">
              <a:buNone/>
            </a:pPr>
            <a:r>
              <a:rPr lang="hu-HU" sz="3200" dirty="0" smtClean="0"/>
              <a:t>(</a:t>
            </a:r>
            <a:r>
              <a:rPr lang="hu-HU" sz="3200" dirty="0" err="1" smtClean="0"/>
              <a:t>ii</a:t>
            </a:r>
            <a:r>
              <a:rPr lang="hu-HU" sz="3200" dirty="0" smtClean="0"/>
              <a:t>) a </a:t>
            </a:r>
            <a:r>
              <a:rPr lang="hu-HU" sz="3200" dirty="0" smtClean="0"/>
              <a:t>tagadó </a:t>
            </a:r>
            <a:r>
              <a:rPr lang="hu-HU" sz="3200" dirty="0" smtClean="0"/>
              <a:t>névmás </a:t>
            </a:r>
            <a:r>
              <a:rPr lang="hu-HU" sz="3200" dirty="0" smtClean="0"/>
              <a:t>képviseli a </a:t>
            </a:r>
            <a:r>
              <a:rPr lang="hu-HU" sz="3200" dirty="0" smtClean="0"/>
              <a:t>fő </a:t>
            </a:r>
            <a:r>
              <a:rPr lang="hu-HU" sz="3200" dirty="0" smtClean="0"/>
              <a:t>mondanivalót</a:t>
            </a:r>
            <a:endParaRPr lang="hu-HU" sz="3200" dirty="0" smtClean="0"/>
          </a:p>
          <a:p>
            <a:pPr marL="0" indent="0">
              <a:buNone/>
            </a:pPr>
            <a:r>
              <a:rPr lang="hu-HU" sz="3200" dirty="0"/>
              <a:t>	</a:t>
            </a:r>
            <a:r>
              <a:rPr lang="hu-HU" sz="3200" dirty="0" smtClean="0"/>
              <a:t>(4) Nekem SENKI soha semmit el nem mond.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8867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Szelektív erők a </a:t>
            </a:r>
            <a:r>
              <a:rPr lang="hu-HU" b="1" i="1" dirty="0" smtClean="0"/>
              <a:t>nem </a:t>
            </a:r>
            <a:r>
              <a:rPr lang="hu-HU" b="1" i="1" dirty="0" smtClean="0"/>
              <a:t>V </a:t>
            </a:r>
            <a:r>
              <a:rPr lang="hu-HU" b="1" i="1" dirty="0" err="1" smtClean="0"/>
              <a:t>VM</a:t>
            </a:r>
            <a:r>
              <a:rPr lang="hu-HU" b="1" i="1" dirty="0" smtClean="0"/>
              <a:t> </a:t>
            </a:r>
            <a:r>
              <a:rPr lang="hu-HU" b="1" dirty="0" smtClean="0"/>
              <a:t>sorrend mellett: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b="1" dirty="0" smtClean="0"/>
              <a:t>2. A </a:t>
            </a:r>
            <a:r>
              <a:rPr lang="hu-HU" sz="3200" b="1" dirty="0" smtClean="0"/>
              <a:t>hatókörét megelőző tagadószó ikonikusabb.</a:t>
            </a:r>
            <a:endParaRPr lang="hu-HU" sz="3200" dirty="0" smtClean="0"/>
          </a:p>
          <a:p>
            <a:pPr marL="0" indent="0">
              <a:buNone/>
            </a:pPr>
            <a:r>
              <a:rPr lang="hu-HU" sz="3200" dirty="0" smtClean="0"/>
              <a:t>A </a:t>
            </a:r>
            <a:r>
              <a:rPr lang="hu-HU" sz="3200" i="1" dirty="0" err="1" smtClean="0"/>
              <a:t>VM</a:t>
            </a:r>
            <a:r>
              <a:rPr lang="hu-HU" sz="3200" i="1" dirty="0" smtClean="0"/>
              <a:t> nem V </a:t>
            </a:r>
            <a:r>
              <a:rPr lang="hu-HU" sz="3200" dirty="0" smtClean="0"/>
              <a:t>sorrend többértelmű:</a:t>
            </a:r>
          </a:p>
          <a:p>
            <a:pPr marL="0" indent="0">
              <a:buNone/>
            </a:pPr>
            <a:r>
              <a:rPr lang="hu-HU" sz="3200" dirty="0" smtClean="0"/>
              <a:t>	(5) 	Azért meg nem házasodott, mert szegény volt.</a:t>
            </a:r>
          </a:p>
          <a:p>
            <a:pPr marL="0" indent="0">
              <a:buNone/>
            </a:pPr>
            <a:r>
              <a:rPr lang="hu-HU" sz="3200" dirty="0" smtClean="0"/>
              <a:t>A </a:t>
            </a:r>
            <a:r>
              <a:rPr lang="hu-HU" sz="3200" i="1" dirty="0" smtClean="0"/>
              <a:t>nem (</a:t>
            </a:r>
            <a:r>
              <a:rPr lang="hu-HU" sz="3200" i="1" dirty="0" err="1" smtClean="0"/>
              <a:t>Foc</a:t>
            </a:r>
            <a:r>
              <a:rPr lang="hu-HU" sz="3200" i="1" dirty="0" smtClean="0"/>
              <a:t>) V </a:t>
            </a:r>
            <a:r>
              <a:rPr lang="hu-HU" sz="3200" i="1" dirty="0" err="1" smtClean="0"/>
              <a:t>VM</a:t>
            </a:r>
            <a:r>
              <a:rPr lang="hu-HU" sz="3200" dirty="0" smtClean="0"/>
              <a:t> sorrend egyértelmű:</a:t>
            </a:r>
            <a:endParaRPr lang="hu-HU" sz="3200" dirty="0"/>
          </a:p>
          <a:p>
            <a:pPr marL="0" indent="0">
              <a:buNone/>
            </a:pPr>
            <a:r>
              <a:rPr lang="hu-HU" sz="3200" dirty="0" smtClean="0"/>
              <a:t> 	(6) a. Nem azért házasodott meg, mert szegény volt.</a:t>
            </a:r>
          </a:p>
          <a:p>
            <a:pPr marL="0" indent="0">
              <a:buNone/>
            </a:pPr>
            <a:r>
              <a:rPr lang="hu-HU" sz="3200" dirty="0" smtClean="0"/>
              <a:t>	      b. Azért nem házasodott meg, mert szegény volt.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569393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Szelektív erők a </a:t>
            </a:r>
            <a:r>
              <a:rPr lang="hu-HU" b="1" i="1" dirty="0" smtClean="0"/>
              <a:t>nem V </a:t>
            </a:r>
            <a:r>
              <a:rPr lang="hu-HU" b="1" i="1" dirty="0" err="1" smtClean="0"/>
              <a:t>VM</a:t>
            </a:r>
            <a:r>
              <a:rPr lang="hu-HU" b="1" i="1" dirty="0" smtClean="0"/>
              <a:t> </a:t>
            </a:r>
            <a:r>
              <a:rPr lang="hu-HU" b="1" dirty="0" smtClean="0"/>
              <a:t>sorrend mellett: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4799" y="1851025"/>
            <a:ext cx="1167553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3200" b="1" dirty="0" smtClean="0"/>
              <a:t>3. Szintaktikai </a:t>
            </a:r>
            <a:r>
              <a:rPr lang="hu-HU" sz="3200" b="1" dirty="0" smtClean="0"/>
              <a:t>egységességre való törekvés</a:t>
            </a:r>
            <a:r>
              <a:rPr lang="hu-HU" sz="3200" dirty="0" smtClean="0"/>
              <a:t>:</a:t>
            </a:r>
          </a:p>
          <a:p>
            <a:pPr marL="0" indent="0">
              <a:buNone/>
            </a:pPr>
            <a:r>
              <a:rPr lang="hu-HU" sz="3200" dirty="0" smtClean="0"/>
              <a:t>A magyarban hatókörrel bíró elemen (kérdő operátor, kvantorok, határozók, fókusz) megelőzik </a:t>
            </a:r>
            <a:r>
              <a:rPr lang="hu-HU" sz="3200" dirty="0" smtClean="0"/>
              <a:t>hatókörüket </a:t>
            </a:r>
            <a:r>
              <a:rPr lang="hu-HU" sz="3200" dirty="0" smtClean="0">
                <a:sym typeface="Wingdings" panose="05000000000000000000" pitchFamily="2" charset="2"/>
              </a:rPr>
              <a:t></a:t>
            </a:r>
            <a:r>
              <a:rPr lang="hu-HU" sz="3200" dirty="0" smtClean="0"/>
              <a:t> </a:t>
            </a:r>
            <a:endParaRPr lang="hu-HU" sz="3200" dirty="0" smtClean="0"/>
          </a:p>
          <a:p>
            <a:pPr marL="0" indent="0">
              <a:buNone/>
            </a:pPr>
            <a:r>
              <a:rPr lang="hu-HU" sz="3200" i="1" dirty="0" smtClean="0"/>
              <a:t>Nem V </a:t>
            </a:r>
            <a:r>
              <a:rPr lang="hu-HU" sz="3200" i="1" dirty="0" err="1" smtClean="0"/>
              <a:t>VM</a:t>
            </a:r>
            <a:r>
              <a:rPr lang="hu-HU" sz="3200" i="1" dirty="0" smtClean="0"/>
              <a:t> </a:t>
            </a:r>
            <a:r>
              <a:rPr lang="hu-HU" sz="3200" dirty="0" smtClean="0"/>
              <a:t>sorrend esetén </a:t>
            </a:r>
            <a:r>
              <a:rPr lang="hu-HU" sz="3200" dirty="0" smtClean="0"/>
              <a:t>ez </a:t>
            </a:r>
            <a:r>
              <a:rPr lang="hu-HU" sz="3200" dirty="0" smtClean="0"/>
              <a:t>igaz a tagadásra is</a:t>
            </a:r>
            <a:r>
              <a:rPr lang="hu-HU" sz="3200" dirty="0" smtClean="0"/>
              <a:t>!</a:t>
            </a:r>
          </a:p>
          <a:p>
            <a:pPr marL="0" indent="0">
              <a:buNone/>
            </a:pPr>
            <a:endParaRPr lang="hu-HU" sz="3200" dirty="0" smtClean="0"/>
          </a:p>
          <a:p>
            <a:pPr marL="0" indent="0">
              <a:buNone/>
            </a:pPr>
            <a:r>
              <a:rPr lang="hu-HU" sz="3200" dirty="0" smtClean="0"/>
              <a:t>A </a:t>
            </a:r>
            <a:r>
              <a:rPr lang="hu-HU" sz="3200" i="1" dirty="0" err="1" smtClean="0"/>
              <a:t>VM</a:t>
            </a:r>
            <a:r>
              <a:rPr lang="hu-HU" sz="3200" i="1" dirty="0" smtClean="0"/>
              <a:t> nem V </a:t>
            </a:r>
            <a:r>
              <a:rPr lang="hu-HU" sz="3200" dirty="0" smtClean="0"/>
              <a:t>sorrend esetén virtuális (logikai) </a:t>
            </a:r>
            <a:r>
              <a:rPr lang="hu-HU" sz="3200" i="1" dirty="0" smtClean="0"/>
              <a:t>nem</a:t>
            </a:r>
            <a:r>
              <a:rPr lang="hu-HU" sz="3200" dirty="0" smtClean="0"/>
              <a:t>-emelés szükséges</a:t>
            </a:r>
            <a:r>
              <a:rPr lang="hu-HU" sz="3200" dirty="0" smtClean="0"/>
              <a:t>:</a:t>
            </a:r>
            <a:endParaRPr lang="hu-HU" sz="3200" dirty="0" smtClean="0"/>
          </a:p>
          <a:p>
            <a:pPr marL="0" indent="0">
              <a:buNone/>
            </a:pPr>
            <a:r>
              <a:rPr lang="hu-HU" sz="3200" dirty="0" smtClean="0"/>
              <a:t>(7) Addig olvastunk, amíg hirtelen ki </a:t>
            </a:r>
            <a:r>
              <a:rPr lang="hu-HU" sz="3200" u="sng" dirty="0" smtClean="0"/>
              <a:t>nem</a:t>
            </a:r>
            <a:r>
              <a:rPr lang="hu-HU" sz="3200" dirty="0" smtClean="0"/>
              <a:t> aludt a fény.</a:t>
            </a:r>
            <a:endParaRPr lang="hu-HU" sz="3200" dirty="0"/>
          </a:p>
          <a:p>
            <a:pPr marL="0" indent="0">
              <a:buNone/>
            </a:pPr>
            <a:r>
              <a:rPr lang="hu-HU" sz="3200" dirty="0" smtClean="0"/>
              <a:t>‚Addig olvastunk, amíg </a:t>
            </a:r>
            <a:r>
              <a:rPr lang="hu-HU" sz="3200" u="sng" dirty="0" smtClean="0"/>
              <a:t>nem</a:t>
            </a:r>
            <a:r>
              <a:rPr lang="hu-HU" sz="3200" dirty="0" smtClean="0"/>
              <a:t> történt meg, hogy hirtelen kialudt a fény.’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939349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Elméleti kérdések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1395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„</a:t>
            </a:r>
            <a:r>
              <a:rPr lang="hu-HU" sz="3200" dirty="0" err="1" smtClean="0"/>
              <a:t>Lightfoot</a:t>
            </a:r>
            <a:r>
              <a:rPr lang="hu-HU" sz="3200" dirty="0" smtClean="0"/>
              <a:t>: minden olyan változás-megközelítés, amely valamilyen </a:t>
            </a:r>
            <a:r>
              <a:rPr lang="hu-HU" sz="3200" dirty="0" err="1" smtClean="0"/>
              <a:t>direkcionalitással</a:t>
            </a:r>
            <a:r>
              <a:rPr lang="hu-HU" sz="3200" dirty="0" smtClean="0"/>
              <a:t> operál, problémás” – én nem ezt szűrtem le </a:t>
            </a:r>
            <a:r>
              <a:rPr lang="hu-HU" sz="3200" dirty="0" err="1" smtClean="0"/>
              <a:t>Lightfoot</a:t>
            </a:r>
            <a:r>
              <a:rPr lang="hu-HU" sz="3200" dirty="0" smtClean="0"/>
              <a:t> műveiből.</a:t>
            </a:r>
          </a:p>
          <a:p>
            <a:pPr marL="0" indent="0">
              <a:buNone/>
            </a:pPr>
            <a:r>
              <a:rPr lang="hu-HU" sz="3200" dirty="0" err="1" smtClean="0"/>
              <a:t>Lightfoot</a:t>
            </a:r>
            <a:r>
              <a:rPr lang="hu-HU" sz="3200" dirty="0" smtClean="0"/>
              <a:t>: a mondattani változások megjósolhatatlanok (nem lévén olyan elmélet, mely pontosan meghatározza a változások lehetséges és nem lehetséges irányait), ezért dokumentumok híján nem lehet </a:t>
            </a:r>
            <a:r>
              <a:rPr lang="hu-HU" sz="3200" dirty="0" smtClean="0"/>
              <a:t>korábbi nyelvállapotokat </a:t>
            </a:r>
            <a:r>
              <a:rPr lang="hu-HU" sz="3200" dirty="0" smtClean="0"/>
              <a:t>rekonstruálni. </a:t>
            </a:r>
          </a:p>
          <a:p>
            <a:pPr marL="0" indent="0">
              <a:buNone/>
            </a:pPr>
            <a:r>
              <a:rPr lang="hu-HU" sz="3200" dirty="0" smtClean="0"/>
              <a:t>A változásokban </a:t>
            </a:r>
            <a:r>
              <a:rPr lang="hu-HU" sz="3200" u="sng" dirty="0" smtClean="0"/>
              <a:t>utólag</a:t>
            </a:r>
            <a:r>
              <a:rPr lang="hu-HU" sz="3200" dirty="0" smtClean="0"/>
              <a:t> felismerhetjük az irányt, a motivációt.</a:t>
            </a:r>
          </a:p>
        </p:txBody>
      </p:sp>
    </p:spTree>
    <p:extLst>
      <p:ext uri="{BB962C8B-B14F-4D97-AF65-F5344CB8AC3E}">
        <p14:creationId xmlns:p14="http://schemas.microsoft.com/office/powerpoint/2010/main" val="2628963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98499" y="229659"/>
            <a:ext cx="10795000" cy="1325563"/>
          </a:xfrm>
        </p:spPr>
        <p:txBody>
          <a:bodyPr/>
          <a:lstStyle/>
          <a:p>
            <a:pPr algn="ctr"/>
            <a:r>
              <a:rPr lang="hu-HU" b="1" dirty="0" smtClean="0"/>
              <a:t>A változások irányának problémája a generatív nyelvelméletben: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8499" y="1295400"/>
            <a:ext cx="11053234" cy="4881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3200" b="1" dirty="0" smtClean="0"/>
          </a:p>
          <a:p>
            <a:pPr marL="0" indent="0">
              <a:buNone/>
            </a:pPr>
            <a:r>
              <a:rPr lang="hu-HU" sz="3200" dirty="0" smtClean="0"/>
              <a:t>Egy </a:t>
            </a:r>
            <a:r>
              <a:rPr lang="hu-HU" sz="3200" dirty="0" err="1" smtClean="0"/>
              <a:t>K2</a:t>
            </a:r>
            <a:r>
              <a:rPr lang="hu-HU" sz="3200" dirty="0" smtClean="0"/>
              <a:t> korszak új nyelvi jelenségeit nem lehet a </a:t>
            </a:r>
            <a:r>
              <a:rPr lang="hu-HU" sz="3200" dirty="0" err="1" smtClean="0"/>
              <a:t>K1</a:t>
            </a:r>
            <a:r>
              <a:rPr lang="hu-HU" sz="3200" dirty="0" smtClean="0"/>
              <a:t> korszak jelenségeiből levezetni. Nem a jelenségek alakulnak át; az őket létrehozó grammatikák változnak.</a:t>
            </a:r>
          </a:p>
          <a:p>
            <a:pPr marL="0" indent="0">
              <a:buNone/>
            </a:pPr>
            <a:r>
              <a:rPr lang="hu-HU" sz="3200" dirty="0" smtClean="0"/>
              <a:t>		  	</a:t>
            </a:r>
            <a:r>
              <a:rPr lang="hu-HU" sz="3200" dirty="0" err="1" smtClean="0"/>
              <a:t>K1</a:t>
            </a:r>
            <a:r>
              <a:rPr lang="hu-HU" sz="3200" dirty="0" smtClean="0"/>
              <a:t> jelenségek				</a:t>
            </a:r>
            <a:r>
              <a:rPr lang="hu-HU" sz="3200" dirty="0" err="1" smtClean="0"/>
              <a:t>K2</a:t>
            </a:r>
            <a:r>
              <a:rPr lang="hu-HU" sz="3200" dirty="0" smtClean="0"/>
              <a:t> jelenségek</a:t>
            </a:r>
          </a:p>
          <a:p>
            <a:pPr marL="0" indent="0">
              <a:buNone/>
            </a:pPr>
            <a:endParaRPr lang="hu-HU" sz="3200" dirty="0" smtClean="0"/>
          </a:p>
          <a:p>
            <a:pPr marL="0" indent="0">
              <a:buNone/>
            </a:pPr>
            <a:r>
              <a:rPr lang="hu-HU" sz="3200" dirty="0" err="1" smtClean="0"/>
              <a:t>G1</a:t>
            </a:r>
            <a:r>
              <a:rPr lang="hu-HU" sz="3200" dirty="0" smtClean="0"/>
              <a:t> grammatika				</a:t>
            </a:r>
            <a:r>
              <a:rPr lang="hu-HU" sz="3200" dirty="0" err="1" smtClean="0"/>
              <a:t>G2</a:t>
            </a:r>
            <a:r>
              <a:rPr lang="hu-HU" sz="3200" dirty="0" smtClean="0"/>
              <a:t> grammatika</a:t>
            </a:r>
            <a:r>
              <a:rPr lang="hu-HU" sz="3200" dirty="0"/>
              <a:t>	</a:t>
            </a:r>
          </a:p>
        </p:txBody>
      </p:sp>
      <p:cxnSp>
        <p:nvCxnSpPr>
          <p:cNvPr id="5" name="Egyenes összekötő nyíllal 4"/>
          <p:cNvCxnSpPr/>
          <p:nvPr/>
        </p:nvCxnSpPr>
        <p:spPr>
          <a:xfrm flipV="1">
            <a:off x="3060703" y="3903133"/>
            <a:ext cx="1477430" cy="55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4840813" y="3953932"/>
            <a:ext cx="1384303" cy="508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V="1">
            <a:off x="8813800" y="3856565"/>
            <a:ext cx="1286933" cy="651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688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4800" y="365125"/>
            <a:ext cx="1177713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 smtClean="0"/>
              <a:t>Hogy lehet, hogy a </a:t>
            </a:r>
            <a:r>
              <a:rPr lang="hu-HU" b="1" dirty="0" err="1" smtClean="0"/>
              <a:t>G1</a:t>
            </a:r>
            <a:r>
              <a:rPr lang="hu-HU" b="1" dirty="0" smtClean="0"/>
              <a:t> grammatikával létrehozott </a:t>
            </a:r>
            <a:r>
              <a:rPr lang="hu-HU" b="1" dirty="0" err="1" smtClean="0"/>
              <a:t>output-ból</a:t>
            </a:r>
            <a:r>
              <a:rPr lang="hu-HU" b="1" dirty="0" smtClean="0"/>
              <a:t> a </a:t>
            </a:r>
            <a:r>
              <a:rPr lang="hu-HU" b="1" dirty="0" err="1" smtClean="0"/>
              <a:t>K2</a:t>
            </a:r>
            <a:r>
              <a:rPr lang="hu-HU" b="1" dirty="0" smtClean="0"/>
              <a:t> korszak beszélői </a:t>
            </a:r>
            <a:r>
              <a:rPr lang="hu-HU" b="1" dirty="0" err="1" smtClean="0"/>
              <a:t>G2</a:t>
            </a:r>
            <a:r>
              <a:rPr lang="hu-HU" b="1" dirty="0" smtClean="0"/>
              <a:t> grammatikát vonnak el?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hu-HU" sz="12000" dirty="0" smtClean="0"/>
          </a:p>
          <a:p>
            <a:pPr marL="0" indent="0">
              <a:buNone/>
            </a:pPr>
            <a:r>
              <a:rPr lang="hu-HU" sz="12000" dirty="0" smtClean="0"/>
              <a:t>Megváltozhat a hallott nyelvi anyag gyakorisági összetétele</a:t>
            </a:r>
          </a:p>
          <a:p>
            <a:pPr>
              <a:buFontTx/>
              <a:buChar char="-"/>
            </a:pPr>
            <a:r>
              <a:rPr lang="hu-HU" sz="12000" dirty="0" smtClean="0"/>
              <a:t>kontaktusnyelv hatására</a:t>
            </a:r>
          </a:p>
          <a:p>
            <a:pPr>
              <a:buFontTx/>
              <a:buChar char="-"/>
            </a:pPr>
            <a:r>
              <a:rPr lang="hu-HU" sz="12000" dirty="0"/>
              <a:t>s</a:t>
            </a:r>
            <a:r>
              <a:rPr lang="hu-HU" sz="12000" dirty="0" smtClean="0"/>
              <a:t>odródás következtében</a:t>
            </a:r>
          </a:p>
          <a:p>
            <a:pPr>
              <a:buFontTx/>
              <a:buChar char="-"/>
            </a:pPr>
            <a:r>
              <a:rPr lang="hu-HU" sz="12000" dirty="0"/>
              <a:t>n</a:t>
            </a:r>
            <a:r>
              <a:rPr lang="hu-HU" sz="12000" dirty="0" smtClean="0"/>
              <a:t>yelvi divatok hatására</a:t>
            </a:r>
          </a:p>
          <a:p>
            <a:pPr>
              <a:buFontTx/>
              <a:buChar char="-"/>
            </a:pPr>
            <a:r>
              <a:rPr lang="hu-HU" sz="12000" dirty="0" smtClean="0"/>
              <a:t>fonológiai, szemantikai kopás miatt</a:t>
            </a:r>
          </a:p>
          <a:p>
            <a:pPr>
              <a:buFontTx/>
              <a:buChar char="-"/>
            </a:pPr>
            <a:r>
              <a:rPr lang="hu-HU" sz="12000" dirty="0" smtClean="0"/>
              <a:t>fokozott expresszivitásra való törekvés </a:t>
            </a:r>
            <a:r>
              <a:rPr lang="hu-HU" sz="12000" dirty="0" smtClean="0"/>
              <a:t>következtében</a:t>
            </a:r>
            <a:endParaRPr lang="hu-HU" sz="12000" dirty="0" smtClean="0"/>
          </a:p>
          <a:p>
            <a:pPr>
              <a:buFontTx/>
              <a:buChar char="-"/>
            </a:pPr>
            <a:r>
              <a:rPr lang="hu-HU" sz="12000" dirty="0" smtClean="0"/>
              <a:t>más grammatikai változás dominóhatása stb. következtében </a:t>
            </a:r>
          </a:p>
          <a:p>
            <a:pPr marL="0" indent="0">
              <a:buNone/>
            </a:pPr>
            <a:r>
              <a:rPr lang="hu-HU" sz="12000" dirty="0" smtClean="0">
                <a:sym typeface="Wingdings" panose="05000000000000000000" pitchFamily="2" charset="2"/>
              </a:rPr>
              <a:t>  </a:t>
            </a:r>
            <a:endParaRPr lang="hu-HU" sz="12000" dirty="0" smtClean="0"/>
          </a:p>
          <a:p>
            <a:pPr>
              <a:buFontTx/>
              <a:buChar char="-"/>
            </a:pPr>
            <a:endParaRPr lang="hu-HU" sz="12000" dirty="0" smtClean="0"/>
          </a:p>
          <a:p>
            <a:pPr marL="0" indent="0">
              <a:buNone/>
            </a:pPr>
            <a:endParaRPr lang="hu-HU" sz="12000" dirty="0"/>
          </a:p>
          <a:p>
            <a:pPr marL="0" indent="0">
              <a:buNone/>
            </a:pPr>
            <a:endParaRPr lang="hu-HU" sz="12000" dirty="0" smtClean="0"/>
          </a:p>
          <a:p>
            <a:pPr marL="0" indent="0">
              <a:buNone/>
            </a:pPr>
            <a:endParaRPr lang="hu-HU" sz="12000" dirty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8528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b="1" dirty="0" smtClean="0"/>
              <a:t>Egy </a:t>
            </a:r>
            <a:r>
              <a:rPr lang="hu-HU" sz="4000" b="1" dirty="0" smtClean="0"/>
              <a:t>új generáció akkor rendel </a:t>
            </a:r>
            <a:r>
              <a:rPr lang="hu-HU" sz="4000" b="1" dirty="0" err="1" smtClean="0"/>
              <a:t>G2</a:t>
            </a:r>
            <a:r>
              <a:rPr lang="hu-HU" sz="4000" b="1" dirty="0" smtClean="0"/>
              <a:t> grammatikát a </a:t>
            </a:r>
            <a:r>
              <a:rPr lang="hu-HU" sz="4000" b="1" dirty="0" err="1" smtClean="0"/>
              <a:t>G1</a:t>
            </a:r>
            <a:r>
              <a:rPr lang="hu-HU" sz="4000" b="1" dirty="0" smtClean="0"/>
              <a:t> grammatikával létrehozott nyelvi anyaghoz, ha az </a:t>
            </a:r>
            <a:r>
              <a:rPr lang="hu-HU" sz="4000" b="1" dirty="0" err="1" smtClean="0"/>
              <a:t>G2-vel</a:t>
            </a:r>
            <a:r>
              <a:rPr lang="hu-HU" sz="4000" b="1" dirty="0" smtClean="0"/>
              <a:t> gazdaságosabban létrehozható, mint </a:t>
            </a:r>
            <a:r>
              <a:rPr lang="hu-HU" sz="4000" b="1" dirty="0" err="1" smtClean="0"/>
              <a:t>G1-gyel</a:t>
            </a:r>
            <a:r>
              <a:rPr lang="hu-HU" sz="4000" b="1" dirty="0" smtClean="0"/>
              <a:t>.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125135"/>
            <a:ext cx="11125201" cy="447886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sz="3200" b="1" dirty="0" smtClean="0"/>
              <a:t>Gazdaságossági elvek </a:t>
            </a:r>
            <a:r>
              <a:rPr lang="hu-HU" sz="3200" dirty="0" smtClean="0"/>
              <a:t>(Van </a:t>
            </a:r>
            <a:r>
              <a:rPr lang="hu-HU" sz="3200" dirty="0" err="1" smtClean="0"/>
              <a:t>Gelderen</a:t>
            </a:r>
            <a:r>
              <a:rPr lang="hu-HU" sz="3200" dirty="0" smtClean="0"/>
              <a:t> (2011) The </a:t>
            </a:r>
            <a:r>
              <a:rPr lang="hu-HU" sz="3200" dirty="0" err="1" smtClean="0"/>
              <a:t>Linguistic</a:t>
            </a:r>
            <a:r>
              <a:rPr lang="hu-HU" sz="3200" dirty="0" smtClean="0"/>
              <a:t> </a:t>
            </a:r>
            <a:r>
              <a:rPr lang="hu-HU" sz="3200" dirty="0" err="1" smtClean="0"/>
              <a:t>Cycle</a:t>
            </a:r>
            <a:r>
              <a:rPr lang="hu-HU" sz="3200" dirty="0" smtClean="0"/>
              <a:t>. </a:t>
            </a:r>
            <a:r>
              <a:rPr lang="hu-HU" sz="3200" dirty="0" err="1" smtClean="0"/>
              <a:t>Language</a:t>
            </a:r>
            <a:r>
              <a:rPr lang="hu-HU" sz="3200" dirty="0" smtClean="0"/>
              <a:t> </a:t>
            </a:r>
            <a:r>
              <a:rPr lang="hu-HU" sz="3200" dirty="0" err="1" smtClean="0"/>
              <a:t>change</a:t>
            </a:r>
            <a:r>
              <a:rPr lang="hu-HU" sz="3200" dirty="0" smtClean="0"/>
              <a:t> and 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linguistic</a:t>
            </a:r>
            <a:r>
              <a:rPr lang="hu-HU" sz="3200" dirty="0" smtClean="0"/>
              <a:t> </a:t>
            </a:r>
            <a:r>
              <a:rPr lang="hu-HU" sz="3200" dirty="0" err="1" smtClean="0"/>
              <a:t>faculty</a:t>
            </a:r>
            <a:r>
              <a:rPr lang="hu-HU" sz="3200" dirty="0" smtClean="0"/>
              <a:t>):</a:t>
            </a:r>
            <a:endParaRPr lang="hu-HU" sz="3200" dirty="0"/>
          </a:p>
          <a:p>
            <a:pPr marL="0" indent="0">
              <a:buNone/>
            </a:pPr>
            <a:r>
              <a:rPr lang="hu-HU" sz="3200" dirty="0" smtClean="0"/>
              <a:t>- </a:t>
            </a:r>
            <a:r>
              <a:rPr lang="hu-HU" sz="3200" b="1" dirty="0" smtClean="0"/>
              <a:t>Be a </a:t>
            </a:r>
            <a:r>
              <a:rPr lang="hu-HU" sz="3200" b="1" dirty="0" err="1" smtClean="0"/>
              <a:t>head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rather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than</a:t>
            </a:r>
            <a:r>
              <a:rPr lang="hu-HU" sz="3200" b="1" dirty="0" smtClean="0"/>
              <a:t> a </a:t>
            </a:r>
            <a:r>
              <a:rPr lang="hu-HU" sz="3200" b="1" dirty="0" err="1" smtClean="0"/>
              <a:t>phrase</a:t>
            </a:r>
            <a:r>
              <a:rPr lang="hu-HU" sz="3200" b="1" dirty="0" smtClean="0"/>
              <a:t>  </a:t>
            </a:r>
            <a:r>
              <a:rPr lang="hu-HU" sz="3200" dirty="0" smtClean="0"/>
              <a:t>- elemezd a frázist fejként, ha </a:t>
            </a:r>
            <a:r>
              <a:rPr lang="hu-HU" sz="3200" dirty="0" smtClean="0"/>
              <a:t>lehet!</a:t>
            </a:r>
            <a:endParaRPr lang="hu-HU" sz="3200" dirty="0" smtClean="0"/>
          </a:p>
          <a:p>
            <a:pPr marL="0" indent="0">
              <a:buNone/>
            </a:pPr>
            <a:r>
              <a:rPr lang="hu-HU" sz="3200" dirty="0" smtClean="0"/>
              <a:t>- </a:t>
            </a:r>
            <a:r>
              <a:rPr lang="hu-HU" sz="3200" b="1" dirty="0" err="1" smtClean="0"/>
              <a:t>Merge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as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late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as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possible</a:t>
            </a:r>
            <a:r>
              <a:rPr lang="hu-HU" sz="3200" b="1" dirty="0" smtClean="0"/>
              <a:t> </a:t>
            </a:r>
            <a:r>
              <a:rPr lang="hu-HU" sz="3200" dirty="0" smtClean="0"/>
              <a:t>[be </a:t>
            </a:r>
            <a:r>
              <a:rPr lang="hu-HU" sz="3200" dirty="0" err="1" smtClean="0"/>
              <a:t>functional</a:t>
            </a:r>
            <a:r>
              <a:rPr lang="hu-HU" sz="3200" dirty="0" smtClean="0"/>
              <a:t> </a:t>
            </a:r>
            <a:r>
              <a:rPr lang="hu-HU" sz="3200" dirty="0" err="1" smtClean="0"/>
              <a:t>rather</a:t>
            </a:r>
            <a:r>
              <a:rPr lang="hu-HU" sz="3200" dirty="0" smtClean="0"/>
              <a:t> </a:t>
            </a:r>
            <a:r>
              <a:rPr lang="hu-HU" sz="3200" dirty="0" err="1" smtClean="0"/>
              <a:t>than</a:t>
            </a:r>
            <a:r>
              <a:rPr lang="hu-HU" sz="3200" dirty="0" smtClean="0"/>
              <a:t> </a:t>
            </a:r>
            <a:r>
              <a:rPr lang="hu-HU" sz="3200" dirty="0" err="1" smtClean="0"/>
              <a:t>semantic</a:t>
            </a:r>
            <a:r>
              <a:rPr lang="hu-HU" sz="3200" dirty="0" smtClean="0"/>
              <a:t>] </a:t>
            </a:r>
          </a:p>
          <a:p>
            <a:pPr marL="0" indent="0">
              <a:buNone/>
            </a:pPr>
            <a:r>
              <a:rPr lang="hu-HU" sz="3200" dirty="0" smtClean="0"/>
              <a:t>	elemezd a kiüresedett szemantikai tartalmú jegyet a szerkezetbe</a:t>
            </a:r>
          </a:p>
          <a:p>
            <a:pPr marL="0" indent="0">
              <a:buNone/>
            </a:pPr>
            <a:r>
              <a:rPr lang="hu-HU" sz="3200" dirty="0"/>
              <a:t>	</a:t>
            </a:r>
            <a:r>
              <a:rPr lang="hu-HU" sz="3200" dirty="0" smtClean="0"/>
              <a:t>magasabban beillesztett formális jegyként, ha </a:t>
            </a:r>
            <a:r>
              <a:rPr lang="hu-HU" sz="3200" dirty="0" smtClean="0"/>
              <a:t>lehet!</a:t>
            </a:r>
            <a:endParaRPr lang="hu-HU" sz="3200" dirty="0" smtClean="0"/>
          </a:p>
          <a:p>
            <a:pPr marL="0" indent="0">
              <a:buNone/>
            </a:pPr>
            <a:r>
              <a:rPr lang="hu-HU" sz="3200" dirty="0" smtClean="0"/>
              <a:t>- </a:t>
            </a:r>
            <a:r>
              <a:rPr lang="hu-HU" sz="3200" b="1" dirty="0" err="1" smtClean="0"/>
              <a:t>Move</a:t>
            </a:r>
            <a:r>
              <a:rPr lang="hu-HU" sz="3200" b="1" dirty="0" smtClean="0"/>
              <a:t> </a:t>
            </a:r>
            <a:r>
              <a:rPr lang="hu-HU" sz="3200" b="1" dirty="0" err="1"/>
              <a:t>as</a:t>
            </a:r>
            <a:r>
              <a:rPr lang="hu-HU" sz="3200" b="1" dirty="0"/>
              <a:t> </a:t>
            </a:r>
            <a:r>
              <a:rPr lang="hu-HU" sz="3200" b="1" dirty="0" err="1"/>
              <a:t>little</a:t>
            </a:r>
            <a:r>
              <a:rPr lang="hu-HU" sz="3200" b="1" dirty="0"/>
              <a:t> </a:t>
            </a:r>
            <a:r>
              <a:rPr lang="hu-HU" sz="3200" b="1" dirty="0" err="1"/>
              <a:t>as</a:t>
            </a:r>
            <a:r>
              <a:rPr lang="hu-HU" sz="3200" b="1" dirty="0"/>
              <a:t> </a:t>
            </a:r>
            <a:r>
              <a:rPr lang="hu-HU" sz="3200" b="1" dirty="0" err="1" smtClean="0"/>
              <a:t>possible</a:t>
            </a:r>
            <a:r>
              <a:rPr lang="hu-HU" sz="3200" b="1" dirty="0" smtClean="0"/>
              <a:t> </a:t>
            </a:r>
            <a:r>
              <a:rPr lang="hu-HU" sz="3200" dirty="0" smtClean="0"/>
              <a:t>– ne feltételezz mozgatást, ha nem </a:t>
            </a:r>
            <a:r>
              <a:rPr lang="hu-HU" sz="3200" dirty="0" smtClean="0"/>
              <a:t>muszáj!</a:t>
            </a:r>
            <a:endParaRPr lang="hu-HU" sz="3200" dirty="0" smtClean="0"/>
          </a:p>
          <a:p>
            <a:pPr marL="0" indent="0">
              <a:buNone/>
            </a:pPr>
            <a:r>
              <a:rPr lang="hu-HU" sz="3200" dirty="0" smtClean="0"/>
              <a:t>- </a:t>
            </a:r>
            <a:r>
              <a:rPr lang="hu-HU" sz="3200" b="1" dirty="0" err="1" smtClean="0"/>
              <a:t>Iconicity</a:t>
            </a:r>
            <a:r>
              <a:rPr lang="hu-HU" sz="3200" b="1" dirty="0" smtClean="0"/>
              <a:t> is </a:t>
            </a:r>
            <a:r>
              <a:rPr lang="hu-HU" sz="3200" b="1" dirty="0" err="1" smtClean="0"/>
              <a:t>economical</a:t>
            </a:r>
            <a:r>
              <a:rPr lang="hu-HU" sz="3200" b="1" dirty="0" smtClean="0"/>
              <a:t> </a:t>
            </a:r>
            <a:r>
              <a:rPr lang="hu-HU" sz="3200" dirty="0" smtClean="0"/>
              <a:t>– az ikonikusság (transzparencia) </a:t>
            </a:r>
            <a:r>
              <a:rPr lang="hu-HU" sz="3200" dirty="0" smtClean="0"/>
              <a:t>gazdaságos!</a:t>
            </a:r>
            <a:endParaRPr lang="hu-HU" sz="3200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5642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A változások </a:t>
            </a:r>
            <a:r>
              <a:rPr lang="hu-HU" b="1" dirty="0" err="1" smtClean="0"/>
              <a:t>lokusza</a:t>
            </a:r>
            <a:r>
              <a:rPr lang="hu-HU" b="1" dirty="0" smtClean="0"/>
              <a:t> a gyermeki nyelvelsajátítás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92667" y="1825625"/>
            <a:ext cx="110490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000" b="1" dirty="0" smtClean="0"/>
              <a:t>Miért feltételezzük, </a:t>
            </a:r>
            <a:r>
              <a:rPr lang="hu-HU" sz="3000" b="1" dirty="0" smtClean="0"/>
              <a:t>hogy az anyanyelvüket tanuló </a:t>
            </a:r>
            <a:r>
              <a:rPr lang="hu-HU" sz="3000" b="1" u="sng" dirty="0" smtClean="0"/>
              <a:t>gyerekek</a:t>
            </a:r>
            <a:r>
              <a:rPr lang="hu-HU" sz="3000" b="1" dirty="0" smtClean="0"/>
              <a:t> grammatikájában jelennek meg a változások?</a:t>
            </a:r>
          </a:p>
          <a:p>
            <a:pPr marL="0" indent="0">
              <a:buNone/>
            </a:pPr>
            <a:r>
              <a:rPr lang="hu-HU" sz="3000" b="1" dirty="0" smtClean="0"/>
              <a:t>Bizonyított tény, hogy </a:t>
            </a:r>
            <a:r>
              <a:rPr lang="hu-HU" sz="3000" b="1" dirty="0" smtClean="0"/>
              <a:t>pubertásra rögzül a </a:t>
            </a:r>
            <a:r>
              <a:rPr lang="hu-HU" sz="3000" b="1" dirty="0" smtClean="0"/>
              <a:t>grammatika. Később </a:t>
            </a:r>
            <a:r>
              <a:rPr lang="hu-HU" sz="3000" b="1" dirty="0" smtClean="0"/>
              <a:t>csak periferikus szabályok </a:t>
            </a:r>
            <a:r>
              <a:rPr lang="hu-HU" sz="3000" b="1" dirty="0" smtClean="0"/>
              <a:t>adódnak </a:t>
            </a:r>
            <a:r>
              <a:rPr lang="hu-HU" sz="3000" b="1" dirty="0" smtClean="0"/>
              <a:t>hozzá. </a:t>
            </a:r>
          </a:p>
          <a:p>
            <a:pPr marL="0" indent="0">
              <a:buNone/>
            </a:pPr>
            <a:r>
              <a:rPr lang="hu-HU" sz="3000" dirty="0" smtClean="0"/>
              <a:t>Pl.: oroszországi uráli nyelvek: </a:t>
            </a:r>
            <a:endParaRPr lang="hu-HU" sz="3000" dirty="0" smtClean="0"/>
          </a:p>
          <a:p>
            <a:pPr marL="0" indent="0">
              <a:buNone/>
            </a:pPr>
            <a:r>
              <a:rPr lang="hu-HU" sz="3000" dirty="0" smtClean="0"/>
              <a:t>az </a:t>
            </a:r>
            <a:r>
              <a:rPr lang="hu-HU" sz="3000" dirty="0" smtClean="0"/>
              <a:t>újító szerkezetek elfogadottsága az életkorral fordítottan arányos – a fiatal generációk uráli anyanyelve már </a:t>
            </a:r>
            <a:r>
              <a:rPr lang="hu-HU" sz="3000" dirty="0" err="1" smtClean="0"/>
              <a:t>SVO</a:t>
            </a:r>
            <a:r>
              <a:rPr lang="hu-HU" sz="3000" dirty="0" smtClean="0"/>
              <a:t> alapszerkezetű; az idősebbeknél az </a:t>
            </a:r>
            <a:r>
              <a:rPr lang="hu-HU" sz="3000" dirty="0" err="1" smtClean="0"/>
              <a:t>SVO</a:t>
            </a:r>
            <a:r>
              <a:rPr lang="hu-HU" sz="3000" dirty="0" smtClean="0"/>
              <a:t> változatok még periferikusak.</a:t>
            </a:r>
            <a:endParaRPr lang="hu-HU" sz="3000" dirty="0"/>
          </a:p>
          <a:p>
            <a:pPr marL="0" indent="0">
              <a:buNone/>
            </a:pPr>
            <a:r>
              <a:rPr lang="hu-HU" sz="3000" b="1" dirty="0" smtClean="0"/>
              <a:t>A felnőttek szerepe a változatok terjedésében, a gyakorisági változatok megoszlásában meghatározó.</a:t>
            </a:r>
            <a:endParaRPr lang="hu-HU" sz="3000" b="1" dirty="0"/>
          </a:p>
        </p:txBody>
      </p:sp>
    </p:spTree>
    <p:extLst>
      <p:ext uri="{BB962C8B-B14F-4D97-AF65-F5344CB8AC3E}">
        <p14:creationId xmlns:p14="http://schemas.microsoft.com/office/powerpoint/2010/main" val="42052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54529"/>
            <a:ext cx="10642600" cy="1325563"/>
          </a:xfrm>
        </p:spPr>
        <p:txBody>
          <a:bodyPr/>
          <a:lstStyle/>
          <a:p>
            <a:r>
              <a:rPr lang="hu-HU" dirty="0" smtClean="0"/>
              <a:t>	</a:t>
            </a:r>
            <a:r>
              <a:rPr lang="hu-HU" sz="4000" b="1" dirty="0" smtClean="0"/>
              <a:t>A </a:t>
            </a:r>
            <a:r>
              <a:rPr lang="hu-HU" sz="4000" b="1" i="1" dirty="0" err="1" smtClean="0"/>
              <a:t>VM</a:t>
            </a:r>
            <a:r>
              <a:rPr lang="hu-HU" sz="4000" b="1" i="1" dirty="0" smtClean="0"/>
              <a:t> nem V </a:t>
            </a:r>
            <a:r>
              <a:rPr lang="hu-HU" sz="4000" b="1" dirty="0" smtClean="0"/>
              <a:t>szórend által felvetett kérdések: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67267" y="1707091"/>
            <a:ext cx="11032066" cy="4351338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hu-HU" sz="3500" dirty="0" smtClean="0"/>
              <a:t>Miért terjedt lassabban az </a:t>
            </a:r>
            <a:r>
              <a:rPr lang="hu-HU" sz="3500" dirty="0" err="1" smtClean="0"/>
              <a:t>SVO</a:t>
            </a:r>
            <a:r>
              <a:rPr lang="hu-HU" sz="3500" dirty="0" smtClean="0"/>
              <a:t> nyelvekre jellemző  szórend (külön operátor-mező a bal periférián) a tagadó mondatokban, mint pl. a kérdőkben?</a:t>
            </a:r>
          </a:p>
          <a:p>
            <a:pPr marL="0" indent="0">
              <a:buNone/>
            </a:pPr>
            <a:r>
              <a:rPr lang="hu-HU" sz="3200" dirty="0" smtClean="0"/>
              <a:t>		</a:t>
            </a:r>
          </a:p>
          <a:p>
            <a:pPr marL="0" indent="0">
              <a:buNone/>
            </a:pPr>
            <a:r>
              <a:rPr lang="hu-HU" sz="3500" dirty="0" smtClean="0"/>
              <a:t>2. Miért fordult vissza a korai kódexekben megindult </a:t>
            </a:r>
            <a:r>
              <a:rPr lang="hu-HU" sz="3500" dirty="0" err="1" smtClean="0"/>
              <a:t>VM</a:t>
            </a:r>
            <a:r>
              <a:rPr lang="hu-HU" sz="3500" dirty="0" smtClean="0"/>
              <a:t> nem</a:t>
            </a:r>
          </a:p>
          <a:p>
            <a:pPr marL="0" indent="0">
              <a:buNone/>
            </a:pPr>
            <a:r>
              <a:rPr lang="hu-HU" sz="3500" dirty="0" smtClean="0"/>
              <a:t>    V</a:t>
            </a:r>
            <a:r>
              <a:rPr lang="hu-HU" sz="3500" dirty="0" smtClean="0">
                <a:sym typeface="Wingdings" panose="05000000000000000000" pitchFamily="2" charset="2"/>
              </a:rPr>
              <a:t> nem V </a:t>
            </a:r>
            <a:r>
              <a:rPr lang="hu-HU" sz="3500" dirty="0" err="1" smtClean="0">
                <a:sym typeface="Wingdings" panose="05000000000000000000" pitchFamily="2" charset="2"/>
              </a:rPr>
              <a:t>VM</a:t>
            </a:r>
            <a:r>
              <a:rPr lang="hu-HU" sz="3500" dirty="0" smtClean="0">
                <a:sym typeface="Wingdings" panose="05000000000000000000" pitchFamily="2" charset="2"/>
              </a:rPr>
              <a:t> változás?</a:t>
            </a:r>
          </a:p>
          <a:p>
            <a:pPr marL="0" indent="0">
              <a:buNone/>
            </a:pPr>
            <a:endParaRPr lang="hu-HU" sz="32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hu-HU" sz="3500" dirty="0" smtClean="0">
                <a:sym typeface="Wingdings" panose="05000000000000000000" pitchFamily="2" charset="2"/>
              </a:rPr>
              <a:t>3. Mi motiválta a </a:t>
            </a:r>
            <a:r>
              <a:rPr lang="hu-HU" sz="3500" dirty="0" err="1"/>
              <a:t>VM</a:t>
            </a:r>
            <a:r>
              <a:rPr lang="hu-HU" sz="3500" dirty="0"/>
              <a:t> nem V</a:t>
            </a:r>
            <a:r>
              <a:rPr lang="hu-HU" sz="3500" dirty="0">
                <a:sym typeface="Wingdings" panose="05000000000000000000" pitchFamily="2" charset="2"/>
              </a:rPr>
              <a:t> nem V </a:t>
            </a:r>
            <a:r>
              <a:rPr lang="hu-HU" sz="3500" dirty="0" err="1">
                <a:sym typeface="Wingdings" panose="05000000000000000000" pitchFamily="2" charset="2"/>
              </a:rPr>
              <a:t>VM</a:t>
            </a:r>
            <a:r>
              <a:rPr lang="hu-HU" sz="3500" dirty="0">
                <a:sym typeface="Wingdings" panose="05000000000000000000" pitchFamily="2" charset="2"/>
              </a:rPr>
              <a:t> </a:t>
            </a:r>
            <a:r>
              <a:rPr lang="hu-HU" sz="3500" dirty="0" smtClean="0">
                <a:sym typeface="Wingdings" panose="05000000000000000000" pitchFamily="2" charset="2"/>
              </a:rPr>
              <a:t>változást?</a:t>
            </a:r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284485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dirty="0"/>
              <a:t>Miért </a:t>
            </a:r>
            <a:r>
              <a:rPr lang="hu-HU" b="1" dirty="0" smtClean="0"/>
              <a:t>terjedhetett lassan a </a:t>
            </a:r>
            <a:r>
              <a:rPr lang="hu-HU" b="1" dirty="0"/>
              <a:t>tagadó </a:t>
            </a:r>
            <a:r>
              <a:rPr lang="hu-HU" b="1" dirty="0" smtClean="0"/>
              <a:t>projekció kiépülése?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3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 err="1" smtClean="0"/>
              <a:t>hatókörértelmezés</a:t>
            </a:r>
            <a:r>
              <a:rPr lang="hu-HU" dirty="0" smtClean="0"/>
              <a:t> elvének (az operátorok vezérlik hatókörüket) teljesülési módjai: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(1)              </a:t>
            </a:r>
            <a:r>
              <a:rPr lang="hu-HU" dirty="0" err="1" smtClean="0"/>
              <a:t>NegP</a:t>
            </a:r>
            <a:r>
              <a:rPr lang="hu-HU" dirty="0" smtClean="0"/>
              <a:t>				(2)   	</a:t>
            </a:r>
            <a:r>
              <a:rPr lang="hu-HU" dirty="0" err="1" smtClean="0"/>
              <a:t>NegVP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     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</a:t>
            </a:r>
            <a:r>
              <a:rPr lang="hu-HU" dirty="0" err="1" smtClean="0"/>
              <a:t>Neg</a:t>
            </a:r>
            <a:r>
              <a:rPr lang="hu-HU" dirty="0" smtClean="0"/>
              <a:t>           VP                   		      </a:t>
            </a:r>
            <a:r>
              <a:rPr lang="hu-HU" dirty="0" err="1" smtClean="0"/>
              <a:t>DP</a:t>
            </a:r>
            <a:r>
              <a:rPr lang="hu-HU" dirty="0" smtClean="0"/>
              <a:t>             </a:t>
            </a:r>
            <a:r>
              <a:rPr lang="hu-HU" dirty="0" err="1" smtClean="0"/>
              <a:t>NegV</a:t>
            </a:r>
            <a:r>
              <a:rPr lang="hu-HU" dirty="0" smtClean="0"/>
              <a:t>’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                   </a:t>
            </a:r>
            <a:r>
              <a:rPr lang="hu-HU" dirty="0" err="1" smtClean="0"/>
              <a:t>DP</a:t>
            </a:r>
            <a:r>
              <a:rPr lang="hu-HU" dirty="0" smtClean="0"/>
              <a:t>             V’				 </a:t>
            </a:r>
            <a:r>
              <a:rPr lang="hu-HU" dirty="0" err="1" smtClean="0"/>
              <a:t>NegV</a:t>
            </a:r>
            <a:r>
              <a:rPr lang="hu-HU" dirty="0" smtClean="0"/>
              <a:t>		</a:t>
            </a:r>
            <a:r>
              <a:rPr lang="hu-HU" dirty="0" err="1" smtClean="0"/>
              <a:t>DP</a:t>
            </a:r>
            <a:r>
              <a:rPr lang="hu-HU" dirty="0" smtClean="0"/>
              <a:t>	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                         V                 </a:t>
            </a:r>
            <a:r>
              <a:rPr lang="hu-HU" dirty="0" err="1" smtClean="0"/>
              <a:t>DP</a:t>
            </a:r>
            <a:r>
              <a:rPr lang="hu-HU" dirty="0" smtClean="0"/>
              <a:t>                      </a:t>
            </a:r>
            <a:r>
              <a:rPr lang="hu-HU" dirty="0"/>
              <a:t> </a:t>
            </a:r>
            <a:r>
              <a:rPr lang="hu-HU" dirty="0" smtClean="0"/>
              <a:t>  nem      V</a:t>
            </a:r>
          </a:p>
        </p:txBody>
      </p:sp>
      <p:cxnSp>
        <p:nvCxnSpPr>
          <p:cNvPr id="5" name="Egyenes összekötő 4"/>
          <p:cNvCxnSpPr/>
          <p:nvPr/>
        </p:nvCxnSpPr>
        <p:spPr>
          <a:xfrm flipH="1">
            <a:off x="2032001" y="3190083"/>
            <a:ext cx="651933" cy="491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 flipH="1">
            <a:off x="7360707" y="5188215"/>
            <a:ext cx="425449" cy="597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 flipH="1">
            <a:off x="7988301" y="4246827"/>
            <a:ext cx="651933" cy="491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H="1">
            <a:off x="3354913" y="5156200"/>
            <a:ext cx="651933" cy="491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H="1">
            <a:off x="2666998" y="4246827"/>
            <a:ext cx="651933" cy="491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 flipH="1">
            <a:off x="7247466" y="3190083"/>
            <a:ext cx="651933" cy="491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2683933" y="3190083"/>
            <a:ext cx="651933" cy="491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7789333" y="5188215"/>
            <a:ext cx="524934" cy="569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8614834" y="4246827"/>
            <a:ext cx="651933" cy="491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7869767" y="3197227"/>
            <a:ext cx="651933" cy="491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3308348" y="4246827"/>
            <a:ext cx="651933" cy="491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4006846" y="5156200"/>
            <a:ext cx="651933" cy="491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63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9734" y="1169458"/>
            <a:ext cx="10515600" cy="1345142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 smtClean="0"/>
              <a:t>Miért fordult vissza a korai kódexekben megindult </a:t>
            </a:r>
            <a:r>
              <a:rPr lang="hu-HU" b="1" i="1" dirty="0" err="1" smtClean="0"/>
              <a:t>VM</a:t>
            </a:r>
            <a:r>
              <a:rPr lang="hu-HU" b="1" i="1" dirty="0" smtClean="0"/>
              <a:t> nem V</a:t>
            </a:r>
            <a:r>
              <a:rPr lang="hu-HU" b="1" dirty="0" smtClean="0">
                <a:sym typeface="Wingdings" panose="05000000000000000000" pitchFamily="2" charset="2"/>
              </a:rPr>
              <a:t> </a:t>
            </a:r>
            <a:r>
              <a:rPr lang="hu-HU" b="1" i="1" dirty="0" smtClean="0">
                <a:sym typeface="Wingdings" panose="05000000000000000000" pitchFamily="2" charset="2"/>
              </a:rPr>
              <a:t>nem V </a:t>
            </a:r>
            <a:r>
              <a:rPr lang="hu-HU" b="1" i="1" dirty="0" err="1" smtClean="0">
                <a:sym typeface="Wingdings" panose="05000000000000000000" pitchFamily="2" charset="2"/>
              </a:rPr>
              <a:t>VM</a:t>
            </a:r>
            <a:r>
              <a:rPr lang="hu-HU" b="1" i="1" dirty="0" smtClean="0">
                <a:sym typeface="Wingdings" panose="05000000000000000000" pitchFamily="2" charset="2"/>
              </a:rPr>
              <a:t> </a:t>
            </a:r>
            <a:r>
              <a:rPr lang="hu-HU" b="1" dirty="0" smtClean="0">
                <a:sym typeface="Wingdings" panose="05000000000000000000" pitchFamily="2" charset="2"/>
              </a:rPr>
              <a:t>változás? </a:t>
            </a:r>
            <a:r>
              <a:rPr lang="hu-HU" b="1" dirty="0" smtClean="0">
                <a:sym typeface="Wingdings" panose="05000000000000000000" pitchFamily="2" charset="2"/>
              </a:rPr>
              <a:t/>
            </a:r>
            <a:br>
              <a:rPr lang="hu-HU" b="1" dirty="0" smtClean="0">
                <a:sym typeface="Wingdings" panose="05000000000000000000" pitchFamily="2" charset="2"/>
              </a:rPr>
            </a:br>
            <a:r>
              <a:rPr lang="hu-HU" b="1" dirty="0">
                <a:sym typeface="Wingdings" panose="05000000000000000000" pitchFamily="2" charset="2"/>
              </a:rPr>
              <a:t/>
            </a:r>
            <a:br>
              <a:rPr lang="hu-HU" b="1" dirty="0">
                <a:sym typeface="Wingdings" panose="05000000000000000000" pitchFamily="2" charset="2"/>
              </a:rPr>
            </a:br>
            <a:r>
              <a:rPr lang="hu-HU" b="1" dirty="0" smtClean="0"/>
              <a:t>1. hipotézis</a:t>
            </a:r>
            <a:r>
              <a:rPr lang="hu-HU" dirty="0" smtClean="0"/>
              <a:t>: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7467" y="3019955"/>
            <a:ext cx="10515600" cy="3575579"/>
          </a:xfrm>
        </p:spPr>
        <p:txBody>
          <a:bodyPr/>
          <a:lstStyle/>
          <a:p>
            <a:pPr marL="0" indent="0">
              <a:buNone/>
            </a:pPr>
            <a:r>
              <a:rPr lang="hu-HU" sz="3200" dirty="0" smtClean="0"/>
              <a:t>Megsemmisült az az újító déli nyelvjárás, melyben a Huszita Bibliát és a Jókai-kódexet </a:t>
            </a:r>
            <a:r>
              <a:rPr lang="hu-HU" sz="3200" dirty="0" smtClean="0"/>
              <a:t>fordították.</a:t>
            </a:r>
            <a:endParaRPr lang="hu-HU" sz="3200" dirty="0" smtClean="0"/>
          </a:p>
          <a:p>
            <a:pPr marL="0" indent="0">
              <a:buNone/>
            </a:pPr>
            <a:r>
              <a:rPr lang="hu-HU" sz="3200" dirty="0" smtClean="0"/>
              <a:t>Huszita Biblia: Pécsi Tamás és </a:t>
            </a:r>
            <a:r>
              <a:rPr lang="hu-HU" sz="3200" dirty="0" err="1" smtClean="0"/>
              <a:t>Ujlaki</a:t>
            </a:r>
            <a:r>
              <a:rPr lang="hu-HU" sz="3200" dirty="0" smtClean="0"/>
              <a:t> Bálint szerémségi világi papok munkája</a:t>
            </a:r>
          </a:p>
          <a:p>
            <a:pPr marL="0" indent="0">
              <a:buNone/>
            </a:pPr>
            <a:r>
              <a:rPr lang="hu-HU" sz="3200" dirty="0" smtClean="0"/>
              <a:t>Károli Gáspár családja is a Délvidékről menekült (eredeti neve </a:t>
            </a:r>
            <a:r>
              <a:rPr lang="hu-HU" sz="3200" dirty="0" err="1" smtClean="0"/>
              <a:t>Radicsics</a:t>
            </a:r>
            <a:r>
              <a:rPr lang="hu-HU" sz="3200" dirty="0" smtClean="0"/>
              <a:t>).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794312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90133" y="274638"/>
            <a:ext cx="9398000" cy="1282154"/>
          </a:xfrm>
        </p:spPr>
        <p:txBody>
          <a:bodyPr>
            <a:noAutofit/>
          </a:bodyPr>
          <a:lstStyle/>
          <a:p>
            <a:r>
              <a:rPr lang="hu-HU" sz="3600" dirty="0"/>
              <a:t>A kétféle szórend megoszlása: igekötők tagadó mondatokban ómagyar </a:t>
            </a:r>
            <a:r>
              <a:rPr lang="hu-HU" sz="3600" dirty="0" smtClean="0"/>
              <a:t>forrásokban (</a:t>
            </a:r>
            <a:r>
              <a:rPr lang="hu-HU" sz="3600" dirty="0" err="1" smtClean="0"/>
              <a:t>Gugán</a:t>
            </a:r>
            <a:r>
              <a:rPr lang="hu-HU" sz="3600" dirty="0" smtClean="0"/>
              <a:t> 2017)</a:t>
            </a:r>
            <a:endParaRPr lang="hu-HU" sz="3600" dirty="0"/>
          </a:p>
        </p:txBody>
      </p:sp>
      <p:graphicFrame>
        <p:nvGraphicFramePr>
          <p:cNvPr id="4" name="Tartalom helye 6"/>
          <p:cNvGraphicFramePr>
            <a:graphicFrameLocks noGrp="1"/>
          </p:cNvGraphicFramePr>
          <p:nvPr>
            <p:ph idx="1"/>
            <p:extLst/>
          </p:nvPr>
        </p:nvGraphicFramePr>
        <p:xfrm>
          <a:off x="2639616" y="2060848"/>
          <a:ext cx="698477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/>
          <p:cNvSpPr/>
          <p:nvPr/>
        </p:nvSpPr>
        <p:spPr>
          <a:xfrm>
            <a:off x="2711624" y="5805265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A fordított és a megszakított szórend százalékos aránya (</a:t>
            </a:r>
            <a:r>
              <a:rPr lang="hu-HU" dirty="0" err="1"/>
              <a:t>össz</a:t>
            </a:r>
            <a:r>
              <a:rPr lang="hu-HU" dirty="0"/>
              <a:t>. adat: 503)</a:t>
            </a:r>
          </a:p>
          <a:p>
            <a:r>
              <a:rPr lang="hu-HU" dirty="0"/>
              <a:t>(http://omagyarkorpusz.nytud.hu/hu-intro.html)</a:t>
            </a:r>
          </a:p>
        </p:txBody>
      </p:sp>
    </p:spTree>
    <p:extLst>
      <p:ext uri="{BB962C8B-B14F-4D97-AF65-F5344CB8AC3E}">
        <p14:creationId xmlns:p14="http://schemas.microsoft.com/office/powerpoint/2010/main" val="134082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4000" b="1" dirty="0" smtClean="0"/>
              <a:t>Károli Gáspár dialektusa:</a:t>
            </a:r>
            <a:endParaRPr lang="hu-HU" sz="40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 dirty="0" smtClean="0"/>
              <a:t>Igemódosítók és tagadás                         </a:t>
            </a:r>
            <a:r>
              <a:rPr lang="hu-HU" dirty="0" smtClean="0"/>
              <a:t>a Két könyvben (</a:t>
            </a:r>
            <a:r>
              <a:rPr lang="hu-HU" dirty="0" err="1" smtClean="0"/>
              <a:t>Gugán</a:t>
            </a:r>
            <a:r>
              <a:rPr lang="hu-HU" dirty="0" smtClean="0"/>
              <a:t> 2017)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a Bibliában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6816080" y="378904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bg1"/>
                </a:solidFill>
              </a:rPr>
              <a:t>49,4%</a:t>
            </a:r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981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2351584" y="3645024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</a:rPr>
              <a:t>46,6%</a:t>
            </a:r>
          </a:p>
        </p:txBody>
      </p:sp>
      <p:graphicFrame>
        <p:nvGraphicFramePr>
          <p:cNvPr id="11" name="Tartalom helye 10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6169026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1530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1867" y="271991"/>
            <a:ext cx="10811933" cy="1108075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900" b="1" dirty="0" smtClean="0"/>
              <a:t>2. hipotézis: </a:t>
            </a:r>
            <a:r>
              <a:rPr lang="hu-HU" sz="4900" b="1" i="1" dirty="0" smtClean="0"/>
              <a:t>sodródás</a:t>
            </a:r>
            <a:r>
              <a:rPr lang="hu-HU" sz="4900" b="1" dirty="0" smtClean="0"/>
              <a:t> </a:t>
            </a:r>
            <a:br>
              <a:rPr lang="hu-HU" sz="4900" b="1" dirty="0" smtClean="0"/>
            </a:br>
            <a:r>
              <a:rPr lang="hu-HU" sz="4900" b="1" dirty="0" smtClean="0"/>
              <a:t>a két szerkezet használatában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54200"/>
            <a:ext cx="10515600" cy="4461933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hu-HU" sz="3200" b="1" dirty="0" smtClean="0"/>
              <a:t>Genetikai </a:t>
            </a:r>
            <a:r>
              <a:rPr lang="hu-HU" sz="3200" b="1" dirty="0" err="1"/>
              <a:t>drift</a:t>
            </a:r>
            <a:r>
              <a:rPr lang="hu-HU" sz="3200" b="1" dirty="0"/>
              <a:t>, </a:t>
            </a:r>
            <a:r>
              <a:rPr lang="hu-HU" sz="3200" b="1" dirty="0" smtClean="0"/>
              <a:t>sodródás</a:t>
            </a:r>
            <a:r>
              <a:rPr lang="hu-HU" sz="3200" dirty="0" smtClean="0"/>
              <a:t>: a géngyakoriságok </a:t>
            </a:r>
            <a:r>
              <a:rPr lang="hu-HU" sz="3200" dirty="0"/>
              <a:t>véletlenszerű, természetes szelekciót nem mutató </a:t>
            </a:r>
            <a:r>
              <a:rPr lang="hu-HU" sz="3200" dirty="0" smtClean="0"/>
              <a:t>fluktuációja.</a:t>
            </a:r>
          </a:p>
          <a:p>
            <a:pPr marL="0" indent="0">
              <a:buNone/>
            </a:pPr>
            <a:r>
              <a:rPr lang="hu-HU" sz="3200" b="1" dirty="0" err="1" smtClean="0"/>
              <a:t>Drift</a:t>
            </a:r>
            <a:r>
              <a:rPr lang="hu-HU" sz="3200" b="1" dirty="0" smtClean="0"/>
              <a:t> a </a:t>
            </a:r>
            <a:r>
              <a:rPr lang="hu-HU" sz="3200" b="1" dirty="0"/>
              <a:t>nyelvi </a:t>
            </a:r>
            <a:r>
              <a:rPr lang="hu-HU" sz="3200" b="1" dirty="0" smtClean="0"/>
              <a:t>változásokban</a:t>
            </a:r>
            <a:r>
              <a:rPr lang="hu-HU" sz="3200" dirty="0" smtClean="0"/>
              <a:t>: </a:t>
            </a:r>
            <a:r>
              <a:rPr lang="hu-HU" sz="3200" dirty="0" err="1"/>
              <a:t>stochasztikus</a:t>
            </a:r>
            <a:r>
              <a:rPr lang="hu-HU" sz="3200" dirty="0"/>
              <a:t>,  véletlenszerű </a:t>
            </a:r>
            <a:r>
              <a:rPr lang="hu-HU" sz="3200" dirty="0" smtClean="0"/>
              <a:t>fluktuáció, </a:t>
            </a:r>
            <a:r>
              <a:rPr lang="hu-HU" sz="3200" dirty="0" smtClean="0"/>
              <a:t>a </a:t>
            </a:r>
            <a:r>
              <a:rPr lang="hu-HU" sz="3200" dirty="0"/>
              <a:t>nyelvi változatok véletlenszerű másolódása a beszélők </a:t>
            </a:r>
            <a:r>
              <a:rPr lang="hu-HU" sz="3200" dirty="0" smtClean="0"/>
              <a:t>(generációk</a:t>
            </a:r>
            <a:r>
              <a:rPr lang="hu-HU" sz="3200" dirty="0"/>
              <a:t>) között. </a:t>
            </a:r>
            <a:endParaRPr lang="hu-HU" sz="3200" dirty="0" smtClean="0"/>
          </a:p>
          <a:p>
            <a:pPr marL="0" indent="0">
              <a:buNone/>
            </a:pPr>
            <a:r>
              <a:rPr lang="hu-HU" sz="3200" dirty="0" smtClean="0"/>
              <a:t>A </a:t>
            </a:r>
            <a:r>
              <a:rPr lang="hu-HU" sz="3200" dirty="0"/>
              <a:t>sodródás gyakoribb ritka jelenségek esetén, amikor a másolódás bizonytalanabb. </a:t>
            </a:r>
          </a:p>
          <a:p>
            <a:pPr marL="0" indent="0">
              <a:buNone/>
            </a:pPr>
            <a:r>
              <a:rPr lang="hu-HU" sz="3200" dirty="0"/>
              <a:t>A sodródást felváltó nyelvi változás: az alternatívák </a:t>
            </a:r>
            <a:r>
              <a:rPr lang="hu-HU" sz="3200" dirty="0" smtClean="0"/>
              <a:t>versengése, </a:t>
            </a:r>
            <a:r>
              <a:rPr lang="hu-HU" sz="3200" i="1" dirty="0" err="1" smtClean="0"/>
              <a:t>survival</a:t>
            </a:r>
            <a:r>
              <a:rPr lang="hu-HU" sz="3200" i="1" dirty="0" smtClean="0"/>
              <a:t> of </a:t>
            </a:r>
            <a:r>
              <a:rPr lang="hu-HU" sz="3200" i="1" dirty="0" err="1" smtClean="0"/>
              <a:t>the</a:t>
            </a:r>
            <a:r>
              <a:rPr lang="hu-HU" sz="3200" i="1" dirty="0" smtClean="0"/>
              <a:t> fittest</a:t>
            </a:r>
            <a:r>
              <a:rPr lang="hu-HU" sz="3200" dirty="0" smtClean="0"/>
              <a:t>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66865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1200" y="271991"/>
            <a:ext cx="10769600" cy="1325563"/>
          </a:xfrm>
        </p:spPr>
        <p:txBody>
          <a:bodyPr>
            <a:normAutofit fontScale="90000"/>
          </a:bodyPr>
          <a:lstStyle/>
          <a:p>
            <a:r>
              <a:rPr lang="hu-HU" b="1" dirty="0" err="1" smtClean="0"/>
              <a:t>Newberry</a:t>
            </a:r>
            <a:r>
              <a:rPr lang="hu-HU" b="1" dirty="0" smtClean="0"/>
              <a:t>, </a:t>
            </a:r>
            <a:r>
              <a:rPr lang="hu-HU" b="1" dirty="0" err="1" smtClean="0"/>
              <a:t>Ahern</a:t>
            </a:r>
            <a:r>
              <a:rPr lang="hu-HU" b="1" dirty="0" smtClean="0"/>
              <a:t>, Clark, </a:t>
            </a:r>
            <a:r>
              <a:rPr lang="hu-HU" b="1" dirty="0" err="1" smtClean="0"/>
              <a:t>Plotkin</a:t>
            </a:r>
            <a:r>
              <a:rPr lang="hu-HU" b="1" dirty="0" smtClean="0"/>
              <a:t> (2017): </a:t>
            </a:r>
            <a:r>
              <a:rPr lang="hu-HU" b="1" dirty="0" err="1" smtClean="0"/>
              <a:t>Detecting</a:t>
            </a:r>
            <a:r>
              <a:rPr lang="hu-HU" b="1" dirty="0" smtClean="0"/>
              <a:t> </a:t>
            </a:r>
            <a:r>
              <a:rPr lang="hu-HU" b="1" dirty="0" err="1" smtClean="0"/>
              <a:t>evolutionary</a:t>
            </a:r>
            <a:r>
              <a:rPr lang="hu-HU" b="1" dirty="0" smtClean="0"/>
              <a:t> </a:t>
            </a:r>
            <a:r>
              <a:rPr lang="hu-HU" b="1" dirty="0" err="1" smtClean="0"/>
              <a:t>forces</a:t>
            </a:r>
            <a:r>
              <a:rPr lang="hu-HU" b="1" dirty="0" smtClean="0"/>
              <a:t> </a:t>
            </a:r>
            <a:r>
              <a:rPr lang="hu-HU" b="1" dirty="0" err="1" smtClean="0"/>
              <a:t>in</a:t>
            </a:r>
            <a:r>
              <a:rPr lang="hu-HU" b="1" dirty="0" smtClean="0"/>
              <a:t> </a:t>
            </a:r>
            <a:r>
              <a:rPr lang="hu-HU" b="1" dirty="0" err="1" smtClean="0"/>
              <a:t>language</a:t>
            </a:r>
            <a:r>
              <a:rPr lang="hu-HU" b="1" dirty="0" smtClean="0"/>
              <a:t> </a:t>
            </a:r>
            <a:r>
              <a:rPr lang="hu-HU" b="1" dirty="0" err="1" smtClean="0"/>
              <a:t>change</a:t>
            </a:r>
            <a:r>
              <a:rPr lang="hu-HU" b="1" dirty="0" smtClean="0"/>
              <a:t>. </a:t>
            </a:r>
            <a:r>
              <a:rPr lang="hu-HU" b="1" i="1" dirty="0" err="1" smtClean="0"/>
              <a:t>Nature</a:t>
            </a:r>
            <a:r>
              <a:rPr lang="hu-HU" b="1" i="1" dirty="0" smtClean="0"/>
              <a:t> 2017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6333" y="1825625"/>
            <a:ext cx="11895667" cy="49223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3200" b="1" dirty="0" smtClean="0"/>
              <a:t>A nyelvi változásokban a sodródás a null hipotézis</a:t>
            </a:r>
            <a:r>
              <a:rPr lang="hu-HU" sz="3200" dirty="0" smtClean="0"/>
              <a:t>. </a:t>
            </a:r>
          </a:p>
          <a:p>
            <a:pPr marL="0" indent="0">
              <a:buNone/>
            </a:pPr>
            <a:r>
              <a:rPr lang="hu-HU" sz="3200" dirty="0" smtClean="0"/>
              <a:t>A sodródás okozta változások összeadódva idővel S-görbét írhatnak le.</a:t>
            </a:r>
          </a:p>
          <a:p>
            <a:pPr marL="0" indent="0">
              <a:buNone/>
            </a:pPr>
            <a:r>
              <a:rPr lang="hu-HU" sz="3200" dirty="0" smtClean="0"/>
              <a:t>Matematikailag eldönthető, hogy </a:t>
            </a:r>
            <a:r>
              <a:rPr lang="hu-HU" sz="3200" dirty="0" err="1" smtClean="0"/>
              <a:t>stochasztikus</a:t>
            </a:r>
            <a:r>
              <a:rPr lang="hu-HU" sz="3200" dirty="0" smtClean="0"/>
              <a:t> vagy szelektív változás. Pl.</a:t>
            </a:r>
          </a:p>
          <a:p>
            <a:pPr marL="571500" indent="-571500">
              <a:buAutoNum type="romanLcParenBoth"/>
            </a:pPr>
            <a:r>
              <a:rPr lang="hu-HU" sz="3200" dirty="0" smtClean="0"/>
              <a:t>Angol ingadozó múlt idejű igealakok</a:t>
            </a:r>
            <a:r>
              <a:rPr lang="hu-HU" sz="3200" dirty="0" smtClean="0">
                <a:sym typeface="Wingdings" panose="05000000000000000000" pitchFamily="2" charset="2"/>
              </a:rPr>
              <a:t>: a ritka igék esetében sodródás, a gyakoriak esetében szelektív változás </a:t>
            </a:r>
            <a:r>
              <a:rPr lang="hu-HU" sz="3200" dirty="0" smtClean="0">
                <a:sym typeface="Wingdings" panose="05000000000000000000" pitchFamily="2" charset="2"/>
              </a:rPr>
              <a:t> egyfajta </a:t>
            </a:r>
            <a:r>
              <a:rPr lang="hu-HU" sz="3200" dirty="0" smtClean="0">
                <a:sym typeface="Wingdings" panose="05000000000000000000" pitchFamily="2" charset="2"/>
              </a:rPr>
              <a:t>múlt idő</a:t>
            </a:r>
          </a:p>
          <a:p>
            <a:pPr marL="571500" indent="-571500">
              <a:buAutoNum type="romanLcParenBoth"/>
            </a:pPr>
            <a:r>
              <a:rPr lang="hu-HU" sz="3200" i="1" dirty="0" err="1" smtClean="0">
                <a:sym typeface="Wingdings" panose="05000000000000000000" pitchFamily="2" charset="2"/>
              </a:rPr>
              <a:t>Do</a:t>
            </a:r>
            <a:r>
              <a:rPr lang="hu-HU" sz="3200" dirty="0" err="1" smtClean="0">
                <a:sym typeface="Wingdings" panose="05000000000000000000" pitchFamily="2" charset="2"/>
              </a:rPr>
              <a:t>-support</a:t>
            </a:r>
            <a:r>
              <a:rPr lang="hu-HU" sz="3200" dirty="0" smtClean="0">
                <a:sym typeface="Wingdings" panose="05000000000000000000" pitchFamily="2" charset="2"/>
              </a:rPr>
              <a:t>: sodródás és véletlenül növekvő gyakoriság </a:t>
            </a:r>
            <a:r>
              <a:rPr lang="hu-HU" sz="3200" dirty="0" smtClean="0">
                <a:sym typeface="Wingdings" panose="05000000000000000000" pitchFamily="2" charset="2"/>
              </a:rPr>
              <a:t>állító-kérdő </a:t>
            </a:r>
            <a:r>
              <a:rPr lang="hu-HU" sz="3200" dirty="0" smtClean="0">
                <a:sym typeface="Wingdings" panose="05000000000000000000" pitchFamily="2" charset="2"/>
              </a:rPr>
              <a:t>és tagadó kérdő </a:t>
            </a:r>
            <a:r>
              <a:rPr lang="hu-HU" sz="3200" dirty="0" err="1" smtClean="0">
                <a:sym typeface="Wingdings" panose="05000000000000000000" pitchFamily="2" charset="2"/>
              </a:rPr>
              <a:t>m-ban</a:t>
            </a:r>
            <a:r>
              <a:rPr lang="hu-HU" sz="3200" dirty="0" smtClean="0">
                <a:sym typeface="Wingdings" panose="05000000000000000000" pitchFamily="2" charset="2"/>
              </a:rPr>
              <a:t>  szelektív változás tagadó kijelentő és tiltó </a:t>
            </a:r>
            <a:r>
              <a:rPr lang="hu-HU" sz="3200" dirty="0" err="1" smtClean="0">
                <a:sym typeface="Wingdings" panose="05000000000000000000" pitchFamily="2" charset="2"/>
              </a:rPr>
              <a:t>m-ban</a:t>
            </a:r>
            <a:endParaRPr lang="hu-HU" sz="3200" dirty="0" smtClean="0">
              <a:sym typeface="Wingdings" panose="05000000000000000000" pitchFamily="2" charset="2"/>
            </a:endParaRPr>
          </a:p>
          <a:p>
            <a:pPr marL="571500" indent="-571500">
              <a:buAutoNum type="romanLcParenBoth"/>
            </a:pPr>
            <a:r>
              <a:rPr lang="hu-HU" sz="3200" dirty="0" err="1" smtClean="0">
                <a:sym typeface="Wingdings" panose="05000000000000000000" pitchFamily="2" charset="2"/>
              </a:rPr>
              <a:t>Jespersen-ciklus</a:t>
            </a:r>
            <a:r>
              <a:rPr lang="hu-HU" sz="3200" dirty="0" smtClean="0">
                <a:sym typeface="Wingdings" panose="05000000000000000000" pitchFamily="2" charset="2"/>
              </a:rPr>
              <a:t>: szelektív változás</a:t>
            </a:r>
          </a:p>
          <a:p>
            <a:pPr marL="0" indent="0">
              <a:buNone/>
            </a:pPr>
            <a:r>
              <a:rPr lang="hu-HU" sz="3200" b="1" dirty="0"/>
              <a:t>L</a:t>
            </a:r>
            <a:r>
              <a:rPr lang="hu-HU" sz="3200" b="1" dirty="0" smtClean="0"/>
              <a:t>ehetséges, hogy a </a:t>
            </a:r>
            <a:r>
              <a:rPr lang="hu-HU" sz="3200" b="1" dirty="0" err="1" smtClean="0"/>
              <a:t>XIX</a:t>
            </a:r>
            <a:r>
              <a:rPr lang="hu-HU" sz="3200" b="1" dirty="0" smtClean="0"/>
              <a:t>. sz. előtt a magyar tagadó szerkezetek </a:t>
            </a:r>
            <a:r>
              <a:rPr lang="hu-HU" sz="3200" b="1" dirty="0" smtClean="0"/>
              <a:t>használatát </a:t>
            </a:r>
            <a:r>
              <a:rPr lang="hu-HU" sz="3200" b="1" dirty="0" smtClean="0"/>
              <a:t>is sodródás </a:t>
            </a:r>
            <a:r>
              <a:rPr lang="hu-HU" sz="3200" b="1" dirty="0" smtClean="0"/>
              <a:t>jellemezte.</a:t>
            </a:r>
            <a:endParaRPr lang="hu-HU" sz="32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2341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000" b="1" dirty="0"/>
              <a:t>A sodródást felváltó nyelvi változás: </a:t>
            </a:r>
            <a:r>
              <a:rPr lang="hu-HU" sz="4000" b="1" dirty="0" smtClean="0"/>
              <a:t/>
            </a:r>
            <a:br>
              <a:rPr lang="hu-HU" sz="4000" b="1" dirty="0" smtClean="0"/>
            </a:br>
            <a:r>
              <a:rPr lang="hu-HU" sz="4000" b="1" dirty="0" smtClean="0"/>
              <a:t>az </a:t>
            </a:r>
            <a:r>
              <a:rPr lang="hu-HU" sz="4000" b="1" dirty="0"/>
              <a:t>alternatívák </a:t>
            </a:r>
            <a:r>
              <a:rPr lang="hu-HU" sz="4000" b="1" dirty="0" smtClean="0"/>
              <a:t>versengése, szelekciója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3200" dirty="0"/>
              <a:t>Mi </a:t>
            </a:r>
            <a:r>
              <a:rPr lang="hu-HU" sz="3200" dirty="0" err="1" smtClean="0"/>
              <a:t>vezethez</a:t>
            </a:r>
            <a:r>
              <a:rPr lang="hu-HU" sz="3200" dirty="0" smtClean="0"/>
              <a:t> </a:t>
            </a:r>
            <a:r>
              <a:rPr lang="hu-HU" sz="3200" dirty="0"/>
              <a:t>a sodródást megszüntető szelekcióhoz? </a:t>
            </a:r>
            <a:endParaRPr lang="hu-HU" sz="3200" dirty="0" smtClean="0"/>
          </a:p>
          <a:p>
            <a:pPr marL="0" indent="0">
              <a:buNone/>
            </a:pPr>
            <a:r>
              <a:rPr lang="hu-HU" sz="3200" dirty="0" smtClean="0"/>
              <a:t>Ha </a:t>
            </a:r>
            <a:r>
              <a:rPr lang="hu-HU" sz="3200" dirty="0"/>
              <a:t>valamilyen előny származik egyik vagy másik </a:t>
            </a:r>
            <a:r>
              <a:rPr lang="hu-HU" sz="3200" dirty="0" smtClean="0"/>
              <a:t>alternatívából.</a:t>
            </a:r>
          </a:p>
          <a:p>
            <a:pPr marL="0" indent="0">
              <a:buNone/>
            </a:pPr>
            <a:r>
              <a:rPr lang="hu-HU" sz="3200" dirty="0" smtClean="0"/>
              <a:t> </a:t>
            </a:r>
            <a:r>
              <a:rPr lang="hu-HU" sz="3200" dirty="0"/>
              <a:t>Pl.: fonológiai </a:t>
            </a:r>
            <a:r>
              <a:rPr lang="hu-HU" sz="3200" dirty="0" smtClean="0"/>
              <a:t>analógia (fonológiai gazdaságosság)</a:t>
            </a:r>
            <a:endParaRPr lang="hu-HU" sz="3200" dirty="0" smtClean="0"/>
          </a:p>
          <a:p>
            <a:pPr marL="0" indent="0">
              <a:buNone/>
            </a:pPr>
            <a:r>
              <a:rPr lang="hu-HU" sz="3200" dirty="0" smtClean="0"/>
              <a:t>nyelvtani egyszerűsödés-gazdaságosság</a:t>
            </a:r>
          </a:p>
          <a:p>
            <a:pPr marL="0" indent="0">
              <a:buNone/>
            </a:pPr>
            <a:r>
              <a:rPr lang="hu-HU" sz="3200" dirty="0" smtClean="0"/>
              <a:t>funkcionális bővülés</a:t>
            </a:r>
          </a:p>
          <a:p>
            <a:pPr marL="0" indent="0">
              <a:buNone/>
            </a:pPr>
            <a:r>
              <a:rPr lang="hu-HU" sz="3200" dirty="0" smtClean="0"/>
              <a:t>egyéb </a:t>
            </a:r>
            <a:r>
              <a:rPr lang="hu-HU" sz="3200" dirty="0"/>
              <a:t>szociális és kognitív </a:t>
            </a:r>
            <a:r>
              <a:rPr lang="hu-HU" sz="3200" dirty="0" smtClean="0"/>
              <a:t>tényezők</a:t>
            </a:r>
            <a:endParaRPr lang="hu-HU" sz="32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0574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915</Words>
  <Application>Microsoft Office PowerPoint</Application>
  <PresentationFormat>Szélesvásznú</PresentationFormat>
  <Paragraphs>130</Paragraphs>
  <Slides>18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Office-téma</vt:lpstr>
      <vt:lpstr>Hozzászólás  Gugán Katalin előadásához</vt:lpstr>
      <vt:lpstr> A VM nem V szórend által felvetett kérdések:</vt:lpstr>
      <vt:lpstr>Miért terjedhetett lassan a tagadó projekció kiépülése?</vt:lpstr>
      <vt:lpstr>Miért fordult vissza a korai kódexekben megindult VM nem V nem V VM változás?   1. hipotézis: </vt:lpstr>
      <vt:lpstr>A kétféle szórend megoszlása: igekötők tagadó mondatokban ómagyar forrásokban (Gugán 2017)</vt:lpstr>
      <vt:lpstr>Károli Gáspár dialektusa:</vt:lpstr>
      <vt:lpstr>2. hipotézis: sodródás  a két szerkezet használatában</vt:lpstr>
      <vt:lpstr>Newberry, Ahern, Clark, Plotkin (2017): Detecting evolutionary forces in language change. Nature 2017</vt:lpstr>
      <vt:lpstr>A sodródást felváltó nyelvi változás:  az alternatívák versengése, szelekciója</vt:lpstr>
      <vt:lpstr>  Mi motiválta a VM nem V nem V VM változást? Szelektív erők a Nem V VM sorrend mellett:</vt:lpstr>
      <vt:lpstr>Bizonyíték a Kerüljön a fő mondanivaló a főhangsúlyos helyre elv szerepe mellett:</vt:lpstr>
      <vt:lpstr>Szelektív erők a nem V VM sorrend mellett:</vt:lpstr>
      <vt:lpstr>Szelektív erők a nem V VM sorrend mellett:</vt:lpstr>
      <vt:lpstr>Elméleti kérdések</vt:lpstr>
      <vt:lpstr>A változások irányának problémája a generatív nyelvelméletben:</vt:lpstr>
      <vt:lpstr>Hogy lehet, hogy a G1 grammatikával létrehozott output-ból a K2 korszak beszélői G2 grammatikát vonnak el?</vt:lpstr>
      <vt:lpstr>Egy új generáció akkor rendel G2 grammatikát a G1 grammatikával létrehozott nyelvi anyaghoz, ha az G2-vel gazdaságosabban létrehozható, mint G1-gyel.</vt:lpstr>
      <vt:lpstr>A változások lokusza a gyermeki nyelvelsajátítás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Hozzászólás  Gugán Katalin előadásához</dc:title>
  <dc:creator>user</dc:creator>
  <cp:lastModifiedBy>user</cp:lastModifiedBy>
  <cp:revision>24</cp:revision>
  <dcterms:created xsi:type="dcterms:W3CDTF">2017-11-18T08:18:58Z</dcterms:created>
  <dcterms:modified xsi:type="dcterms:W3CDTF">2017-11-19T10:48:09Z</dcterms:modified>
</cp:coreProperties>
</file>