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16" r:id="rId4"/>
    <p:sldId id="262" r:id="rId5"/>
    <p:sldId id="260" r:id="rId6"/>
    <p:sldId id="261" r:id="rId7"/>
    <p:sldId id="264" r:id="rId8"/>
    <p:sldId id="263" r:id="rId9"/>
    <p:sldId id="281" r:id="rId10"/>
    <p:sldId id="303" r:id="rId11"/>
    <p:sldId id="295" r:id="rId12"/>
    <p:sldId id="296" r:id="rId13"/>
    <p:sldId id="298" r:id="rId14"/>
    <p:sldId id="297" r:id="rId15"/>
    <p:sldId id="304" r:id="rId16"/>
    <p:sldId id="299" r:id="rId17"/>
    <p:sldId id="308" r:id="rId18"/>
    <p:sldId id="311" r:id="rId19"/>
    <p:sldId id="287" r:id="rId20"/>
    <p:sldId id="290" r:id="rId21"/>
    <p:sldId id="314" r:id="rId22"/>
    <p:sldId id="289" r:id="rId23"/>
    <p:sldId id="320" r:id="rId24"/>
    <p:sldId id="282" r:id="rId25"/>
    <p:sldId id="318" r:id="rId26"/>
    <p:sldId id="291" r:id="rId27"/>
    <p:sldId id="319" r:id="rId28"/>
    <p:sldId id="315" r:id="rId29"/>
    <p:sldId id="317" r:id="rId30"/>
    <p:sldId id="277" r:id="rId31"/>
  </p:sldIdLst>
  <p:sldSz cx="9144000" cy="6858000" type="screen4x3"/>
  <p:notesSz cx="7099300" cy="102346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86" d="100"/>
          <a:sy n="86" d="100"/>
        </p:scale>
        <p:origin x="13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0DB40-8F60-44CE-AB2F-A9EA455F751B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52310-66C4-4857-AF62-45AB852ACC3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132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7AF1-9020-4150-91E9-D057CD57F596}" type="datetimeFigureOut">
              <a:rPr lang="hu-HU" smtClean="0"/>
              <a:pPr/>
              <a:t>2017.08.26.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75305-C3CA-4EBE-9546-30DB719E868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Possessive agreement </a:t>
            </a:r>
            <a:r>
              <a:rPr lang="en-US" b="1" dirty="0" err="1"/>
              <a:t>grammaticalizing</a:t>
            </a:r>
            <a:r>
              <a:rPr lang="en-US" b="1" dirty="0"/>
              <a:t> into a topic </a:t>
            </a:r>
            <a:r>
              <a:rPr lang="en-US" b="1" dirty="0" smtClean="0"/>
              <a:t>marker</a:t>
            </a:r>
            <a:r>
              <a:rPr lang="hu-HU" b="1" dirty="0" smtClean="0"/>
              <a:t> </a:t>
            </a:r>
            <a:endParaRPr lang="hu-HU" dirty="0"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2952328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Katalin É. Kiss </a:t>
            </a:r>
          </a:p>
          <a:p>
            <a:r>
              <a:rPr lang="en-US" sz="28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Orsolya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Tánczos</a:t>
            </a:r>
            <a:endParaRPr lang="hu-HU" sz="28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hu-HU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/>
            </a:r>
            <a:br>
              <a:rPr lang="hu-HU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R</a:t>
            </a:r>
            <a:r>
              <a:rPr lang="hu-HU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esearch</a:t>
            </a:r>
            <a:r>
              <a:rPr lang="hu-HU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</a:t>
            </a:r>
            <a:r>
              <a:rPr lang="hu-HU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nstitute</a:t>
            </a:r>
            <a:r>
              <a:rPr lang="hu-HU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for</a:t>
            </a:r>
            <a:r>
              <a:rPr lang="hu-HU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L</a:t>
            </a:r>
            <a:r>
              <a:rPr lang="hu-HU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inguistics</a:t>
            </a:r>
            <a:endParaRPr lang="hu-HU" sz="28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H</a:t>
            </a:r>
            <a:r>
              <a:rPr lang="hu-HU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ungarian</a:t>
            </a:r>
            <a:r>
              <a:rPr lang="hu-HU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A</a:t>
            </a:r>
            <a:r>
              <a:rPr lang="hu-HU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cademy</a:t>
            </a:r>
            <a:r>
              <a:rPr lang="hu-HU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of 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</a:t>
            </a:r>
            <a:r>
              <a:rPr lang="hu-HU" sz="28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ciences</a:t>
            </a:r>
            <a:endParaRPr lang="hu-HU" sz="28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hu-HU" sz="24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2016</a:t>
            </a:r>
            <a:r>
              <a:rPr lang="hu-HU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/>
            </a:r>
            <a:br>
              <a:rPr lang="hu-HU" sz="28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endParaRPr lang="hu-HU" sz="28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Hungarian</a:t>
            </a:r>
            <a:r>
              <a:rPr lang="hu-HU" b="1" dirty="0" smtClean="0"/>
              <a:t> </a:t>
            </a:r>
            <a:r>
              <a:rPr lang="hu-HU" b="1" dirty="0" err="1" smtClean="0"/>
              <a:t>analogues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132856"/>
            <a:ext cx="8784976" cy="3600400"/>
          </a:xfrm>
        </p:spPr>
        <p:txBody>
          <a:bodyPr/>
          <a:lstStyle/>
          <a:p>
            <a:pPr>
              <a:buNone/>
            </a:pPr>
            <a:r>
              <a:rPr lang="hu-HU" dirty="0" err="1" smtClean="0"/>
              <a:t>-</a:t>
            </a:r>
            <a:r>
              <a:rPr lang="hu-HU" b="1" i="1" dirty="0" err="1" smtClean="0"/>
              <a:t>ik</a:t>
            </a:r>
            <a:r>
              <a:rPr lang="hu-HU" dirty="0" smtClean="0"/>
              <a:t>:  a </a:t>
            </a:r>
            <a:r>
              <a:rPr lang="hu-HU" dirty="0" err="1" smtClean="0"/>
              <a:t>partitive-speciticity</a:t>
            </a:r>
            <a:r>
              <a:rPr lang="hu-HU" dirty="0" smtClean="0"/>
              <a:t> marker; </a:t>
            </a:r>
            <a:r>
              <a:rPr lang="hu-HU" dirty="0" err="1" smtClean="0"/>
              <a:t>originally</a:t>
            </a:r>
            <a:r>
              <a:rPr lang="hu-HU" dirty="0" smtClean="0"/>
              <a:t> an </a:t>
            </a:r>
            <a:r>
              <a:rPr lang="hu-HU" dirty="0" err="1" smtClean="0"/>
              <a:t>allomorph</a:t>
            </a:r>
            <a:r>
              <a:rPr lang="hu-HU" dirty="0" smtClean="0"/>
              <a:t> of </a:t>
            </a:r>
          </a:p>
          <a:p>
            <a:pPr>
              <a:buNone/>
            </a:pPr>
            <a:r>
              <a:rPr lang="hu-HU" dirty="0" smtClean="0"/>
              <a:t>         	</a:t>
            </a:r>
            <a:r>
              <a:rPr lang="hu-HU" dirty="0" err="1" smtClean="0"/>
              <a:t>3PL</a:t>
            </a:r>
            <a:r>
              <a:rPr lang="hu-HU" dirty="0" smtClean="0"/>
              <a:t>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i="1" dirty="0" smtClean="0"/>
              <a:t>(</a:t>
            </a:r>
            <a:r>
              <a:rPr lang="hu-HU" i="1" dirty="0" err="1" smtClean="0"/>
              <a:t>-uk</a:t>
            </a:r>
            <a:r>
              <a:rPr lang="hu-HU" i="1" dirty="0" smtClean="0"/>
              <a:t>/ük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sz="1400" dirty="0" smtClean="0"/>
          </a:p>
          <a:p>
            <a:pPr>
              <a:buNone/>
            </a:pPr>
            <a:r>
              <a:rPr lang="hu-HU" dirty="0" err="1" smtClean="0"/>
              <a:t>-</a:t>
            </a:r>
            <a:r>
              <a:rPr lang="hu-HU" b="1" i="1" dirty="0" err="1" smtClean="0"/>
              <a:t>ja</a:t>
            </a:r>
            <a:r>
              <a:rPr lang="hu-HU" b="1" i="1" dirty="0" smtClean="0"/>
              <a:t>/</a:t>
            </a:r>
            <a:r>
              <a:rPr lang="hu-HU" b="1" i="1" dirty="0" err="1" smtClean="0"/>
              <a:t>je</a:t>
            </a:r>
            <a:r>
              <a:rPr lang="hu-HU" dirty="0" smtClean="0"/>
              <a:t>: a </a:t>
            </a:r>
            <a:r>
              <a:rPr lang="hu-HU" dirty="0" err="1" smtClean="0"/>
              <a:t>partitivity</a:t>
            </a:r>
            <a:r>
              <a:rPr lang="hu-HU" dirty="0" smtClean="0"/>
              <a:t> marker;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productive</a:t>
            </a:r>
            <a:r>
              <a:rPr lang="hu-HU" dirty="0" smtClean="0"/>
              <a:t> </a:t>
            </a:r>
            <a:r>
              <a:rPr lang="hu-HU" dirty="0" err="1" smtClean="0"/>
              <a:t>3SG</a:t>
            </a:r>
            <a:r>
              <a:rPr lang="hu-HU" dirty="0" smtClean="0"/>
              <a:t> 	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7016" y="0"/>
            <a:ext cx="8856984" cy="1143000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Occurrences</a:t>
            </a:r>
            <a:r>
              <a:rPr lang="hu-HU" sz="3600" b="1" dirty="0" smtClean="0"/>
              <a:t> of </a:t>
            </a:r>
            <a:r>
              <a:rPr lang="hu-HU" sz="3600" b="1" dirty="0" err="1" smtClean="0">
                <a:solidFill>
                  <a:srgbClr val="FF0000"/>
                </a:solidFill>
              </a:rPr>
              <a:t>-</a:t>
            </a:r>
            <a:r>
              <a:rPr lang="hu-HU" sz="3600" b="1" i="1" dirty="0" err="1" smtClean="0">
                <a:solidFill>
                  <a:srgbClr val="FF0000"/>
                </a:solidFill>
              </a:rPr>
              <a:t>ik</a:t>
            </a:r>
            <a:r>
              <a:rPr lang="hu-HU" sz="3600" b="1" dirty="0" smtClean="0">
                <a:solidFill>
                  <a:srgbClr val="FF0000"/>
                </a:solidFill>
              </a:rPr>
              <a:t> </a:t>
            </a:r>
            <a:r>
              <a:rPr lang="hu-HU" sz="3600" dirty="0" smtClean="0"/>
              <a:t>(</a:t>
            </a:r>
            <a:r>
              <a:rPr lang="hu-HU" sz="3600" dirty="0" err="1" smtClean="0"/>
              <a:t>Poss3PL</a:t>
            </a:r>
            <a:r>
              <a:rPr lang="hu-HU" sz="3600" dirty="0" smtClean="0"/>
              <a:t>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(7)a.</a:t>
            </a:r>
            <a:r>
              <a:rPr lang="hu-HU" b="1" dirty="0" smtClean="0"/>
              <a:t>	</a:t>
            </a:r>
            <a:r>
              <a:rPr lang="hu-HU" b="1" dirty="0" err="1" smtClean="0"/>
              <a:t>Pronouns</a:t>
            </a:r>
            <a:r>
              <a:rPr lang="hu-HU" b="1" dirty="0" smtClean="0"/>
              <a:t>: </a:t>
            </a:r>
            <a:r>
              <a:rPr lang="hu-HU" dirty="0" smtClean="0"/>
              <a:t>minden</a:t>
            </a:r>
            <a:r>
              <a:rPr lang="hu-HU" dirty="0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, mindegy</a:t>
            </a:r>
            <a:r>
              <a:rPr lang="hu-HU" dirty="0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 ‘</a:t>
            </a:r>
            <a:r>
              <a:rPr lang="hu-HU" dirty="0" err="1" smtClean="0"/>
              <a:t>each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r>
              <a:rPr lang="hu-HU" dirty="0" smtClean="0"/>
              <a:t>			mely</a:t>
            </a:r>
            <a:r>
              <a:rPr lang="hu-HU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</a:t>
            </a:r>
            <a:r>
              <a:rPr lang="hu-HU" dirty="0" err="1" smtClean="0"/>
              <a:t>which</a:t>
            </a:r>
            <a:r>
              <a:rPr lang="hu-HU" dirty="0" smtClean="0"/>
              <a:t>’</a:t>
            </a:r>
            <a:r>
              <a:rPr lang="hu-HU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hu-HU" dirty="0" smtClean="0"/>
              <a:t>			bármely</a:t>
            </a:r>
            <a:r>
              <a:rPr lang="hu-HU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</a:t>
            </a:r>
            <a:r>
              <a:rPr lang="hu-HU" dirty="0" err="1" smtClean="0"/>
              <a:t>any</a:t>
            </a:r>
            <a:r>
              <a:rPr lang="hu-HU" dirty="0" smtClean="0"/>
              <a:t>’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/>
              <a:t>			némely</a:t>
            </a:r>
            <a:r>
              <a:rPr lang="hu-HU" dirty="0" smtClean="0">
                <a:solidFill>
                  <a:srgbClr val="FF0000"/>
                </a:solidFill>
              </a:rPr>
              <a:t>ik, </a:t>
            </a:r>
            <a:r>
              <a:rPr lang="hu-HU" dirty="0" smtClean="0"/>
              <a:t>valamely</a:t>
            </a:r>
            <a:r>
              <a:rPr lang="hu-HU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</a:t>
            </a:r>
            <a:r>
              <a:rPr lang="hu-HU" dirty="0" err="1" smtClean="0"/>
              <a:t>some</a:t>
            </a:r>
            <a:r>
              <a:rPr lang="hu-HU" dirty="0" smtClean="0"/>
              <a:t>’</a:t>
            </a: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/>
              <a:t>			egy</a:t>
            </a:r>
            <a:r>
              <a:rPr lang="hu-HU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</a:t>
            </a:r>
            <a:r>
              <a:rPr lang="hu-HU" dirty="0" err="1" smtClean="0"/>
              <a:t>one</a:t>
            </a:r>
            <a:r>
              <a:rPr lang="hu-HU" dirty="0" smtClean="0"/>
              <a:t>’, más</a:t>
            </a:r>
            <a:r>
              <a:rPr lang="hu-HU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</a:t>
            </a:r>
            <a:r>
              <a:rPr lang="hu-HU" dirty="0" err="1" smtClean="0"/>
              <a:t>other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endParaRPr lang="hu-HU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 smtClean="0"/>
              <a:t>     </a:t>
            </a:r>
            <a:r>
              <a:rPr lang="hu-HU" dirty="0" smtClean="0"/>
              <a:t>b.</a:t>
            </a:r>
            <a:r>
              <a:rPr lang="hu-HU" b="1" dirty="0" smtClean="0"/>
              <a:t> </a:t>
            </a:r>
            <a:r>
              <a:rPr lang="hu-HU" b="1" dirty="0" err="1" smtClean="0"/>
              <a:t>Adjectives</a:t>
            </a:r>
            <a:r>
              <a:rPr lang="hu-HU" b="1" dirty="0" smtClean="0"/>
              <a:t>: </a:t>
            </a:r>
            <a:r>
              <a:rPr lang="hu-HU" dirty="0" err="1" smtClean="0"/>
              <a:t>szebb-</a:t>
            </a:r>
            <a:r>
              <a:rPr lang="hu-HU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‘</a:t>
            </a:r>
            <a:r>
              <a:rPr lang="hu-HU" dirty="0" err="1" smtClean="0"/>
              <a:t>the</a:t>
            </a:r>
            <a:r>
              <a:rPr lang="hu-HU" dirty="0" smtClean="0"/>
              <a:t> more </a:t>
            </a:r>
            <a:r>
              <a:rPr lang="hu-HU" dirty="0" err="1" smtClean="0"/>
              <a:t>beautiful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’</a:t>
            </a:r>
          </a:p>
          <a:p>
            <a:pPr marL="0" indent="0">
              <a:buNone/>
            </a:pPr>
            <a:endParaRPr lang="hu-HU" sz="1200" dirty="0" smtClean="0"/>
          </a:p>
          <a:p>
            <a:pPr marL="0" indent="0">
              <a:buNone/>
            </a:pPr>
            <a:r>
              <a:rPr lang="hu-HU" b="1" dirty="0" smtClean="0"/>
              <a:t>     </a:t>
            </a:r>
            <a:r>
              <a:rPr lang="hu-HU" dirty="0" smtClean="0"/>
              <a:t>c. </a:t>
            </a:r>
            <a:r>
              <a:rPr lang="hu-HU" b="1" dirty="0" err="1" smtClean="0"/>
              <a:t>Ordinals</a:t>
            </a:r>
            <a:r>
              <a:rPr lang="hu-HU" b="1" dirty="0" smtClean="0"/>
              <a:t>:	</a:t>
            </a:r>
            <a:r>
              <a:rPr lang="hu-HU" dirty="0" smtClean="0"/>
              <a:t>másod</a:t>
            </a:r>
            <a:r>
              <a:rPr lang="hu-HU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</a:t>
            </a:r>
            <a:r>
              <a:rPr lang="hu-HU" dirty="0" err="1" smtClean="0"/>
              <a:t>2nd</a:t>
            </a:r>
            <a:r>
              <a:rPr lang="hu-HU" dirty="0" smtClean="0"/>
              <a:t>’, harmad</a:t>
            </a:r>
            <a:r>
              <a:rPr lang="hu-HU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</a:t>
            </a:r>
            <a:r>
              <a:rPr lang="hu-HU" dirty="0" err="1" smtClean="0"/>
              <a:t>3rd</a:t>
            </a:r>
            <a:r>
              <a:rPr lang="hu-HU" dirty="0" smtClean="0"/>
              <a:t>’, 				negyed</a:t>
            </a:r>
            <a:r>
              <a:rPr lang="hu-HU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</a:t>
            </a:r>
            <a:r>
              <a:rPr lang="hu-HU" dirty="0" err="1" smtClean="0"/>
              <a:t>4th</a:t>
            </a:r>
            <a:r>
              <a:rPr lang="hu-HU" dirty="0" smtClean="0"/>
              <a:t>’, ötöd</a:t>
            </a:r>
            <a:r>
              <a:rPr lang="hu-HU" dirty="0" smtClean="0">
                <a:solidFill>
                  <a:srgbClr val="FF0000"/>
                </a:solidFill>
              </a:rPr>
              <a:t>ik </a:t>
            </a:r>
            <a:r>
              <a:rPr lang="hu-HU" dirty="0" smtClean="0"/>
              <a:t>‘</a:t>
            </a:r>
            <a:r>
              <a:rPr lang="hu-HU" dirty="0" err="1" smtClean="0"/>
              <a:t>5th</a:t>
            </a:r>
            <a:r>
              <a:rPr lang="hu-HU" dirty="0" smtClean="0"/>
              <a:t>’,  </a:t>
            </a:r>
          </a:p>
          <a:p>
            <a:pPr marL="0" indent="0">
              <a:buNone/>
            </a:pPr>
            <a:endParaRPr lang="hu-HU" sz="1200" b="1" dirty="0" smtClean="0"/>
          </a:p>
          <a:p>
            <a:pPr>
              <a:buNone/>
            </a:pPr>
            <a:endParaRPr lang="hu-H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/>
          </a:bodyPr>
          <a:lstStyle/>
          <a:p>
            <a:r>
              <a:rPr lang="hu-HU" sz="4000" b="1" i="1" dirty="0" err="1" smtClean="0">
                <a:solidFill>
                  <a:srgbClr val="FF0000"/>
                </a:solidFill>
              </a:rPr>
              <a:t>-ik</a:t>
            </a:r>
            <a:r>
              <a:rPr lang="hu-HU" sz="4000" b="1" dirty="0" smtClean="0">
                <a:solidFill>
                  <a:srgbClr val="FF0000"/>
                </a:solidFill>
              </a:rPr>
              <a:t> </a:t>
            </a:r>
            <a:r>
              <a:rPr lang="hu-HU" sz="4000" b="1" dirty="0" err="1" smtClean="0"/>
              <a:t>turns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pronouns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into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specific-partitive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(8)a. </a:t>
            </a:r>
            <a:r>
              <a:rPr lang="hu-HU" b="1" dirty="0" smtClean="0"/>
              <a:t>Minden/*</a:t>
            </a:r>
            <a:r>
              <a:rPr lang="hu-HU" b="1" dirty="0" err="1" smtClean="0"/>
              <a:t>minden</a:t>
            </a:r>
            <a:r>
              <a:rPr lang="hu-HU" b="1" dirty="0" err="1" smtClean="0">
                <a:solidFill>
                  <a:srgbClr val="FF0000"/>
                </a:solidFill>
              </a:rPr>
              <a:t>-ik</a:t>
            </a:r>
            <a:r>
              <a:rPr lang="hu-HU" b="1" dirty="0" smtClean="0"/>
              <a:t> ember halandó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         </a:t>
            </a:r>
            <a:r>
              <a:rPr lang="hu-HU" dirty="0" err="1" smtClean="0"/>
              <a:t>every</a:t>
            </a:r>
            <a:r>
              <a:rPr lang="hu-HU" dirty="0" smtClean="0"/>
              <a:t>                            man     </a:t>
            </a:r>
            <a:r>
              <a:rPr lang="hu-HU" dirty="0" err="1" smtClean="0"/>
              <a:t>mortal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‘</a:t>
            </a:r>
            <a:r>
              <a:rPr lang="hu-HU" dirty="0" err="1" smtClean="0"/>
              <a:t>Every</a:t>
            </a:r>
            <a:r>
              <a:rPr lang="hu-HU" dirty="0" smtClean="0"/>
              <a:t> man is </a:t>
            </a:r>
            <a:r>
              <a:rPr lang="hu-HU" dirty="0" err="1" smtClean="0"/>
              <a:t>mortal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 b. A</a:t>
            </a:r>
            <a:r>
              <a:rPr lang="hu-HU" b="1" dirty="0" smtClean="0"/>
              <a:t> tanszéken           </a:t>
            </a:r>
            <a:r>
              <a:rPr lang="hu-HU" b="1" dirty="0" err="1" smtClean="0"/>
              <a:t>minden</a:t>
            </a:r>
            <a:r>
              <a:rPr lang="hu-HU" b="1" dirty="0" err="1" smtClean="0">
                <a:solidFill>
                  <a:srgbClr val="FF0000"/>
                </a:solidFill>
              </a:rPr>
              <a:t>-ik</a:t>
            </a:r>
            <a:r>
              <a:rPr lang="hu-HU" b="1" dirty="0" smtClean="0"/>
              <a:t> ember szakállas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    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department-at</a:t>
            </a:r>
            <a:r>
              <a:rPr lang="hu-HU" dirty="0" smtClean="0"/>
              <a:t> </a:t>
            </a:r>
            <a:r>
              <a:rPr lang="hu-HU" dirty="0" err="1" smtClean="0"/>
              <a:t>every</a:t>
            </a:r>
            <a:r>
              <a:rPr lang="hu-HU" dirty="0" smtClean="0"/>
              <a:t>          man     </a:t>
            </a:r>
            <a:r>
              <a:rPr lang="hu-HU" dirty="0" err="1" smtClean="0"/>
              <a:t>bearded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‘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Department</a:t>
            </a:r>
            <a:r>
              <a:rPr lang="hu-HU" dirty="0" smtClean="0"/>
              <a:t>, </a:t>
            </a:r>
            <a:r>
              <a:rPr lang="hu-HU" dirty="0" err="1" smtClean="0"/>
              <a:t>each</a:t>
            </a:r>
            <a:r>
              <a:rPr lang="hu-HU" dirty="0" smtClean="0"/>
              <a:t> man is </a:t>
            </a:r>
            <a:r>
              <a:rPr lang="hu-HU" dirty="0" err="1" smtClean="0"/>
              <a:t>bearded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936104"/>
          </a:xfrm>
        </p:spPr>
        <p:txBody>
          <a:bodyPr>
            <a:normAutofit fontScale="90000"/>
          </a:bodyPr>
          <a:lstStyle/>
          <a:p>
            <a:r>
              <a:rPr lang="hu-HU" sz="4000" b="1" i="1" dirty="0" err="1" smtClean="0">
                <a:solidFill>
                  <a:srgbClr val="FF0000"/>
                </a:solidFill>
              </a:rPr>
              <a:t>-ik</a:t>
            </a:r>
            <a:r>
              <a:rPr lang="hu-HU" sz="4000" b="1" i="1" dirty="0" smtClean="0">
                <a:solidFill>
                  <a:srgbClr val="FF0000"/>
                </a:solidFill>
              </a:rPr>
              <a:t> </a:t>
            </a:r>
            <a:r>
              <a:rPr lang="hu-HU" sz="4000" b="1" dirty="0" err="1" smtClean="0"/>
              <a:t>can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turn</a:t>
            </a:r>
            <a:r>
              <a:rPr lang="hu-HU" sz="4000" b="1" i="1" dirty="0" smtClean="0">
                <a:solidFill>
                  <a:srgbClr val="FF0000"/>
                </a:solidFill>
              </a:rPr>
              <a:t> </a:t>
            </a:r>
            <a:r>
              <a:rPr lang="hu-HU" sz="4000" b="1" dirty="0" err="1" smtClean="0"/>
              <a:t>adjectives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into</a:t>
            </a:r>
            <a:r>
              <a:rPr lang="hu-HU" sz="4000" b="1" dirty="0" smtClean="0"/>
              <a:t> </a:t>
            </a:r>
            <a:br>
              <a:rPr lang="hu-HU" sz="4000" b="1" dirty="0" smtClean="0"/>
            </a:br>
            <a:r>
              <a:rPr lang="hu-HU" sz="4000" b="1" dirty="0" err="1" smtClean="0"/>
              <a:t>specific-partitive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nominals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900" b="1" dirty="0" smtClean="0"/>
          </a:p>
          <a:p>
            <a:pPr marL="0" indent="0">
              <a:buNone/>
            </a:pPr>
            <a:r>
              <a:rPr lang="hu-HU" dirty="0" smtClean="0"/>
              <a:t>(9)a.</a:t>
            </a:r>
            <a:r>
              <a:rPr lang="hu-HU" b="1" dirty="0" smtClean="0"/>
              <a:t> Az   </a:t>
            </a:r>
            <a:r>
              <a:rPr lang="hu-HU" b="1" dirty="0" err="1" smtClean="0"/>
              <a:t>olcsó-bb-</a:t>
            </a:r>
            <a:r>
              <a:rPr lang="hu-HU" b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err="1" smtClean="0"/>
              <a:t>-at</a:t>
            </a:r>
            <a:r>
              <a:rPr lang="hu-HU" b="1" dirty="0" smtClean="0"/>
              <a:t> 	kérem.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cheap-er-</a:t>
            </a:r>
            <a:r>
              <a:rPr lang="hu-HU" cap="small" dirty="0" err="1" smtClean="0">
                <a:solidFill>
                  <a:srgbClr val="FF0000"/>
                </a:solidFill>
              </a:rPr>
              <a:t>ik</a:t>
            </a:r>
            <a:r>
              <a:rPr lang="hu-HU" dirty="0" err="1" smtClean="0"/>
              <a:t>-</a:t>
            </a:r>
            <a:r>
              <a:rPr lang="hu-HU" cap="small" dirty="0" err="1" smtClean="0"/>
              <a:t>acc</a:t>
            </a:r>
            <a:r>
              <a:rPr lang="hu-HU" cap="small" dirty="0" smtClean="0"/>
              <a:t>	</a:t>
            </a:r>
            <a:r>
              <a:rPr lang="hu-HU" dirty="0" err="1" smtClean="0"/>
              <a:t>want-I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‘I </a:t>
            </a:r>
            <a:r>
              <a:rPr lang="hu-HU" dirty="0" err="1" smtClean="0"/>
              <a:t>want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cheaper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.’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sz="800" dirty="0" smtClean="0"/>
          </a:p>
          <a:p>
            <a:pPr marL="0" indent="0">
              <a:buNone/>
            </a:pPr>
            <a:r>
              <a:rPr lang="hu-HU" dirty="0" smtClean="0"/>
              <a:t>     b.</a:t>
            </a:r>
            <a:r>
              <a:rPr lang="hu-HU" b="1" dirty="0" smtClean="0"/>
              <a:t> 	A 	</a:t>
            </a:r>
            <a:r>
              <a:rPr lang="hu-HU" b="1" dirty="0" err="1" smtClean="0"/>
              <a:t>legolcsó-bb-</a:t>
            </a:r>
            <a:r>
              <a:rPr lang="hu-HU" b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	a    legjobb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dirty="0" err="1" smtClean="0"/>
              <a:t>the</a:t>
            </a:r>
            <a:r>
              <a:rPr lang="hu-HU" dirty="0" smtClean="0"/>
              <a:t> 	</a:t>
            </a:r>
            <a:r>
              <a:rPr lang="hu-HU" dirty="0" err="1" smtClean="0"/>
              <a:t>cheap-est-</a:t>
            </a:r>
            <a:r>
              <a:rPr lang="hu-HU" cap="small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    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best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 smtClean="0"/>
              <a:t>	‘The </a:t>
            </a:r>
            <a:r>
              <a:rPr lang="hu-HU" dirty="0" err="1" smtClean="0"/>
              <a:t>cheapest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best</a:t>
            </a:r>
            <a:r>
              <a:rPr lang="hu-HU" dirty="0" smtClean="0"/>
              <a:t>.’</a:t>
            </a:r>
          </a:p>
          <a:p>
            <a:pPr marL="0" indent="0">
              <a:buNone/>
            </a:pPr>
            <a:r>
              <a:rPr lang="hu-HU" b="1" dirty="0" smtClean="0"/>
              <a:t> </a:t>
            </a:r>
            <a:endParaRPr lang="hu-HU" dirty="0" smtClean="0"/>
          </a:p>
          <a:p>
            <a:pPr marL="0" indent="0">
              <a:buNone/>
            </a:pPr>
            <a:endParaRPr lang="hu-HU" sz="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80728"/>
          </a:xfrm>
        </p:spPr>
        <p:txBody>
          <a:bodyPr>
            <a:normAutofit fontScale="90000"/>
          </a:bodyPr>
          <a:lstStyle/>
          <a:p>
            <a:r>
              <a:rPr lang="hu-HU" sz="3600" b="1" i="1" dirty="0" err="1" smtClean="0">
                <a:solidFill>
                  <a:srgbClr val="FF0000"/>
                </a:solidFill>
              </a:rPr>
              <a:t>-ik</a:t>
            </a:r>
            <a:r>
              <a:rPr lang="hu-HU" sz="3600" b="1" i="1" dirty="0" smtClean="0">
                <a:solidFill>
                  <a:srgbClr val="FF0000"/>
                </a:solidFill>
              </a:rPr>
              <a:t> </a:t>
            </a:r>
            <a:r>
              <a:rPr lang="hu-HU" sz="3600" b="1" dirty="0" err="1" smtClean="0"/>
              <a:t>pronouns</a:t>
            </a:r>
            <a:r>
              <a:rPr lang="hu-HU" sz="3600" b="1" dirty="0" smtClean="0"/>
              <a:t> &amp; </a:t>
            </a:r>
            <a:r>
              <a:rPr lang="hu-HU" sz="3600" b="1" dirty="0" err="1" smtClean="0"/>
              <a:t>adjectives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elicit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conjugation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820472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(10)a. </a:t>
            </a:r>
            <a:r>
              <a:rPr lang="hu-HU" b="1" dirty="0" smtClean="0"/>
              <a:t>Ismer</a:t>
            </a:r>
            <a:r>
              <a:rPr lang="hu-HU" b="1" dirty="0" smtClean="0">
                <a:solidFill>
                  <a:srgbClr val="00B050"/>
                </a:solidFill>
              </a:rPr>
              <a:t>ek</a:t>
            </a:r>
            <a:r>
              <a:rPr lang="hu-H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	</a:t>
            </a:r>
            <a:r>
              <a:rPr lang="hu-HU" b="1" dirty="0" smtClean="0">
                <a:solidFill>
                  <a:srgbClr val="00B050"/>
                </a:solidFill>
              </a:rPr>
              <a:t>minden</a:t>
            </a:r>
            <a:r>
              <a:rPr lang="hu-HU" b="1" dirty="0" smtClean="0"/>
              <a:t> 	</a:t>
            </a:r>
            <a:r>
              <a:rPr lang="hu-HU" dirty="0" smtClean="0"/>
              <a:t>vendéget.</a:t>
            </a:r>
          </a:p>
          <a:p>
            <a:pPr marL="914400" lvl="1" indent="-514350">
              <a:buNone/>
            </a:pPr>
            <a:r>
              <a:rPr lang="hu-HU" sz="3000" dirty="0" smtClean="0"/>
              <a:t>	 </a:t>
            </a:r>
            <a:r>
              <a:rPr lang="hu-HU" sz="3000" dirty="0" err="1" smtClean="0"/>
              <a:t>know-1</a:t>
            </a:r>
            <a:r>
              <a:rPr lang="hu-HU" sz="3000" cap="small" dirty="0" err="1" smtClean="0"/>
              <a:t>sg</a:t>
            </a:r>
            <a:r>
              <a:rPr lang="hu-HU" sz="3000" dirty="0" smtClean="0"/>
              <a:t> 	</a:t>
            </a:r>
            <a:r>
              <a:rPr lang="hu-HU" sz="3000" dirty="0" err="1" smtClean="0"/>
              <a:t>every</a:t>
            </a:r>
            <a:r>
              <a:rPr lang="hu-HU" sz="3000" dirty="0" smtClean="0"/>
              <a:t> 		</a:t>
            </a:r>
            <a:r>
              <a:rPr lang="hu-HU" sz="3000" dirty="0" err="1" smtClean="0"/>
              <a:t>guest-</a:t>
            </a:r>
            <a:r>
              <a:rPr lang="hu-HU" sz="3000" cap="small" dirty="0" err="1" smtClean="0"/>
              <a:t>acc</a:t>
            </a:r>
            <a:endParaRPr lang="hu-HU" sz="3000" cap="small" dirty="0" smtClean="0"/>
          </a:p>
          <a:p>
            <a:pPr marL="914400" lvl="1" indent="-514350">
              <a:buNone/>
            </a:pPr>
            <a:endParaRPr lang="hu-HU" sz="900" cap="small" dirty="0" smtClean="0"/>
          </a:p>
          <a:p>
            <a:pPr marL="514350" indent="-514350">
              <a:buNone/>
            </a:pPr>
            <a:r>
              <a:rPr lang="hu-HU" dirty="0" smtClean="0"/>
              <a:t>      b. 	</a:t>
            </a:r>
            <a:r>
              <a:rPr lang="hu-HU" b="1" dirty="0" smtClean="0"/>
              <a:t>Ismer</a:t>
            </a:r>
            <a:r>
              <a:rPr lang="hu-HU" b="1" dirty="0" smtClean="0">
                <a:solidFill>
                  <a:srgbClr val="FF0000"/>
                </a:solidFill>
              </a:rPr>
              <a:t>em</a:t>
            </a:r>
            <a:r>
              <a:rPr lang="hu-HU" b="1" dirty="0" smtClean="0"/>
              <a:t> 	    minden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/mindegy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 </a:t>
            </a:r>
            <a:r>
              <a:rPr lang="hu-HU" dirty="0" smtClean="0"/>
              <a:t>vendéget.</a:t>
            </a:r>
          </a:p>
          <a:p>
            <a:pPr marL="514350" indent="-514350">
              <a:buNone/>
            </a:pPr>
            <a:r>
              <a:rPr lang="hu-HU" dirty="0" smtClean="0"/>
              <a:t>		</a:t>
            </a:r>
            <a:r>
              <a:rPr lang="hu-HU" dirty="0" err="1" smtClean="0"/>
              <a:t>know-3</a:t>
            </a:r>
            <a:r>
              <a:rPr lang="hu-HU" cap="small" dirty="0" err="1" smtClean="0"/>
              <a:t>sg</a:t>
            </a:r>
            <a:r>
              <a:rPr lang="hu-HU" cap="small" dirty="0" smtClean="0"/>
              <a:t>&lt;</a:t>
            </a:r>
            <a:r>
              <a:rPr lang="hu-HU" cap="small" dirty="0" err="1" smtClean="0"/>
              <a:t>1sg</a:t>
            </a:r>
            <a:r>
              <a:rPr lang="hu-HU" cap="small" dirty="0" smtClean="0"/>
              <a:t>  </a:t>
            </a:r>
            <a:r>
              <a:rPr lang="hu-HU" dirty="0" err="1" smtClean="0"/>
              <a:t>each</a:t>
            </a:r>
            <a:r>
              <a:rPr lang="hu-HU" dirty="0" smtClean="0"/>
              <a:t> 		         </a:t>
            </a:r>
            <a:r>
              <a:rPr lang="hu-HU" dirty="0" err="1" smtClean="0"/>
              <a:t>guest-</a:t>
            </a:r>
            <a:r>
              <a:rPr lang="hu-HU" cap="small" dirty="0" err="1" smtClean="0"/>
              <a:t>acc</a:t>
            </a:r>
            <a:endParaRPr lang="hu-HU" cap="small" dirty="0" smtClean="0"/>
          </a:p>
          <a:p>
            <a:pPr marL="514350" indent="-514350">
              <a:buNone/>
            </a:pPr>
            <a:endParaRPr lang="hu-HU" sz="1700" cap="small" dirty="0" smtClean="0"/>
          </a:p>
          <a:p>
            <a:pPr marL="514350" indent="-514350">
              <a:buNone/>
            </a:pPr>
            <a:r>
              <a:rPr lang="hu-HU" dirty="0" smtClean="0"/>
              <a:t>(11)a. A    kép, </a:t>
            </a:r>
            <a:r>
              <a:rPr lang="hu-HU" b="1" dirty="0" smtClean="0"/>
              <a:t>     	</a:t>
            </a:r>
            <a:r>
              <a:rPr lang="hu-HU" b="1" dirty="0" smtClean="0">
                <a:solidFill>
                  <a:srgbClr val="00B050"/>
                </a:solidFill>
              </a:rPr>
              <a:t>amelyet</a:t>
            </a:r>
            <a:r>
              <a:rPr lang="hu-HU" b="1" dirty="0" smtClean="0"/>
              <a:t> lát</a:t>
            </a:r>
            <a:r>
              <a:rPr lang="hu-HU" b="1" dirty="0" smtClean="0">
                <a:solidFill>
                  <a:srgbClr val="00B050"/>
                </a:solidFill>
              </a:rPr>
              <a:t>sz</a:t>
            </a:r>
          </a:p>
          <a:p>
            <a:pPr marL="514350" indent="-514350">
              <a:buNone/>
            </a:pPr>
            <a:r>
              <a:rPr lang="hu-HU" b="1" dirty="0" smtClean="0">
                <a:solidFill>
                  <a:srgbClr val="00B050"/>
                </a:solidFill>
              </a:rPr>
              <a:t>	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picture</a:t>
            </a:r>
            <a:r>
              <a:rPr lang="hu-HU" dirty="0" smtClean="0"/>
              <a:t> 	</a:t>
            </a:r>
            <a:r>
              <a:rPr lang="hu-HU" dirty="0" err="1" smtClean="0"/>
              <a:t>which</a:t>
            </a:r>
            <a:r>
              <a:rPr lang="hu-HU" dirty="0" smtClean="0"/>
              <a:t>     see-2</a:t>
            </a:r>
            <a:r>
              <a:rPr lang="hu-HU" cap="small" dirty="0" smtClean="0"/>
              <a:t>sg</a:t>
            </a:r>
          </a:p>
          <a:p>
            <a:pPr marL="514350" indent="-514350">
              <a:buNone/>
            </a:pPr>
            <a:endParaRPr lang="hu-HU" sz="900" cap="small" dirty="0" smtClean="0"/>
          </a:p>
          <a:p>
            <a:pPr marL="514350" indent="-514350">
              <a:buNone/>
            </a:pPr>
            <a:r>
              <a:rPr lang="hu-HU" dirty="0" smtClean="0"/>
              <a:t>      b. 	A     kép, 	</a:t>
            </a:r>
            <a:r>
              <a:rPr lang="hu-HU" b="1" dirty="0" smtClean="0"/>
              <a:t>amely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et 	lát</a:t>
            </a:r>
            <a:r>
              <a:rPr lang="hu-HU" b="1" dirty="0" smtClean="0">
                <a:solidFill>
                  <a:srgbClr val="FF0000"/>
                </a:solidFill>
              </a:rPr>
              <a:t>od</a:t>
            </a:r>
          </a:p>
          <a:p>
            <a:pPr marL="514350" indent="-514350">
              <a:buNone/>
            </a:pPr>
            <a:r>
              <a:rPr lang="hu-HU" b="1" dirty="0">
                <a:solidFill>
                  <a:srgbClr val="00B050"/>
                </a:solidFill>
              </a:rPr>
              <a:t>		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picture</a:t>
            </a:r>
            <a:r>
              <a:rPr lang="hu-HU" dirty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which</a:t>
            </a:r>
            <a:r>
              <a:rPr lang="hu-HU" dirty="0" smtClean="0"/>
              <a:t>     	see-2</a:t>
            </a:r>
            <a:r>
              <a:rPr lang="hu-HU" cap="small" dirty="0"/>
              <a:t>sg&lt;1sg </a:t>
            </a:r>
            <a:endParaRPr lang="hu-HU" cap="small" dirty="0" smtClean="0"/>
          </a:p>
          <a:p>
            <a:pPr marL="514350" indent="-514350">
              <a:buNone/>
            </a:pPr>
            <a:endParaRPr lang="hu-HU" sz="1000" cap="small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hu-HU" sz="3600" dirty="0" smtClean="0"/>
              <a:t>Old </a:t>
            </a:r>
            <a:r>
              <a:rPr lang="hu-HU" sz="3600" dirty="0" err="1" smtClean="0"/>
              <a:t>Hungarian</a:t>
            </a:r>
            <a:r>
              <a:rPr lang="hu-HU" sz="3600" dirty="0" smtClean="0"/>
              <a:t>: </a:t>
            </a:r>
            <a:r>
              <a:rPr lang="hu-HU" sz="3600" b="1" dirty="0" smtClean="0"/>
              <a:t>an </a:t>
            </a:r>
            <a:r>
              <a:rPr lang="hu-HU" sz="3600" b="1" dirty="0" err="1" smtClean="0"/>
              <a:t>-</a:t>
            </a:r>
            <a:r>
              <a:rPr lang="hu-HU" sz="3600" b="1" i="1" dirty="0" err="1" smtClean="0">
                <a:solidFill>
                  <a:srgbClr val="FF0000"/>
                </a:solidFill>
              </a:rPr>
              <a:t>ik</a:t>
            </a:r>
            <a:r>
              <a:rPr lang="hu-HU" sz="3600" b="1" i="1" dirty="0" smtClean="0">
                <a:solidFill>
                  <a:srgbClr val="FF0000"/>
                </a:solidFill>
              </a:rPr>
              <a:t> </a:t>
            </a:r>
            <a:r>
              <a:rPr lang="hu-HU" sz="3600" b="1" dirty="0" err="1" smtClean="0"/>
              <a:t>pronoun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numeral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or</a:t>
            </a:r>
            <a:r>
              <a:rPr lang="hu-HU" sz="3600" b="1" dirty="0" smtClean="0"/>
              <a:t> adj. is </a:t>
            </a:r>
            <a:r>
              <a:rPr lang="hu-HU" sz="3600" b="1" dirty="0" err="1" smtClean="0"/>
              <a:t>always</a:t>
            </a:r>
            <a:r>
              <a:rPr lang="hu-HU" sz="3600" b="1" i="1" dirty="0" smtClean="0">
                <a:solidFill>
                  <a:srgbClr val="FF0000"/>
                </a:solidFill>
              </a:rPr>
              <a:t> </a:t>
            </a:r>
            <a:r>
              <a:rPr lang="hu-HU" sz="3600" b="1" dirty="0" smtClean="0"/>
              <a:t>a </a:t>
            </a:r>
            <a:r>
              <a:rPr lang="hu-HU" sz="3600" b="1" dirty="0" err="1" smtClean="0"/>
              <a:t>possessum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a </a:t>
            </a:r>
            <a:r>
              <a:rPr lang="hu-HU" sz="3600" b="1" i="1" dirty="0" smtClean="0"/>
              <a:t>pro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possessor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363272" cy="4781128"/>
          </a:xfrm>
        </p:spPr>
        <p:txBody>
          <a:bodyPr>
            <a:normAutofit/>
          </a:bodyPr>
          <a:lstStyle/>
          <a:p>
            <a:pPr marL="514350" indent="-514350" defTabSz="180000">
              <a:buAutoNum type="arabicParenBoth" startAt="11"/>
            </a:pPr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defTabSz="180000">
              <a:buNone/>
            </a:pP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(12) </a:t>
            </a:r>
            <a:r>
              <a:rPr lang="en-US" dirty="0" err="1" smtClean="0">
                <a:latin typeface="Calibri" pitchFamily="34" charset="0"/>
                <a:cs typeface="Times New Roman" panose="02020603050405020304" pitchFamily="18" charset="0"/>
              </a:rPr>
              <a:t>Valanac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itchFamily="34" charset="0"/>
                <a:cs typeface="Times New Roman" panose="02020603050405020304" pitchFamily="18" charset="0"/>
              </a:rPr>
              <a:t>ot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 		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    </a:t>
            </a:r>
            <a:r>
              <a:rPr lang="en-US" b="1" u="sng" dirty="0" smtClean="0">
                <a:latin typeface="Calibri" pitchFamily="34" charset="0"/>
                <a:cs typeface="Times New Roman" panose="02020603050405020304" pitchFamily="18" charset="0"/>
              </a:rPr>
              <a:t>hat 	</a:t>
            </a:r>
            <a:r>
              <a:rPr lang="en-US" b="1" u="sng" dirty="0" err="1" smtClean="0">
                <a:latin typeface="Calibri" pitchFamily="34" charset="0"/>
                <a:cs typeface="Times New Roman" panose="02020603050405020304" pitchFamily="18" charset="0"/>
              </a:rPr>
              <a:t>ko</a:t>
            </a:r>
            <a:r>
              <a:rPr lang="en-US" b="1" u="sng" dirty="0" smtClean="0">
                <a:latin typeface="Calibri" pitchFamily="34" charset="0"/>
                <a:cs typeface="Times New Roman" panose="02020603050405020304" pitchFamily="18" charset="0"/>
              </a:rPr>
              <a:t>̗ 			</a:t>
            </a:r>
            <a:r>
              <a:rPr lang="hu-HU" b="1" u="sng" dirty="0" smtClean="0">
                <a:latin typeface="Calibri" pitchFamily="34" charset="0"/>
                <a:cs typeface="Times New Roman" panose="02020603050405020304" pitchFamily="18" charset="0"/>
              </a:rPr>
              <a:t>  </a:t>
            </a:r>
            <a:r>
              <a:rPr lang="en-US" b="1" u="sng" dirty="0" err="1" smtClean="0">
                <a:latin typeface="Calibri" pitchFamily="34" charset="0"/>
                <a:cs typeface="Times New Roman" panose="02020603050405020304" pitchFamily="18" charset="0"/>
              </a:rPr>
              <a:t>vedrec</a:t>
            </a:r>
            <a:r>
              <a:rPr lang="en-US" b="1" baseline="-25000" dirty="0" err="1" smtClean="0">
                <a:latin typeface="Calibri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	</a:t>
            </a:r>
            <a:endParaRPr lang="hu-HU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pPr marL="514350" indent="-514350" defTabSz="180000">
              <a:buNone/>
            </a:pP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		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were 		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there 	six 	stone 	buckets 		</a:t>
            </a:r>
            <a:endParaRPr lang="hu-HU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pPr marL="514350" indent="-514350" defTabSz="180000">
              <a:buNone/>
            </a:pPr>
            <a:endParaRPr lang="hu-HU" sz="1200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pPr marL="514350" indent="-514350" defTabSz="180000">
              <a:buNone/>
            </a:pP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en-US" baseline="-25000" dirty="0" smtClean="0">
                <a:latin typeface="Calibri" pitchFamily="34" charset="0"/>
                <a:cs typeface="Times New Roman" panose="02020603050405020304" pitchFamily="18" charset="0"/>
              </a:rPr>
              <a:t>DP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Times New Roman" panose="02020603050405020304" pitchFamily="18" charset="0"/>
              </a:rPr>
              <a:t>pro</a:t>
            </a:r>
            <a:r>
              <a:rPr lang="en-US" b="1" baseline="-25000" dirty="0" err="1" smtClean="0">
                <a:latin typeface="Calibri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Calibri" pitchFamily="34" charset="0"/>
                <a:cs typeface="Times New Roman" panose="02020603050405020304" pitchFamily="18" charset="0"/>
              </a:rPr>
              <a:t> 	</a:t>
            </a:r>
            <a:r>
              <a:rPr lang="en-US" b="1" dirty="0" err="1" smtClean="0">
                <a:latin typeface="Calibri" pitchFamily="34" charset="0"/>
                <a:cs typeface="Times New Roman" panose="02020603050405020304" pitchFamily="18" charset="0"/>
              </a:rPr>
              <a:t>mēdèn-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Times New Roman" panose="02020603050405020304" pitchFamily="18" charset="0"/>
              </a:rPr>
              <a:t>ic</a:t>
            </a:r>
            <a:r>
              <a:rPr lang="en-US" b="1" baseline="-25000" dirty="0" err="1" smtClean="0">
                <a:latin typeface="Calibri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] 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			 </a:t>
            </a:r>
            <a:r>
              <a:rPr lang="en-US" dirty="0" err="1" smtClean="0">
                <a:latin typeface="Calibri" pitchFamily="34" charset="0"/>
                <a:cs typeface="Times New Roman" panose="02020603050405020304" pitchFamily="18" charset="0"/>
              </a:rPr>
              <a:t>foglaluā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Calibri" pitchFamily="34" charset="0"/>
                <a:cs typeface="Times New Roman" panose="02020603050405020304" pitchFamily="18" charset="0"/>
              </a:rPr>
              <a:t>kèt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Calibri" pitchFamily="34" charset="0"/>
                <a:cs typeface="Times New Roman" panose="02020603050405020304" pitchFamily="18" charset="0"/>
              </a:rPr>
              <a:t>ko̗blo̗t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defTabSz="180000">
              <a:buNone/>
            </a:pP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                   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every-</a:t>
            </a:r>
            <a:r>
              <a:rPr lang="en-US" dirty="0" err="1" smtClean="0">
                <a:latin typeface="Calibri" pitchFamily="34" charset="0"/>
                <a:cs typeface="Times New Roman" panose="02020603050405020304" pitchFamily="18" charset="0"/>
              </a:rPr>
              <a:t>Poss3PL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 taking 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		  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two vats</a:t>
            </a:r>
            <a:endParaRPr lang="hu-HU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endParaRPr lang="en-US" sz="1200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‘There were six buckets of stone and all of 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						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them were two vats.’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Properties</a:t>
            </a:r>
            <a:r>
              <a:rPr lang="hu-HU" b="1" dirty="0" smtClean="0"/>
              <a:t> of </a:t>
            </a:r>
            <a:r>
              <a:rPr lang="hu-HU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</a:t>
            </a:r>
            <a:r>
              <a:rPr lang="hu-HU" b="1" dirty="0" err="1" smtClean="0"/>
              <a:t>phrases</a:t>
            </a:r>
            <a:r>
              <a:rPr lang="hu-HU" b="1" dirty="0" smtClean="0"/>
              <a:t> </a:t>
            </a:r>
            <a:r>
              <a:rPr lang="hu-HU" b="1" dirty="0" err="1" smtClean="0"/>
              <a:t>explained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141168"/>
          </a:xfrm>
        </p:spPr>
        <p:txBody>
          <a:bodyPr>
            <a:normAutofit/>
          </a:bodyPr>
          <a:lstStyle/>
          <a:p>
            <a:r>
              <a:rPr lang="hu-HU" dirty="0" err="1" smtClean="0"/>
              <a:t>-</a:t>
            </a:r>
            <a:r>
              <a:rPr lang="hu-HU" i="1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 is </a:t>
            </a:r>
            <a:r>
              <a:rPr lang="hu-HU" dirty="0" err="1" smtClean="0"/>
              <a:t>one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Old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allomorphs</a:t>
            </a:r>
            <a:r>
              <a:rPr lang="hu-HU" dirty="0" smtClean="0"/>
              <a:t> of 3Pl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AGR</a:t>
            </a:r>
            <a:r>
              <a:rPr lang="hu-HU" dirty="0" smtClean="0"/>
              <a:t> </a:t>
            </a:r>
            <a:r>
              <a:rPr lang="hu-HU" i="1" dirty="0" smtClean="0"/>
              <a:t>(</a:t>
            </a:r>
            <a:r>
              <a:rPr lang="hu-HU" i="1" dirty="0" err="1" smtClean="0"/>
              <a:t>-</a:t>
            </a:r>
            <a:r>
              <a:rPr lang="hu-HU" i="1" dirty="0" err="1" smtClean="0">
                <a:solidFill>
                  <a:srgbClr val="FF0000"/>
                </a:solidFill>
              </a:rPr>
              <a:t>ik</a:t>
            </a:r>
            <a:r>
              <a:rPr lang="hu-HU" i="1" dirty="0" smtClean="0"/>
              <a:t>/</a:t>
            </a:r>
            <a:r>
              <a:rPr lang="hu-HU" i="1" dirty="0" err="1" smtClean="0"/>
              <a:t>uk</a:t>
            </a:r>
            <a:r>
              <a:rPr lang="hu-HU" i="1" dirty="0" smtClean="0"/>
              <a:t>/ük</a:t>
            </a:r>
            <a:r>
              <a:rPr lang="hu-HU" dirty="0" smtClean="0"/>
              <a:t>)</a:t>
            </a:r>
          </a:p>
          <a:p>
            <a:endParaRPr lang="hu-HU" sz="800" dirty="0" smtClean="0"/>
          </a:p>
          <a:p>
            <a:r>
              <a:rPr lang="hu-HU" dirty="0" err="1" smtClean="0"/>
              <a:t>In</a:t>
            </a:r>
            <a:r>
              <a:rPr lang="hu-HU" dirty="0" smtClean="0"/>
              <a:t> Old </a:t>
            </a:r>
            <a:r>
              <a:rPr lang="hu-HU" dirty="0" err="1" smtClean="0"/>
              <a:t>Hungarian</a:t>
            </a:r>
            <a:r>
              <a:rPr lang="hu-HU" dirty="0" smtClean="0"/>
              <a:t>, </a:t>
            </a:r>
            <a:r>
              <a:rPr lang="hu-HU" dirty="0" err="1" smtClean="0"/>
              <a:t>pronouns</a:t>
            </a:r>
            <a:r>
              <a:rPr lang="hu-HU" dirty="0" smtClean="0"/>
              <a:t>, </a:t>
            </a:r>
            <a:r>
              <a:rPr lang="hu-HU" dirty="0" err="1" smtClean="0"/>
              <a:t>adjectives</a:t>
            </a:r>
            <a:r>
              <a:rPr lang="hu-HU" dirty="0" smtClean="0"/>
              <a:t> and </a:t>
            </a:r>
            <a:r>
              <a:rPr lang="hu-HU" dirty="0" err="1" smtClean="0"/>
              <a:t>ordinal</a:t>
            </a:r>
            <a:r>
              <a:rPr lang="hu-HU" dirty="0" smtClean="0"/>
              <a:t> </a:t>
            </a:r>
            <a:r>
              <a:rPr lang="hu-HU" dirty="0" err="1" smtClean="0"/>
              <a:t>numerals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-</a:t>
            </a:r>
            <a:r>
              <a:rPr lang="hu-HU" i="1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heads</a:t>
            </a:r>
            <a:r>
              <a:rPr lang="hu-HU" dirty="0" smtClean="0"/>
              <a:t> of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constructions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3PL</a:t>
            </a:r>
            <a:r>
              <a:rPr lang="hu-HU" dirty="0" smtClean="0"/>
              <a:t> </a:t>
            </a:r>
            <a:r>
              <a:rPr lang="hu-HU" i="1" dirty="0" smtClean="0"/>
              <a:t>pro</a:t>
            </a:r>
            <a:r>
              <a:rPr lang="hu-HU" dirty="0" smtClean="0"/>
              <a:t> </a:t>
            </a:r>
            <a:r>
              <a:rPr lang="hu-HU" dirty="0" err="1" smtClean="0"/>
              <a:t>possessor</a:t>
            </a:r>
            <a:endParaRPr lang="hu-HU" dirty="0" smtClean="0"/>
          </a:p>
          <a:p>
            <a:pPr>
              <a:buNone/>
            </a:pP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[</a:t>
            </a:r>
            <a:r>
              <a:rPr lang="en-US" baseline="-25000" dirty="0" smtClean="0">
                <a:latin typeface="Calibri" pitchFamily="34" charset="0"/>
                <a:cs typeface="Times New Roman" panose="02020603050405020304" pitchFamily="18" charset="0"/>
              </a:rPr>
              <a:t>DP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Times New Roman" panose="02020603050405020304" pitchFamily="18" charset="0"/>
              </a:rPr>
              <a:t>pro</a:t>
            </a:r>
            <a:r>
              <a:rPr lang="en-US" b="1" baseline="-25000" dirty="0" err="1" smtClean="0">
                <a:latin typeface="Calibri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Calibri" pitchFamily="34" charset="0"/>
                <a:cs typeface="Times New Roman" panose="02020603050405020304" pitchFamily="18" charset="0"/>
              </a:rPr>
              <a:t> 	</a:t>
            </a:r>
            <a:r>
              <a:rPr lang="en-US" b="1" dirty="0" err="1" smtClean="0">
                <a:latin typeface="Calibri" pitchFamily="34" charset="0"/>
                <a:cs typeface="Times New Roman" panose="02020603050405020304" pitchFamily="18" charset="0"/>
              </a:rPr>
              <a:t>mēdèn-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Times New Roman" panose="02020603050405020304" pitchFamily="18" charset="0"/>
              </a:rPr>
              <a:t>ic</a:t>
            </a:r>
            <a:r>
              <a:rPr lang="en-US" b="1" baseline="-25000" dirty="0" err="1" smtClean="0">
                <a:latin typeface="Calibri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Calibri" pitchFamily="34" charset="0"/>
                <a:cs typeface="Times New Roman" panose="02020603050405020304" pitchFamily="18" charset="0"/>
              </a:rPr>
              <a:t>]</a:t>
            </a:r>
            <a:endParaRPr lang="hu-HU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         </a:t>
            </a:r>
            <a:r>
              <a:rPr lang="hu-HU" dirty="0" err="1" smtClean="0">
                <a:latin typeface="Calibri" pitchFamily="34" charset="0"/>
                <a:cs typeface="Times New Roman" panose="02020603050405020304" pitchFamily="18" charset="0"/>
              </a:rPr>
              <a:t>their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  </a:t>
            </a:r>
            <a:r>
              <a:rPr lang="hu-HU" dirty="0" err="1" smtClean="0">
                <a:latin typeface="Calibri" pitchFamily="34" charset="0"/>
                <a:cs typeface="Times New Roman" panose="02020603050405020304" pitchFamily="18" charset="0"/>
              </a:rPr>
              <a:t>each-Poss3PL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 ‘</a:t>
            </a:r>
            <a:r>
              <a:rPr lang="hu-HU" dirty="0" err="1" smtClean="0">
                <a:latin typeface="Calibri" pitchFamily="34" charset="0"/>
                <a:cs typeface="Times New Roman" panose="02020603050405020304" pitchFamily="18" charset="0"/>
              </a:rPr>
              <a:t>each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 of </a:t>
            </a:r>
            <a:r>
              <a:rPr lang="hu-HU" dirty="0" err="1" smtClean="0">
                <a:latin typeface="Calibri" pitchFamily="34" charset="0"/>
                <a:cs typeface="Times New Roman" panose="02020603050405020304" pitchFamily="18" charset="0"/>
              </a:rPr>
              <a:t>them</a:t>
            </a:r>
            <a:r>
              <a:rPr lang="hu-HU" dirty="0" smtClean="0">
                <a:latin typeface="Calibri" pitchFamily="34" charset="0"/>
                <a:cs typeface="Times New Roman" panose="02020603050405020304" pitchFamily="18" charset="0"/>
              </a:rPr>
              <a:t>’</a:t>
            </a:r>
            <a:endParaRPr lang="hu-HU" dirty="0" smtClean="0"/>
          </a:p>
          <a:p>
            <a:endParaRPr lang="hu-HU" sz="800" dirty="0" smtClean="0"/>
          </a:p>
          <a:p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constructions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inherently</a:t>
            </a:r>
            <a:r>
              <a:rPr lang="hu-HU" dirty="0" smtClean="0"/>
              <a:t> </a:t>
            </a:r>
            <a:r>
              <a:rPr lang="hu-HU" dirty="0" err="1" smtClean="0"/>
              <a:t>definite</a:t>
            </a:r>
            <a:endParaRPr lang="hu-HU" dirty="0" smtClean="0"/>
          </a:p>
          <a:p>
            <a:endParaRPr lang="hu-HU" sz="8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b="1" dirty="0" err="1" smtClean="0"/>
              <a:t>Pathway</a:t>
            </a:r>
            <a:r>
              <a:rPr lang="hu-HU" sz="4000" b="1" dirty="0" smtClean="0"/>
              <a:t> of </a:t>
            </a:r>
            <a:r>
              <a:rPr lang="hu-HU" sz="4000" b="1" dirty="0" err="1" smtClean="0"/>
              <a:t>grammaticalization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616624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hu-HU" b="1" dirty="0" smtClean="0"/>
              <a:t> (i) </a:t>
            </a:r>
            <a:r>
              <a:rPr lang="hu-HU" b="1" dirty="0" err="1" smtClean="0"/>
              <a:t>Proto-H</a:t>
            </a:r>
            <a:r>
              <a:rPr lang="hu-HU" b="1" dirty="0" smtClean="0"/>
              <a:t>/</a:t>
            </a:r>
            <a:r>
              <a:rPr lang="hu-HU" b="1" dirty="0" err="1" smtClean="0"/>
              <a:t>Early</a:t>
            </a:r>
            <a:r>
              <a:rPr lang="hu-HU" b="1" dirty="0" smtClean="0"/>
              <a:t> OH</a:t>
            </a:r>
            <a:r>
              <a:rPr lang="hu-HU" dirty="0" smtClean="0"/>
              <a:t>: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uk</a:t>
            </a:r>
            <a:r>
              <a:rPr lang="hu-HU" b="1" i="1" dirty="0" smtClean="0"/>
              <a:t>/ük/</a:t>
            </a:r>
            <a:r>
              <a:rPr lang="hu-HU" b="1" i="1" dirty="0" err="1" smtClean="0"/>
              <a:t>ik</a:t>
            </a:r>
            <a:r>
              <a:rPr lang="hu-HU" b="1" dirty="0" smtClean="0"/>
              <a:t> = </a:t>
            </a:r>
            <a:r>
              <a:rPr lang="hu-HU" b="1" dirty="0" err="1" smtClean="0"/>
              <a:t>3</a:t>
            </a:r>
            <a:r>
              <a:rPr lang="hu-HU" b="1" cap="small" dirty="0" err="1" smtClean="0"/>
              <a:t>pl</a:t>
            </a:r>
            <a:r>
              <a:rPr lang="hu-HU" b="1" dirty="0" smtClean="0"/>
              <a:t> </a:t>
            </a:r>
            <a:r>
              <a:rPr lang="hu-HU" b="1" dirty="0" err="1" smtClean="0"/>
              <a:t>possessive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r>
              <a:rPr lang="hu-HU" dirty="0" smtClean="0"/>
              <a:t>.</a:t>
            </a:r>
          </a:p>
          <a:p>
            <a:pPr marL="571500" indent="-571500">
              <a:buNone/>
            </a:pPr>
            <a:r>
              <a:rPr lang="hu-HU" b="1" dirty="0" smtClean="0"/>
              <a:t>	</a:t>
            </a:r>
            <a:r>
              <a:rPr lang="hu-HU" b="1" i="1" dirty="0" err="1" smtClean="0"/>
              <a:t>pro</a:t>
            </a:r>
            <a:r>
              <a:rPr lang="hu-HU" b="1" i="1" baseline="-25000" dirty="0" err="1" smtClean="0"/>
              <a:t>i</a:t>
            </a:r>
            <a:r>
              <a:rPr lang="hu-HU" b="1" i="1" dirty="0" smtClean="0"/>
              <a:t>   </a:t>
            </a:r>
            <a:r>
              <a:rPr lang="hu-HU" b="1" i="1" dirty="0" err="1" smtClean="0"/>
              <a:t>minden-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b="1" i="1" baseline="-25000" dirty="0" err="1" smtClean="0"/>
              <a:t>i</a:t>
            </a:r>
            <a:r>
              <a:rPr lang="hu-HU" b="1" dirty="0" smtClean="0"/>
              <a:t>   </a:t>
            </a:r>
            <a:r>
              <a:rPr lang="hu-HU" dirty="0" smtClean="0"/>
              <a:t>‘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  [</a:t>
            </a:r>
            <a:r>
              <a:rPr lang="hu-HU" dirty="0" err="1" smtClean="0"/>
              <a:t>each</a:t>
            </a:r>
            <a:r>
              <a:rPr lang="hu-HU" dirty="0" smtClean="0"/>
              <a:t> of </a:t>
            </a:r>
            <a:r>
              <a:rPr lang="hu-HU" dirty="0" err="1" smtClean="0"/>
              <a:t>them</a:t>
            </a:r>
            <a:r>
              <a:rPr lang="hu-HU" dirty="0" smtClean="0"/>
              <a:t>]’</a:t>
            </a:r>
          </a:p>
          <a:p>
            <a:pPr marL="571500" indent="-571500">
              <a:buNone/>
            </a:pPr>
            <a:endParaRPr lang="hu-HU" b="1" i="1" baseline="-25000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err="1" smtClean="0"/>
              <a:t>ii</a:t>
            </a:r>
            <a:r>
              <a:rPr lang="hu-HU" b="1" dirty="0" smtClean="0"/>
              <a:t>)  </a:t>
            </a:r>
            <a:r>
              <a:rPr lang="hu-HU" b="1" dirty="0" err="1" smtClean="0"/>
              <a:t>Fission</a:t>
            </a:r>
            <a:r>
              <a:rPr lang="hu-HU" dirty="0" smtClean="0"/>
              <a:t> of </a:t>
            </a:r>
            <a:r>
              <a:rPr lang="hu-HU" dirty="0" err="1" smtClean="0"/>
              <a:t>-</a:t>
            </a:r>
            <a:r>
              <a:rPr lang="hu-HU" i="1" dirty="0" err="1" smtClean="0"/>
              <a:t>uk</a:t>
            </a:r>
            <a:r>
              <a:rPr lang="hu-HU" i="1" dirty="0" smtClean="0"/>
              <a:t>/ük/</a:t>
            </a:r>
            <a:r>
              <a:rPr lang="hu-HU" i="1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:  	 </a:t>
            </a:r>
            <a:r>
              <a:rPr lang="hu-HU" b="1" dirty="0" err="1" smtClean="0"/>
              <a:t>NP</a:t>
            </a:r>
            <a:r>
              <a:rPr lang="hu-HU" b="1" dirty="0" smtClean="0"/>
              <a:t>+</a:t>
            </a:r>
            <a:r>
              <a:rPr lang="hu-HU" b="1" i="1" dirty="0" err="1" smtClean="0"/>
              <a:t>uk</a:t>
            </a:r>
            <a:r>
              <a:rPr lang="hu-HU" b="1" i="1" dirty="0" smtClean="0"/>
              <a:t>/ük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dirty="0" smtClean="0"/>
              <a:t>					           </a:t>
            </a:r>
            <a:r>
              <a:rPr lang="hu-HU" b="1" dirty="0" err="1" smtClean="0"/>
              <a:t>pronoun</a:t>
            </a:r>
            <a:r>
              <a:rPr lang="hu-HU" b="1" dirty="0" smtClean="0"/>
              <a:t>/</a:t>
            </a:r>
            <a:r>
              <a:rPr lang="hu-HU" b="1" dirty="0" err="1" smtClean="0"/>
              <a:t>numeral</a:t>
            </a:r>
            <a:r>
              <a:rPr lang="hu-HU" b="1" dirty="0" smtClean="0"/>
              <a:t>+</a:t>
            </a:r>
            <a:r>
              <a:rPr lang="hu-HU" b="1" i="1" dirty="0" err="1" smtClean="0">
                <a:solidFill>
                  <a:srgbClr val="FF0000"/>
                </a:solidFill>
              </a:rPr>
              <a:t>ik</a:t>
            </a:r>
            <a:r>
              <a:rPr lang="hu-HU" dirty="0" smtClean="0"/>
              <a:t> </a:t>
            </a:r>
          </a:p>
          <a:p>
            <a:pPr>
              <a:buNone/>
            </a:pPr>
            <a:endParaRPr lang="hu-HU" sz="1300" dirty="0" smtClean="0"/>
          </a:p>
          <a:p>
            <a:pPr>
              <a:buNone/>
            </a:pPr>
            <a:r>
              <a:rPr lang="hu-HU" b="1" dirty="0" smtClean="0"/>
              <a:t>(</a:t>
            </a:r>
            <a:r>
              <a:rPr lang="hu-HU" b="1" dirty="0" err="1" smtClean="0"/>
              <a:t>iii</a:t>
            </a:r>
            <a:r>
              <a:rPr lang="hu-HU" b="1" dirty="0" smtClean="0"/>
              <a:t>) </a:t>
            </a:r>
            <a:r>
              <a:rPr lang="hu-HU" b="1" dirty="0" err="1" smtClean="0"/>
              <a:t>Reanalysis</a:t>
            </a:r>
            <a:r>
              <a:rPr lang="hu-HU" dirty="0" smtClean="0"/>
              <a:t> of </a:t>
            </a:r>
            <a:r>
              <a:rPr lang="hu-HU" b="1" i="1" dirty="0" err="1" smtClean="0">
                <a:solidFill>
                  <a:srgbClr val="FF0000"/>
                </a:solidFill>
              </a:rPr>
              <a:t>-ik</a:t>
            </a:r>
            <a:r>
              <a:rPr lang="hu-HU" dirty="0" smtClean="0"/>
              <a:t> </a:t>
            </a:r>
            <a:r>
              <a:rPr lang="hu-HU" b="1" dirty="0" err="1" smtClean="0"/>
              <a:t>as</a:t>
            </a:r>
            <a:r>
              <a:rPr lang="hu-HU" b="1" dirty="0" smtClean="0"/>
              <a:t> a </a:t>
            </a:r>
            <a:r>
              <a:rPr lang="hu-HU" b="1" dirty="0" err="1" smtClean="0"/>
              <a:t>specific-partitive</a:t>
            </a:r>
            <a:r>
              <a:rPr lang="hu-HU" b="1" dirty="0" smtClean="0"/>
              <a:t>        </a:t>
            </a:r>
            <a:r>
              <a:rPr lang="hu-HU" b="1" dirty="0" err="1" smtClean="0"/>
              <a:t>derivational</a:t>
            </a:r>
            <a:r>
              <a:rPr lang="hu-HU" b="1" dirty="0" smtClean="0"/>
              <a:t> </a:t>
            </a:r>
            <a:r>
              <a:rPr lang="hu-HU" b="1" dirty="0" err="1" smtClean="0"/>
              <a:t>suffix</a:t>
            </a:r>
            <a:r>
              <a:rPr lang="hu-HU" b="1" dirty="0" smtClean="0"/>
              <a:t> </a:t>
            </a:r>
            <a:r>
              <a:rPr lang="hu-HU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dirty="0" err="1" smtClean="0">
                <a:sym typeface="Wingdings" pitchFamily="2" charset="2"/>
              </a:rPr>
              <a:t>Attributive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use</a:t>
            </a:r>
            <a:r>
              <a:rPr lang="hu-HU" dirty="0" smtClean="0">
                <a:sym typeface="Wingdings" pitchFamily="2" charset="2"/>
              </a:rPr>
              <a:t>: </a:t>
            </a:r>
            <a:r>
              <a:rPr lang="hu-HU" b="1" dirty="0" smtClean="0"/>
              <a:t>   	        </a:t>
            </a:r>
          </a:p>
          <a:p>
            <a:pPr>
              <a:buNone/>
            </a:pPr>
            <a:r>
              <a:rPr lang="hu-HU" b="1" dirty="0" smtClean="0"/>
              <a:t>		minden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 ember </a:t>
            </a:r>
            <a:r>
              <a:rPr lang="hu-HU" dirty="0" smtClean="0"/>
              <a:t>‘</a:t>
            </a:r>
            <a:r>
              <a:rPr lang="hu-HU" dirty="0" err="1" smtClean="0"/>
              <a:t>each</a:t>
            </a:r>
            <a:r>
              <a:rPr lang="hu-HU" dirty="0" smtClean="0"/>
              <a:t> man’</a:t>
            </a:r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dirty="0" err="1" smtClean="0"/>
              <a:t>Taking</a:t>
            </a:r>
            <a:r>
              <a:rPr lang="hu-HU" dirty="0" smtClean="0"/>
              <a:t> </a:t>
            </a:r>
            <a:r>
              <a:rPr lang="hu-HU" dirty="0" err="1" smtClean="0"/>
              <a:t>productive</a:t>
            </a:r>
            <a:r>
              <a:rPr lang="hu-HU" dirty="0" smtClean="0"/>
              <a:t> </a:t>
            </a:r>
            <a:r>
              <a:rPr lang="hu-HU" dirty="0" err="1" smtClean="0"/>
              <a:t>PossAgr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b="1" dirty="0" smtClean="0"/>
              <a:t>		minden</a:t>
            </a:r>
            <a:r>
              <a:rPr lang="hu-HU" b="1" dirty="0" smtClean="0">
                <a:solidFill>
                  <a:srgbClr val="FF0000"/>
                </a:solidFill>
              </a:rPr>
              <a:t>ik</a:t>
            </a:r>
            <a:r>
              <a:rPr lang="hu-HU" b="1" dirty="0" smtClean="0"/>
              <a:t>-ük  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each</a:t>
            </a:r>
            <a:r>
              <a:rPr lang="hu-HU" dirty="0" smtClean="0"/>
              <a:t>          </a:t>
            </a:r>
            <a:r>
              <a:rPr lang="hu-HU" dirty="0" err="1" smtClean="0"/>
              <a:t>-Poss3PL</a:t>
            </a:r>
            <a:r>
              <a:rPr lang="hu-HU" dirty="0" smtClean="0"/>
              <a:t>  </a:t>
            </a:r>
            <a:r>
              <a:rPr lang="hu-HU" cap="small" dirty="0" smtClean="0"/>
              <a:t> ‘</a:t>
            </a:r>
            <a:r>
              <a:rPr lang="hu-HU" dirty="0" err="1" smtClean="0"/>
              <a:t>each</a:t>
            </a:r>
            <a:r>
              <a:rPr lang="hu-HU" dirty="0" smtClean="0"/>
              <a:t> of </a:t>
            </a:r>
            <a:r>
              <a:rPr lang="hu-HU" dirty="0" err="1" smtClean="0"/>
              <a:t>them</a:t>
            </a:r>
            <a:r>
              <a:rPr lang="hu-HU" dirty="0" smtClean="0"/>
              <a:t>’</a:t>
            </a:r>
            <a:r>
              <a:rPr lang="hu-HU" cap="small" dirty="0" smtClean="0"/>
              <a:t> </a:t>
            </a: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635896" y="213285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3995936" y="2492896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3995936" y="263691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4421" y="23581"/>
            <a:ext cx="8784976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Another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non-possessive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Px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Poss3SG</a:t>
            </a:r>
            <a:r>
              <a:rPr lang="hu-HU" sz="3600" b="1" dirty="0" smtClean="0"/>
              <a:t> </a:t>
            </a:r>
            <a:br>
              <a:rPr lang="hu-HU" sz="3600" b="1" dirty="0" smtClean="0"/>
            </a:br>
            <a:r>
              <a:rPr lang="hu-HU" sz="3600" b="1" dirty="0" err="1" smtClean="0"/>
              <a:t>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adjectives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situationally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given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possessor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66580"/>
            <a:ext cx="9126901" cy="557478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hu-HU" dirty="0" smtClean="0"/>
              <a:t> </a:t>
            </a:r>
            <a:endParaRPr lang="hu-HU" sz="5100" dirty="0" smtClean="0"/>
          </a:p>
          <a:p>
            <a:pPr>
              <a:buNone/>
            </a:pPr>
            <a:r>
              <a:rPr lang="hu-HU" sz="8600" dirty="0" smtClean="0"/>
              <a:t>(13) </a:t>
            </a:r>
            <a:r>
              <a:rPr lang="hu-HU" sz="8600" b="1" dirty="0" smtClean="0"/>
              <a:t>A  </a:t>
            </a:r>
            <a:r>
              <a:rPr lang="hu-HU" sz="8600" b="1" dirty="0" err="1" smtClean="0"/>
              <a:t>zöld-</a:t>
            </a:r>
            <a:r>
              <a:rPr lang="hu-HU" sz="8600" b="1" dirty="0" err="1" smtClean="0">
                <a:solidFill>
                  <a:srgbClr val="FF0000"/>
                </a:solidFill>
              </a:rPr>
              <a:t>jé</a:t>
            </a:r>
            <a:r>
              <a:rPr lang="hu-HU" sz="8600" b="1" dirty="0" err="1" smtClean="0"/>
              <a:t>-t</a:t>
            </a:r>
            <a:r>
              <a:rPr lang="hu-HU" sz="8600" b="1" dirty="0" smtClean="0"/>
              <a:t>            befőzöm,   az </a:t>
            </a:r>
            <a:r>
              <a:rPr lang="hu-HU" sz="8600" b="1" dirty="0" err="1" smtClean="0"/>
              <a:t>érett-</a:t>
            </a:r>
            <a:r>
              <a:rPr lang="hu-HU" sz="8600" b="1" dirty="0" err="1" smtClean="0">
                <a:solidFill>
                  <a:srgbClr val="FF0000"/>
                </a:solidFill>
              </a:rPr>
              <a:t>jé</a:t>
            </a:r>
            <a:r>
              <a:rPr lang="hu-HU" sz="8600" b="1" dirty="0" err="1" smtClean="0"/>
              <a:t>-t</a:t>
            </a:r>
            <a:r>
              <a:rPr lang="hu-HU" sz="8600" b="1" dirty="0" smtClean="0"/>
              <a:t>        megeszem.</a:t>
            </a:r>
          </a:p>
          <a:p>
            <a:pPr>
              <a:buNone/>
            </a:pPr>
            <a:r>
              <a:rPr lang="hu-HU" sz="8600" dirty="0" smtClean="0"/>
              <a:t>	   </a:t>
            </a:r>
            <a:r>
              <a:rPr lang="hu-HU" sz="8600" dirty="0" err="1" smtClean="0"/>
              <a:t>the</a:t>
            </a:r>
            <a:r>
              <a:rPr lang="hu-HU" sz="8600" dirty="0" smtClean="0"/>
              <a:t> </a:t>
            </a:r>
            <a:r>
              <a:rPr lang="hu-HU" sz="8600" dirty="0" err="1" smtClean="0"/>
              <a:t>green-</a:t>
            </a:r>
            <a:r>
              <a:rPr lang="hu-HU" sz="8600" dirty="0" err="1" smtClean="0">
                <a:solidFill>
                  <a:srgbClr val="FF0000"/>
                </a:solidFill>
              </a:rPr>
              <a:t>3</a:t>
            </a:r>
            <a:r>
              <a:rPr lang="hu-HU" sz="8600" cap="small" dirty="0" err="1" smtClean="0">
                <a:solidFill>
                  <a:srgbClr val="FF0000"/>
                </a:solidFill>
              </a:rPr>
              <a:t>sg</a:t>
            </a:r>
            <a:r>
              <a:rPr lang="hu-HU" sz="8600" cap="small" dirty="0" err="1" smtClean="0"/>
              <a:t>-acc</a:t>
            </a:r>
            <a:r>
              <a:rPr lang="hu-HU" sz="8600" dirty="0" smtClean="0"/>
              <a:t> </a:t>
            </a:r>
            <a:r>
              <a:rPr lang="hu-HU" sz="8600" dirty="0" err="1" smtClean="0"/>
              <a:t>preserve-I</a:t>
            </a:r>
            <a:r>
              <a:rPr lang="hu-HU" sz="8600" dirty="0" smtClean="0"/>
              <a:t> </a:t>
            </a:r>
            <a:r>
              <a:rPr lang="hu-HU" sz="8600" dirty="0" err="1" smtClean="0"/>
              <a:t>the</a:t>
            </a:r>
            <a:r>
              <a:rPr lang="hu-HU" sz="8600" dirty="0" smtClean="0"/>
              <a:t> </a:t>
            </a:r>
            <a:r>
              <a:rPr lang="hu-HU" sz="8600" dirty="0" err="1" smtClean="0"/>
              <a:t>ripe-</a:t>
            </a:r>
            <a:r>
              <a:rPr lang="hu-HU" sz="8600" dirty="0" err="1" smtClean="0">
                <a:solidFill>
                  <a:srgbClr val="FF0000"/>
                </a:solidFill>
              </a:rPr>
              <a:t>3</a:t>
            </a:r>
            <a:r>
              <a:rPr lang="hu-HU" sz="8600" cap="small" dirty="0" err="1" smtClean="0">
                <a:solidFill>
                  <a:srgbClr val="FF0000"/>
                </a:solidFill>
              </a:rPr>
              <a:t>sg</a:t>
            </a:r>
            <a:r>
              <a:rPr lang="hu-HU" sz="8600" dirty="0" err="1" smtClean="0"/>
              <a:t>-</a:t>
            </a:r>
            <a:r>
              <a:rPr lang="hu-HU" sz="7400" dirty="0" err="1" smtClean="0"/>
              <a:t>ACC</a:t>
            </a:r>
            <a:r>
              <a:rPr lang="hu-HU" sz="8600" dirty="0" smtClean="0"/>
              <a:t>  </a:t>
            </a:r>
            <a:r>
              <a:rPr lang="hu-HU" sz="8600" dirty="0" err="1" smtClean="0"/>
              <a:t>eat-I</a:t>
            </a:r>
            <a:endParaRPr lang="hu-HU" sz="8600" dirty="0" smtClean="0"/>
          </a:p>
          <a:p>
            <a:pPr>
              <a:buNone/>
            </a:pPr>
            <a:r>
              <a:rPr lang="hu-HU" sz="8600" dirty="0" smtClean="0"/>
              <a:t>	  ‘</a:t>
            </a:r>
            <a:r>
              <a:rPr lang="hu-HU" sz="8600" dirty="0" err="1" smtClean="0"/>
              <a:t>Their</a:t>
            </a:r>
            <a:r>
              <a:rPr lang="hu-HU" sz="8600" dirty="0" smtClean="0"/>
              <a:t> </a:t>
            </a:r>
            <a:r>
              <a:rPr lang="hu-HU" sz="8600" dirty="0" err="1" smtClean="0"/>
              <a:t>green</a:t>
            </a:r>
            <a:r>
              <a:rPr lang="hu-HU" sz="8600" dirty="0" smtClean="0"/>
              <a:t> </a:t>
            </a:r>
            <a:r>
              <a:rPr lang="hu-HU" sz="8600" dirty="0" err="1" smtClean="0"/>
              <a:t>ones</a:t>
            </a:r>
            <a:r>
              <a:rPr lang="hu-HU" sz="8600" dirty="0" smtClean="0"/>
              <a:t>, I </a:t>
            </a:r>
            <a:r>
              <a:rPr lang="hu-HU" sz="8600" dirty="0" err="1" smtClean="0"/>
              <a:t>preserve</a:t>
            </a:r>
            <a:r>
              <a:rPr lang="hu-HU" sz="8600" dirty="0" smtClean="0"/>
              <a:t>, </a:t>
            </a:r>
            <a:r>
              <a:rPr lang="hu-HU" sz="8600" dirty="0" err="1" smtClean="0"/>
              <a:t>their</a:t>
            </a:r>
            <a:r>
              <a:rPr lang="hu-HU" sz="8600" dirty="0" smtClean="0"/>
              <a:t> </a:t>
            </a:r>
            <a:r>
              <a:rPr lang="hu-HU" sz="8600" dirty="0" err="1" smtClean="0"/>
              <a:t>ripe</a:t>
            </a:r>
            <a:r>
              <a:rPr lang="hu-HU" sz="8600" dirty="0" smtClean="0"/>
              <a:t> </a:t>
            </a:r>
            <a:r>
              <a:rPr lang="hu-HU" sz="8600" dirty="0" err="1" smtClean="0"/>
              <a:t>ones</a:t>
            </a:r>
            <a:r>
              <a:rPr lang="hu-HU" sz="8600" dirty="0" smtClean="0"/>
              <a:t>, I </a:t>
            </a:r>
            <a:r>
              <a:rPr lang="hu-HU" sz="8600" dirty="0" err="1" smtClean="0"/>
              <a:t>eat</a:t>
            </a:r>
            <a:r>
              <a:rPr lang="hu-HU" sz="8600" dirty="0" smtClean="0"/>
              <a:t>.’</a:t>
            </a:r>
          </a:p>
          <a:p>
            <a:pPr>
              <a:buNone/>
            </a:pPr>
            <a:endParaRPr lang="hu-HU" sz="8600" b="1" dirty="0" smtClean="0"/>
          </a:p>
          <a:p>
            <a:pPr>
              <a:buNone/>
            </a:pPr>
            <a:r>
              <a:rPr lang="hu-HU" sz="8600" b="1" dirty="0" err="1" smtClean="0"/>
              <a:t>3SG</a:t>
            </a:r>
            <a:r>
              <a:rPr lang="hu-HU" sz="8600" b="1" dirty="0" smtClean="0"/>
              <a:t>: </a:t>
            </a:r>
            <a:r>
              <a:rPr lang="hu-HU" sz="8600" b="1" dirty="0" err="1" smtClean="0"/>
              <a:t>default</a:t>
            </a:r>
            <a:r>
              <a:rPr lang="hu-HU" sz="8600" b="1" dirty="0" smtClean="0"/>
              <a:t> </a:t>
            </a:r>
            <a:r>
              <a:rPr lang="hu-HU" sz="8600" b="1" dirty="0" err="1" smtClean="0"/>
              <a:t>agreement</a:t>
            </a:r>
            <a:r>
              <a:rPr lang="hu-HU" sz="8600" b="1" dirty="0" smtClean="0"/>
              <a:t>/</a:t>
            </a:r>
            <a:r>
              <a:rPr lang="hu-HU" sz="8600" b="1" dirty="0" err="1" smtClean="0"/>
              <a:t>anti-agreement</a:t>
            </a:r>
            <a:r>
              <a:rPr lang="hu-HU" sz="8600" dirty="0" smtClean="0"/>
              <a:t>: </a:t>
            </a:r>
            <a:endParaRPr lang="hu-HU" sz="8600" dirty="0"/>
          </a:p>
          <a:p>
            <a:pPr>
              <a:buNone/>
            </a:pPr>
            <a:r>
              <a:rPr lang="hu-HU" sz="8600" dirty="0" smtClean="0">
                <a:sym typeface="Wingdings" pitchFamily="2" charset="2"/>
              </a:rPr>
              <a:t>(</a:t>
            </a:r>
            <a:r>
              <a:rPr lang="hu-HU" sz="8600" dirty="0">
                <a:sym typeface="Wingdings" pitchFamily="2" charset="2"/>
              </a:rPr>
              <a:t>14) </a:t>
            </a:r>
            <a:r>
              <a:rPr lang="hu-HU" sz="8600" b="1" dirty="0" smtClean="0"/>
              <a:t>A    dolgozat-</a:t>
            </a:r>
            <a:r>
              <a:rPr lang="hu-HU" sz="8600" b="1" dirty="0" smtClean="0">
                <a:solidFill>
                  <a:srgbClr val="FF0000"/>
                </a:solidFill>
              </a:rPr>
              <a:t>ok</a:t>
            </a:r>
            <a:r>
              <a:rPr lang="hu-HU" sz="8600" b="1" dirty="0" smtClean="0"/>
              <a:t>  jól    sikerültek</a:t>
            </a:r>
            <a:r>
              <a:rPr lang="hu-HU" sz="8600" dirty="0" smtClean="0"/>
              <a:t>.  </a:t>
            </a:r>
            <a:r>
              <a:rPr lang="hu-HU" sz="8600" b="1" dirty="0" smtClean="0"/>
              <a:t>A     jav  </a:t>
            </a:r>
            <a:r>
              <a:rPr lang="hu-HU" sz="8600" b="1" dirty="0" err="1" smtClean="0">
                <a:solidFill>
                  <a:srgbClr val="FF0000"/>
                </a:solidFill>
              </a:rPr>
              <a:t>-á</a:t>
            </a:r>
            <a:r>
              <a:rPr lang="hu-HU" sz="8600" b="1" dirty="0" smtClean="0"/>
              <a:t> </a:t>
            </a:r>
            <a:r>
              <a:rPr lang="hu-HU" sz="8600" b="1" dirty="0" err="1" smtClean="0"/>
              <a:t>-t</a:t>
            </a:r>
            <a:endParaRPr lang="hu-HU" sz="8600" dirty="0" smtClean="0"/>
          </a:p>
          <a:p>
            <a:pPr>
              <a:buNone/>
            </a:pPr>
            <a:r>
              <a:rPr lang="hu-HU" sz="8600" dirty="0" smtClean="0"/>
              <a:t>	   </a:t>
            </a:r>
            <a:r>
              <a:rPr lang="hu-HU" sz="8600" dirty="0" err="1" smtClean="0"/>
              <a:t>the</a:t>
            </a:r>
            <a:r>
              <a:rPr lang="hu-HU" sz="8600" dirty="0" smtClean="0"/>
              <a:t> </a:t>
            </a:r>
            <a:r>
              <a:rPr lang="hu-HU" sz="8600" dirty="0" err="1" smtClean="0"/>
              <a:t>term-paper</a:t>
            </a:r>
            <a:r>
              <a:rPr lang="hu-HU" sz="8600" dirty="0" err="1" smtClean="0">
                <a:solidFill>
                  <a:srgbClr val="FF0000"/>
                </a:solidFill>
              </a:rPr>
              <a:t>s</a:t>
            </a:r>
            <a:r>
              <a:rPr lang="hu-HU" sz="8600" dirty="0" smtClean="0"/>
              <a:t>  </a:t>
            </a:r>
            <a:r>
              <a:rPr lang="hu-HU" sz="8600" dirty="0" err="1" smtClean="0"/>
              <a:t>well</a:t>
            </a:r>
            <a:r>
              <a:rPr lang="hu-HU" sz="8600" dirty="0" smtClean="0"/>
              <a:t> </a:t>
            </a:r>
            <a:r>
              <a:rPr lang="hu-HU" sz="8600" dirty="0" err="1" smtClean="0"/>
              <a:t>succeeded</a:t>
            </a:r>
            <a:r>
              <a:rPr lang="hu-HU" sz="8600" dirty="0" smtClean="0"/>
              <a:t>  </a:t>
            </a:r>
            <a:r>
              <a:rPr lang="hu-HU" sz="8600" dirty="0" err="1" smtClean="0"/>
              <a:t>the</a:t>
            </a:r>
            <a:r>
              <a:rPr lang="hu-HU" sz="8600" dirty="0" smtClean="0"/>
              <a:t> </a:t>
            </a:r>
            <a:r>
              <a:rPr lang="hu-HU" sz="8600" dirty="0" err="1" smtClean="0"/>
              <a:t>good</a:t>
            </a:r>
            <a:r>
              <a:rPr lang="hu-HU" sz="8600" dirty="0" err="1" smtClean="0">
                <a:solidFill>
                  <a:srgbClr val="FF0000"/>
                </a:solidFill>
              </a:rPr>
              <a:t>-3SG</a:t>
            </a:r>
            <a:r>
              <a:rPr lang="hu-HU" sz="8600" dirty="0" err="1" smtClean="0"/>
              <a:t>-ACC</a:t>
            </a:r>
            <a:endParaRPr lang="hu-HU" sz="8600" dirty="0" smtClean="0"/>
          </a:p>
          <a:p>
            <a:pPr>
              <a:buNone/>
            </a:pPr>
            <a:r>
              <a:rPr lang="hu-HU" sz="8600" dirty="0" smtClean="0"/>
              <a:t>      </a:t>
            </a:r>
            <a:r>
              <a:rPr lang="hu-HU" sz="8600" b="1" dirty="0" smtClean="0"/>
              <a:t>/*jav  </a:t>
            </a:r>
            <a:r>
              <a:rPr lang="hu-HU" sz="8600" b="1" dirty="0" err="1" smtClean="0">
                <a:solidFill>
                  <a:srgbClr val="FF0000"/>
                </a:solidFill>
              </a:rPr>
              <a:t>-uk</a:t>
            </a:r>
            <a:r>
              <a:rPr lang="hu-HU" sz="8600" b="1" dirty="0" smtClean="0">
                <a:solidFill>
                  <a:srgbClr val="FF0000"/>
                </a:solidFill>
              </a:rPr>
              <a:t>  </a:t>
            </a:r>
            <a:r>
              <a:rPr lang="hu-HU" sz="8600" b="1" dirty="0" err="1" smtClean="0"/>
              <a:t>-at</a:t>
            </a:r>
            <a:r>
              <a:rPr lang="hu-HU" sz="8600" b="1" dirty="0" smtClean="0"/>
              <a:t>     beadjuk      egy konferenciára</a:t>
            </a:r>
            <a:r>
              <a:rPr lang="hu-HU" sz="8600" dirty="0" smtClean="0"/>
              <a:t>.</a:t>
            </a:r>
          </a:p>
          <a:p>
            <a:pPr>
              <a:buNone/>
            </a:pPr>
            <a:r>
              <a:rPr lang="hu-HU" sz="8600" dirty="0" smtClean="0"/>
              <a:t>       /</a:t>
            </a:r>
            <a:r>
              <a:rPr lang="hu-HU" sz="8600" dirty="0" err="1" smtClean="0"/>
              <a:t>good</a:t>
            </a:r>
            <a:r>
              <a:rPr lang="hu-HU" sz="8600" dirty="0" err="1" smtClean="0">
                <a:solidFill>
                  <a:srgbClr val="FF0000"/>
                </a:solidFill>
              </a:rPr>
              <a:t>-3PL</a:t>
            </a:r>
            <a:r>
              <a:rPr lang="hu-HU" sz="8600" dirty="0" err="1" smtClean="0"/>
              <a:t>-ACC</a:t>
            </a:r>
            <a:r>
              <a:rPr lang="hu-HU" sz="8600" dirty="0" smtClean="0"/>
              <a:t> </a:t>
            </a:r>
            <a:r>
              <a:rPr lang="hu-HU" sz="8600" dirty="0" err="1" smtClean="0"/>
              <a:t>submit.we</a:t>
            </a:r>
            <a:r>
              <a:rPr lang="hu-HU" sz="8600" dirty="0" smtClean="0"/>
              <a:t>  a     </a:t>
            </a:r>
            <a:r>
              <a:rPr lang="hu-HU" sz="8600" dirty="0" err="1" smtClean="0"/>
              <a:t>conference.to</a:t>
            </a:r>
            <a:endParaRPr lang="hu-HU" sz="8600" dirty="0" smtClean="0"/>
          </a:p>
          <a:p>
            <a:pPr>
              <a:buNone/>
            </a:pPr>
            <a:r>
              <a:rPr lang="hu-HU" sz="8600" dirty="0" smtClean="0"/>
              <a:t>     ‘The </a:t>
            </a:r>
            <a:r>
              <a:rPr lang="hu-HU" sz="8600" dirty="0" err="1" smtClean="0"/>
              <a:t>term</a:t>
            </a:r>
            <a:r>
              <a:rPr lang="hu-HU" sz="8600" dirty="0" smtClean="0"/>
              <a:t> </a:t>
            </a:r>
            <a:r>
              <a:rPr lang="hu-HU" sz="8600" dirty="0" err="1" smtClean="0"/>
              <a:t>papers</a:t>
            </a:r>
            <a:r>
              <a:rPr lang="hu-HU" sz="8600" dirty="0" smtClean="0"/>
              <a:t> </a:t>
            </a:r>
            <a:r>
              <a:rPr lang="hu-HU" sz="8600" dirty="0" err="1" smtClean="0"/>
              <a:t>succeeded</a:t>
            </a:r>
            <a:r>
              <a:rPr lang="hu-HU" sz="8600" dirty="0" smtClean="0"/>
              <a:t> </a:t>
            </a:r>
            <a:r>
              <a:rPr lang="hu-HU" sz="8600" dirty="0" err="1" smtClean="0"/>
              <a:t>well</a:t>
            </a:r>
            <a:r>
              <a:rPr lang="hu-HU" sz="8600" dirty="0" smtClean="0"/>
              <a:t>. </a:t>
            </a:r>
            <a:r>
              <a:rPr lang="hu-HU" sz="8600" dirty="0" err="1" smtClean="0"/>
              <a:t>We</a:t>
            </a:r>
            <a:r>
              <a:rPr lang="hu-HU" sz="8600" dirty="0" smtClean="0"/>
              <a:t> </a:t>
            </a:r>
            <a:r>
              <a:rPr lang="hu-HU" sz="8600" dirty="0" err="1" smtClean="0"/>
              <a:t>submit</a:t>
            </a:r>
            <a:r>
              <a:rPr lang="hu-HU" sz="8600" dirty="0" smtClean="0"/>
              <a:t> </a:t>
            </a:r>
            <a:r>
              <a:rPr lang="hu-HU" sz="8600" dirty="0" err="1" smtClean="0"/>
              <a:t>the</a:t>
            </a:r>
            <a:r>
              <a:rPr lang="hu-HU" sz="8600" dirty="0" smtClean="0"/>
              <a:t>    </a:t>
            </a:r>
          </a:p>
          <a:p>
            <a:pPr>
              <a:buNone/>
            </a:pPr>
            <a:r>
              <a:rPr lang="hu-HU" sz="8600" dirty="0" smtClean="0"/>
              <a:t>      </a:t>
            </a:r>
            <a:r>
              <a:rPr lang="hu-HU" sz="8600" dirty="0" err="1" smtClean="0"/>
              <a:t>better</a:t>
            </a:r>
            <a:r>
              <a:rPr lang="hu-HU" sz="8600" dirty="0" smtClean="0"/>
              <a:t> part of </a:t>
            </a:r>
            <a:r>
              <a:rPr lang="hu-HU" sz="8600" dirty="0" err="1" smtClean="0"/>
              <a:t>them</a:t>
            </a:r>
            <a:r>
              <a:rPr lang="hu-HU" sz="8600" dirty="0" smtClean="0"/>
              <a:t> </a:t>
            </a:r>
            <a:r>
              <a:rPr lang="hu-HU" sz="8600" dirty="0" err="1" smtClean="0"/>
              <a:t>to</a:t>
            </a:r>
            <a:r>
              <a:rPr lang="hu-HU" sz="8600" dirty="0" smtClean="0"/>
              <a:t> a </a:t>
            </a:r>
            <a:r>
              <a:rPr lang="hu-HU" sz="8600" dirty="0" err="1" smtClean="0"/>
              <a:t>conference</a:t>
            </a:r>
            <a:r>
              <a:rPr lang="hu-HU" sz="8600" dirty="0" smtClean="0"/>
              <a:t>.’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84576"/>
          </a:xfrm>
        </p:spPr>
        <p:txBody>
          <a:bodyPr>
            <a:noAutofit/>
          </a:bodyPr>
          <a:lstStyle/>
          <a:p>
            <a:pPr marL="0" indent="0" defTabSz="180000">
              <a:buNone/>
            </a:pP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hu-HU" i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ez</a:t>
            </a:r>
            <a:r>
              <a:rPr lang="hu-HU" i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/</a:t>
            </a:r>
            <a:r>
              <a:rPr lang="hu-HU" i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jez</a:t>
            </a:r>
            <a:r>
              <a:rPr lang="hu-HU" i="1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agreement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with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situationally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given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possessor</a:t>
            </a:r>
            <a:endParaRPr lang="hu-HU" dirty="0" smtClean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dirty="0" smtClean="0">
                <a:latin typeface="+mj-lt"/>
                <a:cs typeface="Times New Roman" panose="02020603050405020304" pitchFamily="18" charset="0"/>
              </a:rPr>
              <a:t>(13)		</a:t>
            </a:r>
            <a:r>
              <a:rPr lang="en-US" b="1" dirty="0" err="1" smtClean="0">
                <a:latin typeface="+mj-lt"/>
                <a:cs typeface="Times New Roman" panose="02020603050405020304" pitchFamily="18" charset="0"/>
              </a:rPr>
              <a:t>kar</a:t>
            </a:r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-£n </a:t>
            </a:r>
            <a:r>
              <a:rPr lang="hu-HU" b="1" dirty="0">
                <a:latin typeface="+mj-lt"/>
                <a:cs typeface="Times New Roman" panose="02020603050405020304" pitchFamily="18" charset="0"/>
              </a:rPr>
              <a:t>			</a:t>
            </a:r>
            <a:r>
              <a:rPr lang="hu-HU" b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b="1" dirty="0" err="1" smtClean="0">
                <a:latin typeface="+mj-lt"/>
                <a:cs typeface="Times New Roman" panose="02020603050405020304" pitchFamily="18" charset="0"/>
              </a:rPr>
              <a:t>pro-GEN</a:t>
            </a:r>
            <a:r>
              <a:rPr lang="hu-HU" b="1" dirty="0" smtClean="0">
                <a:latin typeface="+mj-lt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latin typeface="+mj-lt"/>
                <a:cs typeface="Times New Roman" panose="02020603050405020304" pitchFamily="18" charset="0"/>
              </a:rPr>
              <a:t>kal£k</a:t>
            </a:r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-</a:t>
            </a:r>
            <a:r>
              <a:rPr lang="en-US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ez</a:t>
            </a:r>
            <a:r>
              <a:rPr lang="en-US" b="1" dirty="0">
                <a:latin typeface="+mj-lt"/>
                <a:cs typeface="Times New Roman" panose="02020603050405020304" pitchFamily="18" charset="0"/>
              </a:rPr>
              <a:t>) </a:t>
            </a:r>
            <a:r>
              <a:rPr lang="hu-HU" b="1" dirty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b="1" dirty="0" err="1">
                <a:latin typeface="+mj-lt"/>
                <a:cs typeface="Times New Roman" panose="02020603050405020304" pitchFamily="18" charset="0"/>
              </a:rPr>
              <a:t>tros</a:t>
            </a:r>
            <a:endParaRPr lang="hu-HU" b="1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				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city-INE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people(-3SG)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many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				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‘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There are many people in the city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.’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0" indent="0" defTabSz="180000">
              <a:buNone/>
            </a:pPr>
            <a:r>
              <a:rPr lang="hu-HU" dirty="0" smtClean="0">
                <a:latin typeface="+mj-lt"/>
                <a:cs typeface="Times New Roman" panose="02020603050405020304" pitchFamily="18" charset="0"/>
              </a:rPr>
              <a:t>The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possessor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can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be made explicit:</a:t>
            </a:r>
          </a:p>
          <a:p>
            <a:pPr marL="0" indent="0" defTabSz="180000">
              <a:buNone/>
            </a:pPr>
            <a:r>
              <a:rPr lang="hu-HU" dirty="0" smtClean="0">
                <a:latin typeface="+mj-lt"/>
                <a:cs typeface="Times New Roman" panose="02020603050405020304" pitchFamily="18" charset="0"/>
              </a:rPr>
              <a:t>(14)		</a:t>
            </a:r>
            <a:r>
              <a:rPr lang="hu-HU" b="1" dirty="0" smtClean="0">
                <a:latin typeface="+mj-lt"/>
                <a:cs typeface="Times New Roman" panose="02020603050405020304" pitchFamily="18" charset="0"/>
              </a:rPr>
              <a:t>kar- </a:t>
            </a:r>
            <a:r>
              <a:rPr lang="hu-HU" b="1" dirty="0">
                <a:latin typeface="+mj-lt"/>
                <a:cs typeface="Times New Roman" panose="02020603050405020304" pitchFamily="18" charset="0"/>
              </a:rPr>
              <a:t>len </a:t>
            </a:r>
            <a:r>
              <a:rPr lang="hu-HU" b="1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hu-HU" b="1" dirty="0" err="1" smtClean="0">
                <a:latin typeface="+mj-lt"/>
                <a:cs typeface="Times New Roman" panose="02020603050405020304" pitchFamily="18" charset="0"/>
              </a:rPr>
              <a:t>kalyk</a:t>
            </a:r>
            <a:r>
              <a:rPr lang="hu-HU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̮</a:t>
            </a:r>
            <a:r>
              <a:rPr lang="hu-HU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-</a:t>
            </a:r>
            <a:r>
              <a:rPr lang="hu-HU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ez</a:t>
            </a:r>
            <a:r>
              <a:rPr lang="hu-HU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hu-HU" b="1" dirty="0" err="1" smtClean="0">
                <a:latin typeface="+mj-lt"/>
                <a:cs typeface="Times New Roman" panose="02020603050405020304" pitchFamily="18" charset="0"/>
              </a:rPr>
              <a:t>tros</a:t>
            </a:r>
            <a:r>
              <a:rPr lang="hu-HU" b="1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 defTabSz="180000">
              <a:buNone/>
            </a:pPr>
            <a:r>
              <a:rPr lang="hu-HU" dirty="0" smtClean="0">
                <a:latin typeface="+mj-lt"/>
                <a:cs typeface="Times New Roman" panose="02020603050405020304" pitchFamily="18" charset="0"/>
              </a:rPr>
              <a:t>					city-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GEN 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	people-3SG 	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many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r>
              <a:rPr lang="hu-HU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‘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The city has many people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.’</a:t>
            </a:r>
            <a:endParaRPr lang="hu-HU" dirty="0" smtClean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endParaRPr lang="hu-HU" dirty="0" smtClean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3743"/>
            <a:ext cx="9144000" cy="114300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Implicit </a:t>
            </a:r>
            <a:r>
              <a:rPr lang="hu-HU" sz="4000" b="1" dirty="0" err="1"/>
              <a:t>possessor</a:t>
            </a:r>
            <a:r>
              <a:rPr lang="hu-HU" sz="4000" b="1" dirty="0"/>
              <a:t> </a:t>
            </a:r>
            <a:r>
              <a:rPr lang="hu-HU" sz="4000" b="1" dirty="0" err="1"/>
              <a:t>in</a:t>
            </a:r>
            <a:r>
              <a:rPr lang="hu-HU" sz="4000" b="1" dirty="0"/>
              <a:t> </a:t>
            </a:r>
            <a:r>
              <a:rPr lang="hu-HU" sz="4000" b="1" dirty="0" smtClean="0"/>
              <a:t>Udmurt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41691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hu-HU" dirty="0">
              <a:latin typeface="+mj-lt"/>
              <a:cs typeface="Times New Roman" pitchFamily="18" charset="0"/>
            </a:endParaRPr>
          </a:p>
          <a:p>
            <a:pPr lvl="0" algn="just">
              <a:buFontTx/>
              <a:buChar char="-"/>
            </a:pPr>
            <a:r>
              <a:rPr lang="hu-HU" dirty="0" err="1" smtClean="0">
                <a:latin typeface="+mj-lt"/>
                <a:cs typeface="Times New Roman" pitchFamily="18" charset="0"/>
              </a:rPr>
              <a:t>to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latin typeface="+mj-lt"/>
                <a:cs typeface="Times New Roman" pitchFamily="18" charset="0"/>
              </a:rPr>
              <a:t>present </a:t>
            </a:r>
            <a:r>
              <a:rPr lang="en-US" dirty="0">
                <a:latin typeface="+mj-lt"/>
                <a:cs typeface="Times New Roman" pitchFamily="18" charset="0"/>
              </a:rPr>
              <a:t>a </a:t>
            </a:r>
            <a:r>
              <a:rPr lang="hu-HU" dirty="0" err="1" smtClean="0">
                <a:latin typeface="+mj-lt"/>
                <a:cs typeface="Times New Roman" pitchFamily="18" charset="0"/>
              </a:rPr>
              <a:t>possible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itchFamily="18" charset="0"/>
              </a:rPr>
              <a:t>grammaticalization</a:t>
            </a:r>
            <a:r>
              <a:rPr lang="en-US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>
                <a:latin typeface="+mj-lt"/>
                <a:cs typeface="Times New Roman" pitchFamily="18" charset="0"/>
              </a:rPr>
              <a:t>path from </a:t>
            </a:r>
            <a:r>
              <a:rPr lang="hu-HU" dirty="0" err="1" smtClean="0">
                <a:latin typeface="+mj-lt"/>
                <a:cs typeface="Times New Roman" pitchFamily="18" charset="0"/>
              </a:rPr>
              <a:t>the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latin typeface="+mj-lt"/>
                <a:cs typeface="Times New Roman" pitchFamily="18" charset="0"/>
              </a:rPr>
              <a:t>possessive </a:t>
            </a:r>
            <a:r>
              <a:rPr lang="hu-HU" dirty="0" err="1" smtClean="0">
                <a:latin typeface="+mj-lt"/>
                <a:cs typeface="Times New Roman" pitchFamily="18" charset="0"/>
              </a:rPr>
              <a:t>uses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latin typeface="+mj-lt"/>
                <a:cs typeface="Times New Roman" pitchFamily="18" charset="0"/>
              </a:rPr>
              <a:t>to </a:t>
            </a:r>
            <a:r>
              <a:rPr lang="hu-HU" dirty="0" err="1" smtClean="0">
                <a:latin typeface="+mj-lt"/>
                <a:cs typeface="Times New Roman" pitchFamily="18" charset="0"/>
              </a:rPr>
              <a:t>the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latin typeface="+mj-lt"/>
                <a:cs typeface="Times New Roman" pitchFamily="18" charset="0"/>
              </a:rPr>
              <a:t>non-possessive </a:t>
            </a:r>
            <a:r>
              <a:rPr lang="en-US" dirty="0">
                <a:latin typeface="+mj-lt"/>
                <a:cs typeface="Times New Roman" pitchFamily="18" charset="0"/>
              </a:rPr>
              <a:t>uses of the </a:t>
            </a:r>
            <a:r>
              <a:rPr lang="en-US" dirty="0" smtClean="0">
                <a:latin typeface="+mj-lt"/>
                <a:cs typeface="Times New Roman" pitchFamily="18" charset="0"/>
              </a:rPr>
              <a:t>suffix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-</a:t>
            </a:r>
            <a:r>
              <a:rPr lang="hu-HU" i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ez</a:t>
            </a:r>
            <a:r>
              <a:rPr lang="hu-HU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/</a:t>
            </a:r>
            <a:r>
              <a:rPr lang="hu-HU" i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jez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in</a:t>
            </a:r>
            <a:r>
              <a:rPr lang="hu-HU" dirty="0" smtClean="0">
                <a:latin typeface="+mj-lt"/>
                <a:cs typeface="Times New Roman" pitchFamily="18" charset="0"/>
              </a:rPr>
              <a:t> Udmurt </a:t>
            </a:r>
          </a:p>
          <a:p>
            <a:pPr lvl="0" algn="just">
              <a:buFontTx/>
              <a:buChar char="-"/>
            </a:pPr>
            <a:endParaRPr lang="hu-HU" dirty="0" smtClean="0">
              <a:latin typeface="+mj-lt"/>
              <a:cs typeface="Times New Roman" pitchFamily="18" charset="0"/>
            </a:endParaRPr>
          </a:p>
          <a:p>
            <a:pPr lvl="0" algn="just">
              <a:buNone/>
            </a:pPr>
            <a:r>
              <a:rPr lang="hu-HU" dirty="0" smtClean="0">
                <a:latin typeface="+mj-lt"/>
                <a:cs typeface="Times New Roman" pitchFamily="18" charset="0"/>
              </a:rPr>
              <a:t>- </a:t>
            </a:r>
            <a:r>
              <a:rPr lang="hu-HU" dirty="0" err="1" smtClean="0">
                <a:latin typeface="+mj-lt"/>
                <a:cs typeface="Times New Roman" pitchFamily="18" charset="0"/>
              </a:rPr>
              <a:t>on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the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basis</a:t>
            </a:r>
            <a:r>
              <a:rPr lang="hu-HU" dirty="0" smtClean="0">
                <a:latin typeface="+mj-lt"/>
                <a:cs typeface="Times New Roman" pitchFamily="18" charset="0"/>
              </a:rPr>
              <a:t> of a </a:t>
            </a:r>
            <a:r>
              <a:rPr lang="hu-HU" dirty="0" err="1" smtClean="0">
                <a:latin typeface="+mj-lt"/>
                <a:cs typeface="Times New Roman" pitchFamily="18" charset="0"/>
              </a:rPr>
              <a:t>Hungarian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analogue</a:t>
            </a:r>
            <a:r>
              <a:rPr lang="hu-HU" dirty="0" smtClean="0">
                <a:latin typeface="+mj-lt"/>
                <a:cs typeface="Times New Roman" pitchFamily="18" charset="0"/>
              </a:rPr>
              <a:t>, </a:t>
            </a:r>
            <a:r>
              <a:rPr lang="hu-HU" dirty="0" err="1" smtClean="0">
                <a:latin typeface="+mj-lt"/>
                <a:cs typeface="Times New Roman" pitchFamily="18" charset="0"/>
              </a:rPr>
              <a:t>the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err="1">
                <a:latin typeface="+mj-lt"/>
              </a:rPr>
              <a:t>grammaticalization</a:t>
            </a:r>
            <a:r>
              <a:rPr lang="en-US" dirty="0">
                <a:latin typeface="+mj-lt"/>
              </a:rPr>
              <a:t> path of </a:t>
            </a:r>
            <a:r>
              <a:rPr lang="hu-HU" dirty="0" err="1" smtClean="0">
                <a:latin typeface="+mj-lt"/>
              </a:rPr>
              <a:t>which</a:t>
            </a:r>
            <a:r>
              <a:rPr lang="hu-HU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</a:t>
            </a:r>
            <a:r>
              <a:rPr lang="en-US" dirty="0">
                <a:latin typeface="+mj-lt"/>
              </a:rPr>
              <a:t>better documented</a:t>
            </a:r>
            <a:endParaRPr lang="hu-HU" dirty="0">
              <a:latin typeface="+mj-lt"/>
              <a:cs typeface="Times New Roman" pitchFamily="18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cs typeface="Times New Roman" pitchFamily="18" charset="0"/>
              </a:rPr>
              <a:t>Aim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 defTabSz="180000">
              <a:buNone/>
            </a:pP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The partitive and counting meanings of </a:t>
            </a:r>
            <a:r>
              <a:rPr lang="en-US" sz="2800" i="1" dirty="0" err="1" smtClean="0">
                <a:latin typeface="+mj-lt"/>
                <a:cs typeface="Times New Roman" panose="02020603050405020304" pitchFamily="18" charset="0"/>
              </a:rPr>
              <a:t>tros</a:t>
            </a:r>
            <a:r>
              <a:rPr lang="en-US" sz="2800" i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’many’ are also distinguished by -</a:t>
            </a:r>
            <a:r>
              <a:rPr lang="en-US" sz="2800" i="1" dirty="0" err="1" smtClean="0">
                <a:latin typeface="+mj-lt"/>
                <a:cs typeface="Times New Roman" panose="02020603050405020304" pitchFamily="18" charset="0"/>
              </a:rPr>
              <a:t>ez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/</a:t>
            </a:r>
            <a:r>
              <a:rPr lang="en-US" sz="2800" i="1" dirty="0" err="1" smtClean="0">
                <a:latin typeface="+mj-lt"/>
                <a:cs typeface="Times New Roman" panose="02020603050405020304" pitchFamily="18" charset="0"/>
              </a:rPr>
              <a:t>jez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hu-HU" sz="2800" dirty="0" smtClean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(16) a. 	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tros-</a:t>
            </a:r>
            <a:r>
              <a:rPr lang="hu-HU" sz="28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ez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 		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mynozy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, 			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kinlen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 			van' 	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in'i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 				</a:t>
            </a:r>
            <a:endParaRPr lang="hu-HU" sz="2800" i="1" dirty="0" smtClean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many-3SG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go.FUT.3PL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+mj-lt"/>
                <a:cs typeface="Times New Roman" panose="02020603050405020304" pitchFamily="18" charset="0"/>
              </a:rPr>
              <a:t>who.GEN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 be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already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</a:t>
            </a:r>
          </a:p>
          <a:p>
            <a:pPr marL="0" indent="0" defTabSz="180000">
              <a:buNone/>
            </a:pPr>
            <a:r>
              <a:rPr lang="hu-HU" sz="2800" i="1" dirty="0" smtClean="0">
                <a:latin typeface="+mj-lt"/>
                <a:cs typeface="Times New Roman" panose="02020603050405020304" pitchFamily="18" charset="0"/>
              </a:rPr>
              <a:t>				</a:t>
            </a:r>
            <a:r>
              <a:rPr lang="hu-HU" sz="2800" b="1" dirty="0">
                <a:cs typeface="Times New Roman" panose="02020603050405020304" pitchFamily="18" charset="0"/>
              </a:rPr>
              <a:t> </a:t>
            </a:r>
            <a:r>
              <a:rPr lang="hu-HU" sz="2800" b="1" dirty="0" err="1">
                <a:cs typeface="Times New Roman" panose="02020603050405020304" pitchFamily="18" charset="0"/>
              </a:rPr>
              <a:t>vizajez</a:t>
            </a:r>
            <a:r>
              <a:rPr lang="hu-HU" sz="2800" b="1" dirty="0">
                <a:cs typeface="Times New Roman" panose="02020603050405020304" pitchFamily="18" charset="0"/>
              </a:rPr>
              <a:t> 			</a:t>
            </a:r>
            <a:r>
              <a:rPr lang="hu-HU" sz="2800" b="1" dirty="0" err="1">
                <a:cs typeface="Times New Roman" panose="02020603050405020304" pitchFamily="18" charset="0"/>
              </a:rPr>
              <a:t>jake</a:t>
            </a:r>
            <a:r>
              <a:rPr lang="hu-HU" sz="2800" b="1" dirty="0">
                <a:cs typeface="Times New Roman" panose="02020603050405020304" pitchFamily="18" charset="0"/>
              </a:rPr>
              <a:t> 	kin	</a:t>
            </a:r>
            <a:r>
              <a:rPr lang="hu-HU" sz="2800" i="1" dirty="0">
                <a:cs typeface="Times New Roman" panose="02020603050405020304" pitchFamily="18" charset="0"/>
              </a:rPr>
              <a:t>, </a:t>
            </a:r>
            <a:r>
              <a:rPr lang="hu-HU" sz="2800" b="1" dirty="0" err="1" smtClean="0">
                <a:cs typeface="Times New Roman" panose="02020603050405020304" pitchFamily="18" charset="0"/>
              </a:rPr>
              <a:t>otyn</a:t>
            </a:r>
            <a:r>
              <a:rPr lang="hu-HU" sz="2800" b="1" dirty="0" smtClean="0">
                <a:cs typeface="Times New Roman" panose="02020603050405020304" pitchFamily="18" charset="0"/>
              </a:rPr>
              <a:t> 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Jevropayn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  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ule</a:t>
            </a:r>
            <a:r>
              <a:rPr lang="hu-HU" sz="2800" i="1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hu-HU" sz="2800" dirty="0" smtClean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r>
              <a:rPr lang="hu-HU" sz="2800" dirty="0" smtClean="0">
                <a:cs typeface="Times New Roman" panose="02020603050405020304" pitchFamily="18" charset="0"/>
              </a:rPr>
              <a:t>				</a:t>
            </a:r>
            <a:r>
              <a:rPr lang="en-US" sz="2800" dirty="0">
                <a:cs typeface="Times New Roman" panose="02020603050405020304" pitchFamily="18" charset="0"/>
              </a:rPr>
              <a:t> visa.3SG </a:t>
            </a:r>
            <a:r>
              <a:rPr lang="hu-HU" sz="2800" dirty="0">
                <a:cs typeface="Times New Roman" panose="02020603050405020304" pitchFamily="18" charset="0"/>
              </a:rPr>
              <a:t>		</a:t>
            </a:r>
            <a:r>
              <a:rPr lang="en-US" sz="2800" dirty="0">
                <a:cs typeface="Times New Roman" panose="02020603050405020304" pitchFamily="18" charset="0"/>
              </a:rPr>
              <a:t>or </a:t>
            </a:r>
            <a:r>
              <a:rPr lang="hu-HU" sz="2800" dirty="0">
                <a:cs typeface="Times New Roman" panose="02020603050405020304" pitchFamily="18" charset="0"/>
              </a:rPr>
              <a:t>		</a:t>
            </a:r>
            <a:r>
              <a:rPr lang="en-US" sz="2800" dirty="0">
                <a:cs typeface="Times New Roman" panose="02020603050405020304" pitchFamily="18" charset="0"/>
              </a:rPr>
              <a:t>who </a:t>
            </a:r>
            <a:r>
              <a:rPr lang="en-US" sz="2800" dirty="0" smtClean="0">
                <a:cs typeface="Times New Roman" panose="02020603050405020304" pitchFamily="18" charset="0"/>
              </a:rPr>
              <a:t>there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Europe.in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live</a:t>
            </a:r>
          </a:p>
          <a:p>
            <a:pPr marL="0" indent="0" defTabSz="180000">
              <a:buNone/>
            </a:pP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‘Many [of them] will go, who has already visa or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who live there, in Europe.’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				(Internet: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Facebook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)</a:t>
            </a:r>
            <a:endParaRPr lang="en-US" sz="2800" dirty="0" smtClean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 	b.	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Tros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 		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adjamy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 	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lyktiz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 	</a:t>
            </a:r>
            <a:r>
              <a:rPr lang="hu-HU" sz="2800" b="1" dirty="0" err="1" smtClean="0">
                <a:latin typeface="+mj-lt"/>
                <a:cs typeface="Times New Roman" panose="02020603050405020304" pitchFamily="18" charset="0"/>
              </a:rPr>
              <a:t>koncerte</a:t>
            </a:r>
            <a:r>
              <a:rPr lang="hu-HU" sz="2800" i="1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 defTabSz="180000">
              <a:buNone/>
            </a:pP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many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people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came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concert.to </a:t>
            </a:r>
            <a:endParaRPr lang="hu-HU" sz="2800" dirty="0" smtClean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‘Many people came to the concert.’</a:t>
            </a:r>
            <a:endParaRPr lang="hu-HU" sz="28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hu-HU" sz="4000" b="1" dirty="0" err="1" smtClean="0"/>
              <a:t>-</a:t>
            </a:r>
            <a:r>
              <a:rPr lang="hu-HU" sz="4000" b="1" dirty="0" err="1" smtClean="0">
                <a:solidFill>
                  <a:srgbClr val="FF0000"/>
                </a:solidFill>
              </a:rPr>
              <a:t>ez</a:t>
            </a:r>
            <a:r>
              <a:rPr lang="hu-HU" sz="4000" b="1" dirty="0" smtClean="0">
                <a:solidFill>
                  <a:srgbClr val="FF0000"/>
                </a:solidFill>
              </a:rPr>
              <a:t>/</a:t>
            </a:r>
            <a:r>
              <a:rPr lang="hu-HU" sz="4000" b="1" dirty="0" err="1" smtClean="0">
                <a:solidFill>
                  <a:srgbClr val="FF0000"/>
                </a:solidFill>
              </a:rPr>
              <a:t>jez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as</a:t>
            </a:r>
            <a:r>
              <a:rPr lang="hu-HU" sz="4000" b="1" dirty="0" smtClean="0"/>
              <a:t> a marker of </a:t>
            </a:r>
            <a:r>
              <a:rPr lang="hu-HU" sz="4000" b="1" dirty="0" err="1" smtClean="0"/>
              <a:t>partitive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specificity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26520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3204" y="0"/>
            <a:ext cx="8229600" cy="1052736"/>
          </a:xfrm>
        </p:spPr>
        <p:txBody>
          <a:bodyPr/>
          <a:lstStyle/>
          <a:p>
            <a:r>
              <a:rPr lang="hu-HU" b="1" dirty="0" err="1" smtClean="0"/>
              <a:t>Occurrence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pronouns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40560"/>
          </a:xfrm>
        </p:spPr>
        <p:txBody>
          <a:bodyPr>
            <a:noAutofit/>
          </a:bodyPr>
          <a:lstStyle/>
          <a:p>
            <a:pPr marL="0" indent="0" defTabSz="180000">
              <a:buNone/>
            </a:pPr>
            <a:r>
              <a:rPr lang="hu-HU" dirty="0" err="1" smtClean="0"/>
              <a:t>Context</a:t>
            </a:r>
            <a:r>
              <a:rPr lang="hu-HU" dirty="0" smtClean="0"/>
              <a:t>: The </a:t>
            </a:r>
            <a:r>
              <a:rPr lang="hu-HU" dirty="0" err="1" smtClean="0"/>
              <a:t>family</a:t>
            </a:r>
            <a:r>
              <a:rPr lang="hu-HU" dirty="0" smtClean="0"/>
              <a:t> of </a:t>
            </a:r>
            <a:r>
              <a:rPr lang="hu-HU" dirty="0" err="1" smtClean="0"/>
              <a:t>Aljona</a:t>
            </a:r>
            <a:r>
              <a:rPr lang="hu-HU" dirty="0" smtClean="0"/>
              <a:t> has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gardens</a:t>
            </a:r>
            <a:r>
              <a:rPr lang="hu-HU" dirty="0" smtClean="0"/>
              <a:t>.</a:t>
            </a:r>
            <a:endParaRPr lang="hu-HU" dirty="0"/>
          </a:p>
          <a:p>
            <a:pPr marL="514350" indent="-514350" defTabSz="180000">
              <a:buAutoNum type="arabicParenBoth" startAt="17"/>
            </a:pPr>
            <a:r>
              <a:rPr lang="hu-HU" dirty="0" smtClean="0"/>
              <a:t> 	</a:t>
            </a:r>
            <a:r>
              <a:rPr lang="hu-HU" sz="3000" b="1" dirty="0" err="1" smtClean="0"/>
              <a:t>Odig-</a:t>
            </a:r>
            <a:r>
              <a:rPr lang="hu-HU" sz="3000" b="1" dirty="0" err="1" smtClean="0">
                <a:solidFill>
                  <a:srgbClr val="FF0000"/>
                </a:solidFill>
              </a:rPr>
              <a:t>ez</a:t>
            </a:r>
            <a:r>
              <a:rPr lang="hu-HU" sz="3000" b="1" dirty="0" smtClean="0"/>
              <a:t> 	</a:t>
            </a:r>
            <a:r>
              <a:rPr lang="hu-HU" sz="3000" b="1" dirty="0" err="1" smtClean="0"/>
              <a:t>korka</a:t>
            </a:r>
            <a:r>
              <a:rPr lang="hu-HU" sz="3000" b="1" dirty="0" smtClean="0"/>
              <a:t> </a:t>
            </a:r>
            <a:r>
              <a:rPr lang="hu-HU" sz="3000" b="1" dirty="0" err="1"/>
              <a:t>beryn</a:t>
            </a:r>
            <a:r>
              <a:rPr lang="hu-HU" sz="3000" b="1" dirty="0"/>
              <a:t> no 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muket-</a:t>
            </a:r>
            <a:r>
              <a:rPr lang="hu-HU" sz="3000" b="1" dirty="0" err="1" smtClean="0">
                <a:solidFill>
                  <a:srgbClr val="FF0000"/>
                </a:solidFill>
              </a:rPr>
              <a:t>yz</a:t>
            </a:r>
            <a:r>
              <a:rPr lang="hu-HU" sz="3000" b="1" dirty="0" smtClean="0"/>
              <a:t> 	</a:t>
            </a:r>
            <a:r>
              <a:rPr lang="hu-HU" sz="3000" b="1" dirty="0" err="1" smtClean="0"/>
              <a:t>korka</a:t>
            </a:r>
            <a:r>
              <a:rPr lang="hu-HU" sz="3000" b="1" dirty="0" smtClean="0"/>
              <a:t> </a:t>
            </a:r>
            <a:r>
              <a:rPr lang="hu-HU" sz="3000" b="1" dirty="0"/>
              <a:t>	</a:t>
            </a:r>
            <a:r>
              <a:rPr lang="hu-HU" sz="3000" b="1" dirty="0" err="1"/>
              <a:t>az’yn</a:t>
            </a:r>
            <a:r>
              <a:rPr lang="hu-HU" sz="3000" dirty="0" smtClean="0"/>
              <a:t>	</a:t>
            </a:r>
          </a:p>
          <a:p>
            <a:pPr marL="0" indent="0" defTabSz="180000">
              <a:buNone/>
            </a:pPr>
            <a:r>
              <a:rPr lang="hu-HU" sz="3000" dirty="0"/>
              <a:t>	</a:t>
            </a:r>
            <a:r>
              <a:rPr lang="hu-HU" sz="3000" dirty="0" smtClean="0"/>
              <a:t>				one-3sg	house	</a:t>
            </a:r>
            <a:r>
              <a:rPr lang="hu-HU" sz="3000" dirty="0" err="1" smtClean="0"/>
              <a:t>behind</a:t>
            </a:r>
            <a:r>
              <a:rPr lang="hu-HU" sz="3000" dirty="0" smtClean="0"/>
              <a:t>	 and	other-3sg	</a:t>
            </a:r>
            <a:r>
              <a:rPr lang="hu-HU" sz="3000" dirty="0"/>
              <a:t>house	</a:t>
            </a:r>
            <a:r>
              <a:rPr lang="hu-HU" sz="3000" dirty="0" smtClean="0"/>
              <a:t>front	</a:t>
            </a:r>
            <a:r>
              <a:rPr lang="hu-HU" dirty="0" smtClean="0"/>
              <a:t>			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‘</a:t>
            </a:r>
            <a:r>
              <a:rPr lang="hu-HU" dirty="0" err="1" smtClean="0"/>
              <a:t>One</a:t>
            </a:r>
            <a:r>
              <a:rPr lang="hu-HU" dirty="0" smtClean="0"/>
              <a:t> of </a:t>
            </a:r>
            <a:r>
              <a:rPr lang="hu-HU" dirty="0" err="1" smtClean="0"/>
              <a:t>them</a:t>
            </a:r>
            <a:r>
              <a:rPr lang="hu-HU" dirty="0" smtClean="0"/>
              <a:t> is </a:t>
            </a:r>
            <a:r>
              <a:rPr lang="hu-HU" dirty="0" err="1" smtClean="0"/>
              <a:t>behind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house and </a:t>
            </a:r>
            <a:r>
              <a:rPr lang="hu-HU" dirty="0" err="1" smtClean="0"/>
              <a:t>the</a:t>
            </a:r>
            <a:r>
              <a:rPr lang="hu-HU" dirty="0" smtClean="0"/>
              <a:t> 						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	front of </a:t>
            </a:r>
            <a:r>
              <a:rPr lang="hu-HU" dirty="0" err="1" smtClean="0"/>
              <a:t>the</a:t>
            </a:r>
            <a:r>
              <a:rPr lang="hu-HU" dirty="0" smtClean="0"/>
              <a:t> house.’</a:t>
            </a:r>
          </a:p>
          <a:p>
            <a:pPr marL="0" indent="0" defTabSz="180000">
              <a:buNone/>
            </a:pPr>
            <a:endParaRPr lang="hu-HU" dirty="0" smtClean="0"/>
          </a:p>
          <a:p>
            <a:pPr marL="0" indent="0" defTabSz="180000">
              <a:buNone/>
            </a:pPr>
            <a:r>
              <a:rPr lang="hu-HU" dirty="0" err="1" smtClean="0"/>
              <a:t>pronouns</a:t>
            </a:r>
            <a:r>
              <a:rPr lang="hu-HU" dirty="0" smtClean="0"/>
              <a:t>: </a:t>
            </a:r>
            <a:r>
              <a:rPr lang="hu-HU" b="1" dirty="0" err="1" smtClean="0"/>
              <a:t>ta-</a:t>
            </a:r>
            <a:r>
              <a:rPr lang="hu-HU" b="1" dirty="0" err="1" smtClean="0">
                <a:solidFill>
                  <a:srgbClr val="FF0000"/>
                </a:solidFill>
              </a:rPr>
              <a:t>iz</a:t>
            </a:r>
            <a:r>
              <a:rPr lang="hu-HU" dirty="0" smtClean="0"/>
              <a:t> </a:t>
            </a:r>
            <a:r>
              <a:rPr lang="en-US" dirty="0" smtClean="0">
                <a:cs typeface="Times New Roman" panose="02020603050405020304" pitchFamily="18" charset="0"/>
              </a:rPr>
              <a:t>‘</a:t>
            </a:r>
            <a:r>
              <a:rPr lang="hu-HU" dirty="0" err="1" smtClean="0"/>
              <a:t>this</a:t>
            </a:r>
            <a:r>
              <a:rPr lang="hu-HU" dirty="0" smtClean="0"/>
              <a:t>’, </a:t>
            </a:r>
            <a:r>
              <a:rPr lang="hu-HU" b="1" dirty="0" err="1" smtClean="0"/>
              <a:t>so</a:t>
            </a:r>
            <a:r>
              <a:rPr lang="hu-HU" b="1" dirty="0" err="1" smtClean="0">
                <a:solidFill>
                  <a:srgbClr val="FF0000"/>
                </a:solidFill>
              </a:rPr>
              <a:t>-iz</a:t>
            </a:r>
            <a:r>
              <a:rPr lang="hu-HU" dirty="0" smtClean="0"/>
              <a:t> </a:t>
            </a:r>
            <a:r>
              <a:rPr lang="en-US" dirty="0" smtClean="0">
                <a:cs typeface="Times New Roman" panose="02020603050405020304" pitchFamily="18" charset="0"/>
              </a:rPr>
              <a:t>‘</a:t>
            </a:r>
            <a:r>
              <a:rPr lang="hu-HU" dirty="0" err="1" smtClean="0"/>
              <a:t>that</a:t>
            </a:r>
            <a:r>
              <a:rPr lang="hu-HU" dirty="0" smtClean="0"/>
              <a:t>’</a:t>
            </a:r>
          </a:p>
          <a:p>
            <a:pPr marL="0" indent="0" defTabSz="180000">
              <a:buNone/>
            </a:pPr>
            <a:r>
              <a:rPr lang="hu-HU" dirty="0" err="1" smtClean="0"/>
              <a:t>Rießler</a:t>
            </a:r>
            <a:r>
              <a:rPr lang="hu-HU" dirty="0" smtClean="0"/>
              <a:t> (2016): </a:t>
            </a:r>
            <a:r>
              <a:rPr lang="hu-HU" b="1" dirty="0" err="1" smtClean="0"/>
              <a:t>taiz</a:t>
            </a:r>
            <a:r>
              <a:rPr lang="hu-HU" dirty="0" err="1" smtClean="0"/>
              <a:t>-</a:t>
            </a:r>
            <a:r>
              <a:rPr lang="hu-HU" b="1" dirty="0" err="1" smtClean="0">
                <a:solidFill>
                  <a:srgbClr val="FF0000"/>
                </a:solidFill>
              </a:rPr>
              <a:t>ez</a:t>
            </a:r>
            <a:r>
              <a:rPr lang="hu-HU" dirty="0" smtClean="0"/>
              <a:t>, </a:t>
            </a:r>
            <a:r>
              <a:rPr lang="en-US" dirty="0" smtClean="0">
                <a:cs typeface="Times New Roman" panose="02020603050405020304" pitchFamily="18" charset="0"/>
              </a:rPr>
              <a:t>‘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over </a:t>
            </a:r>
            <a:r>
              <a:rPr lang="hu-HU" dirty="0" err="1" smtClean="0"/>
              <a:t>there</a:t>
            </a:r>
            <a:r>
              <a:rPr lang="hu-HU" dirty="0" smtClean="0"/>
              <a:t>’ </a:t>
            </a:r>
          </a:p>
          <a:p>
            <a:pPr marL="0" indent="0" defTabSz="180000">
              <a:buNone/>
            </a:pPr>
            <a:r>
              <a:rPr lang="hu-HU" dirty="0"/>
              <a:t>	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supported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smtClean="0"/>
              <a:t>Corpus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informants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2507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algn="just" defTabSz="180000">
              <a:buNone/>
            </a:pPr>
            <a:r>
              <a:rPr lang="hu-HU" sz="2800" dirty="0" err="1" smtClean="0">
                <a:cs typeface="Times New Roman" panose="02020603050405020304" pitchFamily="18" charset="0"/>
              </a:rPr>
              <a:t>Familiarity</a:t>
            </a:r>
            <a:r>
              <a:rPr lang="hu-HU" sz="2800" dirty="0" smtClean="0">
                <a:cs typeface="Times New Roman" panose="02020603050405020304" pitchFamily="18" charset="0"/>
              </a:rPr>
              <a:t> marking </a:t>
            </a:r>
            <a:r>
              <a:rPr lang="hu-HU" sz="2800" dirty="0">
                <a:cs typeface="Times New Roman" panose="02020603050405020304" pitchFamily="18" charset="0"/>
              </a:rPr>
              <a:t>is </a:t>
            </a:r>
            <a:r>
              <a:rPr lang="hu-HU" sz="2800" dirty="0" err="1">
                <a:cs typeface="Times New Roman" panose="02020603050405020304" pitchFamily="18" charset="0"/>
              </a:rPr>
              <a:t>present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in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contrastive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cs typeface="Times New Roman" panose="02020603050405020304" pitchFamily="18" charset="0"/>
              </a:rPr>
              <a:t>contexts</a:t>
            </a:r>
            <a:r>
              <a:rPr lang="hu-HU" sz="2800" dirty="0" smtClean="0">
                <a:cs typeface="Times New Roman" panose="02020603050405020304" pitchFamily="18" charset="0"/>
              </a:rPr>
              <a:t>.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Implicit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possessors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represent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opposing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subsets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of a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familiar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referent</a:t>
            </a:r>
            <a:endParaRPr lang="hu-HU" sz="2800" dirty="0" smtClean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2300" dirty="0" smtClean="0">
                <a:latin typeface="+mj-lt"/>
                <a:cs typeface="Times New Roman" panose="02020603050405020304" pitchFamily="18" charset="0"/>
              </a:rPr>
              <a:t>(15)	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(…) </a:t>
            </a:r>
            <a:r>
              <a:rPr lang="en-US" sz="2800" b="1" dirty="0" err="1" smtClean="0">
                <a:latin typeface="+mj-lt"/>
                <a:cs typeface="Times New Roman" panose="02020603050405020304" pitchFamily="18" charset="0"/>
              </a:rPr>
              <a:t>pokchi-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ez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brat 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2800" b="1" dirty="0" err="1" smtClean="0">
                <a:latin typeface="+mj-lt"/>
                <a:cs typeface="Times New Roman" panose="02020603050405020304" pitchFamily="18" charset="0"/>
              </a:rPr>
              <a:t>kuaner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b="1" dirty="0" err="1" smtClean="0">
                <a:latin typeface="+mj-lt"/>
                <a:cs typeface="Times New Roman" panose="02020603050405020304" pitchFamily="18" charset="0"/>
              </a:rPr>
              <a:t>byzym-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ez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800" b="1" dirty="0">
                <a:latin typeface="+mj-lt"/>
                <a:cs typeface="Times New Roman" panose="02020603050405020304" pitchFamily="18" charset="0"/>
              </a:rPr>
              <a:t>brat </a:t>
            </a:r>
            <a:r>
              <a:rPr lang="hu-HU" sz="2800" b="1" dirty="0">
                <a:latin typeface="+mj-lt"/>
                <a:cs typeface="Times New Roman" panose="02020603050405020304" pitchFamily="18" charset="0"/>
              </a:rPr>
              <a:t>		</a:t>
            </a:r>
            <a:r>
              <a:rPr lang="hu-HU" sz="28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b="1" dirty="0" err="1" smtClean="0">
                <a:latin typeface="+mj-lt"/>
                <a:cs typeface="Times New Roman" panose="02020603050405020304" pitchFamily="18" charset="0"/>
              </a:rPr>
              <a:t>uzyr</a:t>
            </a:r>
            <a:endParaRPr lang="hu-HU" sz="2800" b="1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2800" dirty="0">
                <a:latin typeface="+mj-lt"/>
                <a:cs typeface="Times New Roman" panose="02020603050405020304" pitchFamily="18" charset="0"/>
              </a:rPr>
              <a:t>				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young-3SG 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brother </a:t>
            </a:r>
            <a:r>
              <a:rPr lang="hu-HU" sz="2800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poor </a:t>
            </a:r>
            <a:r>
              <a:rPr lang="hu-HU" sz="2800" dirty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old-3SG </a:t>
            </a:r>
            <a:r>
              <a:rPr lang="hu-HU" sz="2800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brother rich</a:t>
            </a:r>
            <a:endParaRPr lang="hu-HU" sz="28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2300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hu-HU" sz="2300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300" dirty="0" smtClean="0">
                <a:latin typeface="+mj-lt"/>
                <a:cs typeface="Times New Roman" panose="02020603050405020304" pitchFamily="18" charset="0"/>
              </a:rPr>
              <a:t>‘(…), </a:t>
            </a:r>
            <a:r>
              <a:rPr lang="en-US" sz="2300" dirty="0">
                <a:latin typeface="+mj-lt"/>
                <a:cs typeface="Times New Roman" panose="02020603050405020304" pitchFamily="18" charset="0"/>
              </a:rPr>
              <a:t>the younger brother was poor, the older brother was rich</a:t>
            </a:r>
            <a:r>
              <a:rPr lang="en-US" sz="2300" dirty="0" smtClean="0">
                <a:latin typeface="+mj-lt"/>
                <a:cs typeface="Times New Roman" panose="02020603050405020304" pitchFamily="18" charset="0"/>
              </a:rPr>
              <a:t>’</a:t>
            </a:r>
            <a:endParaRPr lang="hu-HU" sz="2300" dirty="0" smtClean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spcBef>
                <a:spcPts val="2400"/>
              </a:spcBef>
              <a:buNone/>
              <a:tabLst>
                <a:tab pos="536575" algn="l"/>
                <a:tab pos="2427288" algn="l"/>
                <a:tab pos="4130675" algn="l"/>
                <a:tab pos="5738813" algn="l"/>
                <a:tab pos="8969375" algn="l"/>
              </a:tabLst>
            </a:pP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Not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possessor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but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a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latin typeface="+mj-lt"/>
                <a:cs typeface="Times New Roman" panose="02020603050405020304" pitchFamily="18" charset="0"/>
              </a:rPr>
              <a:t>grammaticalized</a:t>
            </a:r>
            <a:r>
              <a:rPr lang="hu-HU" sz="2800" dirty="0" smtClean="0">
                <a:latin typeface="+mj-lt"/>
                <a:cs typeface="Times New Roman" panose="02020603050405020304" pitchFamily="18" charset="0"/>
              </a:rPr>
              <a:t> marker</a:t>
            </a:r>
            <a:endParaRPr lang="hu-HU" sz="2800" dirty="0"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spcBef>
                <a:spcPts val="2400"/>
              </a:spcBef>
              <a:buNone/>
            </a:pPr>
            <a:r>
              <a:rPr lang="hu-HU" sz="2300" dirty="0" smtClean="0">
                <a:latin typeface="+mj-lt"/>
              </a:rPr>
              <a:t>(16</a:t>
            </a:r>
            <a:r>
              <a:rPr lang="hu-HU" sz="2300" dirty="0">
                <a:latin typeface="+mj-lt"/>
              </a:rPr>
              <a:t>)	</a:t>
            </a:r>
            <a:r>
              <a:rPr lang="en-US" sz="2600" b="1" dirty="0" err="1">
                <a:latin typeface="+mj-lt"/>
              </a:rPr>
              <a:t>kyz-</a:t>
            </a:r>
            <a:r>
              <a:rPr lang="en-US" sz="2600" b="1" dirty="0" err="1">
                <a:solidFill>
                  <a:srgbClr val="FF0000"/>
                </a:solidFill>
                <a:latin typeface="+mj-lt"/>
              </a:rPr>
              <a:t>ze</a:t>
            </a:r>
            <a:r>
              <a:rPr lang="en-US" sz="2600" b="1" dirty="0">
                <a:latin typeface="+mj-lt"/>
              </a:rPr>
              <a:t> </a:t>
            </a:r>
            <a:r>
              <a:rPr lang="en-US" sz="2600" b="1" dirty="0" smtClean="0">
                <a:latin typeface="+mj-lt"/>
              </a:rPr>
              <a:t>/*</a:t>
            </a:r>
            <a:r>
              <a:rPr lang="en-US" sz="2600" b="1" dirty="0" err="1">
                <a:latin typeface="+mj-lt"/>
              </a:rPr>
              <a:t>kyz</a:t>
            </a:r>
            <a:r>
              <a:rPr lang="en-US" sz="2600" b="1" dirty="0" smtClean="0">
                <a:latin typeface="+mj-lt"/>
              </a:rPr>
              <a:t>-</a:t>
            </a:r>
            <a:r>
              <a:rPr lang="en-US" sz="2600" b="1" dirty="0" smtClean="0">
                <a:solidFill>
                  <a:srgbClr val="00B050"/>
                </a:solidFill>
                <a:latin typeface="+mj-lt"/>
              </a:rPr>
              <a:t>de</a:t>
            </a:r>
            <a:r>
              <a:rPr lang="hu-HU" sz="2600" b="1" dirty="0">
                <a:latin typeface="+mj-lt"/>
              </a:rPr>
              <a:t>	</a:t>
            </a:r>
            <a:r>
              <a:rPr lang="hu-HU" sz="2600" b="1" dirty="0" smtClean="0">
                <a:latin typeface="+mj-lt"/>
              </a:rPr>
              <a:t>						</a:t>
            </a:r>
            <a:r>
              <a:rPr lang="en-US" sz="2600" b="1" dirty="0" err="1" smtClean="0">
                <a:latin typeface="+mj-lt"/>
              </a:rPr>
              <a:t>kor</a:t>
            </a:r>
            <a:r>
              <a:rPr lang="en-US" sz="2600" b="1" dirty="0" smtClean="0">
                <a:latin typeface="+mj-lt"/>
              </a:rPr>
              <a:t>-</a:t>
            </a:r>
            <a:r>
              <a:rPr lang="en-US" sz="2600" b="1" dirty="0" smtClean="0">
                <a:solidFill>
                  <a:srgbClr val="00B050"/>
                </a:solidFill>
                <a:latin typeface="+mj-lt"/>
              </a:rPr>
              <a:t>de</a:t>
            </a:r>
            <a:r>
              <a:rPr lang="en-US" sz="2600" b="1" dirty="0">
                <a:latin typeface="+mj-lt"/>
              </a:rPr>
              <a:t>	</a:t>
            </a:r>
            <a:r>
              <a:rPr lang="hu-HU" sz="2600" b="1" dirty="0" smtClean="0">
                <a:latin typeface="+mj-lt"/>
              </a:rPr>
              <a:t>				</a:t>
            </a:r>
            <a:r>
              <a:rPr lang="en-US" sz="2600" b="1" dirty="0" err="1" smtClean="0">
                <a:latin typeface="+mj-lt"/>
              </a:rPr>
              <a:t>uli</a:t>
            </a:r>
            <a:r>
              <a:rPr lang="en-US" sz="2600" b="1" dirty="0" smtClean="0">
                <a:latin typeface="+mj-lt"/>
              </a:rPr>
              <a:t>-ja</a:t>
            </a:r>
            <a:r>
              <a:rPr lang="hu-HU" sz="2600" b="1" dirty="0" smtClean="0">
                <a:latin typeface="+mj-lt"/>
              </a:rPr>
              <a:t>-</a:t>
            </a:r>
            <a:r>
              <a:rPr lang="en-US" sz="2600" b="1" dirty="0" smtClean="0">
                <a:latin typeface="+mj-lt"/>
              </a:rPr>
              <a:t>z</a:t>
            </a:r>
            <a:r>
              <a:rPr lang="en-US" sz="2600" b="1" dirty="0">
                <a:latin typeface="+mj-lt"/>
              </a:rPr>
              <a:t>	</a:t>
            </a:r>
            <a:r>
              <a:rPr lang="hu-HU" sz="2600" b="1" dirty="0" smtClean="0">
                <a:latin typeface="+mj-lt"/>
              </a:rPr>
              <a:t>			</a:t>
            </a:r>
            <a:r>
              <a:rPr lang="en-US" sz="2600" b="1" dirty="0">
                <a:latin typeface="+mj-lt"/>
              </a:rPr>
              <a:t> </a:t>
            </a:r>
            <a:r>
              <a:rPr lang="hu-HU" sz="2600" b="1" dirty="0" smtClean="0">
                <a:latin typeface="+mj-lt"/>
              </a:rPr>
              <a:t>				</a:t>
            </a:r>
            <a:r>
              <a:rPr lang="en-US" sz="2600" b="1" dirty="0" smtClean="0">
                <a:latin typeface="+mj-lt"/>
              </a:rPr>
              <a:t>pun</a:t>
            </a:r>
            <a:endParaRPr lang="en-US" sz="2600" b="1" dirty="0">
              <a:latin typeface="+mj-lt"/>
            </a:endParaRPr>
          </a:p>
          <a:p>
            <a:pPr marL="536575" indent="0" defTabSz="180000">
              <a:spcBef>
                <a:spcPts val="600"/>
              </a:spcBef>
              <a:buNone/>
            </a:pPr>
            <a:r>
              <a:rPr lang="hu-HU" sz="2600" dirty="0" err="1" smtClean="0">
                <a:latin typeface="+mj-lt"/>
              </a:rPr>
              <a:t>long</a:t>
            </a:r>
            <a:r>
              <a:rPr lang="en-US" sz="2600" dirty="0" smtClean="0">
                <a:latin typeface="+mj-lt"/>
              </a:rPr>
              <a:t>-</a:t>
            </a:r>
            <a:r>
              <a:rPr lang="en-US" sz="2600" cap="small" dirty="0" smtClean="0">
                <a:solidFill>
                  <a:srgbClr val="FF0000"/>
                </a:solidFill>
                <a:latin typeface="+mj-lt"/>
              </a:rPr>
              <a:t>3sg.acc</a:t>
            </a:r>
            <a:r>
              <a:rPr lang="en-US" sz="2600" dirty="0" smtClean="0">
                <a:latin typeface="+mj-lt"/>
              </a:rPr>
              <a:t> /-</a:t>
            </a:r>
            <a:r>
              <a:rPr lang="en-US" sz="2600" cap="small" dirty="0" smtClean="0">
                <a:latin typeface="+mj-lt"/>
              </a:rPr>
              <a:t>2sg.acc</a:t>
            </a:r>
            <a:r>
              <a:rPr lang="hu-HU" sz="2600" dirty="0">
                <a:latin typeface="+mj-lt"/>
              </a:rPr>
              <a:t>	</a:t>
            </a:r>
            <a:r>
              <a:rPr lang="hu-HU" sz="2600" dirty="0" smtClean="0">
                <a:latin typeface="+mj-lt"/>
              </a:rPr>
              <a:t>	</a:t>
            </a:r>
            <a:r>
              <a:rPr lang="en-US" sz="2600" dirty="0" smtClean="0">
                <a:latin typeface="+mj-lt"/>
              </a:rPr>
              <a:t>log-</a:t>
            </a:r>
            <a:r>
              <a:rPr lang="en-US" sz="2600" cap="small" dirty="0" smtClean="0">
                <a:latin typeface="+mj-lt"/>
              </a:rPr>
              <a:t>2sg.acc</a:t>
            </a:r>
            <a:r>
              <a:rPr lang="en-US" sz="2600" dirty="0">
                <a:latin typeface="+mj-lt"/>
              </a:rPr>
              <a:t>	</a:t>
            </a:r>
            <a:r>
              <a:rPr lang="en-US" sz="2600" dirty="0" smtClean="0">
                <a:latin typeface="+mj-lt"/>
              </a:rPr>
              <a:t>bottom-</a:t>
            </a:r>
            <a:r>
              <a:rPr lang="en-US" sz="2600" cap="small" dirty="0" smtClean="0">
                <a:latin typeface="+mj-lt"/>
              </a:rPr>
              <a:t>ill-p.3sg</a:t>
            </a:r>
            <a:r>
              <a:rPr lang="hu-HU" sz="2600" cap="small" dirty="0" smtClean="0">
                <a:latin typeface="+mj-lt"/>
              </a:rPr>
              <a:t> 	</a:t>
            </a:r>
            <a:r>
              <a:rPr lang="en-US" sz="2600" dirty="0" err="1" smtClean="0">
                <a:latin typeface="+mj-lt"/>
              </a:rPr>
              <a:t>put.</a:t>
            </a:r>
            <a:r>
              <a:rPr lang="en-US" sz="2600" cap="small" dirty="0" err="1" smtClean="0">
                <a:latin typeface="+mj-lt"/>
              </a:rPr>
              <a:t>imp</a:t>
            </a:r>
            <a:endParaRPr lang="en-US" sz="2600" cap="small" dirty="0">
              <a:latin typeface="+mj-lt"/>
            </a:endParaRPr>
          </a:p>
          <a:p>
            <a:pPr marL="363538" indent="0" defTabSz="180000">
              <a:spcBef>
                <a:spcPts val="1500"/>
              </a:spcBef>
              <a:buNone/>
            </a:pPr>
            <a:r>
              <a:rPr lang="hu-HU" sz="2300" dirty="0" smtClean="0">
                <a:latin typeface="+mj-lt"/>
              </a:rPr>
              <a:t>	</a:t>
            </a:r>
            <a:r>
              <a:rPr lang="en-US" sz="2300" dirty="0" smtClean="0">
                <a:latin typeface="+mj-lt"/>
              </a:rPr>
              <a:t>‘</a:t>
            </a:r>
            <a:r>
              <a:rPr lang="en-US" sz="2300" dirty="0">
                <a:latin typeface="+mj-lt"/>
              </a:rPr>
              <a:t>Put </a:t>
            </a:r>
            <a:r>
              <a:rPr lang="hu-HU" sz="2300" dirty="0" err="1" smtClean="0">
                <a:latin typeface="+mj-lt"/>
              </a:rPr>
              <a:t>your</a:t>
            </a:r>
            <a:r>
              <a:rPr lang="en-US" sz="2300" dirty="0" smtClean="0">
                <a:latin typeface="+mj-lt"/>
              </a:rPr>
              <a:t> </a:t>
            </a:r>
            <a:r>
              <a:rPr lang="hu-HU" sz="2300" dirty="0" err="1" smtClean="0">
                <a:latin typeface="+mj-lt"/>
              </a:rPr>
              <a:t>long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dirty="0">
                <a:latin typeface="+mj-lt"/>
              </a:rPr>
              <a:t>log to the bottom</a:t>
            </a:r>
            <a:r>
              <a:rPr lang="en-US" sz="2300" dirty="0" smtClean="0">
                <a:latin typeface="+mj-lt"/>
              </a:rPr>
              <a:t>.’</a:t>
            </a:r>
            <a:r>
              <a:rPr lang="hu-HU" sz="2300" dirty="0" smtClean="0">
                <a:latin typeface="+mj-lt"/>
              </a:rPr>
              <a:t>		(</a:t>
            </a:r>
            <a:r>
              <a:rPr lang="en-US" sz="2300" dirty="0" err="1" smtClean="0">
                <a:latin typeface="+mj-lt"/>
              </a:rPr>
              <a:t>Arkhangelskiy</a:t>
            </a:r>
            <a:r>
              <a:rPr lang="hu-HU" sz="2300" dirty="0" smtClean="0">
                <a:latin typeface="+mj-lt"/>
              </a:rPr>
              <a:t> &amp;</a:t>
            </a:r>
            <a:r>
              <a:rPr lang="en-US" sz="2300" dirty="0">
                <a:latin typeface="+mj-lt"/>
              </a:rPr>
              <a:t> </a:t>
            </a:r>
            <a:r>
              <a:rPr lang="en-US" sz="2300" dirty="0" err="1" smtClean="0">
                <a:latin typeface="+mj-lt"/>
              </a:rPr>
              <a:t>Usacheva</a:t>
            </a:r>
            <a:r>
              <a:rPr lang="hu-HU" sz="2300" dirty="0" smtClean="0">
                <a:latin typeface="+mj-lt"/>
              </a:rPr>
              <a:t> 2016)</a:t>
            </a:r>
            <a:endParaRPr lang="hu-HU" sz="23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hu-HU" sz="4000" b="1" dirty="0" err="1" smtClean="0"/>
              <a:t>Occurrence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with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adjectives</a:t>
            </a:r>
            <a:r>
              <a:rPr lang="hu-HU" sz="4000" b="1" dirty="0" smtClean="0"/>
              <a:t> 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39708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</a:t>
            </a:r>
            <a:r>
              <a:rPr lang="hu-HU" b="1" dirty="0" err="1" smtClean="0"/>
              <a:t>symptom</a:t>
            </a:r>
            <a:r>
              <a:rPr lang="hu-HU" b="1" dirty="0" smtClean="0"/>
              <a:t> of </a:t>
            </a:r>
            <a:r>
              <a:rPr lang="hu-HU" b="1" dirty="0" err="1" smtClean="0"/>
              <a:t>grammaticalization</a:t>
            </a:r>
            <a:r>
              <a:rPr lang="hu-HU" b="1" dirty="0" smtClean="0"/>
              <a:t>:</a:t>
            </a:r>
            <a:br>
              <a:rPr lang="hu-HU" b="1" dirty="0" smtClean="0"/>
            </a:br>
            <a:r>
              <a:rPr lang="hu-HU" b="1" dirty="0" err="1" smtClean="0"/>
              <a:t>anti-agreement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tros-</a:t>
            </a:r>
            <a:r>
              <a:rPr lang="hu-HU" b="1" dirty="0" err="1" smtClean="0">
                <a:solidFill>
                  <a:srgbClr val="FF0000"/>
                </a:solidFill>
              </a:rPr>
              <a:t>ez</a:t>
            </a:r>
            <a:r>
              <a:rPr lang="hu-HU" b="1" dirty="0" smtClean="0">
                <a:solidFill>
                  <a:srgbClr val="FF0000"/>
                </a:solidFill>
              </a:rPr>
              <a:t>	</a:t>
            </a:r>
            <a:r>
              <a:rPr lang="hu-HU" dirty="0" smtClean="0"/>
              <a:t>‘</a:t>
            </a:r>
            <a:r>
              <a:rPr lang="hu-HU" dirty="0" err="1" smtClean="0"/>
              <a:t>many</a:t>
            </a:r>
            <a:r>
              <a:rPr lang="hu-HU" dirty="0" smtClean="0"/>
              <a:t> of </a:t>
            </a:r>
            <a:r>
              <a:rPr lang="hu-HU" dirty="0" err="1" smtClean="0"/>
              <a:t>them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err="1" smtClean="0"/>
              <a:t>odig-</a:t>
            </a:r>
            <a:r>
              <a:rPr lang="hu-HU" b="1" dirty="0" err="1" smtClean="0">
                <a:solidFill>
                  <a:srgbClr val="FF0000"/>
                </a:solidFill>
              </a:rPr>
              <a:t>ez</a:t>
            </a:r>
            <a:r>
              <a:rPr lang="hu-HU" b="1" dirty="0" smtClean="0">
                <a:solidFill>
                  <a:srgbClr val="FF0000"/>
                </a:solidFill>
              </a:rPr>
              <a:t>	</a:t>
            </a:r>
            <a:r>
              <a:rPr lang="hu-HU" dirty="0" smtClean="0"/>
              <a:t>‘</a:t>
            </a:r>
            <a:r>
              <a:rPr lang="hu-HU" dirty="0" err="1" smtClean="0"/>
              <a:t>one</a:t>
            </a:r>
            <a:r>
              <a:rPr lang="hu-HU" dirty="0" smtClean="0"/>
              <a:t> of </a:t>
            </a:r>
            <a:r>
              <a:rPr lang="hu-HU" dirty="0" err="1" smtClean="0"/>
              <a:t>them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en-US" dirty="0" err="1" smtClean="0">
                <a:cs typeface="Times New Roman" panose="02020603050405020304" pitchFamily="18" charset="0"/>
              </a:rPr>
              <a:t>pokchi</a:t>
            </a:r>
            <a:r>
              <a:rPr lang="en-US" b="1" dirty="0" err="1" smtClean="0">
                <a:cs typeface="Times New Roman" panose="02020603050405020304" pitchFamily="18" charset="0"/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cs typeface="Times New Roman" panose="02020603050405020304" pitchFamily="18" charset="0"/>
              </a:rPr>
              <a:t>….</a:t>
            </a:r>
            <a:r>
              <a:rPr lang="en-US" dirty="0" err="1" smtClean="0">
                <a:cs typeface="Times New Roman" panose="02020603050405020304" pitchFamily="18" charset="0"/>
              </a:rPr>
              <a:t>byzym</a:t>
            </a:r>
            <a:r>
              <a:rPr lang="en-US" b="1" dirty="0" err="1" smtClean="0">
                <a:cs typeface="Times New Roman" panose="02020603050405020304" pitchFamily="18" charset="0"/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		      </a:t>
            </a:r>
            <a:r>
              <a:rPr lang="hu-HU" dirty="0" smtClean="0">
                <a:cs typeface="Times New Roman" panose="02020603050405020304" pitchFamily="18" charset="0"/>
              </a:rPr>
              <a:t>‘</a:t>
            </a:r>
            <a:r>
              <a:rPr lang="hu-HU" dirty="0" err="1" smtClean="0">
                <a:cs typeface="Times New Roman" panose="02020603050405020304" pitchFamily="18" charset="0"/>
              </a:rPr>
              <a:t>the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younger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one</a:t>
            </a:r>
            <a:r>
              <a:rPr lang="hu-HU" dirty="0" smtClean="0">
                <a:cs typeface="Times New Roman" panose="02020603050405020304" pitchFamily="18" charset="0"/>
              </a:rPr>
              <a:t>…</a:t>
            </a:r>
            <a:r>
              <a:rPr lang="hu-HU" dirty="0" err="1" smtClean="0">
                <a:cs typeface="Times New Roman" panose="02020603050405020304" pitchFamily="18" charset="0"/>
              </a:rPr>
              <a:t>the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older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one</a:t>
            </a:r>
            <a:r>
              <a:rPr lang="hu-HU" dirty="0" smtClean="0">
                <a:cs typeface="Times New Roman" panose="02020603050405020304" pitchFamily="18" charset="0"/>
              </a:rPr>
              <a:t> of </a:t>
            </a:r>
            <a:r>
              <a:rPr lang="hu-HU" dirty="0" err="1" smtClean="0">
                <a:cs typeface="Times New Roman" panose="02020603050405020304" pitchFamily="18" charset="0"/>
              </a:rPr>
              <a:t>them</a:t>
            </a:r>
            <a:r>
              <a:rPr lang="hu-HU" dirty="0" smtClean="0">
                <a:cs typeface="Times New Roman" panose="02020603050405020304" pitchFamily="18" charset="0"/>
              </a:rPr>
              <a:t>’</a:t>
            </a:r>
          </a:p>
          <a:p>
            <a:pPr>
              <a:buNone/>
            </a:pP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cs typeface="Times New Roman" panose="02020603050405020304" pitchFamily="18" charset="0"/>
              </a:rPr>
              <a:t>plural</a:t>
            </a:r>
            <a:r>
              <a:rPr lang="hu-HU" b="1" dirty="0" smtClean="0">
                <a:cs typeface="Times New Roman" panose="02020603050405020304" pitchFamily="18" charset="0"/>
              </a:rPr>
              <a:t> implicit </a:t>
            </a:r>
            <a:r>
              <a:rPr lang="hu-HU" b="1" dirty="0" err="1" smtClean="0">
                <a:cs typeface="Times New Roman" panose="02020603050405020304" pitchFamily="18" charset="0"/>
              </a:rPr>
              <a:t>possessor</a:t>
            </a:r>
            <a:r>
              <a:rPr lang="hu-HU" b="1" dirty="0" smtClean="0">
                <a:cs typeface="Times New Roman" panose="02020603050405020304" pitchFamily="18" charset="0"/>
              </a:rPr>
              <a:t> – </a:t>
            </a:r>
            <a:r>
              <a:rPr lang="hu-HU" b="1" dirty="0" err="1" smtClean="0">
                <a:cs typeface="Times New Roman" panose="02020603050405020304" pitchFamily="18" charset="0"/>
              </a:rPr>
              <a:t>singular</a:t>
            </a:r>
            <a:r>
              <a:rPr lang="hu-HU" b="1" dirty="0" smtClean="0"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cs typeface="Times New Roman" panose="02020603050405020304" pitchFamily="18" charset="0"/>
              </a:rPr>
              <a:t>agreement</a:t>
            </a:r>
            <a:endParaRPr lang="hu-H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58032"/>
            <a:ext cx="9144000" cy="55833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hu-HU" sz="2800" dirty="0" smtClean="0">
                <a:cs typeface="Times New Roman" panose="02020603050405020304" pitchFamily="18" charset="0"/>
              </a:rPr>
              <a:t>Szabolcsi (1994): </a:t>
            </a:r>
            <a:r>
              <a:rPr lang="hu-HU" sz="2800" dirty="0" err="1" smtClean="0">
                <a:cs typeface="Times New Roman" panose="02020603050405020304" pitchFamily="18" charset="0"/>
              </a:rPr>
              <a:t>possessive</a:t>
            </a:r>
            <a:r>
              <a:rPr lang="hu-HU" sz="2800" dirty="0" smtClean="0"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cs typeface="Times New Roman" panose="02020603050405020304" pitchFamily="18" charset="0"/>
              </a:rPr>
              <a:t>relation</a:t>
            </a:r>
            <a:r>
              <a:rPr lang="hu-HU" sz="2800" dirty="0" smtClean="0">
                <a:cs typeface="Times New Roman" panose="02020603050405020304" pitchFamily="18" charset="0"/>
              </a:rPr>
              <a:t> is an </a:t>
            </a:r>
            <a:r>
              <a:rPr lang="hu-HU" sz="2800" dirty="0" err="1" smtClean="0">
                <a:cs typeface="Times New Roman" panose="02020603050405020304" pitchFamily="18" charset="0"/>
              </a:rPr>
              <a:t>unspecified</a:t>
            </a:r>
            <a:r>
              <a:rPr lang="hu-HU" sz="2800" dirty="0" smtClean="0"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cs typeface="Times New Roman" panose="02020603050405020304" pitchFamily="18" charset="0"/>
              </a:rPr>
              <a:t>relation</a:t>
            </a:r>
            <a:r>
              <a:rPr lang="hu-HU" sz="2800" dirty="0" smtClean="0"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cs typeface="Times New Roman" panose="02020603050405020304" pitchFamily="18" charset="0"/>
              </a:rPr>
              <a:t>between</a:t>
            </a:r>
            <a:r>
              <a:rPr lang="hu-HU" sz="2800" dirty="0" smtClean="0"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cs typeface="Times New Roman" panose="02020603050405020304" pitchFamily="18" charset="0"/>
              </a:rPr>
              <a:t>the</a:t>
            </a:r>
            <a:r>
              <a:rPr lang="hu-HU" sz="2800" dirty="0" smtClean="0"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cs typeface="Times New Roman" panose="02020603050405020304" pitchFamily="18" charset="0"/>
              </a:rPr>
              <a:t>possessor</a:t>
            </a:r>
            <a:r>
              <a:rPr lang="hu-HU" sz="2800" dirty="0" smtClean="0">
                <a:cs typeface="Times New Roman" panose="02020603050405020304" pitchFamily="18" charset="0"/>
              </a:rPr>
              <a:t> and </a:t>
            </a:r>
            <a:r>
              <a:rPr lang="hu-HU" sz="2800" dirty="0" err="1" smtClean="0">
                <a:cs typeface="Times New Roman" panose="02020603050405020304" pitchFamily="18" charset="0"/>
              </a:rPr>
              <a:t>the</a:t>
            </a:r>
            <a:r>
              <a:rPr lang="hu-HU" sz="2800" dirty="0" smtClean="0"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cs typeface="Times New Roman" panose="02020603050405020304" pitchFamily="18" charset="0"/>
              </a:rPr>
              <a:t>possessum</a:t>
            </a:r>
            <a:r>
              <a:rPr lang="hu-HU" sz="2800" dirty="0" smtClean="0"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hu-HU" sz="2800" dirty="0" smtClean="0">
                <a:cs typeface="Times New Roman" panose="02020603050405020304" pitchFamily="18" charset="0"/>
              </a:rPr>
              <a:t> </a:t>
            </a:r>
            <a:r>
              <a:rPr lang="hu-HU" sz="2800" dirty="0" err="1" smtClean="0">
                <a:cs typeface="Times New Roman" panose="02020603050405020304" pitchFamily="18" charset="0"/>
              </a:rPr>
              <a:t>Simonenko</a:t>
            </a:r>
            <a:r>
              <a:rPr lang="hu-HU" sz="2800" dirty="0" smtClean="0">
                <a:cs typeface="Times New Roman" panose="02020603050405020304" pitchFamily="18" charset="0"/>
              </a:rPr>
              <a:t> </a:t>
            </a:r>
            <a:r>
              <a:rPr lang="hu-HU" sz="2800" dirty="0">
                <a:cs typeface="Times New Roman" panose="02020603050405020304" pitchFamily="18" charset="0"/>
              </a:rPr>
              <a:t>(2014): </a:t>
            </a:r>
          </a:p>
          <a:p>
            <a:r>
              <a:rPr lang="hu-HU" sz="2800" dirty="0" err="1">
                <a:cs typeface="Times New Roman" panose="02020603050405020304" pitchFamily="18" charset="0"/>
              </a:rPr>
              <a:t>possessive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suffixes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encode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different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reference-related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categories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cs typeface="Times New Roman" panose="02020603050405020304" pitchFamily="18" charset="0"/>
              </a:rPr>
              <a:t>the role of </a:t>
            </a:r>
            <a:r>
              <a:rPr lang="hu-HU" sz="2800" dirty="0" err="1">
                <a:cs typeface="Times New Roman" panose="02020603050405020304" pitchFamily="18" charset="0"/>
              </a:rPr>
              <a:t>possessive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suffix</a:t>
            </a:r>
            <a:r>
              <a:rPr lang="hu-HU" sz="2800" dirty="0">
                <a:cs typeface="Times New Roman" panose="02020603050405020304" pitchFamily="18" charset="0"/>
              </a:rPr>
              <a:t>es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in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possessive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hu-HU" sz="2800" dirty="0" err="1">
                <a:cs typeface="Times New Roman" panose="02020603050405020304" pitchFamily="18" charset="0"/>
              </a:rPr>
              <a:t>use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is to pick an</a:t>
            </a:r>
            <a:r>
              <a:rPr lang="hu-HU" sz="2800" dirty="0"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individual out of a set of individuals with the relevant property belonging to some person</a:t>
            </a:r>
            <a:endParaRPr lang="hu-HU" sz="2800" dirty="0">
              <a:cs typeface="Times New Roman" panose="02020603050405020304" pitchFamily="18" charset="0"/>
            </a:endParaRPr>
          </a:p>
          <a:p>
            <a:pPr algn="just"/>
            <a:r>
              <a:rPr lang="hu-HU" sz="2800" dirty="0">
                <a:cs typeface="Times New Roman" panose="02020603050405020304" pitchFamily="18" charset="0"/>
              </a:rPr>
              <a:t>P</a:t>
            </a:r>
            <a:r>
              <a:rPr lang="en-US" sz="2800" dirty="0" err="1">
                <a:cs typeface="Times New Roman" panose="02020603050405020304" pitchFamily="18" charset="0"/>
              </a:rPr>
              <a:t>ossessive</a:t>
            </a:r>
            <a:r>
              <a:rPr lang="en-US" sz="2800" dirty="0">
                <a:cs typeface="Times New Roman" panose="02020603050405020304" pitchFamily="18" charset="0"/>
              </a:rPr>
              <a:t> and non-possessive uses can have exactly the same semantics</a:t>
            </a:r>
            <a:endParaRPr lang="hu-HU" sz="28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r>
              <a:rPr lang="en-US" sz="2800" dirty="0">
                <a:cs typeface="Times New Roman" panose="02020603050405020304" pitchFamily="18" charset="0"/>
              </a:rPr>
              <a:t>3SG is used in both possessive and non-possessive </a:t>
            </a:r>
            <a:r>
              <a:rPr lang="en-US" sz="2800" dirty="0" smtClean="0">
                <a:cs typeface="Times New Roman" panose="02020603050405020304" pitchFamily="18" charset="0"/>
              </a:rPr>
              <a:t>contexts</a:t>
            </a:r>
            <a:endParaRPr lang="hu-HU" sz="28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500" dirty="0" smtClean="0">
              <a:cs typeface="Times New Roman" panose="02020603050405020304" pitchFamily="18" charset="0"/>
            </a:endParaRPr>
          </a:p>
          <a:p>
            <a:endParaRPr lang="hu-HU" sz="25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5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5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500" dirty="0"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5032"/>
            <a:ext cx="9144000" cy="1143000"/>
          </a:xfrm>
        </p:spPr>
        <p:txBody>
          <a:bodyPr>
            <a:noAutofit/>
          </a:bodyPr>
          <a:lstStyle/>
          <a:p>
            <a:r>
              <a:rPr lang="hu-HU" b="1" dirty="0" err="1"/>
              <a:t>Semantic</a:t>
            </a:r>
            <a:r>
              <a:rPr lang="hu-HU" b="1" dirty="0"/>
              <a:t> </a:t>
            </a:r>
            <a:r>
              <a:rPr lang="hu-HU" b="1" dirty="0" err="1"/>
              <a:t>background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3670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cs typeface="Times New Roman" panose="02020603050405020304" pitchFamily="18" charset="0"/>
              </a:rPr>
              <a:t>Uralic</a:t>
            </a:r>
            <a:r>
              <a:rPr lang="hu-HU" b="1" dirty="0" smtClean="0">
                <a:cs typeface="Times New Roman" panose="02020603050405020304" pitchFamily="18" charset="0"/>
              </a:rPr>
              <a:t>/Udmurt: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>
                <a:cs typeface="Times New Roman" panose="02020603050405020304" pitchFamily="18" charset="0"/>
              </a:rPr>
              <a:t>The main </a:t>
            </a:r>
            <a:r>
              <a:rPr lang="hu-HU" dirty="0" err="1" smtClean="0">
                <a:cs typeface="Times New Roman" panose="02020603050405020304" pitchFamily="18" charset="0"/>
              </a:rPr>
              <a:t>function</a:t>
            </a:r>
            <a:r>
              <a:rPr lang="hu-HU" dirty="0" smtClean="0">
                <a:cs typeface="Times New Roman" panose="02020603050405020304" pitchFamily="18" charset="0"/>
              </a:rPr>
              <a:t> of </a:t>
            </a:r>
            <a:r>
              <a:rPr lang="hu-HU" dirty="0" err="1" smtClean="0">
                <a:cs typeface="Times New Roman" panose="02020603050405020304" pitchFamily="18" charset="0"/>
              </a:rPr>
              <a:t>the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suffix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-</a:t>
            </a:r>
            <a:r>
              <a:rPr lang="hu-HU" b="1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hu-HU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/</a:t>
            </a:r>
            <a:r>
              <a:rPr lang="hu-HU" b="1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jez</a:t>
            </a:r>
            <a:r>
              <a:rPr lang="hu-HU" dirty="0" smtClean="0">
                <a:cs typeface="Times New Roman" panose="02020603050405020304" pitchFamily="18" charset="0"/>
              </a:rPr>
              <a:t> is </a:t>
            </a:r>
            <a:r>
              <a:rPr lang="hu-HU" dirty="0" err="1" smtClean="0">
                <a:cs typeface="Times New Roman" panose="02020603050405020304" pitchFamily="18" charset="0"/>
              </a:rPr>
              <a:t>to</a:t>
            </a:r>
            <a:r>
              <a:rPr lang="hu-HU" dirty="0" smtClean="0">
                <a:cs typeface="Times New Roman" panose="02020603050405020304" pitchFamily="18" charset="0"/>
              </a:rPr>
              <a:t> mark a </a:t>
            </a:r>
            <a:r>
              <a:rPr lang="hu-HU" dirty="0" err="1" smtClean="0">
                <a:cs typeface="Times New Roman" panose="02020603050405020304" pitchFamily="18" charset="0"/>
              </a:rPr>
              <a:t>relation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between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two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entities</a:t>
            </a:r>
            <a:r>
              <a:rPr lang="hu-HU" dirty="0" smtClean="0">
                <a:cs typeface="Times New Roman" panose="02020603050405020304" pitchFamily="18" charset="0"/>
              </a:rPr>
              <a:t> (</a:t>
            </a:r>
            <a:r>
              <a:rPr lang="hu-HU" dirty="0" err="1" smtClean="0">
                <a:cs typeface="Times New Roman" panose="02020603050405020304" pitchFamily="18" charset="0"/>
              </a:rPr>
              <a:t>Fraurud</a:t>
            </a:r>
            <a:r>
              <a:rPr lang="hu-HU" dirty="0" smtClean="0">
                <a:cs typeface="Times New Roman" panose="02020603050405020304" pitchFamily="18" charset="0"/>
              </a:rPr>
              <a:t> 2001, </a:t>
            </a:r>
            <a:r>
              <a:rPr lang="hu-HU" dirty="0" err="1" smtClean="0">
                <a:cs typeface="Times New Roman" panose="02020603050405020304" pitchFamily="18" charset="0"/>
              </a:rPr>
              <a:t>Gerland</a:t>
            </a:r>
            <a:r>
              <a:rPr lang="hu-HU" dirty="0" smtClean="0">
                <a:cs typeface="Times New Roman" panose="02020603050405020304" pitchFamily="18" charset="0"/>
              </a:rPr>
              <a:t> 20014). </a:t>
            </a:r>
          </a:p>
          <a:p>
            <a:pPr>
              <a:buNone/>
            </a:pPr>
            <a:r>
              <a:rPr lang="hu-HU" dirty="0" smtClean="0">
                <a:cs typeface="Times New Roman" panose="02020603050405020304" pitchFamily="18" charset="0"/>
              </a:rPr>
              <a:t>The </a:t>
            </a:r>
            <a:r>
              <a:rPr lang="hu-HU" dirty="0" err="1" smtClean="0">
                <a:cs typeface="Times New Roman" panose="02020603050405020304" pitchFamily="18" charset="0"/>
              </a:rPr>
              <a:t>entity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cross-referenced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by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-</a:t>
            </a:r>
            <a:r>
              <a:rPr lang="hu-HU" b="1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hu-HU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/</a:t>
            </a:r>
            <a:r>
              <a:rPr lang="hu-HU" b="1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jez</a:t>
            </a:r>
            <a:r>
              <a:rPr lang="hu-HU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can</a:t>
            </a:r>
            <a:r>
              <a:rPr lang="hu-HU" dirty="0" smtClean="0">
                <a:cs typeface="Times New Roman" panose="02020603050405020304" pitchFamily="18" charset="0"/>
              </a:rPr>
              <a:t> be </a:t>
            </a:r>
            <a:r>
              <a:rPr lang="hu-HU" b="1" dirty="0" err="1" smtClean="0">
                <a:cs typeface="Times New Roman" panose="02020603050405020304" pitchFamily="18" charset="0"/>
              </a:rPr>
              <a:t>lexical</a:t>
            </a:r>
            <a:r>
              <a:rPr lang="hu-HU" dirty="0" smtClean="0"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cs typeface="Times New Roman" panose="02020603050405020304" pitchFamily="18" charset="0"/>
              </a:rPr>
              <a:t>or</a:t>
            </a:r>
            <a:r>
              <a:rPr lang="hu-HU" dirty="0" smtClean="0">
                <a:cs typeface="Times New Roman" panose="02020603050405020304" pitchFamily="18" charset="0"/>
              </a:rPr>
              <a:t> a </a:t>
            </a:r>
            <a:r>
              <a:rPr lang="hu-HU" b="1" dirty="0" err="1" smtClean="0">
                <a:cs typeface="Times New Roman" panose="02020603050405020304" pitchFamily="18" charset="0"/>
              </a:rPr>
              <a:t>contextually</a:t>
            </a:r>
            <a:r>
              <a:rPr lang="hu-HU" b="1" dirty="0" smtClean="0"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cs typeface="Times New Roman" panose="02020603050405020304" pitchFamily="18" charset="0"/>
              </a:rPr>
              <a:t>or</a:t>
            </a:r>
            <a:r>
              <a:rPr lang="hu-HU" b="1" dirty="0" smtClean="0"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cs typeface="Times New Roman" panose="02020603050405020304" pitchFamily="18" charset="0"/>
              </a:rPr>
              <a:t>situationally</a:t>
            </a:r>
            <a:r>
              <a:rPr lang="hu-HU" b="1" dirty="0" smtClean="0"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cs typeface="Times New Roman" panose="02020603050405020304" pitchFamily="18" charset="0"/>
              </a:rPr>
              <a:t>bound</a:t>
            </a:r>
            <a:r>
              <a:rPr lang="hu-HU" b="1" dirty="0" smtClean="0">
                <a:cs typeface="Times New Roman" panose="02020603050405020304" pitchFamily="18" charset="0"/>
              </a:rPr>
              <a:t> </a:t>
            </a:r>
            <a:r>
              <a:rPr lang="hu-HU" b="1" i="1" dirty="0" smtClean="0">
                <a:cs typeface="Times New Roman" panose="02020603050405020304" pitchFamily="18" charset="0"/>
              </a:rPr>
              <a:t>pro</a:t>
            </a:r>
            <a:r>
              <a:rPr lang="hu-HU" dirty="0" smtClean="0">
                <a:cs typeface="Times New Roman" panose="02020603050405020304" pitchFamily="18" charset="0"/>
              </a:rPr>
              <a:t>,         </a:t>
            </a:r>
            <a:r>
              <a:rPr lang="hu-HU" dirty="0" err="1" smtClean="0">
                <a:cs typeface="Times New Roman" panose="02020603050405020304" pitchFamily="18" charset="0"/>
              </a:rPr>
              <a:t>or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cs typeface="Times New Roman" panose="02020603050405020304" pitchFamily="18" charset="0"/>
              </a:rPr>
              <a:t>implicit</a:t>
            </a:r>
            <a:r>
              <a:rPr lang="hu-HU" dirty="0" smtClean="0"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hu-HU" dirty="0" smtClean="0">
                <a:cs typeface="Times New Roman" panose="02020603050405020304" pitchFamily="18" charset="0"/>
              </a:rPr>
              <a:t>The ‘</a:t>
            </a:r>
            <a:r>
              <a:rPr lang="en-US" dirty="0" smtClean="0">
                <a:cs typeface="Times New Roman" panose="02020603050405020304" pitchFamily="18" charset="0"/>
              </a:rPr>
              <a:t>non-possessive functions</a:t>
            </a:r>
            <a:r>
              <a:rPr lang="hu-HU" dirty="0" smtClean="0">
                <a:cs typeface="Times New Roman" panose="02020603050405020304" pitchFamily="18" charset="0"/>
              </a:rPr>
              <a:t>’</a:t>
            </a:r>
            <a:r>
              <a:rPr lang="en-US" dirty="0" smtClean="0">
                <a:cs typeface="Times New Roman" panose="02020603050405020304" pitchFamily="18" charset="0"/>
              </a:rPr>
              <a:t> of </a:t>
            </a:r>
            <a:r>
              <a:rPr lang="en-US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-</a:t>
            </a:r>
            <a:r>
              <a:rPr lang="en-US" b="1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en-US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/</a:t>
            </a:r>
            <a:r>
              <a:rPr lang="en-US" b="1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jez</a:t>
            </a:r>
            <a:r>
              <a:rPr lang="en-US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represent</a:t>
            </a:r>
            <a:r>
              <a:rPr lang="hu-HU" i="1" dirty="0" smtClean="0">
                <a:cs typeface="Times New Roman" panose="02020603050405020304" pitchFamily="18" charset="0"/>
              </a:rPr>
              <a:t> </a:t>
            </a:r>
            <a:r>
              <a:rPr lang="en-US" dirty="0" smtClean="0">
                <a:cs typeface="Times New Roman" panose="02020603050405020304" pitchFamily="18" charset="0"/>
              </a:rPr>
              <a:t>different stages of a similar </a:t>
            </a:r>
            <a:r>
              <a:rPr lang="en-US" dirty="0" err="1" smtClean="0">
                <a:cs typeface="Times New Roman" panose="02020603050405020304" pitchFamily="18" charset="0"/>
              </a:rPr>
              <a:t>grammaticalization</a:t>
            </a:r>
            <a:r>
              <a:rPr lang="en-US" dirty="0" smtClean="0">
                <a:cs typeface="Times New Roman" panose="02020603050405020304" pitchFamily="18" charset="0"/>
              </a:rPr>
              <a:t> path</a:t>
            </a:r>
            <a:r>
              <a:rPr lang="hu-HU" dirty="0" smtClean="0"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43528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400" b="1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dirty="0" err="1" smtClean="0">
                <a:cs typeface="Times New Roman" panose="02020603050405020304" pitchFamily="18" charset="0"/>
              </a:rPr>
              <a:t>Possessive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agreement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with</a:t>
            </a:r>
            <a:r>
              <a:rPr lang="hu-HU" dirty="0" smtClean="0">
                <a:cs typeface="Times New Roman" panose="02020603050405020304" pitchFamily="18" charset="0"/>
              </a:rPr>
              <a:t> explicit </a:t>
            </a:r>
            <a:r>
              <a:rPr lang="hu-HU" dirty="0" err="1" smtClean="0">
                <a:cs typeface="Times New Roman" panose="02020603050405020304" pitchFamily="18" charset="0"/>
              </a:rPr>
              <a:t>possessor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</a:p>
          <a:p>
            <a:pPr marL="0" indent="0" algn="just">
              <a:buNone/>
            </a:pP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possessive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agreement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with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implicit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possessor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</a:t>
            </a:r>
          </a:p>
          <a:p>
            <a:pPr marL="0" indent="0" algn="just">
              <a:buNone/>
            </a:pP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marking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partitive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specificity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anti-agreement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)  </a:t>
            </a:r>
          </a:p>
          <a:p>
            <a:pPr marL="0" indent="0" algn="just">
              <a:buNone/>
            </a:pP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marking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familiarity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</a:p>
          <a:p>
            <a:pPr marL="0" indent="0" algn="just">
              <a:buNone/>
            </a:pPr>
            <a:r>
              <a:rPr lang="hu-HU" dirty="0"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arking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topical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objects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</a:p>
          <a:p>
            <a:pPr marL="0" indent="0" algn="just">
              <a:buNone/>
            </a:pP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marking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all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human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objects</a:t>
            </a:r>
            <a:endParaRPr lang="hu-HU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hu-HU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hu-HU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hu-HU" b="1" dirty="0" err="1"/>
              <a:t>Grammaticalization</a:t>
            </a:r>
            <a:r>
              <a:rPr lang="hu-HU" b="1" dirty="0"/>
              <a:t> </a:t>
            </a:r>
            <a:r>
              <a:rPr lang="hu-HU" b="1" dirty="0" err="1" smtClean="0"/>
              <a:t>path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5026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cs typeface="Times New Roman" panose="02020603050405020304" pitchFamily="18" charset="0"/>
              </a:rPr>
              <a:t>-</a:t>
            </a:r>
            <a:r>
              <a:rPr lang="hu-HU" b="1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hu-HU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/</a:t>
            </a:r>
            <a:r>
              <a:rPr lang="hu-HU" b="1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jez</a:t>
            </a:r>
            <a:r>
              <a:rPr lang="hu-HU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cs typeface="Times New Roman" panose="02020603050405020304" pitchFamily="18" charset="0"/>
              </a:rPr>
              <a:t>on</a:t>
            </a:r>
            <a:r>
              <a:rPr lang="hu-HU" b="1" dirty="0" smtClean="0"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cs typeface="Times New Roman" panose="02020603050405020304" pitchFamily="18" charset="0"/>
              </a:rPr>
              <a:t>the</a:t>
            </a:r>
            <a:r>
              <a:rPr lang="hu-HU" b="1" dirty="0" smtClean="0">
                <a:cs typeface="Times New Roman" panose="02020603050405020304" pitchFamily="18" charset="0"/>
              </a:rPr>
              <a:t> </a:t>
            </a:r>
            <a:r>
              <a:rPr lang="hu-HU" b="1" dirty="0" err="1" smtClean="0">
                <a:cs typeface="Times New Roman" panose="02020603050405020304" pitchFamily="18" charset="0"/>
              </a:rPr>
              <a:t>Causee</a:t>
            </a:r>
            <a:r>
              <a:rPr lang="hu-HU" b="1" dirty="0" smtClean="0">
                <a:cs typeface="Times New Roman" panose="02020603050405020304" pitchFamily="18" charset="0"/>
              </a:rPr>
              <a:t>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>
              <a:buNone/>
            </a:pP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	The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frequent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presuppositionality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of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the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causee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in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causative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constructions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grammaticalized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into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b="1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obligatory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b="1" dirty="0" err="1" smtClean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-ez</a:t>
            </a: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hu-HU" b="1" dirty="0" err="1" smtClean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jez</a:t>
            </a: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marking.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hu-HU" b="1" dirty="0" err="1">
                <a:cs typeface="Times New Roman" panose="02020603050405020304" pitchFamily="18" charset="0"/>
              </a:rPr>
              <a:t>References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760640"/>
          </a:xfrm>
        </p:spPr>
        <p:txBody>
          <a:bodyPr>
            <a:noAutofit/>
          </a:bodyPr>
          <a:lstStyle/>
          <a:p>
            <a:pPr marL="180975" indent="-180975">
              <a:buNone/>
            </a:pPr>
            <a:r>
              <a:rPr lang="hu-HU" sz="1600" dirty="0" err="1" smtClean="0"/>
              <a:t>Arkhangelskiy</a:t>
            </a:r>
            <a:r>
              <a:rPr lang="hu-HU" sz="1600" dirty="0" smtClean="0"/>
              <a:t>, </a:t>
            </a:r>
            <a:r>
              <a:rPr lang="hu-HU" sz="1600" dirty="0" err="1" smtClean="0"/>
              <a:t>Timofey</a:t>
            </a:r>
            <a:r>
              <a:rPr lang="hu-HU" sz="1600" dirty="0" smtClean="0"/>
              <a:t> </a:t>
            </a:r>
            <a:r>
              <a:rPr lang="hu-HU" sz="1600" dirty="0"/>
              <a:t>&amp; </a:t>
            </a:r>
            <a:r>
              <a:rPr lang="hu-HU" sz="1600" dirty="0" smtClean="0"/>
              <a:t>Maria </a:t>
            </a:r>
            <a:r>
              <a:rPr lang="hu-HU" sz="1600" dirty="0" err="1" smtClean="0"/>
              <a:t>Usacheva</a:t>
            </a:r>
            <a:r>
              <a:rPr lang="hu-HU" sz="1600" dirty="0" smtClean="0"/>
              <a:t>. 2016. </a:t>
            </a:r>
            <a:r>
              <a:rPr lang="en-US" sz="1600" i="1" dirty="0"/>
              <a:t>Functions of the </a:t>
            </a:r>
            <a:r>
              <a:rPr lang="en-US" sz="1600" i="1" cap="small" dirty="0"/>
              <a:t>3sg</a:t>
            </a:r>
            <a:r>
              <a:rPr lang="en-US" sz="1600" i="1" dirty="0"/>
              <a:t> Possessive in </a:t>
            </a:r>
            <a:r>
              <a:rPr lang="en-US" sz="1600" i="1" dirty="0" err="1"/>
              <a:t>Beserman</a:t>
            </a:r>
            <a:r>
              <a:rPr lang="en-US" sz="1600" i="1" dirty="0"/>
              <a:t> Udmurt: Corpus </a:t>
            </a:r>
            <a:r>
              <a:rPr lang="en-US" sz="1600" i="1" dirty="0" smtClean="0"/>
              <a:t>Analysis</a:t>
            </a:r>
            <a:r>
              <a:rPr lang="hu-HU" sz="1600" dirty="0" smtClean="0"/>
              <a:t>. </a:t>
            </a:r>
            <a:r>
              <a:rPr lang="hu-HU" sz="1600" dirty="0" err="1" smtClean="0"/>
              <a:t>Ms</a:t>
            </a:r>
            <a:r>
              <a:rPr lang="hu-HU" sz="1600" dirty="0" smtClean="0"/>
              <a:t>.</a:t>
            </a:r>
            <a:endParaRPr lang="hu-HU" sz="1600" dirty="0"/>
          </a:p>
          <a:p>
            <a:pPr marL="180975" indent="-180975">
              <a:buNone/>
            </a:pPr>
            <a:r>
              <a:rPr lang="hu-HU" sz="1600" dirty="0" smtClean="0"/>
              <a:t>Csúcs</a:t>
            </a:r>
            <a:r>
              <a:rPr lang="hu-HU" sz="1600" dirty="0"/>
              <a:t>, Sándor. 2005. </a:t>
            </a:r>
            <a:r>
              <a:rPr lang="hu-HU" sz="1600" i="1" dirty="0"/>
              <a:t>Die </a:t>
            </a:r>
            <a:r>
              <a:rPr lang="hu-HU" sz="1600" i="1" dirty="0" err="1"/>
              <a:t>Rekonstruktion</a:t>
            </a:r>
            <a:r>
              <a:rPr lang="hu-HU" sz="1600" i="1" dirty="0"/>
              <a:t> der </a:t>
            </a:r>
            <a:r>
              <a:rPr lang="hu-HU" sz="1600" i="1" dirty="0" err="1"/>
              <a:t>permischen</a:t>
            </a:r>
            <a:r>
              <a:rPr lang="hu-HU" sz="1600" i="1" dirty="0"/>
              <a:t> </a:t>
            </a:r>
            <a:r>
              <a:rPr lang="hu-HU" sz="1600" i="1" dirty="0" err="1"/>
              <a:t>Grundsprache</a:t>
            </a:r>
            <a:r>
              <a:rPr lang="hu-HU" sz="1600" dirty="0"/>
              <a:t>. Budapest: Akadémiai Kiadó.</a:t>
            </a:r>
          </a:p>
          <a:p>
            <a:pPr marL="180975" indent="-180975">
              <a:buNone/>
            </a:pPr>
            <a:r>
              <a:rPr lang="hu-HU" sz="1600" dirty="0" err="1" smtClean="0"/>
              <a:t>Edygarova</a:t>
            </a:r>
            <a:r>
              <a:rPr lang="hu-HU" sz="1600" dirty="0"/>
              <a:t>, </a:t>
            </a:r>
            <a:r>
              <a:rPr lang="hu-HU" sz="1600" dirty="0" err="1"/>
              <a:t>Svetlana</a:t>
            </a:r>
            <a:r>
              <a:rPr lang="hu-HU" sz="1600" dirty="0"/>
              <a:t>. 2009. </a:t>
            </a:r>
            <a:r>
              <a:rPr lang="hu-HU" sz="1600" dirty="0" err="1"/>
              <a:t>Attributive</a:t>
            </a:r>
            <a:r>
              <a:rPr lang="hu-HU" sz="1600" dirty="0"/>
              <a:t> </a:t>
            </a:r>
            <a:r>
              <a:rPr lang="hu-HU" sz="1600" dirty="0" err="1"/>
              <a:t>possession</a:t>
            </a:r>
            <a:r>
              <a:rPr lang="hu-HU" sz="1600" dirty="0"/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Udmurt </a:t>
            </a:r>
            <a:r>
              <a:rPr lang="hu-HU" sz="1600" dirty="0" err="1"/>
              <a:t>language</a:t>
            </a:r>
            <a:r>
              <a:rPr lang="hu-HU" sz="1600" dirty="0"/>
              <a:t>. </a:t>
            </a:r>
            <a:r>
              <a:rPr lang="hu-HU" sz="1600" i="1" dirty="0" err="1"/>
              <a:t>Linguistica</a:t>
            </a:r>
            <a:r>
              <a:rPr lang="hu-HU" sz="1600" i="1" dirty="0"/>
              <a:t> </a:t>
            </a:r>
            <a:r>
              <a:rPr lang="hu-HU" sz="1600" i="1" dirty="0" err="1"/>
              <a:t>Uralica</a:t>
            </a:r>
            <a:r>
              <a:rPr lang="hu-HU" sz="1600" i="1" dirty="0"/>
              <a:t> </a:t>
            </a:r>
            <a:r>
              <a:rPr lang="hu-HU" sz="1600" dirty="0"/>
              <a:t>45(2): 101-118.</a:t>
            </a:r>
          </a:p>
          <a:p>
            <a:pPr marL="180975" indent="-180975">
              <a:buNone/>
            </a:pPr>
            <a:r>
              <a:rPr lang="hu-HU" sz="1600" dirty="0" err="1"/>
              <a:t>Edygarova</a:t>
            </a:r>
            <a:r>
              <a:rPr lang="hu-HU" sz="1600" dirty="0"/>
              <a:t>, </a:t>
            </a:r>
            <a:r>
              <a:rPr lang="hu-HU" sz="1600" dirty="0" err="1"/>
              <a:t>Svetlana</a:t>
            </a:r>
            <a:r>
              <a:rPr lang="hu-HU" sz="1600" dirty="0"/>
              <a:t>. 2010. </a:t>
            </a:r>
            <a:r>
              <a:rPr lang="hu-HU" sz="1600" i="1" dirty="0" err="1"/>
              <a:t>Kategorija</a:t>
            </a:r>
            <a:r>
              <a:rPr lang="hu-HU" sz="1600" i="1" dirty="0"/>
              <a:t> </a:t>
            </a:r>
            <a:r>
              <a:rPr lang="hu-HU" sz="1600" i="1" dirty="0" err="1"/>
              <a:t>possessivnosti</a:t>
            </a:r>
            <a:r>
              <a:rPr lang="hu-HU" sz="1600" i="1" dirty="0"/>
              <a:t> v </a:t>
            </a:r>
            <a:r>
              <a:rPr lang="hu-HU" sz="1600" i="1" dirty="0" err="1"/>
              <a:t>udmurtskom</a:t>
            </a:r>
            <a:r>
              <a:rPr lang="hu-HU" sz="1600" i="1" dirty="0"/>
              <a:t> </a:t>
            </a:r>
            <a:r>
              <a:rPr lang="hu-HU" sz="1600" i="1" dirty="0" err="1"/>
              <a:t>jazyke</a:t>
            </a:r>
            <a:r>
              <a:rPr lang="hu-HU" sz="1600" i="1" dirty="0"/>
              <a:t> </a:t>
            </a:r>
            <a:r>
              <a:rPr lang="hu-HU" sz="1600" dirty="0"/>
              <a:t>[The </a:t>
            </a:r>
            <a:r>
              <a:rPr lang="hu-HU" sz="1600" dirty="0" err="1"/>
              <a:t>Category</a:t>
            </a:r>
            <a:r>
              <a:rPr lang="hu-HU" sz="1600" dirty="0"/>
              <a:t> of </a:t>
            </a:r>
            <a:r>
              <a:rPr lang="hu-HU" sz="1600" dirty="0" err="1"/>
              <a:t>Possession</a:t>
            </a:r>
            <a:r>
              <a:rPr lang="hu-HU" sz="1600" dirty="0"/>
              <a:t> </a:t>
            </a:r>
            <a:r>
              <a:rPr lang="hu-HU" sz="1600" dirty="0" err="1"/>
              <a:t>in</a:t>
            </a:r>
            <a:r>
              <a:rPr lang="hu-HU" sz="1600" dirty="0"/>
              <a:t> Udmurt </a:t>
            </a:r>
            <a:r>
              <a:rPr lang="hu-HU" sz="1600" dirty="0" err="1"/>
              <a:t>Language</a:t>
            </a:r>
            <a:r>
              <a:rPr lang="hu-HU" sz="1600" dirty="0"/>
              <a:t>]. </a:t>
            </a:r>
            <a:r>
              <a:rPr lang="hu-HU" sz="1600" dirty="0" err="1"/>
              <a:t>Dissertationes</a:t>
            </a:r>
            <a:r>
              <a:rPr lang="hu-HU" sz="1600" dirty="0"/>
              <a:t> </a:t>
            </a:r>
            <a:r>
              <a:rPr lang="hu-HU" sz="1600" dirty="0" err="1"/>
              <a:t>Philologiae</a:t>
            </a:r>
            <a:r>
              <a:rPr lang="hu-HU" sz="1600" dirty="0"/>
              <a:t> </a:t>
            </a:r>
            <a:r>
              <a:rPr lang="hu-HU" sz="1600" dirty="0" err="1"/>
              <a:t>Uralicae</a:t>
            </a:r>
            <a:r>
              <a:rPr lang="hu-HU" sz="1600" dirty="0"/>
              <a:t> </a:t>
            </a:r>
            <a:r>
              <a:rPr lang="hu-HU" sz="1600" dirty="0" err="1"/>
              <a:t>Universitatis</a:t>
            </a:r>
            <a:r>
              <a:rPr lang="hu-HU" sz="1600" dirty="0"/>
              <a:t> </a:t>
            </a:r>
            <a:r>
              <a:rPr lang="hu-HU" sz="1600" dirty="0" err="1"/>
              <a:t>Tartuensis</a:t>
            </a:r>
            <a:r>
              <a:rPr lang="hu-HU" sz="1600" dirty="0"/>
              <a:t>. </a:t>
            </a:r>
            <a:r>
              <a:rPr lang="hu-HU" sz="1600" dirty="0" err="1"/>
              <a:t>Doctoral</a:t>
            </a:r>
            <a:r>
              <a:rPr lang="hu-HU" sz="1600" dirty="0"/>
              <a:t> </a:t>
            </a:r>
            <a:r>
              <a:rPr lang="hu-HU" sz="1600" dirty="0" err="1"/>
              <a:t>dissertation</a:t>
            </a:r>
            <a:r>
              <a:rPr lang="hu-HU" sz="1600" dirty="0"/>
              <a:t>, University of Tartu.</a:t>
            </a:r>
          </a:p>
          <a:p>
            <a:pPr marL="180975" indent="-180975">
              <a:buNone/>
            </a:pPr>
            <a:r>
              <a:rPr lang="hu-HU" sz="1600" dirty="0" err="1"/>
              <a:t>Edygarova</a:t>
            </a:r>
            <a:r>
              <a:rPr lang="hu-HU" sz="1600" dirty="0"/>
              <a:t>, </a:t>
            </a:r>
            <a:r>
              <a:rPr lang="hu-HU" sz="1600" dirty="0" err="1"/>
              <a:t>Svetlana</a:t>
            </a:r>
            <a:r>
              <a:rPr lang="hu-HU" sz="1600" dirty="0"/>
              <a:t>. </a:t>
            </a:r>
            <a:r>
              <a:rPr lang="hu-HU" sz="1600" dirty="0" smtClean="0"/>
              <a:t>2015. </a:t>
            </a:r>
            <a:r>
              <a:rPr lang="hu-HU" sz="1600" dirty="0" err="1"/>
              <a:t>Negation</a:t>
            </a:r>
            <a:r>
              <a:rPr lang="hu-HU" sz="1600" dirty="0"/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Udmurt </a:t>
            </a:r>
            <a:r>
              <a:rPr lang="hu-HU" sz="1600" dirty="0" err="1"/>
              <a:t>language</a:t>
            </a:r>
            <a:r>
              <a:rPr lang="hu-HU" sz="1600" dirty="0"/>
              <a:t>. </a:t>
            </a:r>
            <a:r>
              <a:rPr lang="hu-HU" sz="1600" dirty="0" err="1"/>
              <a:t>In</a:t>
            </a:r>
            <a:r>
              <a:rPr lang="hu-HU" sz="1600" dirty="0"/>
              <a:t> Matti </a:t>
            </a:r>
            <a:r>
              <a:rPr lang="hu-HU" sz="1600" dirty="0" err="1"/>
              <a:t>Miestamo</a:t>
            </a:r>
            <a:r>
              <a:rPr lang="hu-HU" sz="1600" dirty="0"/>
              <a:t>, </a:t>
            </a:r>
            <a:r>
              <a:rPr lang="hu-HU" sz="1600" dirty="0" smtClean="0"/>
              <a:t>Anne </a:t>
            </a:r>
            <a:r>
              <a:rPr lang="en-US" sz="1600" dirty="0" smtClean="0"/>
              <a:t>Tamm </a:t>
            </a:r>
            <a:r>
              <a:rPr lang="en-US" sz="1600" dirty="0"/>
              <a:t>and </a:t>
            </a:r>
            <a:r>
              <a:rPr lang="en-US" sz="1600" dirty="0" err="1"/>
              <a:t>Beáta</a:t>
            </a:r>
            <a:r>
              <a:rPr lang="en-US" sz="1600" dirty="0"/>
              <a:t> Wagner-Nagy (eds.), </a:t>
            </a:r>
            <a:r>
              <a:rPr lang="en-US" sz="1600" i="1" dirty="0"/>
              <a:t>Negation in Uralic languages</a:t>
            </a:r>
            <a:r>
              <a:rPr lang="en-US" sz="1600" dirty="0"/>
              <a:t>. </a:t>
            </a:r>
            <a:r>
              <a:rPr lang="en-US" sz="1600" dirty="0" smtClean="0"/>
              <a:t>Typological</a:t>
            </a:r>
            <a:r>
              <a:rPr lang="hu-HU" sz="1600" dirty="0" smtClean="0"/>
              <a:t> </a:t>
            </a:r>
            <a:r>
              <a:rPr lang="en-US" sz="1600" dirty="0" smtClean="0"/>
              <a:t>studies </a:t>
            </a:r>
            <a:r>
              <a:rPr lang="en-US" sz="1600" dirty="0"/>
              <a:t>in Language, 108. 265-292. Amsterdam, Philadelphia: John Benjamins. </a:t>
            </a:r>
            <a:endParaRPr lang="hu-HU" sz="1600" dirty="0" smtClean="0"/>
          </a:p>
          <a:p>
            <a:pPr marL="0" indent="0">
              <a:buNone/>
            </a:pPr>
            <a:r>
              <a:rPr lang="hu-HU" sz="1600" dirty="0" err="1" smtClean="0"/>
              <a:t>Fraurud</a:t>
            </a:r>
            <a:r>
              <a:rPr lang="hu-HU" sz="1600" dirty="0"/>
              <a:t>, Kari. 2001. </a:t>
            </a:r>
            <a:r>
              <a:rPr lang="hu-HU" sz="1600" dirty="0" err="1"/>
              <a:t>Possessives</a:t>
            </a:r>
            <a:r>
              <a:rPr lang="hu-HU" sz="1600" dirty="0"/>
              <a:t> </a:t>
            </a:r>
            <a:r>
              <a:rPr lang="hu-HU" sz="1600" dirty="0" err="1"/>
              <a:t>with</a:t>
            </a:r>
            <a:r>
              <a:rPr lang="hu-HU" sz="1600" dirty="0"/>
              <a:t> </a:t>
            </a:r>
            <a:r>
              <a:rPr lang="hu-HU" sz="1600" dirty="0" err="1"/>
              <a:t>extensive</a:t>
            </a:r>
            <a:r>
              <a:rPr lang="hu-HU" sz="1600" dirty="0"/>
              <a:t> </a:t>
            </a:r>
            <a:r>
              <a:rPr lang="hu-HU" sz="1600" dirty="0" err="1"/>
              <a:t>use</a:t>
            </a:r>
            <a:r>
              <a:rPr lang="hu-HU" sz="1600" dirty="0"/>
              <a:t>: A </a:t>
            </a:r>
            <a:r>
              <a:rPr lang="hu-HU" sz="1600" dirty="0" err="1"/>
              <a:t>source</a:t>
            </a:r>
            <a:r>
              <a:rPr lang="hu-HU" sz="1600" dirty="0"/>
              <a:t> of </a:t>
            </a:r>
            <a:r>
              <a:rPr lang="hu-HU" sz="1600" dirty="0" err="1"/>
              <a:t>definite</a:t>
            </a:r>
            <a:r>
              <a:rPr lang="hu-HU" sz="1600" dirty="0"/>
              <a:t> </a:t>
            </a:r>
            <a:r>
              <a:rPr lang="hu-HU" sz="1600" dirty="0" err="1"/>
              <a:t>articles</a:t>
            </a:r>
            <a:r>
              <a:rPr lang="hu-HU" sz="1600" dirty="0"/>
              <a:t>? </a:t>
            </a:r>
            <a:r>
              <a:rPr lang="hu-HU" sz="1600" dirty="0" err="1"/>
              <a:t>In</a:t>
            </a:r>
            <a:r>
              <a:rPr lang="hu-HU" sz="1600" dirty="0"/>
              <a:t> Iréne </a:t>
            </a:r>
            <a:r>
              <a:rPr lang="hu-HU" sz="1600" dirty="0" err="1"/>
              <a:t>Baron</a:t>
            </a:r>
            <a:r>
              <a:rPr lang="hu-HU" sz="1600" dirty="0"/>
              <a:t>, Michel </a:t>
            </a:r>
            <a:r>
              <a:rPr lang="hu-HU" sz="1600" dirty="0" err="1"/>
              <a:t>Herslund</a:t>
            </a:r>
            <a:r>
              <a:rPr lang="hu-HU" sz="1600" dirty="0"/>
              <a:t>, &amp; Finn </a:t>
            </a:r>
            <a:r>
              <a:rPr lang="hu-HU" sz="1600" dirty="0" err="1"/>
              <a:t>Sørensen</a:t>
            </a:r>
            <a:r>
              <a:rPr lang="hu-HU" sz="1600" dirty="0"/>
              <a:t> (</a:t>
            </a:r>
            <a:r>
              <a:rPr lang="hu-HU" sz="1600" dirty="0" err="1"/>
              <a:t>eds</a:t>
            </a:r>
            <a:r>
              <a:rPr lang="hu-HU" sz="1600" dirty="0"/>
              <a:t>.), </a:t>
            </a:r>
            <a:r>
              <a:rPr lang="hu-HU" sz="1600" i="1" dirty="0" err="1"/>
              <a:t>Dimensions</a:t>
            </a:r>
            <a:r>
              <a:rPr lang="hu-HU" sz="1600" i="1" dirty="0"/>
              <a:t> of </a:t>
            </a:r>
            <a:r>
              <a:rPr lang="hu-HU" sz="1600" i="1" dirty="0" err="1"/>
              <a:t>possession</a:t>
            </a:r>
            <a:r>
              <a:rPr lang="hu-HU" sz="1600" dirty="0"/>
              <a:t>. </a:t>
            </a:r>
            <a:r>
              <a:rPr lang="hu-HU" sz="1600" dirty="0" err="1"/>
              <a:t>Typological</a:t>
            </a:r>
            <a:r>
              <a:rPr lang="hu-HU" sz="1600" dirty="0"/>
              <a:t> </a:t>
            </a:r>
            <a:r>
              <a:rPr lang="hu-HU" sz="1600" dirty="0" err="1"/>
              <a:t>Studies</a:t>
            </a:r>
            <a:r>
              <a:rPr lang="hu-HU" sz="1600" dirty="0"/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Langauge</a:t>
            </a:r>
            <a:r>
              <a:rPr lang="hu-HU" sz="1600" dirty="0"/>
              <a:t> 47. 243-267. Amsterdam, Philadelphia: John </a:t>
            </a:r>
            <a:r>
              <a:rPr lang="hu-HU" sz="1600" dirty="0" err="1"/>
              <a:t>Benjamins</a:t>
            </a:r>
            <a:r>
              <a:rPr lang="hu-HU" sz="1600" dirty="0"/>
              <a:t>.</a:t>
            </a:r>
          </a:p>
          <a:p>
            <a:pPr marL="180975" indent="-180975">
              <a:buNone/>
            </a:pPr>
            <a:r>
              <a:rPr lang="en-US" sz="1600" dirty="0" err="1"/>
              <a:t>Gerland</a:t>
            </a:r>
            <a:r>
              <a:rPr lang="en-US" sz="1600" dirty="0"/>
              <a:t>, Doris. 2014. Definitely not Possessed? Possessive Suffixes with </a:t>
            </a:r>
            <a:r>
              <a:rPr lang="en-US" sz="1600" dirty="0" smtClean="0"/>
              <a:t>Definiteness</a:t>
            </a:r>
            <a:r>
              <a:rPr lang="hu-HU" sz="1600" dirty="0" smtClean="0"/>
              <a:t> Marking </a:t>
            </a:r>
            <a:r>
              <a:rPr lang="hu-HU" sz="1600" dirty="0" err="1"/>
              <a:t>Function</a:t>
            </a:r>
            <a:r>
              <a:rPr lang="hu-HU" sz="1600" dirty="0"/>
              <a:t>. </a:t>
            </a:r>
            <a:r>
              <a:rPr lang="hu-HU" sz="1600" dirty="0" err="1"/>
              <a:t>In</a:t>
            </a:r>
            <a:r>
              <a:rPr lang="hu-HU" sz="1600" dirty="0"/>
              <a:t> Thomas </a:t>
            </a:r>
            <a:r>
              <a:rPr lang="hu-HU" sz="1600" dirty="0" err="1"/>
              <a:t>Gamerschlang</a:t>
            </a:r>
            <a:r>
              <a:rPr lang="hu-HU" sz="1600" dirty="0"/>
              <a:t>, </a:t>
            </a:r>
            <a:r>
              <a:rPr lang="hu-HU" sz="1600" dirty="0" err="1"/>
              <a:t>Doris</a:t>
            </a:r>
            <a:r>
              <a:rPr lang="hu-HU" sz="1600" dirty="0"/>
              <a:t> </a:t>
            </a:r>
            <a:r>
              <a:rPr lang="hu-HU" sz="1600" dirty="0" err="1"/>
              <a:t>Gerland</a:t>
            </a:r>
            <a:r>
              <a:rPr lang="hu-HU" sz="1600" dirty="0"/>
              <a:t>, Rainer </a:t>
            </a:r>
            <a:r>
              <a:rPr lang="hu-HU" sz="1600" dirty="0" err="1"/>
              <a:t>Osswald</a:t>
            </a:r>
            <a:r>
              <a:rPr lang="hu-HU" sz="1600" dirty="0"/>
              <a:t> </a:t>
            </a:r>
            <a:r>
              <a:rPr lang="hu-HU" sz="1600" dirty="0" smtClean="0"/>
              <a:t>&amp; </a:t>
            </a:r>
            <a:r>
              <a:rPr lang="en-US" sz="1600" dirty="0" err="1" smtClean="0"/>
              <a:t>Wiebke</a:t>
            </a:r>
            <a:r>
              <a:rPr lang="en-US" sz="1600" dirty="0" smtClean="0"/>
              <a:t> </a:t>
            </a:r>
            <a:r>
              <a:rPr lang="en-US" sz="1600" dirty="0"/>
              <a:t>Petersen (eds.), </a:t>
            </a:r>
            <a:r>
              <a:rPr lang="en-US" sz="1600" i="1" dirty="0"/>
              <a:t>Frames and Concept Types. Studies in Linguistics </a:t>
            </a:r>
            <a:r>
              <a:rPr lang="en-US" sz="1600" i="1" dirty="0" smtClean="0"/>
              <a:t>and</a:t>
            </a:r>
            <a:r>
              <a:rPr lang="hu-HU" sz="1600" i="1" dirty="0" smtClean="0"/>
              <a:t> </a:t>
            </a:r>
            <a:r>
              <a:rPr lang="de-DE" sz="1600" i="1" dirty="0" err="1" smtClean="0"/>
              <a:t>Philosophy</a:t>
            </a:r>
            <a:r>
              <a:rPr lang="de-DE" sz="1600" dirty="0"/>
              <a:t>. Vol. 94. 269-292. Dordrecht: Springer. </a:t>
            </a:r>
            <a:endParaRPr lang="hu-HU" sz="1600" dirty="0" smtClean="0"/>
          </a:p>
          <a:p>
            <a:pPr marL="0" indent="0">
              <a:buNone/>
            </a:pPr>
            <a:r>
              <a:rPr lang="hu-HU" sz="1600" dirty="0" err="1" smtClean="0"/>
              <a:t>Janhunen</a:t>
            </a:r>
            <a:r>
              <a:rPr lang="hu-HU" sz="1600" dirty="0"/>
              <a:t>, Juha. 1981. </a:t>
            </a:r>
            <a:r>
              <a:rPr lang="hu-HU" sz="1600" dirty="0" err="1"/>
              <a:t>On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structure</a:t>
            </a:r>
            <a:r>
              <a:rPr lang="hu-HU" sz="1600" dirty="0"/>
              <a:t> of </a:t>
            </a:r>
            <a:r>
              <a:rPr lang="hu-HU" sz="1600" dirty="0" err="1"/>
              <a:t>proto-Uralic</a:t>
            </a:r>
            <a:r>
              <a:rPr lang="hu-HU" sz="1600" dirty="0"/>
              <a:t>. </a:t>
            </a:r>
            <a:r>
              <a:rPr lang="hu-HU" sz="1600" i="1" dirty="0" err="1"/>
              <a:t>Finnisch-Ugrische</a:t>
            </a:r>
            <a:r>
              <a:rPr lang="hu-HU" sz="1600" i="1" dirty="0"/>
              <a:t> </a:t>
            </a:r>
            <a:r>
              <a:rPr lang="hu-HU" sz="1600" i="1" dirty="0" err="1"/>
              <a:t>Forschungen</a:t>
            </a:r>
            <a:r>
              <a:rPr lang="hu-HU" sz="1600" i="1" dirty="0"/>
              <a:t> </a:t>
            </a:r>
            <a:r>
              <a:rPr lang="hu-HU" sz="1600" dirty="0"/>
              <a:t>44: 23-42.</a:t>
            </a:r>
          </a:p>
          <a:p>
            <a:pPr marL="180975" indent="-180975">
              <a:buNone/>
            </a:pPr>
            <a:r>
              <a:rPr lang="hu-HU" sz="1600" dirty="0" err="1"/>
              <a:t>Kozmács</a:t>
            </a:r>
            <a:r>
              <a:rPr lang="hu-HU" sz="1600" dirty="0"/>
              <a:t>, István. 2007. Kontextus és </a:t>
            </a:r>
            <a:r>
              <a:rPr lang="hu-HU" sz="1600" dirty="0" err="1"/>
              <a:t>grammatikalitás</a:t>
            </a:r>
            <a:r>
              <a:rPr lang="hu-HU" sz="1600" dirty="0"/>
              <a:t> – az udmurt </a:t>
            </a:r>
            <a:r>
              <a:rPr lang="hu-HU" sz="1600" dirty="0" err="1"/>
              <a:t>akkuzatívusz</a:t>
            </a:r>
            <a:r>
              <a:rPr lang="hu-HU" sz="1600" dirty="0"/>
              <a:t> használatáról [</a:t>
            </a:r>
            <a:r>
              <a:rPr lang="hu-HU" sz="1600" dirty="0" err="1"/>
              <a:t>Context</a:t>
            </a:r>
            <a:r>
              <a:rPr lang="hu-HU" sz="1600" dirty="0"/>
              <a:t> and </a:t>
            </a:r>
            <a:r>
              <a:rPr lang="hu-HU" sz="1600" dirty="0" err="1"/>
              <a:t>grammar</a:t>
            </a:r>
            <a:r>
              <a:rPr lang="hu-HU" sz="1600" dirty="0"/>
              <a:t> – </a:t>
            </a:r>
            <a:r>
              <a:rPr lang="hu-HU" sz="1600" dirty="0" err="1"/>
              <a:t>on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use</a:t>
            </a:r>
            <a:r>
              <a:rPr lang="hu-HU" sz="1600" dirty="0"/>
              <a:t> of </a:t>
            </a:r>
            <a:r>
              <a:rPr lang="hu-HU" sz="1600" dirty="0" err="1"/>
              <a:t>the</a:t>
            </a:r>
            <a:r>
              <a:rPr lang="hu-HU" sz="1600" dirty="0"/>
              <a:t> Udmurt </a:t>
            </a:r>
            <a:r>
              <a:rPr lang="hu-HU" sz="1600" dirty="0" err="1"/>
              <a:t>accusative</a:t>
            </a:r>
            <a:r>
              <a:rPr lang="hu-HU" sz="1600" dirty="0"/>
              <a:t>]. </a:t>
            </a:r>
            <a:r>
              <a:rPr lang="hu-HU" sz="1600" dirty="0" err="1"/>
              <a:t>In</a:t>
            </a:r>
            <a:r>
              <a:rPr lang="hu-HU" sz="1600" dirty="0"/>
              <a:t> Márta Csepregi and </a:t>
            </a:r>
            <a:r>
              <a:rPr lang="hu-HU" sz="1600" dirty="0" err="1"/>
              <a:t>Virpi</a:t>
            </a:r>
            <a:r>
              <a:rPr lang="hu-HU" sz="1600" dirty="0"/>
              <a:t> </a:t>
            </a:r>
            <a:r>
              <a:rPr lang="hu-HU" sz="1600" dirty="0" err="1"/>
              <a:t>Masonen</a:t>
            </a:r>
            <a:r>
              <a:rPr lang="hu-HU" sz="1600" dirty="0"/>
              <a:t> (</a:t>
            </a:r>
            <a:r>
              <a:rPr lang="hu-HU" sz="1600" dirty="0" err="1"/>
              <a:t>eds</a:t>
            </a:r>
            <a:r>
              <a:rPr lang="hu-HU" sz="1600" dirty="0"/>
              <a:t>.), </a:t>
            </a:r>
            <a:r>
              <a:rPr lang="hu-HU" sz="1600" i="1" dirty="0"/>
              <a:t>Grammatika és kontextus: új szempontok az uráli nyelvek kutatásában </a:t>
            </a:r>
            <a:r>
              <a:rPr lang="hu-HU" sz="1600" dirty="0"/>
              <a:t>[</a:t>
            </a:r>
            <a:r>
              <a:rPr lang="hu-HU" sz="1600" dirty="0" err="1"/>
              <a:t>Grammar</a:t>
            </a:r>
            <a:r>
              <a:rPr lang="hu-HU" sz="1600" dirty="0"/>
              <a:t> and </a:t>
            </a:r>
            <a:r>
              <a:rPr lang="hu-HU" sz="1600" dirty="0" err="1"/>
              <a:t>context</a:t>
            </a:r>
            <a:r>
              <a:rPr lang="hu-HU" sz="1600" dirty="0"/>
              <a:t>: </a:t>
            </a:r>
            <a:r>
              <a:rPr lang="hu-HU" sz="1600" dirty="0" err="1"/>
              <a:t>new</a:t>
            </a:r>
            <a:r>
              <a:rPr lang="hu-HU" sz="1600" dirty="0"/>
              <a:t> </a:t>
            </a:r>
            <a:r>
              <a:rPr lang="hu-HU" sz="1600" dirty="0" err="1"/>
              <a:t>perspectives</a:t>
            </a:r>
            <a:r>
              <a:rPr lang="hu-HU" sz="1600" dirty="0"/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study</a:t>
            </a:r>
            <a:r>
              <a:rPr lang="hu-HU" sz="1600" dirty="0"/>
              <a:t> of </a:t>
            </a:r>
            <a:r>
              <a:rPr lang="hu-HU" sz="1600" dirty="0" err="1"/>
              <a:t>Uralic</a:t>
            </a:r>
            <a:r>
              <a:rPr lang="hu-HU" sz="1600" dirty="0"/>
              <a:t> </a:t>
            </a:r>
            <a:r>
              <a:rPr lang="hu-HU" sz="1600" dirty="0" err="1"/>
              <a:t>languages</a:t>
            </a:r>
            <a:r>
              <a:rPr lang="hu-HU" sz="1600" dirty="0"/>
              <a:t>]. 156-165. Budapest: ELTE BTK Finnugor Tanszék</a:t>
            </a:r>
            <a:r>
              <a:rPr lang="hu-HU" sz="1600" dirty="0" smtClean="0"/>
              <a:t>.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823242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8579296" cy="5145435"/>
          </a:xfrm>
        </p:spPr>
        <p:txBody>
          <a:bodyPr>
            <a:normAutofit/>
          </a:bodyPr>
          <a:lstStyle/>
          <a:p>
            <a:pPr marL="180975" indent="-180975">
              <a:buNone/>
            </a:pPr>
            <a:r>
              <a:rPr lang="en-US" sz="1600" dirty="0" err="1"/>
              <a:t>Leinonen</a:t>
            </a:r>
            <a:r>
              <a:rPr lang="en-US" sz="1600" dirty="0"/>
              <a:t>, </a:t>
            </a:r>
            <a:r>
              <a:rPr lang="en-US" sz="1600" dirty="0" err="1"/>
              <a:t>Marja</a:t>
            </a:r>
            <a:r>
              <a:rPr lang="en-US" sz="1600" dirty="0"/>
              <a:t>. 1998. The postpositive particle -</a:t>
            </a:r>
            <a:r>
              <a:rPr lang="en-US" sz="1600" i="1" dirty="0"/>
              <a:t>to </a:t>
            </a:r>
            <a:r>
              <a:rPr lang="en-US" sz="1600" dirty="0"/>
              <a:t>of Northern Russian dialects, compared</a:t>
            </a:r>
            <a:r>
              <a:rPr lang="hu-HU" sz="1600" dirty="0"/>
              <a:t> </a:t>
            </a:r>
            <a:r>
              <a:rPr lang="hu-HU" sz="1600" dirty="0" err="1"/>
              <a:t>with</a:t>
            </a:r>
            <a:r>
              <a:rPr lang="hu-HU" sz="1600" dirty="0"/>
              <a:t> </a:t>
            </a:r>
            <a:r>
              <a:rPr lang="hu-HU" sz="1600" dirty="0" err="1"/>
              <a:t>Permic</a:t>
            </a:r>
            <a:r>
              <a:rPr lang="hu-HU" sz="1600" dirty="0"/>
              <a:t> </a:t>
            </a:r>
            <a:r>
              <a:rPr lang="hu-HU" sz="1600" dirty="0" err="1"/>
              <a:t>languages</a:t>
            </a:r>
            <a:r>
              <a:rPr lang="hu-HU" sz="1600" dirty="0"/>
              <a:t> (Komi </a:t>
            </a:r>
            <a:r>
              <a:rPr lang="hu-HU" sz="1600" dirty="0" err="1"/>
              <a:t>Zyryan</a:t>
            </a:r>
            <a:r>
              <a:rPr lang="hu-HU" sz="1600" dirty="0"/>
              <a:t>).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Jyrki</a:t>
            </a:r>
            <a:r>
              <a:rPr lang="hu-HU" sz="1600" dirty="0"/>
              <a:t> </a:t>
            </a:r>
            <a:r>
              <a:rPr lang="hu-HU" sz="1600" dirty="0" err="1"/>
              <a:t>Papinniemi</a:t>
            </a:r>
            <a:r>
              <a:rPr lang="hu-HU" sz="1600" dirty="0"/>
              <a:t>, </a:t>
            </a:r>
            <a:r>
              <a:rPr lang="hu-HU" sz="1600" dirty="0" err="1"/>
              <a:t>Jouko</a:t>
            </a:r>
            <a:r>
              <a:rPr lang="hu-HU" sz="1600" dirty="0"/>
              <a:t> </a:t>
            </a:r>
            <a:r>
              <a:rPr lang="hu-HU" sz="1600" dirty="0" err="1"/>
              <a:t>Lindstedt</a:t>
            </a:r>
            <a:r>
              <a:rPr lang="hu-HU" sz="1600" dirty="0"/>
              <a:t> and </a:t>
            </a:r>
            <a:r>
              <a:rPr lang="hu-HU" sz="1600" dirty="0" err="1"/>
              <a:t>Pekka</a:t>
            </a:r>
            <a:r>
              <a:rPr lang="hu-HU" sz="1600" dirty="0"/>
              <a:t> </a:t>
            </a:r>
            <a:r>
              <a:rPr lang="hu-HU" sz="1600" dirty="0" err="1"/>
              <a:t>Pesonen</a:t>
            </a:r>
            <a:r>
              <a:rPr lang="hu-HU" sz="1600" dirty="0"/>
              <a:t> (</a:t>
            </a:r>
            <a:r>
              <a:rPr lang="hu-HU" sz="1600" dirty="0" err="1"/>
              <a:t>eds</a:t>
            </a:r>
            <a:r>
              <a:rPr lang="hu-HU" sz="1600" dirty="0"/>
              <a:t>.), </a:t>
            </a:r>
            <a:r>
              <a:rPr lang="hu-HU" sz="1600" i="1" dirty="0" err="1"/>
              <a:t>Studia</a:t>
            </a:r>
            <a:r>
              <a:rPr lang="hu-HU" sz="1600" i="1" dirty="0"/>
              <a:t> </a:t>
            </a:r>
            <a:r>
              <a:rPr lang="hu-HU" sz="1600" i="1" dirty="0" err="1"/>
              <a:t>Slavica</a:t>
            </a:r>
            <a:r>
              <a:rPr lang="hu-HU" sz="1600" i="1" dirty="0"/>
              <a:t> </a:t>
            </a:r>
            <a:r>
              <a:rPr lang="hu-HU" sz="1600" i="1" dirty="0" err="1"/>
              <a:t>Finlandensia</a:t>
            </a:r>
            <a:r>
              <a:rPr lang="hu-HU" sz="1600" i="1" dirty="0"/>
              <a:t> </a:t>
            </a:r>
            <a:r>
              <a:rPr lang="hu-HU" sz="1600" dirty="0"/>
              <a:t>XV: 74-90., </a:t>
            </a:r>
          </a:p>
          <a:p>
            <a:pPr marL="180975" indent="-180975">
              <a:buNone/>
            </a:pPr>
            <a:r>
              <a:rPr lang="hu-HU" sz="1600" dirty="0" err="1"/>
              <a:t>Nikolaeva</a:t>
            </a:r>
            <a:r>
              <a:rPr lang="hu-HU" sz="1600" dirty="0"/>
              <a:t>, Irina. 2003. </a:t>
            </a:r>
            <a:r>
              <a:rPr lang="hu-HU" sz="1600" dirty="0" err="1"/>
              <a:t>Possessive</a:t>
            </a:r>
            <a:r>
              <a:rPr lang="hu-HU" sz="1600" dirty="0"/>
              <a:t> </a:t>
            </a:r>
            <a:r>
              <a:rPr lang="hu-HU" sz="1600" dirty="0" err="1"/>
              <a:t>affixes</a:t>
            </a:r>
            <a:r>
              <a:rPr lang="hu-HU" sz="1600" dirty="0"/>
              <a:t> </a:t>
            </a:r>
            <a:r>
              <a:rPr lang="hu-HU" sz="1600" dirty="0" err="1"/>
              <a:t>as</a:t>
            </a:r>
            <a:r>
              <a:rPr lang="hu-HU" sz="1600" dirty="0"/>
              <a:t> </a:t>
            </a:r>
            <a:r>
              <a:rPr lang="hu-HU" sz="1600" dirty="0" err="1"/>
              <a:t>markers</a:t>
            </a:r>
            <a:r>
              <a:rPr lang="hu-HU" sz="1600" dirty="0"/>
              <a:t> of </a:t>
            </a:r>
            <a:r>
              <a:rPr lang="hu-HU" sz="1600" dirty="0" err="1"/>
              <a:t>markers</a:t>
            </a:r>
            <a:r>
              <a:rPr lang="hu-HU" sz="1600" dirty="0"/>
              <a:t> </a:t>
            </a:r>
            <a:r>
              <a:rPr lang="hu-HU" sz="1600" dirty="0" err="1"/>
              <a:t>of</a:t>
            </a:r>
            <a:r>
              <a:rPr lang="hu-HU" sz="1600" dirty="0"/>
              <a:t> </a:t>
            </a:r>
            <a:r>
              <a:rPr lang="hu-HU" sz="1600" dirty="0" err="1"/>
              <a:t>information</a:t>
            </a:r>
            <a:r>
              <a:rPr lang="hu-HU" sz="1600" dirty="0"/>
              <a:t> </a:t>
            </a:r>
            <a:r>
              <a:rPr lang="hu-HU" sz="1600" dirty="0" err="1"/>
              <a:t>structures</a:t>
            </a:r>
            <a:r>
              <a:rPr lang="hu-HU" sz="1600" dirty="0"/>
              <a:t>: </a:t>
            </a:r>
            <a:r>
              <a:rPr lang="hu-HU" sz="1600" dirty="0" err="1"/>
              <a:t>Evidence</a:t>
            </a:r>
            <a:r>
              <a:rPr lang="hu-HU" sz="1600" dirty="0"/>
              <a:t> </a:t>
            </a:r>
            <a:r>
              <a:rPr lang="hu-HU" sz="1600" dirty="0" err="1"/>
              <a:t>from</a:t>
            </a:r>
            <a:r>
              <a:rPr lang="hu-HU" sz="1600" dirty="0"/>
              <a:t> </a:t>
            </a:r>
            <a:r>
              <a:rPr lang="hu-HU" sz="1600" dirty="0" err="1"/>
              <a:t>Uralic</a:t>
            </a:r>
            <a:r>
              <a:rPr lang="hu-HU" sz="1600" dirty="0"/>
              <a:t>.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Pirkko</a:t>
            </a:r>
            <a:r>
              <a:rPr lang="hu-HU" sz="1600" dirty="0"/>
              <a:t> </a:t>
            </a:r>
            <a:r>
              <a:rPr lang="hu-HU" sz="1600" dirty="0" err="1"/>
              <a:t>Suihkonen</a:t>
            </a:r>
            <a:r>
              <a:rPr lang="hu-HU" sz="1600" dirty="0"/>
              <a:t> &amp; Bernard </a:t>
            </a:r>
            <a:r>
              <a:rPr lang="hu-HU" sz="1600" dirty="0" err="1"/>
              <a:t>Comrie</a:t>
            </a:r>
            <a:r>
              <a:rPr lang="hu-HU" sz="1600" dirty="0"/>
              <a:t> (</a:t>
            </a:r>
            <a:r>
              <a:rPr lang="hu-HU" sz="1600" dirty="0" err="1"/>
              <a:t>eds</a:t>
            </a:r>
            <a:r>
              <a:rPr lang="hu-HU" sz="1600" dirty="0"/>
              <a:t>.), </a:t>
            </a:r>
            <a:r>
              <a:rPr lang="hu-HU" sz="1600" i="1" dirty="0"/>
              <a:t>International </a:t>
            </a:r>
            <a:r>
              <a:rPr lang="hu-HU" sz="1600" i="1" dirty="0" err="1"/>
              <a:t>Symposium</a:t>
            </a:r>
            <a:r>
              <a:rPr lang="hu-HU" sz="1600" i="1" dirty="0"/>
              <a:t> </a:t>
            </a:r>
            <a:r>
              <a:rPr lang="hu-HU" sz="1600" i="1" dirty="0" err="1"/>
              <a:t>on</a:t>
            </a:r>
            <a:r>
              <a:rPr lang="hu-HU" sz="1600" i="1" dirty="0"/>
              <a:t> </a:t>
            </a:r>
            <a:r>
              <a:rPr lang="hu-HU" sz="1600" i="1" dirty="0" err="1"/>
              <a:t>Deictic</a:t>
            </a:r>
            <a:r>
              <a:rPr lang="hu-HU" sz="1600" i="1" dirty="0"/>
              <a:t> Systems and </a:t>
            </a:r>
            <a:r>
              <a:rPr lang="hu-HU" sz="1600" i="1" dirty="0" err="1"/>
              <a:t>Quantification</a:t>
            </a:r>
            <a:r>
              <a:rPr lang="hu-HU" sz="1600" i="1" dirty="0"/>
              <a:t> </a:t>
            </a:r>
            <a:r>
              <a:rPr lang="hu-HU" sz="1600" i="1" dirty="0" err="1"/>
              <a:t>in</a:t>
            </a:r>
            <a:r>
              <a:rPr lang="hu-HU" sz="1600" i="1" dirty="0"/>
              <a:t> </a:t>
            </a:r>
            <a:r>
              <a:rPr lang="hu-HU" sz="1600" i="1" dirty="0" err="1"/>
              <a:t>Languages</a:t>
            </a:r>
            <a:r>
              <a:rPr lang="hu-HU" sz="1600" i="1" dirty="0"/>
              <a:t> </a:t>
            </a:r>
            <a:r>
              <a:rPr lang="hu-HU" sz="1600" i="1" dirty="0" err="1"/>
              <a:t>Spoken</a:t>
            </a:r>
            <a:r>
              <a:rPr lang="hu-HU" sz="1600" i="1" dirty="0"/>
              <a:t> </a:t>
            </a:r>
            <a:r>
              <a:rPr lang="hu-HU" sz="1600" i="1" dirty="0" err="1"/>
              <a:t>in</a:t>
            </a:r>
            <a:r>
              <a:rPr lang="hu-HU" sz="1600" i="1" dirty="0"/>
              <a:t> Europe and </a:t>
            </a:r>
            <a:r>
              <a:rPr lang="hu-HU" sz="1600" i="1" dirty="0" err="1"/>
              <a:t>North</a:t>
            </a:r>
            <a:r>
              <a:rPr lang="hu-HU" sz="1600" i="1" dirty="0"/>
              <a:t> </a:t>
            </a:r>
            <a:r>
              <a:rPr lang="hu-HU" sz="1600" i="1" dirty="0" err="1"/>
              <a:t>and</a:t>
            </a:r>
            <a:r>
              <a:rPr lang="hu-HU" sz="1600" i="1" dirty="0"/>
              <a:t> </a:t>
            </a:r>
            <a:r>
              <a:rPr lang="hu-HU" sz="1600" i="1" dirty="0" err="1"/>
              <a:t>Central</a:t>
            </a:r>
            <a:r>
              <a:rPr lang="hu-HU" sz="1600" i="1" dirty="0"/>
              <a:t> </a:t>
            </a:r>
            <a:r>
              <a:rPr lang="hu-HU" sz="1600" i="1" dirty="0" err="1"/>
              <a:t>Asia</a:t>
            </a:r>
            <a:r>
              <a:rPr lang="hu-HU" sz="1600" dirty="0"/>
              <a:t>. 130-145. </a:t>
            </a:r>
            <a:r>
              <a:rPr lang="hu-HU" sz="1600" dirty="0" err="1"/>
              <a:t>Izhevsk</a:t>
            </a:r>
            <a:r>
              <a:rPr lang="hu-HU" sz="1600" dirty="0"/>
              <a:t>: Udmurt </a:t>
            </a:r>
            <a:r>
              <a:rPr lang="hu-HU" sz="1600" dirty="0" err="1"/>
              <a:t>State</a:t>
            </a:r>
            <a:r>
              <a:rPr lang="hu-HU" sz="1600" dirty="0"/>
              <a:t> University; </a:t>
            </a:r>
            <a:r>
              <a:rPr lang="hu-HU" sz="1600" dirty="0" err="1"/>
              <a:t>Leipzig</a:t>
            </a:r>
            <a:r>
              <a:rPr lang="hu-HU" sz="1600" dirty="0"/>
              <a:t>: Max Planck Institute of </a:t>
            </a:r>
            <a:r>
              <a:rPr lang="hu-HU" sz="1600" dirty="0" err="1"/>
              <a:t>Evolutionary</a:t>
            </a:r>
            <a:r>
              <a:rPr lang="hu-HU" sz="1600" dirty="0"/>
              <a:t> </a:t>
            </a:r>
            <a:r>
              <a:rPr lang="hu-HU" sz="1600" dirty="0" err="1"/>
              <a:t>Anthropology</a:t>
            </a:r>
            <a:r>
              <a:rPr lang="hu-HU" sz="1600" dirty="0"/>
              <a:t>.</a:t>
            </a:r>
          </a:p>
          <a:p>
            <a:pPr marL="180975" indent="-180975">
              <a:buNone/>
            </a:pPr>
            <a:r>
              <a:rPr lang="hu-HU" sz="1600" dirty="0" smtClean="0"/>
              <a:t>Rédei</a:t>
            </a:r>
            <a:r>
              <a:rPr lang="hu-HU" sz="1600" dirty="0"/>
              <a:t>, Károly. 1988. Die </a:t>
            </a:r>
            <a:r>
              <a:rPr lang="hu-HU" sz="1600" dirty="0" err="1"/>
              <a:t>syrjänische</a:t>
            </a:r>
            <a:r>
              <a:rPr lang="hu-HU" sz="1600" dirty="0"/>
              <a:t> </a:t>
            </a:r>
            <a:r>
              <a:rPr lang="hu-HU" sz="1600" dirty="0" err="1"/>
              <a:t>Sprache</a:t>
            </a:r>
            <a:r>
              <a:rPr lang="hu-HU" sz="1600" dirty="0"/>
              <a:t>. </a:t>
            </a:r>
            <a:r>
              <a:rPr lang="hu-HU" sz="1600" dirty="0" err="1"/>
              <a:t>In</a:t>
            </a:r>
            <a:r>
              <a:rPr lang="hu-HU" sz="1600" dirty="0"/>
              <a:t> Denis </a:t>
            </a:r>
            <a:r>
              <a:rPr lang="hu-HU" sz="1600" dirty="0" err="1"/>
              <a:t>Sinor</a:t>
            </a:r>
            <a:r>
              <a:rPr lang="hu-HU" sz="1600" dirty="0"/>
              <a:t> (</a:t>
            </a:r>
            <a:r>
              <a:rPr lang="hu-HU" sz="1600" dirty="0" err="1"/>
              <a:t>ed</a:t>
            </a:r>
            <a:r>
              <a:rPr lang="hu-HU" sz="1600" dirty="0"/>
              <a:t>.), </a:t>
            </a:r>
            <a:r>
              <a:rPr lang="hu-HU" sz="1600" i="1" dirty="0"/>
              <a:t>The </a:t>
            </a:r>
            <a:r>
              <a:rPr lang="hu-HU" sz="1600" i="1" dirty="0" err="1"/>
              <a:t>Uralic</a:t>
            </a:r>
            <a:r>
              <a:rPr lang="hu-HU" sz="1600" i="1" dirty="0"/>
              <a:t> </a:t>
            </a:r>
            <a:r>
              <a:rPr lang="hu-HU" sz="1600" i="1" dirty="0" err="1"/>
              <a:t>languages</a:t>
            </a:r>
            <a:r>
              <a:rPr lang="hu-HU" sz="1600" i="1" dirty="0"/>
              <a:t>: </a:t>
            </a:r>
            <a:r>
              <a:rPr lang="en-US" sz="1600" i="1" dirty="0"/>
              <a:t>Description, History and Foreign Influences</a:t>
            </a:r>
            <a:r>
              <a:rPr lang="en-US" sz="1600" dirty="0"/>
              <a:t>. 111-130. Leiden: Brill. </a:t>
            </a:r>
            <a:endParaRPr lang="hu-HU" sz="1600" dirty="0"/>
          </a:p>
          <a:p>
            <a:pPr marL="180975" indent="-180975">
              <a:buNone/>
            </a:pPr>
            <a:r>
              <a:rPr lang="hu-HU" sz="1600" dirty="0" err="1"/>
              <a:t>Rießler</a:t>
            </a:r>
            <a:r>
              <a:rPr lang="hu-HU" sz="1600" dirty="0"/>
              <a:t>, Michael. 2016. </a:t>
            </a:r>
            <a:r>
              <a:rPr lang="hu-HU" sz="1600" i="1" dirty="0" err="1"/>
              <a:t>Adjective</a:t>
            </a:r>
            <a:r>
              <a:rPr lang="hu-HU" sz="1600" i="1" dirty="0"/>
              <a:t> </a:t>
            </a:r>
            <a:r>
              <a:rPr lang="hu-HU" sz="1600" i="1" dirty="0" err="1"/>
              <a:t>attribution</a:t>
            </a:r>
            <a:r>
              <a:rPr lang="hu-HU" sz="1600" dirty="0"/>
              <a:t>. </a:t>
            </a:r>
            <a:r>
              <a:rPr lang="hu-HU" sz="1600" dirty="0" err="1"/>
              <a:t>Studies</a:t>
            </a:r>
            <a:r>
              <a:rPr lang="hu-HU" sz="1600" dirty="0"/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Diversity</a:t>
            </a:r>
            <a:r>
              <a:rPr lang="hu-HU" sz="1600" dirty="0"/>
              <a:t> </a:t>
            </a:r>
            <a:r>
              <a:rPr lang="hu-HU" sz="1600" dirty="0" err="1"/>
              <a:t>Linguistics</a:t>
            </a:r>
            <a:r>
              <a:rPr lang="hu-HU" sz="1600" dirty="0"/>
              <a:t> 2. Berlin: </a:t>
            </a:r>
            <a:r>
              <a:rPr lang="hu-HU" sz="1600" dirty="0" err="1"/>
              <a:t>Language</a:t>
            </a:r>
            <a:r>
              <a:rPr lang="hu-HU" sz="1600" dirty="0"/>
              <a:t> Science Press.</a:t>
            </a:r>
          </a:p>
          <a:p>
            <a:pPr marL="180975" indent="-180975">
              <a:buNone/>
            </a:pPr>
            <a:r>
              <a:rPr lang="hu-HU" sz="1600" dirty="0" err="1"/>
              <a:t>Simonenko</a:t>
            </a:r>
            <a:r>
              <a:rPr lang="hu-HU" sz="1600" dirty="0"/>
              <a:t>, Alexandra. 2014. </a:t>
            </a:r>
            <a:r>
              <a:rPr lang="en-US" sz="1600" dirty="0" err="1"/>
              <a:t>Microvariation</a:t>
            </a:r>
            <a:r>
              <a:rPr lang="en-US" sz="1600" dirty="0"/>
              <a:t> in Finno-Ugric possessive markers. In </a:t>
            </a:r>
            <a:r>
              <a:rPr lang="en-US" sz="1600" i="1" dirty="0"/>
              <a:t>Proceedings of the 43rd annual meeting of the North East Linguistic Society </a:t>
            </a:r>
            <a:r>
              <a:rPr lang="en-US" sz="1600" dirty="0"/>
              <a:t>(NELS 43), ed. </a:t>
            </a:r>
            <a:r>
              <a:rPr lang="en-US" sz="1600" dirty="0" err="1"/>
              <a:t>Hsin-Lun</a:t>
            </a:r>
            <a:r>
              <a:rPr lang="en-US" sz="1600" dirty="0"/>
              <a:t> Huang, Ethan Poole and Amanda </a:t>
            </a:r>
            <a:r>
              <a:rPr lang="en-US" sz="1600" dirty="0" err="1"/>
              <a:t>Rysling</a:t>
            </a:r>
            <a:r>
              <a:rPr lang="en-US" sz="1600" dirty="0"/>
              <a:t>, volume 2, 127–140.</a:t>
            </a:r>
            <a:endParaRPr lang="hu-HU" sz="1600" dirty="0"/>
          </a:p>
          <a:p>
            <a:pPr marL="180975" indent="-180975">
              <a:buNone/>
            </a:pPr>
            <a:r>
              <a:rPr lang="hu-HU" sz="1600" dirty="0"/>
              <a:t>Szabolcsi, Anna. 1994. The </a:t>
            </a:r>
            <a:r>
              <a:rPr lang="hu-HU" sz="1600" dirty="0" err="1"/>
              <a:t>Noun</a:t>
            </a:r>
            <a:r>
              <a:rPr lang="hu-HU" sz="1600" dirty="0"/>
              <a:t> </a:t>
            </a:r>
            <a:r>
              <a:rPr lang="hu-HU" sz="1600" dirty="0" err="1"/>
              <a:t>Phrase</a:t>
            </a:r>
            <a:r>
              <a:rPr lang="hu-HU" sz="1600" dirty="0"/>
              <a:t>. </a:t>
            </a:r>
            <a:r>
              <a:rPr lang="hu-HU" sz="1600" i="1" dirty="0"/>
              <a:t>The </a:t>
            </a:r>
            <a:r>
              <a:rPr lang="hu-HU" sz="1600" i="1" dirty="0" err="1"/>
              <a:t>Syntactic</a:t>
            </a:r>
            <a:r>
              <a:rPr lang="hu-HU" sz="1600" i="1" dirty="0"/>
              <a:t> </a:t>
            </a:r>
            <a:r>
              <a:rPr lang="hu-HU" sz="1600" i="1" dirty="0" err="1"/>
              <a:t>Structure</a:t>
            </a:r>
            <a:r>
              <a:rPr lang="hu-HU" sz="1600" i="1" dirty="0"/>
              <a:t> of </a:t>
            </a:r>
            <a:r>
              <a:rPr lang="hu-HU" sz="1600" i="1" dirty="0" err="1"/>
              <a:t>Hungarian</a:t>
            </a:r>
            <a:r>
              <a:rPr lang="hu-HU" sz="1600" dirty="0"/>
              <a:t>. </a:t>
            </a:r>
            <a:r>
              <a:rPr lang="hu-HU" sz="1600" dirty="0" smtClean="0"/>
              <a:t>(</a:t>
            </a:r>
            <a:r>
              <a:rPr lang="hu-HU" sz="1600" dirty="0" err="1" smtClean="0"/>
              <a:t>Syntax</a:t>
            </a:r>
            <a:r>
              <a:rPr lang="hu-HU" sz="1600" dirty="0" smtClean="0"/>
              <a:t> </a:t>
            </a:r>
            <a:r>
              <a:rPr lang="hu-HU" sz="1600" dirty="0"/>
              <a:t>and </a:t>
            </a:r>
            <a:r>
              <a:rPr lang="hu-HU" sz="1600" dirty="0" err="1"/>
              <a:t>Semantics</a:t>
            </a:r>
            <a:r>
              <a:rPr lang="hu-HU" sz="1600" dirty="0"/>
              <a:t> </a:t>
            </a:r>
            <a:r>
              <a:rPr lang="hu-HU" sz="1600" dirty="0" smtClean="0"/>
              <a:t>27) </a:t>
            </a:r>
            <a:r>
              <a:rPr lang="hu-HU" sz="1600" dirty="0" err="1" smtClean="0"/>
              <a:t>ed</a:t>
            </a:r>
            <a:r>
              <a:rPr lang="hu-HU" sz="1600" dirty="0" smtClean="0"/>
              <a:t>. Ferenc </a:t>
            </a:r>
            <a:r>
              <a:rPr lang="hu-HU" sz="1600" dirty="0" err="1"/>
              <a:t>Kiefer</a:t>
            </a:r>
            <a:r>
              <a:rPr lang="hu-HU" sz="1600" dirty="0"/>
              <a:t> and Katalin É. Kiss. New York: </a:t>
            </a:r>
            <a:r>
              <a:rPr lang="hu-HU" sz="1600" dirty="0" err="1"/>
              <a:t>Academic</a:t>
            </a:r>
            <a:r>
              <a:rPr lang="hu-HU" sz="1600" dirty="0"/>
              <a:t> Press, 179–274.</a:t>
            </a:r>
          </a:p>
          <a:p>
            <a:pPr marL="0" indent="0">
              <a:buNone/>
            </a:pPr>
            <a:r>
              <a:rPr lang="en-US" sz="1600" dirty="0"/>
              <a:t>Winkler, Eberhard. 2001. </a:t>
            </a:r>
            <a:r>
              <a:rPr lang="en-US" sz="1600" i="1" dirty="0"/>
              <a:t>Udmurt</a:t>
            </a:r>
            <a:r>
              <a:rPr lang="en-US" sz="1600" dirty="0"/>
              <a:t>. Languages of the World. Materials 212. </a:t>
            </a:r>
            <a:r>
              <a:rPr lang="en-US" sz="1600" dirty="0" err="1"/>
              <a:t>München</a:t>
            </a:r>
            <a:r>
              <a:rPr lang="en-US" sz="1600" dirty="0"/>
              <a:t>: </a:t>
            </a:r>
            <a:r>
              <a:rPr lang="en-US" sz="1600" dirty="0" err="1"/>
              <a:t>Lincom</a:t>
            </a:r>
            <a:r>
              <a:rPr lang="hu-HU" sz="1600" dirty="0"/>
              <a:t> </a:t>
            </a:r>
            <a:r>
              <a:rPr lang="hu-HU" sz="1600" dirty="0" err="1"/>
              <a:t>Europa</a:t>
            </a:r>
            <a:r>
              <a:rPr lang="hu-HU" sz="1600" dirty="0"/>
              <a:t>.</a:t>
            </a:r>
          </a:p>
          <a:p>
            <a:pPr marL="0" indent="0">
              <a:buNone/>
            </a:pPr>
            <a:r>
              <a:rPr lang="de-DE" sz="1600" dirty="0"/>
              <a:t>Winkler, </a:t>
            </a:r>
            <a:r>
              <a:rPr lang="de-DE" sz="1600" dirty="0" err="1"/>
              <a:t>Eberhad</a:t>
            </a:r>
            <a:r>
              <a:rPr lang="de-DE" sz="1600" dirty="0"/>
              <a:t>. 2011. </a:t>
            </a:r>
            <a:r>
              <a:rPr lang="de-DE" sz="1600" i="1" dirty="0"/>
              <a:t>Udmurtische Grammatik</a:t>
            </a:r>
            <a:r>
              <a:rPr lang="de-DE" sz="1600" dirty="0"/>
              <a:t>. Wiesbaden: </a:t>
            </a:r>
            <a:r>
              <a:rPr lang="de-DE" sz="1600" dirty="0" err="1"/>
              <a:t>Harrassowitz</a:t>
            </a:r>
            <a:r>
              <a:rPr lang="de-DE" sz="1600" dirty="0"/>
              <a:t>..</a:t>
            </a:r>
            <a:endParaRPr lang="hu-HU" sz="1600" dirty="0"/>
          </a:p>
          <a:p>
            <a:pPr marL="0" indent="0">
              <a:buNone/>
            </a:pPr>
            <a:endParaRPr lang="hu-HU" sz="16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hu-HU" b="1" dirty="0" err="1">
                <a:cs typeface="Times New Roman" panose="02020603050405020304" pitchFamily="18" charset="0"/>
              </a:rPr>
              <a:t>References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378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0445" y="919353"/>
            <a:ext cx="8424936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suffix </a:t>
            </a:r>
            <a:r>
              <a:rPr lang="hu-HU" sz="2800" dirty="0" err="1">
                <a:latin typeface="+mj-lt"/>
              </a:rPr>
              <a:t>-</a:t>
            </a:r>
            <a:r>
              <a:rPr lang="hu-HU" sz="2800" i="1" dirty="0" err="1" smtClean="0">
                <a:solidFill>
                  <a:srgbClr val="FF0000"/>
                </a:solidFill>
                <a:latin typeface="+mj-lt"/>
              </a:rPr>
              <a:t>ez</a:t>
            </a:r>
            <a:r>
              <a:rPr lang="hu-HU" sz="2800" i="1" dirty="0" smtClean="0">
                <a:solidFill>
                  <a:srgbClr val="FF0000"/>
                </a:solidFill>
                <a:latin typeface="+mj-lt"/>
              </a:rPr>
              <a:t>/</a:t>
            </a:r>
            <a:r>
              <a:rPr lang="en-US" sz="2800" i="1" dirty="0" err="1" smtClean="0">
                <a:solidFill>
                  <a:srgbClr val="FF0000"/>
                </a:solidFill>
                <a:latin typeface="+mj-lt"/>
              </a:rPr>
              <a:t>jez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has seemingly unrelated functions</a:t>
            </a:r>
            <a:r>
              <a:rPr lang="en-US" sz="2800" dirty="0" smtClean="0">
                <a:latin typeface="+mj-lt"/>
              </a:rPr>
              <a:t>:</a:t>
            </a:r>
            <a:endParaRPr lang="hu-HU" sz="2800" dirty="0" smtClean="0">
              <a:latin typeface="+mj-lt"/>
            </a:endParaRPr>
          </a:p>
          <a:p>
            <a:pPr algn="ctr">
              <a:buNone/>
            </a:pPr>
            <a:r>
              <a:rPr lang="hu-HU" sz="2800" b="1" dirty="0" err="1" smtClean="0">
                <a:latin typeface="+mj-lt"/>
                <a:cs typeface="Times New Roman" pitchFamily="18" charset="0"/>
              </a:rPr>
              <a:t>Uses</a:t>
            </a:r>
            <a:r>
              <a:rPr lang="hu-HU" sz="2800" b="1" dirty="0" smtClean="0">
                <a:latin typeface="+mj-lt"/>
                <a:cs typeface="Times New Roman" pitchFamily="18" charset="0"/>
              </a:rPr>
              <a:t> of </a:t>
            </a:r>
            <a:r>
              <a:rPr lang="hu-HU" sz="2800" b="1" dirty="0" err="1" smtClean="0">
                <a:latin typeface="+mj-lt"/>
                <a:cs typeface="Times New Roman" pitchFamily="18" charset="0"/>
              </a:rPr>
              <a:t>the</a:t>
            </a:r>
            <a:r>
              <a:rPr lang="hu-HU" sz="2800" b="1" dirty="0" smtClean="0">
                <a:latin typeface="+mj-lt"/>
                <a:cs typeface="Times New Roman" pitchFamily="18" charset="0"/>
              </a:rPr>
              <a:t> </a:t>
            </a:r>
            <a:r>
              <a:rPr lang="hu-HU" sz="2800" b="1" dirty="0" err="1" smtClean="0">
                <a:latin typeface="+mj-lt"/>
                <a:cs typeface="Times New Roman" pitchFamily="18" charset="0"/>
              </a:rPr>
              <a:t>suffix</a:t>
            </a:r>
            <a:r>
              <a:rPr lang="hu-HU" sz="28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-</a:t>
            </a:r>
            <a:r>
              <a:rPr lang="en-US" sz="2800" b="1" i="1" dirty="0" err="1" smtClean="0">
                <a:latin typeface="+mj-lt"/>
                <a:cs typeface="Times New Roman" pitchFamily="18" charset="0"/>
              </a:rPr>
              <a:t>ez</a:t>
            </a:r>
            <a:r>
              <a:rPr lang="en-US" sz="2800" b="1" i="1" dirty="0" smtClean="0">
                <a:latin typeface="+mj-lt"/>
                <a:cs typeface="Times New Roman" pitchFamily="18" charset="0"/>
              </a:rPr>
              <a:t>/je</a:t>
            </a:r>
            <a:r>
              <a:rPr lang="hu-HU" sz="2800" b="1" i="1" dirty="0" smtClean="0">
                <a:latin typeface="+mj-lt"/>
                <a:cs typeface="Times New Roman" pitchFamily="18" charset="0"/>
              </a:rPr>
              <a:t>z</a:t>
            </a:r>
          </a:p>
          <a:p>
            <a:pPr>
              <a:buNone/>
            </a:pPr>
            <a:r>
              <a:rPr lang="hu-HU" sz="2800" dirty="0" err="1" smtClean="0">
                <a:latin typeface="+mj-lt"/>
                <a:cs typeface="Times New Roman" pitchFamily="18" charset="0"/>
              </a:rPr>
              <a:t>Possessive</a:t>
            </a:r>
            <a:r>
              <a:rPr lang="hu-HU" sz="2800" dirty="0" smtClean="0">
                <a:latin typeface="+mj-lt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+mj-lt"/>
                <a:cs typeface="Times New Roman" pitchFamily="18" charset="0"/>
              </a:rPr>
              <a:t>Agr</a:t>
            </a:r>
            <a:r>
              <a:rPr lang="hu-HU" sz="2800" dirty="0" smtClean="0">
                <a:latin typeface="+mj-lt"/>
                <a:cs typeface="Times New Roman" pitchFamily="18" charset="0"/>
              </a:rPr>
              <a:t>			    </a:t>
            </a:r>
            <a:r>
              <a:rPr lang="hu-HU" sz="2800" dirty="0" err="1" smtClean="0">
                <a:latin typeface="+mj-lt"/>
                <a:cs typeface="Times New Roman" pitchFamily="18" charset="0"/>
              </a:rPr>
              <a:t>Non-possessive</a:t>
            </a:r>
            <a:endParaRPr lang="hu-HU" sz="2800" dirty="0" smtClean="0">
              <a:latin typeface="+mj-lt"/>
              <a:cs typeface="Times New Roman" pitchFamily="18" charset="0"/>
            </a:endParaRPr>
          </a:p>
          <a:p>
            <a:pPr marL="4926013" lvl="8" indent="-442913"/>
            <a:r>
              <a:rPr lang="hu-HU" sz="2800" dirty="0" err="1" smtClean="0">
                <a:latin typeface="+mj-lt"/>
              </a:rPr>
              <a:t>definiteness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marking; </a:t>
            </a:r>
            <a:endParaRPr lang="hu-HU" sz="2800" dirty="0">
              <a:latin typeface="+mj-lt"/>
            </a:endParaRPr>
          </a:p>
          <a:p>
            <a:pPr marL="4926013" lvl="8" indent="-442913"/>
            <a:r>
              <a:rPr lang="en-US" sz="2800" dirty="0" smtClean="0">
                <a:latin typeface="+mj-lt"/>
              </a:rPr>
              <a:t>contrast</a:t>
            </a:r>
            <a:r>
              <a:rPr lang="en-US" sz="2800" dirty="0">
                <a:latin typeface="+mj-lt"/>
              </a:rPr>
              <a:t>; </a:t>
            </a:r>
            <a:endParaRPr lang="hu-HU" sz="2800" dirty="0">
              <a:latin typeface="+mj-lt"/>
            </a:endParaRPr>
          </a:p>
          <a:p>
            <a:pPr marL="4926013" lvl="8" indent="-442913"/>
            <a:r>
              <a:rPr lang="en-US" sz="2800" dirty="0" smtClean="0">
                <a:latin typeface="+mj-lt"/>
              </a:rPr>
              <a:t>differential </a:t>
            </a:r>
            <a:r>
              <a:rPr lang="en-US" sz="2800" dirty="0">
                <a:latin typeface="+mj-lt"/>
              </a:rPr>
              <a:t>object marking; </a:t>
            </a:r>
            <a:endParaRPr lang="hu-HU" sz="2800" dirty="0">
              <a:latin typeface="+mj-lt"/>
            </a:endParaRPr>
          </a:p>
          <a:p>
            <a:pPr marL="4926013" lvl="8" indent="-442913"/>
            <a:r>
              <a:rPr lang="en-US" sz="2800" dirty="0" err="1" smtClean="0">
                <a:latin typeface="+mj-lt"/>
              </a:rPr>
              <a:t>Nominalizing</a:t>
            </a:r>
            <a:endParaRPr lang="hu-HU" sz="2800" dirty="0" smtClean="0">
              <a:latin typeface="+mj-lt"/>
            </a:endParaRPr>
          </a:p>
          <a:p>
            <a:pPr>
              <a:buNone/>
            </a:pPr>
            <a:endParaRPr lang="hu-HU" sz="2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hu-HU" sz="2800" dirty="0" smtClean="0">
                <a:cs typeface="Times New Roman" pitchFamily="18" charset="0"/>
              </a:rPr>
              <a:t>(</a:t>
            </a:r>
            <a:r>
              <a:rPr lang="hu-HU" sz="2800" dirty="0" err="1">
                <a:cs typeface="Times New Roman" pitchFamily="18" charset="0"/>
              </a:rPr>
              <a:t>e.g</a:t>
            </a:r>
            <a:r>
              <a:rPr lang="hu-HU" sz="2800" dirty="0">
                <a:cs typeface="Times New Roman" pitchFamily="18" charset="0"/>
              </a:rPr>
              <a:t>. </a:t>
            </a:r>
            <a:r>
              <a:rPr lang="hu-HU" sz="2800" dirty="0" smtClean="0">
                <a:cs typeface="Times New Roman" pitchFamily="18" charset="0"/>
              </a:rPr>
              <a:t>Winkler </a:t>
            </a:r>
            <a:r>
              <a:rPr lang="hu-HU" sz="2800" dirty="0">
                <a:cs typeface="Times New Roman" pitchFamily="18" charset="0"/>
              </a:rPr>
              <a:t>2001, 2011, </a:t>
            </a:r>
            <a:r>
              <a:rPr lang="hu-HU" sz="2800" dirty="0" err="1">
                <a:cs typeface="Times New Roman" pitchFamily="18" charset="0"/>
              </a:rPr>
              <a:t>Edygarova</a:t>
            </a:r>
            <a:r>
              <a:rPr lang="hu-HU" sz="2800" dirty="0">
                <a:cs typeface="Times New Roman" pitchFamily="18" charset="0"/>
              </a:rPr>
              <a:t> </a:t>
            </a:r>
            <a:r>
              <a:rPr lang="hu-HU" sz="2800" dirty="0" smtClean="0">
                <a:cs typeface="Times New Roman" pitchFamily="18" charset="0"/>
              </a:rPr>
              <a:t>2010, </a:t>
            </a:r>
            <a:r>
              <a:rPr lang="hu-HU" sz="2800" dirty="0" err="1" smtClean="0">
                <a:cs typeface="Times New Roman" pitchFamily="18" charset="0"/>
              </a:rPr>
              <a:t>Nikolaeva</a:t>
            </a:r>
            <a:r>
              <a:rPr lang="hu-HU" sz="2800" dirty="0" smtClean="0">
                <a:cs typeface="Times New Roman" pitchFamily="18" charset="0"/>
              </a:rPr>
              <a:t> 2003, </a:t>
            </a:r>
            <a:r>
              <a:rPr lang="hu-HU" sz="2800" dirty="0" err="1" smtClean="0">
                <a:cs typeface="Times New Roman" pitchFamily="18" charset="0"/>
              </a:rPr>
              <a:t>Kozmács</a:t>
            </a:r>
            <a:r>
              <a:rPr lang="hu-HU" sz="2800" dirty="0" smtClean="0">
                <a:cs typeface="Times New Roman" pitchFamily="18" charset="0"/>
              </a:rPr>
              <a:t> 2007)</a:t>
            </a:r>
            <a:endParaRPr lang="hu-HU" sz="2800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hu-HU" sz="2800" dirty="0" smtClean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hu-HU" sz="2800" dirty="0" smtClean="0">
              <a:latin typeface="+mj-lt"/>
              <a:cs typeface="Times New Roman" pitchFamily="18" charset="0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 flipH="1">
            <a:off x="2843808" y="1860954"/>
            <a:ext cx="1152128" cy="34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4186311" y="1860954"/>
            <a:ext cx="1033761" cy="34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ím 3"/>
          <p:cNvSpPr>
            <a:spLocks noGrp="1"/>
          </p:cNvSpPr>
          <p:nvPr>
            <p:ph type="title"/>
          </p:nvPr>
        </p:nvSpPr>
        <p:spPr>
          <a:xfrm>
            <a:off x="450445" y="0"/>
            <a:ext cx="8229600" cy="980728"/>
          </a:xfrm>
        </p:spPr>
        <p:txBody>
          <a:bodyPr>
            <a:normAutofit/>
          </a:bodyPr>
          <a:lstStyle/>
          <a:p>
            <a:r>
              <a:rPr lang="hu-HU" b="1" dirty="0" err="1" smtClean="0">
                <a:cs typeface="Times New Roman" pitchFamily="18" charset="0"/>
              </a:rPr>
              <a:t>Facts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2263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Research,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Innovation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OTKA 118079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08" y="1556792"/>
            <a:ext cx="8856984" cy="4536504"/>
          </a:xfrm>
        </p:spPr>
        <p:txBody>
          <a:bodyPr>
            <a:noAutofit/>
          </a:bodyPr>
          <a:lstStyle/>
          <a:p>
            <a:pPr algn="ctr" defTabSz="180000">
              <a:buNone/>
            </a:pP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Singular</a:t>
            </a:r>
            <a:r>
              <a:rPr lang="hu-HU" dirty="0" smtClean="0">
                <a:latin typeface="+mj-lt"/>
                <a:cs typeface="Times New Roman" pitchFamily="18" charset="0"/>
              </a:rPr>
              <a:t> 3rd </a:t>
            </a:r>
            <a:r>
              <a:rPr lang="hu-HU" dirty="0" err="1" smtClean="0">
                <a:latin typeface="+mj-lt"/>
                <a:cs typeface="Times New Roman" pitchFamily="18" charset="0"/>
              </a:rPr>
              <a:t>person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possessive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suffix</a:t>
            </a:r>
            <a:r>
              <a:rPr lang="hu-HU" dirty="0" smtClean="0">
                <a:latin typeface="+mj-lt"/>
                <a:cs typeface="Times New Roman" pitchFamily="18" charset="0"/>
              </a:rPr>
              <a:t>:</a:t>
            </a:r>
          </a:p>
          <a:p>
            <a:pPr defTabSz="180000">
              <a:buNone/>
            </a:pPr>
            <a:endParaRPr lang="hu-HU" dirty="0" smtClean="0">
              <a:latin typeface="+mj-lt"/>
              <a:cs typeface="Times New Roman" pitchFamily="18" charset="0"/>
            </a:endParaRPr>
          </a:p>
          <a:p>
            <a:pPr marL="0" indent="0" defTabSz="180000">
              <a:buNone/>
            </a:pPr>
            <a:r>
              <a:rPr lang="hu-HU" dirty="0" smtClean="0">
                <a:latin typeface="+mj-lt"/>
                <a:cs typeface="Times New Roman" pitchFamily="18" charset="0"/>
              </a:rPr>
              <a:t>(1)</a:t>
            </a:r>
            <a:r>
              <a:rPr lang="hu-HU" i="1" dirty="0" smtClean="0">
                <a:latin typeface="+mj-lt"/>
                <a:cs typeface="Times New Roman" pitchFamily="18" charset="0"/>
              </a:rPr>
              <a:t> 	</a:t>
            </a:r>
            <a:r>
              <a:rPr lang="hu-HU" dirty="0" smtClean="0">
                <a:latin typeface="+mj-lt"/>
                <a:cs typeface="Times New Roman" pitchFamily="18" charset="0"/>
              </a:rPr>
              <a:t>a.</a:t>
            </a:r>
            <a:r>
              <a:rPr lang="hu-HU" b="1" dirty="0" smtClean="0">
                <a:latin typeface="+mj-lt"/>
                <a:cs typeface="Times New Roman" pitchFamily="18" charset="0"/>
              </a:rPr>
              <a:t> [</a:t>
            </a:r>
            <a:r>
              <a:rPr lang="hu-HU" b="1" dirty="0" err="1" smtClean="0">
                <a:latin typeface="+mj-lt"/>
                <a:cs typeface="Times New Roman" pitchFamily="18" charset="0"/>
              </a:rPr>
              <a:t>Sasha-len</a:t>
            </a:r>
            <a:r>
              <a:rPr lang="hu-HU" b="1" dirty="0" smtClean="0">
                <a:latin typeface="+mj-lt"/>
                <a:cs typeface="Times New Roman" pitchFamily="18" charset="0"/>
              </a:rPr>
              <a:t> 	</a:t>
            </a:r>
            <a:r>
              <a:rPr lang="hu-HU" b="1" dirty="0" err="1" smtClean="0">
                <a:latin typeface="+mj-lt"/>
                <a:cs typeface="Times New Roman" pitchFamily="18" charset="0"/>
              </a:rPr>
              <a:t>kniga-</a:t>
            </a:r>
            <a:r>
              <a:rPr lang="hu-HU" b="1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jez</a:t>
            </a:r>
            <a:r>
              <a:rPr lang="hu-HU" b="1" dirty="0" smtClean="0">
                <a:latin typeface="+mj-lt"/>
                <a:cs typeface="Times New Roman" pitchFamily="18" charset="0"/>
              </a:rPr>
              <a:t>]</a:t>
            </a:r>
          </a:p>
          <a:p>
            <a:pPr marL="514350" indent="-514350" defTabSz="180000">
              <a:buNone/>
            </a:pPr>
            <a:r>
              <a:rPr lang="hu-HU" dirty="0" smtClean="0">
                <a:latin typeface="+mj-lt"/>
                <a:cs typeface="Times New Roman" pitchFamily="18" charset="0"/>
              </a:rPr>
              <a:t>		</a:t>
            </a:r>
            <a:r>
              <a:rPr lang="hu-HU" dirty="0">
                <a:latin typeface="+mj-lt"/>
                <a:cs typeface="Times New Roman" pitchFamily="18" charset="0"/>
              </a:rPr>
              <a:t>	</a:t>
            </a:r>
            <a:r>
              <a:rPr lang="hu-HU" dirty="0" smtClean="0">
                <a:latin typeface="+mj-lt"/>
                <a:cs typeface="Times New Roman" pitchFamily="18" charset="0"/>
              </a:rPr>
              <a:t>		</a:t>
            </a:r>
            <a:r>
              <a:rPr lang="hu-HU" dirty="0" err="1" smtClean="0">
                <a:latin typeface="+mj-lt"/>
                <a:cs typeface="Times New Roman" pitchFamily="18" charset="0"/>
              </a:rPr>
              <a:t>Sasha-gen</a:t>
            </a:r>
            <a:r>
              <a:rPr lang="hu-HU" dirty="0" smtClean="0">
                <a:latin typeface="+mj-lt"/>
                <a:cs typeface="Times New Roman" pitchFamily="18" charset="0"/>
              </a:rPr>
              <a:t>	book-3sg   </a:t>
            </a:r>
          </a:p>
          <a:p>
            <a:pPr marL="514350" indent="-514350" defTabSz="180000">
              <a:buNone/>
            </a:pPr>
            <a:r>
              <a:rPr lang="hu-HU" dirty="0">
                <a:latin typeface="+mj-lt"/>
                <a:cs typeface="Times New Roman" pitchFamily="18" charset="0"/>
              </a:rPr>
              <a:t>	</a:t>
            </a:r>
            <a:r>
              <a:rPr lang="hu-HU" dirty="0" smtClean="0">
                <a:latin typeface="+mj-lt"/>
                <a:cs typeface="Times New Roman" pitchFamily="18" charset="0"/>
              </a:rPr>
              <a:t>				‘</a:t>
            </a:r>
            <a:r>
              <a:rPr lang="hu-HU" dirty="0" err="1" smtClean="0">
                <a:latin typeface="+mj-lt"/>
                <a:cs typeface="Times New Roman" pitchFamily="18" charset="0"/>
              </a:rPr>
              <a:t>Sasha’s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book</a:t>
            </a:r>
            <a:r>
              <a:rPr lang="hu-HU" dirty="0" smtClean="0">
                <a:latin typeface="+mj-lt"/>
                <a:cs typeface="Times New Roman" pitchFamily="18" charset="0"/>
              </a:rPr>
              <a:t>’</a:t>
            </a:r>
          </a:p>
          <a:p>
            <a:pPr marL="514350" indent="-514350" defTabSz="180000">
              <a:buNone/>
            </a:pPr>
            <a:r>
              <a:rPr lang="hu-HU" dirty="0" smtClean="0">
                <a:latin typeface="+mj-lt"/>
                <a:cs typeface="Times New Roman" pitchFamily="18" charset="0"/>
              </a:rPr>
              <a:t>			b.</a:t>
            </a:r>
            <a:r>
              <a:rPr lang="hu-HU" b="1" dirty="0" smtClean="0">
                <a:latin typeface="+mj-lt"/>
                <a:cs typeface="Times New Roman" pitchFamily="18" charset="0"/>
              </a:rPr>
              <a:t>	[(</a:t>
            </a:r>
            <a:r>
              <a:rPr lang="hu-HU" b="1" dirty="0" err="1" smtClean="0">
                <a:latin typeface="+mj-lt"/>
                <a:cs typeface="Times New Roman" pitchFamily="18" charset="0"/>
              </a:rPr>
              <a:t>pro</a:t>
            </a:r>
            <a:r>
              <a:rPr lang="hu-HU" b="1" baseline="-25000" dirty="0" err="1" smtClean="0">
                <a:latin typeface="+mj-lt"/>
                <a:cs typeface="Times New Roman" pitchFamily="18" charset="0"/>
              </a:rPr>
              <a:t>i</a:t>
            </a:r>
            <a:r>
              <a:rPr lang="hu-HU" b="1" dirty="0" smtClean="0">
                <a:latin typeface="+mj-lt"/>
                <a:cs typeface="Times New Roman" pitchFamily="18" charset="0"/>
              </a:rPr>
              <a:t>)			</a:t>
            </a:r>
            <a:r>
              <a:rPr lang="hu-HU" b="1" dirty="0">
                <a:latin typeface="+mj-lt"/>
                <a:cs typeface="Times New Roman" pitchFamily="18" charset="0"/>
              </a:rPr>
              <a:t> </a:t>
            </a:r>
            <a:r>
              <a:rPr lang="hu-HU" b="1" dirty="0" err="1" smtClean="0">
                <a:cs typeface="Times New Roman" pitchFamily="18" charset="0"/>
              </a:rPr>
              <a:t>kniga-</a:t>
            </a:r>
            <a:r>
              <a:rPr lang="hu-HU" b="1" dirty="0" err="1" smtClean="0">
                <a:solidFill>
                  <a:srgbClr val="FF0000"/>
                </a:solidFill>
                <a:cs typeface="Times New Roman" pitchFamily="18" charset="0"/>
              </a:rPr>
              <a:t>jez</a:t>
            </a:r>
            <a:r>
              <a:rPr lang="hu-HU" b="1" dirty="0">
                <a:cs typeface="Times New Roman" pitchFamily="18" charset="0"/>
              </a:rPr>
              <a:t>]</a:t>
            </a:r>
          </a:p>
          <a:p>
            <a:pPr marL="514350" indent="-514350" defTabSz="180000">
              <a:buNone/>
            </a:pPr>
            <a:r>
              <a:rPr lang="hu-HU" dirty="0" smtClean="0">
                <a:cs typeface="Times New Roman" pitchFamily="18" charset="0"/>
              </a:rPr>
              <a:t>						</a:t>
            </a:r>
            <a:r>
              <a:rPr lang="hu-HU" dirty="0" err="1" smtClean="0">
                <a:cs typeface="Times New Roman" pitchFamily="18" charset="0"/>
              </a:rPr>
              <a:t>his</a:t>
            </a:r>
            <a:r>
              <a:rPr lang="hu-HU" dirty="0" smtClean="0">
                <a:cs typeface="Times New Roman" pitchFamily="18" charset="0"/>
              </a:rPr>
              <a:t>/</a:t>
            </a:r>
            <a:r>
              <a:rPr lang="hu-HU" dirty="0" err="1" smtClean="0">
                <a:cs typeface="Times New Roman" pitchFamily="18" charset="0"/>
              </a:rPr>
              <a:t>her</a:t>
            </a:r>
            <a:r>
              <a:rPr lang="hu-HU" dirty="0" smtClean="0">
                <a:cs typeface="Times New Roman" pitchFamily="18" charset="0"/>
              </a:rPr>
              <a:t>	</a:t>
            </a:r>
            <a:r>
              <a:rPr lang="hu-HU" dirty="0">
                <a:cs typeface="Times New Roman" pitchFamily="18" charset="0"/>
              </a:rPr>
              <a:t> book-3sg</a:t>
            </a:r>
          </a:p>
          <a:p>
            <a:pPr marL="514350" indent="-514350" defTabSz="180000">
              <a:buNone/>
            </a:pPr>
            <a:r>
              <a:rPr lang="hu-HU" dirty="0" smtClean="0">
                <a:latin typeface="+mj-lt"/>
                <a:cs typeface="Times New Roman" pitchFamily="18" charset="0"/>
              </a:rPr>
              <a:t>						</a:t>
            </a:r>
            <a:r>
              <a:rPr lang="hu-HU" dirty="0" smtClean="0">
                <a:cs typeface="Times New Roman" pitchFamily="18" charset="0"/>
              </a:rPr>
              <a:t>‘</a:t>
            </a:r>
            <a:r>
              <a:rPr lang="hu-HU" dirty="0" err="1" smtClean="0">
                <a:latin typeface="+mj-lt"/>
                <a:cs typeface="Times New Roman" pitchFamily="18" charset="0"/>
              </a:rPr>
              <a:t>his</a:t>
            </a:r>
            <a:r>
              <a:rPr lang="hu-HU" dirty="0" smtClean="0">
                <a:latin typeface="+mj-lt"/>
                <a:cs typeface="Times New Roman" pitchFamily="18" charset="0"/>
              </a:rPr>
              <a:t>/</a:t>
            </a:r>
            <a:r>
              <a:rPr lang="hu-HU" dirty="0" err="1" smtClean="0">
                <a:latin typeface="+mj-lt"/>
                <a:cs typeface="Times New Roman" pitchFamily="18" charset="0"/>
              </a:rPr>
              <a:t>her</a:t>
            </a:r>
            <a:r>
              <a:rPr lang="hu-HU" dirty="0" smtClean="0">
                <a:latin typeface="+mj-lt"/>
                <a:cs typeface="Times New Roman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itchFamily="18" charset="0"/>
              </a:rPr>
              <a:t>book</a:t>
            </a:r>
            <a:r>
              <a:rPr lang="hu-HU" dirty="0" smtClean="0">
                <a:latin typeface="+mj-lt"/>
                <a:cs typeface="Times New Roman" pitchFamily="18" charset="0"/>
              </a:rPr>
              <a:t>’</a:t>
            </a:r>
            <a:endParaRPr lang="hu-HU" dirty="0">
              <a:latin typeface="+mj-lt"/>
              <a:cs typeface="Times New Roman" pitchFamily="18" charset="0"/>
            </a:endParaRPr>
          </a:p>
          <a:p>
            <a:pPr marL="514350" indent="-514350" defTabSz="180000">
              <a:buNone/>
            </a:pPr>
            <a:endParaRPr lang="hu-HU" dirty="0" smtClean="0">
              <a:latin typeface="+mj-lt"/>
              <a:cs typeface="Times New Roman" pitchFamily="18" charset="0"/>
            </a:endParaRPr>
          </a:p>
          <a:p>
            <a:pPr marL="514350" indent="-514350" defTabSz="180000">
              <a:buNone/>
            </a:pPr>
            <a:r>
              <a:rPr lang="hu-HU" sz="1200" dirty="0">
                <a:latin typeface="+mj-lt"/>
                <a:cs typeface="Times New Roman" pitchFamily="18" charset="0"/>
              </a:rPr>
              <a:t>	</a:t>
            </a:r>
            <a:r>
              <a:rPr lang="hu-HU" sz="1200" dirty="0" smtClean="0">
                <a:latin typeface="+mj-lt"/>
                <a:cs typeface="Times New Roman" pitchFamily="18" charset="0"/>
              </a:rPr>
              <a:t>	‚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>
                <a:cs typeface="Times New Roman" pitchFamily="18" charset="0"/>
              </a:rPr>
              <a:t>Marking </a:t>
            </a:r>
            <a:r>
              <a:rPr lang="hu-HU" b="1" dirty="0" err="1">
                <a:cs typeface="Times New Roman" pitchFamily="18" charset="0"/>
              </a:rPr>
              <a:t>possessive</a:t>
            </a:r>
            <a:r>
              <a:rPr lang="hu-HU" b="1" dirty="0">
                <a:cs typeface="Times New Roman" pitchFamily="18" charset="0"/>
              </a:rPr>
              <a:t> </a:t>
            </a:r>
            <a:r>
              <a:rPr lang="hu-HU" b="1" dirty="0" err="1">
                <a:cs typeface="Times New Roman" pitchFamily="18" charset="0"/>
              </a:rPr>
              <a:t>relation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516" y="1076979"/>
            <a:ext cx="8712968" cy="5328592"/>
          </a:xfrm>
        </p:spPr>
        <p:txBody>
          <a:bodyPr>
            <a:noAutofit/>
          </a:bodyPr>
          <a:lstStyle/>
          <a:p>
            <a:pPr algn="just" defTabSz="180000">
              <a:buNone/>
            </a:pP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Optional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occurrence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the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unaccusative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subject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of an intransitive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sentence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hu-HU" sz="2400" dirty="0" smtClean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a.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400" b="1" dirty="0" err="1" smtClean="0">
                <a:latin typeface="+mj-lt"/>
                <a:cs typeface="Times New Roman" panose="02020603050405020304" pitchFamily="18" charset="0"/>
              </a:rPr>
              <a:t>guzhdor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+mj-lt"/>
                <a:cs typeface="Times New Roman" panose="02020603050405020304" pitchFamily="18" charset="0"/>
              </a:rPr>
              <a:t>vylyn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400" b="1" dirty="0" err="1" smtClean="0">
                <a:latin typeface="+mj-lt"/>
                <a:cs typeface="Times New Roman" panose="02020603050405020304" pitchFamily="18" charset="0"/>
              </a:rPr>
              <a:t>turyn</a:t>
            </a:r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-ez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latin typeface="+mj-lt"/>
                <a:cs typeface="Times New Roman" panose="02020603050405020304" pitchFamily="18" charset="0"/>
              </a:rPr>
              <a:t>		  </a:t>
            </a:r>
            <a:r>
              <a:rPr lang="en-US" sz="2400" b="1" dirty="0" err="1" smtClean="0">
                <a:latin typeface="+mj-lt"/>
                <a:cs typeface="Times New Roman" panose="02020603050405020304" pitchFamily="18" charset="0"/>
              </a:rPr>
              <a:t>cheber</a:t>
            </a:r>
            <a:endParaRPr lang="hu-HU" sz="2400" b="1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			 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meadow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on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grass-DEF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beautiful</a:t>
            </a: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      	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‘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On the meadow, the grass is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beautiful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’			</a:t>
            </a:r>
            <a:r>
              <a:rPr lang="hu-HU" sz="2400" dirty="0"/>
              <a:t>(</a:t>
            </a:r>
            <a:r>
              <a:rPr lang="hu-HU" sz="2400" dirty="0" err="1"/>
              <a:t>Nikoaleva</a:t>
            </a:r>
            <a:r>
              <a:rPr lang="hu-HU" sz="2400" dirty="0"/>
              <a:t> 2003)</a:t>
            </a:r>
          </a:p>
          <a:p>
            <a:pPr defTabSz="180000">
              <a:buNone/>
            </a:pPr>
            <a:r>
              <a:rPr lang="hu-HU" sz="2400" dirty="0" smtClean="0">
                <a:latin typeface="+mj-lt"/>
              </a:rPr>
              <a:t>	 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400" b="1" dirty="0" err="1" smtClean="0">
                <a:latin typeface="+mj-lt"/>
                <a:cs typeface="Times New Roman" panose="02020603050405020304" pitchFamily="18" charset="0"/>
              </a:rPr>
              <a:t>kar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Diakritikus jelek 1"/>
                <a:cs typeface="Times New Roman" panose="02020603050405020304" pitchFamily="18" charset="0"/>
              </a:rPr>
              <a:t>£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n </a:t>
            </a:r>
            <a:r>
              <a:rPr lang="hu-HU" sz="2400" b="1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2400" b="1" dirty="0" err="1" smtClean="0">
                <a:latin typeface="+mj-lt"/>
                <a:cs typeface="Times New Roman" panose="02020603050405020304" pitchFamily="18" charset="0"/>
              </a:rPr>
              <a:t>kal</a:t>
            </a:r>
            <a:r>
              <a:rPr lang="en-US" sz="2400" b="1" dirty="0" err="1" smtClean="0">
                <a:latin typeface="Diakritikus jelek 1"/>
                <a:cs typeface="Times New Roman" panose="02020603050405020304" pitchFamily="18" charset="0"/>
              </a:rPr>
              <a:t>£</a:t>
            </a:r>
            <a:r>
              <a:rPr lang="en-US" sz="2400" b="1" dirty="0" err="1" smtClean="0">
                <a:latin typeface="+mj-lt"/>
                <a:cs typeface="Times New Roman" panose="02020603050405020304" pitchFamily="18" charset="0"/>
              </a:rPr>
              <a:t>k</a:t>
            </a:r>
            <a:r>
              <a:rPr lang="en-US" sz="24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-</a:t>
            </a:r>
            <a:r>
              <a:rPr lang="en-US" sz="24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ez</a:t>
            </a:r>
            <a:r>
              <a:rPr lang="en-US" sz="2400" b="1" dirty="0">
                <a:latin typeface="+mj-lt"/>
                <a:cs typeface="Times New Roman" panose="02020603050405020304" pitchFamily="18" charset="0"/>
              </a:rPr>
              <a:t>) </a:t>
            </a:r>
            <a:r>
              <a:rPr lang="hu-HU" sz="2400" b="1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2400" b="1" dirty="0" err="1" smtClean="0">
                <a:latin typeface="+mj-lt"/>
                <a:cs typeface="Times New Roman" panose="02020603050405020304" pitchFamily="18" charset="0"/>
              </a:rPr>
              <a:t>tros</a:t>
            </a:r>
            <a:endParaRPr lang="hu-HU" sz="2400" b="1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			 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city-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INE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people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(-3SG) 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many</a:t>
            </a: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	      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‘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There are many people in the city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.’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hu-HU" sz="2400" dirty="0" smtClean="0">
                <a:cs typeface="Times New Roman" panose="02020603050405020304" pitchFamily="18" charset="0"/>
              </a:rPr>
              <a:t>(</a:t>
            </a:r>
            <a:r>
              <a:rPr lang="hu-HU" sz="2400" dirty="0" err="1">
                <a:cs typeface="Times New Roman" panose="02020603050405020304" pitchFamily="18" charset="0"/>
              </a:rPr>
              <a:t>Edygarova</a:t>
            </a:r>
            <a:r>
              <a:rPr lang="hu-HU" sz="2400" dirty="0">
                <a:cs typeface="Times New Roman" panose="02020603050405020304" pitchFamily="18" charset="0"/>
              </a:rPr>
              <a:t> 2015:16)</a:t>
            </a:r>
          </a:p>
          <a:p>
            <a:pPr defTabSz="180000">
              <a:buNone/>
            </a:pPr>
            <a:endParaRPr lang="hu-HU" sz="2400" strike="sngStrike" dirty="0" smtClean="0">
              <a:solidFill>
                <a:srgbClr val="00B05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Common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view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Collinder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1960,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Schlachter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1960, Rédei 1988,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Leinonen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1998, Winkler 2001, 2011, etc.): </a:t>
            </a:r>
          </a:p>
          <a:p>
            <a:pPr marL="0" indent="0" defTabSz="180000">
              <a:buNone/>
            </a:pP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hu-HU" sz="2400" i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ez</a:t>
            </a:r>
            <a:r>
              <a:rPr lang="hu-HU" sz="2400" i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marks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definiteness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in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lack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of a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definite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article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+mj-lt"/>
                <a:cs typeface="Times New Roman" panose="02020603050405020304" pitchFamily="18" charset="0"/>
              </a:rPr>
              <a:t>in</a:t>
            </a:r>
            <a:r>
              <a:rPr lang="hu-HU" sz="2400" dirty="0" smtClean="0">
                <a:latin typeface="+mj-lt"/>
                <a:cs typeface="Times New Roman" panose="02020603050405020304" pitchFamily="18" charset="0"/>
              </a:rPr>
              <a:t> (2a)</a:t>
            </a:r>
            <a:endParaRPr lang="hu-HU" sz="2400" dirty="0">
              <a:latin typeface="+mj-lt"/>
            </a:endParaRPr>
          </a:p>
          <a:p>
            <a:pPr algn="just" defTabSz="180000">
              <a:buNone/>
            </a:pPr>
            <a:endParaRPr lang="hu-HU" sz="2400" dirty="0">
              <a:latin typeface="+mj-lt"/>
            </a:endParaRPr>
          </a:p>
          <a:p>
            <a:pPr defTabSz="180000">
              <a:buNone/>
            </a:pPr>
            <a:endParaRPr lang="hu-HU" sz="2400" dirty="0">
              <a:latin typeface="+mj-lt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Marking </a:t>
            </a:r>
            <a:r>
              <a:rPr lang="en-US" b="1" dirty="0">
                <a:cs typeface="Times New Roman" panose="02020603050405020304" pitchFamily="18" charset="0"/>
              </a:rPr>
              <a:t>subjects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614" y="980728"/>
            <a:ext cx="9036496" cy="5721499"/>
          </a:xfrm>
        </p:spPr>
        <p:txBody>
          <a:bodyPr>
            <a:normAutofit fontScale="25000" lnSpcReduction="20000"/>
          </a:bodyPr>
          <a:lstStyle/>
          <a:p>
            <a:pPr defTabSz="180000">
              <a:buNone/>
            </a:pPr>
            <a:endParaRPr lang="hu-HU" dirty="0" smtClean="0">
              <a:latin typeface="+mj-lt"/>
              <a:cs typeface="Times New Roman" panose="02020603050405020304" pitchFamily="18" charset="0"/>
            </a:endParaRPr>
          </a:p>
          <a:p>
            <a:pPr algn="just" defTabSz="180000">
              <a:buNone/>
            </a:pPr>
            <a:r>
              <a:rPr lang="en-US" sz="11200" dirty="0" err="1" smtClean="0">
                <a:latin typeface="+mj-lt"/>
                <a:cs typeface="Times New Roman" panose="02020603050405020304" pitchFamily="18" charset="0"/>
              </a:rPr>
              <a:t>Udmurt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has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 DOM</a:t>
            </a:r>
            <a:endParaRPr lang="hu-HU" sz="11200" dirty="0" smtClean="0">
              <a:latin typeface="+mj-lt"/>
              <a:cs typeface="Times New Roman" panose="02020603050405020304" pitchFamily="18" charset="0"/>
            </a:endParaRPr>
          </a:p>
          <a:p>
            <a:pPr algn="just" defTabSz="180000">
              <a:buNone/>
            </a:pPr>
            <a:endParaRPr lang="hu-HU" sz="11200" b="1" dirty="0" smtClean="0">
              <a:latin typeface="+mj-lt"/>
              <a:cs typeface="Times New Roman" panose="02020603050405020304" pitchFamily="18" charset="0"/>
            </a:endParaRPr>
          </a:p>
          <a:p>
            <a:pPr algn="just" defTabSz="180000">
              <a:buNone/>
            </a:pP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11200" dirty="0">
                <a:latin typeface="+mj-lt"/>
                <a:cs typeface="Times New Roman" panose="02020603050405020304" pitchFamily="18" charset="0"/>
              </a:rPr>
              <a:t>object is </a:t>
            </a:r>
            <a:r>
              <a:rPr lang="hu-HU" sz="11200" b="1" i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(j)ez-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marked </a:t>
            </a:r>
            <a:r>
              <a:rPr lang="en-US" sz="11200" dirty="0">
                <a:latin typeface="+mj-lt"/>
                <a:cs typeface="Times New Roman" panose="02020603050405020304" pitchFamily="18" charset="0"/>
              </a:rPr>
              <a:t>if definite 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&amp; 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specific </a:t>
            </a:r>
            <a:r>
              <a:rPr lang="en-US" sz="11200" dirty="0">
                <a:latin typeface="+mj-lt"/>
                <a:cs typeface="Times New Roman" panose="02020603050405020304" pitchFamily="18" charset="0"/>
              </a:rPr>
              <a:t>(i.e. topic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)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defTabSz="180000">
              <a:buNone/>
            </a:pP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(3)a. </a:t>
            </a:r>
            <a:r>
              <a:rPr lang="en-US" sz="11200" b="1" dirty="0" smtClean="0">
                <a:latin typeface="+mj-lt"/>
                <a:cs typeface="Times New Roman" panose="02020603050405020304" pitchFamily="18" charset="0"/>
              </a:rPr>
              <a:t>Mon </a:t>
            </a:r>
            <a:r>
              <a:rPr lang="hu-HU" sz="112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11200" b="1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en-US" sz="11200" b="1" dirty="0">
                <a:latin typeface="+mj-lt"/>
                <a:cs typeface="Times New Roman" panose="02020603050405020304" pitchFamily="18" charset="0"/>
              </a:rPr>
              <a:t>so(</a:t>
            </a:r>
            <a:r>
              <a:rPr lang="en-US" sz="11200" b="1" dirty="0" err="1">
                <a:latin typeface="+mj-lt"/>
                <a:cs typeface="Times New Roman" panose="02020603050405020304" pitchFamily="18" charset="0"/>
              </a:rPr>
              <a:t>ze</a:t>
            </a:r>
            <a:r>
              <a:rPr lang="en-US" sz="11200" b="1" dirty="0">
                <a:latin typeface="+mj-lt"/>
                <a:cs typeface="Times New Roman" panose="02020603050405020304" pitchFamily="18" charset="0"/>
              </a:rPr>
              <a:t>)) </a:t>
            </a:r>
            <a:r>
              <a:rPr lang="hu-HU" sz="112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11200" b="1" dirty="0" smtClean="0">
                <a:latin typeface="+mj-lt"/>
                <a:cs typeface="Times New Roman" panose="02020603050405020304" pitchFamily="18" charset="0"/>
              </a:rPr>
              <a:t>*</a:t>
            </a:r>
            <a:r>
              <a:rPr lang="hu-HU" sz="112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11200" b="1" dirty="0" err="1" smtClean="0">
                <a:latin typeface="+mj-lt"/>
                <a:cs typeface="Times New Roman" panose="02020603050405020304" pitchFamily="18" charset="0"/>
              </a:rPr>
              <a:t>kniga</a:t>
            </a:r>
            <a:r>
              <a:rPr lang="en-US" sz="11200" b="1" dirty="0" smtClean="0">
                <a:latin typeface="+mj-lt"/>
                <a:cs typeface="Times New Roman" panose="02020603050405020304" pitchFamily="18" charset="0"/>
              </a:rPr>
              <a:t>/</a:t>
            </a:r>
            <a:r>
              <a:rPr lang="en-US" sz="11200" b="1" dirty="0" err="1" smtClean="0">
                <a:latin typeface="+mj-lt"/>
                <a:cs typeface="Times New Roman" panose="02020603050405020304" pitchFamily="18" charset="0"/>
              </a:rPr>
              <a:t>kniga-</a:t>
            </a:r>
            <a:r>
              <a:rPr lang="en-US" sz="112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jez</a:t>
            </a:r>
            <a:r>
              <a:rPr lang="en-US" sz="11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b="1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11200" b="1" dirty="0" err="1" smtClean="0">
                <a:latin typeface="+mj-lt"/>
                <a:cs typeface="Times New Roman" panose="02020603050405020304" pitchFamily="18" charset="0"/>
              </a:rPr>
              <a:t>utchaj</a:t>
            </a:r>
            <a:r>
              <a:rPr lang="en-US" sz="11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b="1" dirty="0" smtClean="0">
                <a:latin typeface="+mj-lt"/>
                <a:cs typeface="Times New Roman" panose="02020603050405020304" pitchFamily="18" charset="0"/>
              </a:rPr>
              <a:t>						   </a:t>
            </a:r>
            <a:r>
              <a:rPr lang="en-US" sz="11200" b="1" dirty="0" err="1" smtClean="0">
                <a:latin typeface="+mj-lt"/>
                <a:cs typeface="Times New Roman" panose="02020603050405020304" pitchFamily="18" charset="0"/>
              </a:rPr>
              <a:t>otyn</a:t>
            </a:r>
            <a:r>
              <a:rPr lang="en-US" sz="11200" dirty="0">
                <a:latin typeface="+mj-lt"/>
                <a:cs typeface="Times New Roman" panose="02020603050405020304" pitchFamily="18" charset="0"/>
              </a:rPr>
              <a:t>.</a:t>
            </a:r>
            <a:endParaRPr lang="hu-HU" sz="112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			  </a:t>
            </a:r>
            <a:r>
              <a:rPr lang="en-US" sz="11200" dirty="0" err="1" smtClean="0">
                <a:latin typeface="+mj-lt"/>
                <a:cs typeface="Times New Roman" panose="02020603050405020304" pitchFamily="18" charset="0"/>
              </a:rPr>
              <a:t>1</a:t>
            </a:r>
            <a:r>
              <a:rPr lang="en-US" sz="9600" dirty="0" err="1" smtClean="0">
                <a:latin typeface="+mj-lt"/>
                <a:cs typeface="Times New Roman" panose="02020603050405020304" pitchFamily="18" charset="0"/>
              </a:rPr>
              <a:t>SG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11200" dirty="0" err="1" smtClean="0">
                <a:latin typeface="+mj-lt"/>
                <a:cs typeface="Times New Roman" panose="02020603050405020304" pitchFamily="18" charset="0"/>
              </a:rPr>
              <a:t>that.</a:t>
            </a:r>
            <a:r>
              <a:rPr lang="en-US" sz="9600" dirty="0" err="1" smtClean="0">
                <a:latin typeface="+mj-lt"/>
                <a:cs typeface="Times New Roman" panose="02020603050405020304" pitchFamily="18" charset="0"/>
              </a:rPr>
              <a:t>ACC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book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   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/book-</a:t>
            </a:r>
            <a:r>
              <a:rPr lang="en-US" sz="9600" dirty="0" smtClean="0">
                <a:latin typeface="+mj-lt"/>
                <a:cs typeface="Times New Roman" panose="02020603050405020304" pitchFamily="18" charset="0"/>
              </a:rPr>
              <a:t>ACC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11200" dirty="0" err="1" smtClean="0">
                <a:latin typeface="+mj-lt"/>
                <a:cs typeface="Times New Roman" panose="02020603050405020304" pitchFamily="18" charset="0"/>
              </a:rPr>
              <a:t>search.</a:t>
            </a:r>
            <a:r>
              <a:rPr lang="en-US" sz="9600" dirty="0" err="1" smtClean="0">
                <a:latin typeface="+mj-lt"/>
                <a:cs typeface="Times New Roman" panose="02020603050405020304" pitchFamily="18" charset="0"/>
              </a:rPr>
              <a:t>PST.1SG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there</a:t>
            </a:r>
            <a:endParaRPr lang="hu-HU" sz="112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				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‘</a:t>
            </a:r>
            <a:r>
              <a:rPr lang="en-US" sz="11200" dirty="0">
                <a:latin typeface="+mj-lt"/>
                <a:cs typeface="Times New Roman" panose="02020603050405020304" pitchFamily="18" charset="0"/>
              </a:rPr>
              <a:t>I searched for the book there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.’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/>
            </a:r>
            <a:br>
              <a:rPr lang="hu-HU" sz="11200" dirty="0" smtClean="0">
                <a:latin typeface="+mj-lt"/>
                <a:cs typeface="Times New Roman" panose="02020603050405020304" pitchFamily="18" charset="0"/>
              </a:rPr>
            </a:br>
            <a:endParaRPr lang="hu-HU" sz="11200" dirty="0">
              <a:latin typeface="+mj-lt"/>
              <a:cs typeface="Times New Roman" panose="02020603050405020304" pitchFamily="18" charset="0"/>
            </a:endParaRPr>
          </a:p>
          <a:p>
            <a:pPr algn="just" defTabSz="180000">
              <a:buNone/>
            </a:pP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The object is </a:t>
            </a:r>
            <a:r>
              <a:rPr lang="hu-HU" sz="11200" dirty="0" err="1" smtClean="0">
                <a:latin typeface="+mj-lt"/>
                <a:cs typeface="Times New Roman" panose="02020603050405020304" pitchFamily="18" charset="0"/>
              </a:rPr>
              <a:t>not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b="1" i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(j)ez-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marked if 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non-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specific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defTabSz="180000">
              <a:buNone/>
            </a:pP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b</a:t>
            </a:r>
            <a:r>
              <a:rPr lang="en-US" sz="11200" b="1" dirty="0">
                <a:latin typeface="+mj-lt"/>
                <a:cs typeface="Times New Roman" panose="02020603050405020304" pitchFamily="18" charset="0"/>
              </a:rPr>
              <a:t>. Mon </a:t>
            </a:r>
            <a:r>
              <a:rPr lang="en-US" sz="11200" b="1" dirty="0" err="1">
                <a:latin typeface="+mj-lt"/>
                <a:cs typeface="Times New Roman" panose="02020603050405020304" pitchFamily="18" charset="0"/>
              </a:rPr>
              <a:t>kniga</a:t>
            </a:r>
            <a:r>
              <a:rPr lang="en-US" sz="11200" b="1" dirty="0">
                <a:latin typeface="+mj-lt"/>
                <a:cs typeface="Times New Roman" panose="02020603050405020304" pitchFamily="18" charset="0"/>
              </a:rPr>
              <a:t>/*</a:t>
            </a:r>
            <a:r>
              <a:rPr lang="en-US" sz="11200" b="1" dirty="0" err="1">
                <a:latin typeface="+mj-lt"/>
                <a:cs typeface="Times New Roman" panose="02020603050405020304" pitchFamily="18" charset="0"/>
              </a:rPr>
              <a:t>kniga-</a:t>
            </a:r>
            <a:r>
              <a:rPr lang="en-US" sz="112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jez</a:t>
            </a:r>
            <a:r>
              <a:rPr lang="en-US" sz="1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b="1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11200" b="1" dirty="0" err="1" smtClean="0">
                <a:latin typeface="+mj-lt"/>
                <a:cs typeface="Times New Roman" panose="02020603050405020304" pitchFamily="18" charset="0"/>
              </a:rPr>
              <a:t>utchas’ko</a:t>
            </a:r>
            <a:r>
              <a:rPr lang="en-US" sz="11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b="1" dirty="0" smtClean="0">
                <a:latin typeface="+mj-lt"/>
                <a:cs typeface="Times New Roman" panose="02020603050405020304" pitchFamily="18" charset="0"/>
              </a:rPr>
              <a:t>			 </a:t>
            </a:r>
            <a:r>
              <a:rPr lang="en-US" sz="11200" b="1" dirty="0" err="1" smtClean="0">
                <a:latin typeface="+mj-lt"/>
                <a:cs typeface="Times New Roman" panose="02020603050405020304" pitchFamily="18" charset="0"/>
              </a:rPr>
              <a:t>gubios</a:t>
            </a:r>
            <a:r>
              <a:rPr lang="en-US" sz="11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b="1" dirty="0" smtClean="0">
                <a:latin typeface="+mj-lt"/>
                <a:cs typeface="Times New Roman" panose="02020603050405020304" pitchFamily="18" charset="0"/>
              </a:rPr>
              <a:t>		      	 </a:t>
            </a:r>
            <a:r>
              <a:rPr lang="en-US" sz="11200" b="1" dirty="0" err="1" smtClean="0">
                <a:latin typeface="+mj-lt"/>
                <a:cs typeface="Times New Roman" panose="02020603050405020304" pitchFamily="18" charset="0"/>
              </a:rPr>
              <a:t>s’arys</a:t>
            </a:r>
            <a:r>
              <a:rPr lang="en-US" sz="11200" b="1" dirty="0">
                <a:latin typeface="+mj-lt"/>
                <a:cs typeface="Times New Roman" panose="02020603050405020304" pitchFamily="18" charset="0"/>
              </a:rPr>
              <a:t>’.</a:t>
            </a:r>
            <a:endParaRPr lang="hu-HU" sz="11200" b="1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11200" dirty="0" err="1" smtClean="0">
                <a:latin typeface="+mj-lt"/>
                <a:cs typeface="Times New Roman" panose="02020603050405020304" pitchFamily="18" charset="0"/>
              </a:rPr>
              <a:t>1</a:t>
            </a:r>
            <a:r>
              <a:rPr lang="en-US" sz="9600" dirty="0" err="1" smtClean="0">
                <a:latin typeface="+mj-lt"/>
                <a:cs typeface="Times New Roman" panose="02020603050405020304" pitchFamily="18" charset="0"/>
              </a:rPr>
              <a:t>SG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  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book/book-</a:t>
            </a:r>
            <a:r>
              <a:rPr lang="en-US" sz="9600" dirty="0" smtClean="0">
                <a:latin typeface="+mj-lt"/>
                <a:cs typeface="Times New Roman" panose="02020603050405020304" pitchFamily="18" charset="0"/>
              </a:rPr>
              <a:t>ACC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 	  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search.</a:t>
            </a:r>
            <a:r>
              <a:rPr lang="en-US" sz="9600" dirty="0" smtClean="0">
                <a:latin typeface="+mj-lt"/>
                <a:cs typeface="Times New Roman" panose="02020603050405020304" pitchFamily="18" charset="0"/>
              </a:rPr>
              <a:t>PST.1SG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 mushroom.</a:t>
            </a:r>
            <a:r>
              <a:rPr lang="en-US" sz="9600" dirty="0" smtClean="0">
                <a:latin typeface="+mj-lt"/>
                <a:cs typeface="Times New Roman" panose="02020603050405020304" pitchFamily="18" charset="0"/>
              </a:rPr>
              <a:t>PL</a:t>
            </a:r>
            <a:r>
              <a:rPr lang="hu-HU" sz="9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about</a:t>
            </a:r>
            <a:endParaRPr lang="hu-HU" sz="112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11200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11200" dirty="0" smtClean="0">
                <a:latin typeface="+mj-lt"/>
                <a:cs typeface="Times New Roman" panose="02020603050405020304" pitchFamily="18" charset="0"/>
              </a:rPr>
              <a:t>‘</a:t>
            </a:r>
            <a:r>
              <a:rPr lang="en-US" sz="11200" dirty="0">
                <a:latin typeface="+mj-lt"/>
                <a:cs typeface="Times New Roman" panose="02020603050405020304" pitchFamily="18" charset="0"/>
              </a:rPr>
              <a:t>I am searching for a book about mushrooms.’</a:t>
            </a:r>
            <a:endParaRPr lang="hu-HU" sz="11200" dirty="0">
              <a:latin typeface="+mj-lt"/>
              <a:cs typeface="Times New Roman" panose="02020603050405020304" pitchFamily="18" charset="0"/>
            </a:endParaRPr>
          </a:p>
          <a:p>
            <a:pPr algn="just" defTabSz="180000">
              <a:buNone/>
            </a:pPr>
            <a:endParaRPr lang="hu-HU" sz="7000" dirty="0" smtClean="0">
              <a:latin typeface="+mj-lt"/>
            </a:endParaRPr>
          </a:p>
          <a:p>
            <a:pPr algn="just" defTabSz="180000">
              <a:buNone/>
            </a:pPr>
            <a:endParaRPr lang="hu-HU" sz="7000" dirty="0">
              <a:latin typeface="+mj-lt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56291"/>
            <a:ext cx="8229600" cy="924437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Marking </a:t>
            </a:r>
            <a:r>
              <a:rPr lang="hu-HU" b="1" dirty="0">
                <a:cs typeface="Times New Roman" panose="02020603050405020304" pitchFamily="18" charset="0"/>
              </a:rPr>
              <a:t>o</a:t>
            </a:r>
            <a:r>
              <a:rPr lang="en-US" b="1" dirty="0" err="1" smtClean="0">
                <a:cs typeface="Times New Roman" panose="02020603050405020304" pitchFamily="18" charset="0"/>
              </a:rPr>
              <a:t>bjects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80120"/>
            <a:ext cx="8856984" cy="5157192"/>
          </a:xfrm>
        </p:spPr>
        <p:txBody>
          <a:bodyPr>
            <a:normAutofit fontScale="62500" lnSpcReduction="20000"/>
          </a:bodyPr>
          <a:lstStyle/>
          <a:p>
            <a:pPr algn="just" defTabSz="180000">
              <a:buNone/>
            </a:pPr>
            <a:r>
              <a:rPr lang="en-US" sz="3800" dirty="0" smtClean="0"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sz="3800" dirty="0">
                <a:latin typeface="+mj-lt"/>
                <a:cs typeface="Times New Roman" panose="02020603050405020304" pitchFamily="18" charset="0"/>
              </a:rPr>
              <a:t>suffix obligatory appears both with synthetic </a:t>
            </a:r>
            <a:r>
              <a:rPr lang="en-US" sz="3800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sz="3800" dirty="0" smtClean="0">
                <a:latin typeface="+mj-lt"/>
                <a:cs typeface="Times New Roman" panose="02020603050405020304" pitchFamily="18" charset="0"/>
              </a:rPr>
              <a:t>4</a:t>
            </a:r>
            <a:r>
              <a:rPr lang="en-US" sz="3800" dirty="0" smtClean="0">
                <a:latin typeface="+mj-lt"/>
                <a:cs typeface="Times New Roman" panose="02020603050405020304" pitchFamily="18" charset="0"/>
              </a:rPr>
              <a:t>a</a:t>
            </a:r>
            <a:r>
              <a:rPr lang="en-US" sz="3800" dirty="0">
                <a:latin typeface="+mj-lt"/>
                <a:cs typeface="Times New Roman" panose="02020603050405020304" pitchFamily="18" charset="0"/>
              </a:rPr>
              <a:t>) </a:t>
            </a:r>
            <a:r>
              <a:rPr lang="en-US" sz="3800" dirty="0" smtClean="0">
                <a:latin typeface="+mj-lt"/>
                <a:cs typeface="Times New Roman" panose="02020603050405020304" pitchFamily="18" charset="0"/>
              </a:rPr>
              <a:t>and</a:t>
            </a:r>
            <a:r>
              <a:rPr lang="hu-HU" sz="3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800" dirty="0" smtClean="0">
                <a:latin typeface="+mj-lt"/>
                <a:cs typeface="Times New Roman" panose="02020603050405020304" pitchFamily="18" charset="0"/>
              </a:rPr>
              <a:t>analytic (</a:t>
            </a:r>
            <a:r>
              <a:rPr lang="hu-HU" sz="3800" dirty="0" smtClean="0">
                <a:latin typeface="+mj-lt"/>
                <a:cs typeface="Times New Roman" panose="02020603050405020304" pitchFamily="18" charset="0"/>
              </a:rPr>
              <a:t>4</a:t>
            </a:r>
            <a:r>
              <a:rPr lang="en-US" sz="3800" dirty="0" smtClean="0">
                <a:latin typeface="+mj-lt"/>
                <a:cs typeface="Times New Roman" panose="02020603050405020304" pitchFamily="18" charset="0"/>
              </a:rPr>
              <a:t>b</a:t>
            </a:r>
            <a:r>
              <a:rPr lang="en-US" sz="3800" dirty="0">
                <a:latin typeface="+mj-lt"/>
                <a:cs typeface="Times New Roman" panose="02020603050405020304" pitchFamily="18" charset="0"/>
              </a:rPr>
              <a:t>) causative constructions marking the </a:t>
            </a:r>
            <a:r>
              <a:rPr lang="hu-HU" sz="3800" dirty="0" err="1">
                <a:latin typeface="+mj-lt"/>
                <a:cs typeface="Times New Roman" panose="02020603050405020304" pitchFamily="18" charset="0"/>
              </a:rPr>
              <a:t>C</a:t>
            </a:r>
            <a:r>
              <a:rPr lang="en-US" sz="3800" dirty="0" err="1" smtClean="0">
                <a:latin typeface="+mj-lt"/>
                <a:cs typeface="Times New Roman" panose="02020603050405020304" pitchFamily="18" charset="0"/>
              </a:rPr>
              <a:t>ausee</a:t>
            </a:r>
            <a:r>
              <a:rPr lang="en-US" sz="3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800" dirty="0">
                <a:latin typeface="+mj-lt"/>
                <a:cs typeface="Times New Roman" panose="02020603050405020304" pitchFamily="18" charset="0"/>
              </a:rPr>
              <a:t>argument of the predicate.</a:t>
            </a:r>
            <a:endParaRPr lang="hu-HU" sz="38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endParaRPr lang="hu-HU" dirty="0" smtClean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sz="4500" dirty="0">
                <a:latin typeface="+mj-lt"/>
                <a:cs typeface="Times New Roman" panose="02020603050405020304" pitchFamily="18" charset="0"/>
              </a:rPr>
              <a:t>4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) </a:t>
            </a:r>
            <a:r>
              <a:rPr lang="en-US" sz="4500" dirty="0">
                <a:latin typeface="+mj-lt"/>
                <a:cs typeface="Times New Roman" panose="02020603050405020304" pitchFamily="18" charset="0"/>
              </a:rPr>
              <a:t>a. </a:t>
            </a: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Sasha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pi-</a:t>
            </a:r>
            <a:r>
              <a:rPr lang="en-US" sz="45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jez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4500" b="1" dirty="0" err="1" smtClean="0">
                <a:latin typeface="+mj-lt"/>
                <a:cs typeface="Times New Roman" panose="02020603050405020304" pitchFamily="18" charset="0"/>
              </a:rPr>
              <a:t>kniga-</a:t>
            </a:r>
            <a:r>
              <a:rPr lang="en-US" sz="45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jez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4500" b="1" dirty="0" err="1" smtClean="0">
                <a:latin typeface="+mj-lt"/>
                <a:cs typeface="Times New Roman" panose="02020603050405020304" pitchFamily="18" charset="0"/>
              </a:rPr>
              <a:t>lydzhy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-t-</a:t>
            </a:r>
            <a:r>
              <a:rPr lang="en-US" sz="4500" b="1" dirty="0" err="1" smtClean="0">
                <a:latin typeface="+mj-lt"/>
                <a:cs typeface="Times New Roman" panose="02020603050405020304" pitchFamily="18" charset="0"/>
              </a:rPr>
              <a:t>iz</a:t>
            </a:r>
            <a:r>
              <a:rPr lang="en-US" sz="4500" i="1" dirty="0">
                <a:latin typeface="+mj-lt"/>
                <a:cs typeface="Times New Roman" panose="02020603050405020304" pitchFamily="18" charset="0"/>
              </a:rPr>
              <a:t>.</a:t>
            </a:r>
            <a:endParaRPr lang="hu-HU" sz="45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en-US" sz="4500" dirty="0" err="1" smtClean="0">
                <a:latin typeface="+mj-lt"/>
                <a:cs typeface="Times New Roman" panose="02020603050405020304" pitchFamily="18" charset="0"/>
              </a:rPr>
              <a:t>Sasha.NOM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boy-ACC </a:t>
            </a:r>
            <a:r>
              <a:rPr lang="en-US" sz="4500" dirty="0">
                <a:latin typeface="+mj-lt"/>
                <a:cs typeface="Times New Roman" panose="02020603050405020304" pitchFamily="18" charset="0"/>
              </a:rPr>
              <a:t>book-ACC </a:t>
            </a: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read-CAUS-PST.3SG</a:t>
            </a:r>
            <a:endParaRPr lang="hu-HU" sz="45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‘</a:t>
            </a:r>
            <a:r>
              <a:rPr lang="en-US" sz="4500" dirty="0">
                <a:latin typeface="+mj-lt"/>
                <a:cs typeface="Times New Roman" panose="02020603050405020304" pitchFamily="18" charset="0"/>
              </a:rPr>
              <a:t>Sasha made the/a boy read the book.’</a:t>
            </a:r>
            <a:endParaRPr lang="hu-HU" sz="45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endParaRPr lang="hu-HU" sz="4500" dirty="0" smtClean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4000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4000" dirty="0" smtClean="0">
                <a:latin typeface="+mj-lt"/>
                <a:cs typeface="Times New Roman" panose="02020603050405020304" pitchFamily="18" charset="0"/>
              </a:rPr>
              <a:t>b</a:t>
            </a:r>
            <a:r>
              <a:rPr lang="en-US" sz="4000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so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en-US" sz="4500" b="1" dirty="0" err="1" smtClean="0">
                <a:latin typeface="+mj-lt"/>
                <a:cs typeface="Times New Roman" panose="02020603050405020304" pitchFamily="18" charset="0"/>
              </a:rPr>
              <a:t>peres</a:t>
            </a:r>
            <a:r>
              <a:rPr lang="en-US" sz="4500" b="1" dirty="0" err="1">
                <a:latin typeface="+mj-lt"/>
                <a:cs typeface="Times New Roman" panose="02020603050405020304" pitchFamily="18" charset="0"/>
              </a:rPr>
              <a:t>’</a:t>
            </a:r>
            <a:r>
              <a:rPr lang="en-US" sz="45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4500" b="1" dirty="0" err="1" smtClean="0">
                <a:latin typeface="+mj-lt"/>
                <a:cs typeface="Times New Roman" panose="02020603050405020304" pitchFamily="18" charset="0"/>
              </a:rPr>
              <a:t>kyshno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so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	 </a:t>
            </a:r>
            <a:r>
              <a:rPr lang="en-US" sz="4500" b="1" dirty="0" err="1" smtClean="0">
                <a:latin typeface="+mj-lt"/>
                <a:cs typeface="Times New Roman" panose="02020603050405020304" pitchFamily="18" charset="0"/>
              </a:rPr>
              <a:t>nyl-</a:t>
            </a:r>
            <a:r>
              <a:rPr lang="en-US" sz="4500" b="1" dirty="0" err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ez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4500" b="1" dirty="0" err="1" smtClean="0">
                <a:latin typeface="+mj-lt"/>
                <a:cs typeface="Times New Roman" panose="02020603050405020304" pitchFamily="18" charset="0"/>
              </a:rPr>
              <a:t>min’ts‘o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4500" b="1" dirty="0" err="1" smtClean="0">
                <a:latin typeface="+mj-lt"/>
                <a:cs typeface="Times New Roman" panose="02020603050405020304" pitchFamily="18" charset="0"/>
              </a:rPr>
              <a:t>estyny</a:t>
            </a:r>
            <a:r>
              <a:rPr lang="en-US" sz="45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4500" b="1" dirty="0" smtClean="0">
                <a:latin typeface="+mj-lt"/>
                <a:cs typeface="Times New Roman" panose="02020603050405020304" pitchFamily="18" charset="0"/>
              </a:rPr>
              <a:t>		</a:t>
            </a: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hu-HU" sz="4500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that </a:t>
            </a: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old </a:t>
            </a: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		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woman </a:t>
            </a: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that girl-ACC </a:t>
            </a: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sauna </a:t>
            </a: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		</a:t>
            </a:r>
            <a:r>
              <a:rPr lang="en-US" sz="4500" dirty="0" err="1" smtClean="0">
                <a:latin typeface="+mj-lt"/>
                <a:cs typeface="Times New Roman" panose="02020603050405020304" pitchFamily="18" charset="0"/>
              </a:rPr>
              <a:t>to.heat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hu-HU" sz="4500" dirty="0" smtClean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4500" b="1" dirty="0" smtClean="0">
                <a:cs typeface="Times New Roman" panose="02020603050405020304" pitchFamily="18" charset="0"/>
              </a:rPr>
              <a:t>					</a:t>
            </a:r>
            <a:r>
              <a:rPr lang="en-US" sz="4500" b="1" dirty="0" err="1" smtClean="0">
                <a:cs typeface="Times New Roman" panose="02020603050405020304" pitchFamily="18" charset="0"/>
              </a:rPr>
              <a:t>kosem</a:t>
            </a:r>
            <a:endParaRPr lang="hu-HU" sz="4500" b="1" dirty="0"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ordered</a:t>
            </a:r>
            <a:endParaRPr lang="hu-HU" sz="4500" dirty="0">
              <a:latin typeface="+mj-lt"/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sz="4500" dirty="0" smtClean="0">
                <a:latin typeface="+mj-lt"/>
                <a:cs typeface="Times New Roman" panose="02020603050405020304" pitchFamily="18" charset="0"/>
              </a:rPr>
              <a:t>					</a:t>
            </a:r>
            <a:r>
              <a:rPr lang="en-US" sz="4500" dirty="0" smtClean="0">
                <a:latin typeface="+mj-lt"/>
                <a:cs typeface="Times New Roman" panose="02020603050405020304" pitchFamily="18" charset="0"/>
              </a:rPr>
              <a:t>‘</a:t>
            </a:r>
            <a:r>
              <a:rPr lang="en-US" sz="4500" dirty="0">
                <a:latin typeface="+mj-lt"/>
                <a:cs typeface="Times New Roman" panose="02020603050405020304" pitchFamily="18" charset="0"/>
              </a:rPr>
              <a:t>The old woman ordered the girl to heat a sauna.’ </a:t>
            </a:r>
            <a:endParaRPr lang="hu-HU" sz="4500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1650" y="0"/>
            <a:ext cx="8229600" cy="1080120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Marking </a:t>
            </a:r>
            <a:r>
              <a:rPr lang="en-US" b="1" dirty="0">
                <a:cs typeface="Times New Roman" panose="02020603050405020304" pitchFamily="18" charset="0"/>
              </a:rPr>
              <a:t>the </a:t>
            </a:r>
            <a:r>
              <a:rPr lang="en-US" b="1" dirty="0" err="1">
                <a:cs typeface="Times New Roman" panose="02020603050405020304" pitchFamily="18" charset="0"/>
              </a:rPr>
              <a:t>Causee</a:t>
            </a:r>
            <a:r>
              <a:rPr lang="en-US" b="1" dirty="0"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cs typeface="Times New Roman" panose="02020603050405020304" pitchFamily="18" charset="0"/>
              </a:rPr>
              <a:t>argument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defTabSz="180000">
              <a:buNone/>
            </a:pPr>
            <a:r>
              <a:rPr lang="en-US" dirty="0" smtClean="0">
                <a:cs typeface="Times New Roman" panose="02020603050405020304" pitchFamily="18" charset="0"/>
              </a:rPr>
              <a:t>In </a:t>
            </a:r>
            <a:r>
              <a:rPr lang="en-US" dirty="0">
                <a:cs typeface="Times New Roman" panose="02020603050405020304" pitchFamily="18" charset="0"/>
              </a:rPr>
              <a:t>contrastive phrases (topics or foci) the </a:t>
            </a:r>
            <a:r>
              <a:rPr lang="en-US" dirty="0" smtClean="0">
                <a:cs typeface="Times New Roman" panose="02020603050405020304" pitchFamily="18" charset="0"/>
              </a:rPr>
              <a:t>adjective </a:t>
            </a:r>
            <a:r>
              <a:rPr lang="en-US" dirty="0">
                <a:cs typeface="Times New Roman" panose="02020603050405020304" pitchFamily="18" charset="0"/>
              </a:rPr>
              <a:t>is always marked</a:t>
            </a:r>
            <a:r>
              <a:rPr lang="en-US" dirty="0" smtClean="0">
                <a:cs typeface="Times New Roman" panose="02020603050405020304" pitchFamily="18" charset="0"/>
              </a:rPr>
              <a:t>.</a:t>
            </a:r>
            <a:endParaRPr lang="hu-HU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dirty="0" err="1" smtClean="0">
                <a:cs typeface="Times New Roman" panose="02020603050405020304" pitchFamily="18" charset="0"/>
              </a:rPr>
              <a:t>Context</a:t>
            </a:r>
            <a:r>
              <a:rPr lang="hu-HU" dirty="0" smtClean="0">
                <a:cs typeface="Times New Roman" panose="02020603050405020304" pitchFamily="18" charset="0"/>
              </a:rPr>
              <a:t>: </a:t>
            </a:r>
            <a:r>
              <a:rPr lang="hu-HU" dirty="0" err="1" smtClean="0">
                <a:cs typeface="Times New Roman" panose="02020603050405020304" pitchFamily="18" charset="0"/>
              </a:rPr>
              <a:t>There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were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two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brothers</a:t>
            </a:r>
            <a:r>
              <a:rPr lang="hu-HU" dirty="0" smtClean="0">
                <a:cs typeface="Times New Roman" panose="02020603050405020304" pitchFamily="18" charset="0"/>
              </a:rPr>
              <a:t>.  </a:t>
            </a:r>
            <a:endParaRPr lang="hu-HU" dirty="0">
              <a:cs typeface="Times New Roman" panose="02020603050405020304" pitchFamily="18" charset="0"/>
            </a:endParaRPr>
          </a:p>
          <a:p>
            <a:pPr marL="514350" indent="-514350" defTabSz="180000">
              <a:buAutoNum type="arabicParenBoth" startAt="5"/>
            </a:pPr>
            <a:r>
              <a:rPr lang="en-US" b="1" dirty="0" smtClean="0">
                <a:cs typeface="Times New Roman" panose="02020603050405020304" pitchFamily="18" charset="0"/>
              </a:rPr>
              <a:t>(…) </a:t>
            </a:r>
            <a:r>
              <a:rPr lang="en-US" b="1" dirty="0" err="1" smtClean="0">
                <a:cs typeface="Times New Roman" panose="02020603050405020304" pitchFamily="18" charset="0"/>
              </a:rPr>
              <a:t>pokchi</a:t>
            </a:r>
            <a:r>
              <a:rPr lang="en-US" b="1" dirty="0" smtClean="0">
                <a:cs typeface="Times New Roman" panose="02020603050405020304" pitchFamily="18" charset="0"/>
              </a:rPr>
              <a:t>-</a:t>
            </a: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en-US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cs typeface="Times New Roman" panose="02020603050405020304" pitchFamily="18" charset="0"/>
              </a:rPr>
              <a:t>				</a:t>
            </a:r>
            <a:r>
              <a:rPr lang="en-US" b="1" dirty="0" smtClean="0">
                <a:cs typeface="Times New Roman" panose="02020603050405020304" pitchFamily="18" charset="0"/>
              </a:rPr>
              <a:t>brat </a:t>
            </a:r>
            <a:r>
              <a:rPr lang="hu-HU" b="1" dirty="0" smtClean="0">
                <a:cs typeface="Times New Roman" panose="02020603050405020304" pitchFamily="18" charset="0"/>
              </a:rPr>
              <a:t>		</a:t>
            </a:r>
            <a:r>
              <a:rPr lang="en-US" b="1" dirty="0" err="1" smtClean="0">
                <a:cs typeface="Times New Roman" panose="02020603050405020304" pitchFamily="18" charset="0"/>
              </a:rPr>
              <a:t>kuaner</a:t>
            </a:r>
            <a:r>
              <a:rPr lang="en-US" b="1" dirty="0">
                <a:cs typeface="Times New Roman" panose="02020603050405020304" pitchFamily="18" charset="0"/>
              </a:rPr>
              <a:t>, </a:t>
            </a:r>
            <a:r>
              <a:rPr lang="hu-HU" b="1" dirty="0" smtClean="0">
                <a:cs typeface="Times New Roman" panose="02020603050405020304" pitchFamily="18" charset="0"/>
              </a:rPr>
              <a:t>	</a:t>
            </a:r>
            <a:r>
              <a:rPr lang="en-US" b="1" dirty="0" err="1" smtClean="0">
                <a:cs typeface="Times New Roman" panose="02020603050405020304" pitchFamily="18" charset="0"/>
              </a:rPr>
              <a:t>byzym-</a:t>
            </a:r>
            <a:r>
              <a:rPr lang="en-US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cs typeface="Times New Roman" panose="02020603050405020304" pitchFamily="18" charset="0"/>
              </a:rPr>
              <a:t>		</a:t>
            </a:r>
            <a:r>
              <a:rPr lang="hu-HU" dirty="0" smtClean="0">
                <a:cs typeface="Times New Roman" panose="02020603050405020304" pitchFamily="18" charset="0"/>
              </a:rPr>
              <a:t>				</a:t>
            </a:r>
            <a:r>
              <a:rPr lang="en-US" dirty="0" smtClean="0">
                <a:cs typeface="Times New Roman" panose="02020603050405020304" pitchFamily="18" charset="0"/>
              </a:rPr>
              <a:t>young-3SG </a:t>
            </a:r>
            <a:r>
              <a:rPr lang="hu-HU" dirty="0" smtClean="0">
                <a:cs typeface="Times New Roman" panose="02020603050405020304" pitchFamily="18" charset="0"/>
              </a:rPr>
              <a:t>	</a:t>
            </a:r>
            <a:r>
              <a:rPr lang="en-US" dirty="0" smtClean="0">
                <a:cs typeface="Times New Roman" panose="02020603050405020304" pitchFamily="18" charset="0"/>
              </a:rPr>
              <a:t>brother </a:t>
            </a:r>
            <a:r>
              <a:rPr lang="hu-HU" dirty="0" smtClean="0">
                <a:cs typeface="Times New Roman" panose="02020603050405020304" pitchFamily="18" charset="0"/>
              </a:rPr>
              <a:t>	</a:t>
            </a:r>
            <a:r>
              <a:rPr lang="en-US" dirty="0" smtClean="0">
                <a:cs typeface="Times New Roman" panose="02020603050405020304" pitchFamily="18" charset="0"/>
              </a:rPr>
              <a:t>poor </a:t>
            </a:r>
            <a:r>
              <a:rPr lang="hu-HU" dirty="0" smtClean="0">
                <a:cs typeface="Times New Roman" panose="02020603050405020304" pitchFamily="18" charset="0"/>
              </a:rPr>
              <a:t>			</a:t>
            </a:r>
            <a:r>
              <a:rPr lang="en-US" dirty="0" smtClean="0">
                <a:cs typeface="Times New Roman" panose="02020603050405020304" pitchFamily="18" charset="0"/>
              </a:rPr>
              <a:t>old-3SG </a:t>
            </a:r>
            <a:r>
              <a:rPr lang="hu-HU" dirty="0" smtClean="0">
                <a:cs typeface="Times New Roman" panose="02020603050405020304" pitchFamily="18" charset="0"/>
              </a:rPr>
              <a:t>		</a:t>
            </a:r>
          </a:p>
          <a:p>
            <a:pPr marL="0" indent="0" defTabSz="180000">
              <a:buNone/>
            </a:pPr>
            <a:r>
              <a:rPr lang="hu-HU" b="1" dirty="0" smtClean="0">
                <a:cs typeface="Times New Roman" panose="02020603050405020304" pitchFamily="18" charset="0"/>
              </a:rPr>
              <a:t>			</a:t>
            </a:r>
            <a:r>
              <a:rPr lang="en-US" b="1" dirty="0" smtClean="0">
                <a:cs typeface="Times New Roman" panose="02020603050405020304" pitchFamily="18" charset="0"/>
              </a:rPr>
              <a:t>brat </a:t>
            </a:r>
            <a:r>
              <a:rPr lang="hu-HU" b="1" dirty="0">
                <a:cs typeface="Times New Roman" panose="02020603050405020304" pitchFamily="18" charset="0"/>
              </a:rPr>
              <a:t>		</a:t>
            </a:r>
            <a:r>
              <a:rPr lang="en-US" b="1" dirty="0" err="1">
                <a:cs typeface="Times New Roman" panose="02020603050405020304" pitchFamily="18" charset="0"/>
              </a:rPr>
              <a:t>uzyr</a:t>
            </a:r>
            <a:endParaRPr lang="hu-HU" b="1" dirty="0">
              <a:cs typeface="Times New Roman" panose="02020603050405020304" pitchFamily="18" charset="0"/>
            </a:endParaRPr>
          </a:p>
          <a:p>
            <a:pPr marL="0" indent="0" defTabSz="180000">
              <a:buNone/>
            </a:pPr>
            <a:r>
              <a:rPr lang="hu-HU" dirty="0" smtClean="0">
                <a:cs typeface="Times New Roman" panose="02020603050405020304" pitchFamily="18" charset="0"/>
              </a:rPr>
              <a:t>			</a:t>
            </a:r>
            <a:r>
              <a:rPr lang="en-US" dirty="0" smtClean="0">
                <a:cs typeface="Times New Roman" panose="02020603050405020304" pitchFamily="18" charset="0"/>
              </a:rPr>
              <a:t>brother </a:t>
            </a:r>
            <a:r>
              <a:rPr lang="en-US" dirty="0">
                <a:cs typeface="Times New Roman" panose="02020603050405020304" pitchFamily="18" charset="0"/>
              </a:rPr>
              <a:t>rich</a:t>
            </a:r>
            <a:endParaRPr lang="hu-HU" dirty="0"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dirty="0" smtClean="0">
                <a:cs typeface="Times New Roman" panose="02020603050405020304" pitchFamily="18" charset="0"/>
              </a:rPr>
              <a:t>		</a:t>
            </a:r>
            <a:r>
              <a:rPr lang="en-US" dirty="0" smtClean="0">
                <a:cs typeface="Times New Roman" panose="02020603050405020304" pitchFamily="18" charset="0"/>
              </a:rPr>
              <a:t>‘(…), </a:t>
            </a:r>
            <a:r>
              <a:rPr lang="en-US" dirty="0">
                <a:cs typeface="Times New Roman" panose="02020603050405020304" pitchFamily="18" charset="0"/>
              </a:rPr>
              <a:t>the younger brother was poor, the older </a:t>
            </a:r>
            <a:r>
              <a:rPr lang="hu-HU" dirty="0" smtClean="0">
                <a:cs typeface="Times New Roman" panose="02020603050405020304" pitchFamily="18" charset="0"/>
              </a:rPr>
              <a:t>			</a:t>
            </a:r>
            <a:r>
              <a:rPr lang="en-US" dirty="0" smtClean="0">
                <a:cs typeface="Times New Roman" panose="02020603050405020304" pitchFamily="18" charset="0"/>
              </a:rPr>
              <a:t>brother </a:t>
            </a:r>
            <a:r>
              <a:rPr lang="en-US" dirty="0">
                <a:cs typeface="Times New Roman" panose="02020603050405020304" pitchFamily="18" charset="0"/>
              </a:rPr>
              <a:t>was rich’</a:t>
            </a:r>
            <a:endParaRPr lang="hu-HU" dirty="0">
              <a:cs typeface="Times New Roman" panose="02020603050405020304" pitchFamily="18" charset="0"/>
            </a:endParaRPr>
          </a:p>
          <a:p>
            <a:pPr defTabSz="180000">
              <a:buNone/>
            </a:pPr>
            <a:endParaRPr lang="hu-HU" dirty="0" smtClean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1306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Marking </a:t>
            </a:r>
            <a:r>
              <a:rPr lang="hu-HU" b="1" dirty="0">
                <a:cs typeface="Times New Roman" panose="02020603050405020304" pitchFamily="18" charset="0"/>
              </a:rPr>
              <a:t>C</a:t>
            </a:r>
            <a:r>
              <a:rPr lang="en-US" b="1" dirty="0" err="1">
                <a:cs typeface="Times New Roman" panose="02020603050405020304" pitchFamily="18" charset="0"/>
              </a:rPr>
              <a:t>ontrast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 defTabSz="180000">
              <a:buNone/>
            </a:pPr>
            <a:r>
              <a:rPr lang="hu-HU" dirty="0" err="1" smtClean="0">
                <a:cs typeface="Times New Roman" panose="02020603050405020304" pitchFamily="18" charset="0"/>
              </a:rPr>
              <a:t>As</a:t>
            </a:r>
            <a:r>
              <a:rPr lang="hu-HU" dirty="0" smtClean="0">
                <a:cs typeface="Times New Roman" panose="02020603050405020304" pitchFamily="18" charset="0"/>
              </a:rPr>
              <a:t> a </a:t>
            </a:r>
            <a:r>
              <a:rPr lang="hu-HU" dirty="0" err="1" smtClean="0">
                <a:cs typeface="Times New Roman" panose="02020603050405020304" pitchFamily="18" charset="0"/>
              </a:rPr>
              <a:t>nominalizer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the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suffix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can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appear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on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any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kind</a:t>
            </a:r>
            <a:r>
              <a:rPr lang="hu-HU" dirty="0" smtClean="0">
                <a:cs typeface="Times New Roman" panose="02020603050405020304" pitchFamily="18" charset="0"/>
              </a:rPr>
              <a:t> of </a:t>
            </a:r>
            <a:r>
              <a:rPr lang="hu-HU" dirty="0" err="1" smtClean="0">
                <a:cs typeface="Times New Roman" panose="02020603050405020304" pitchFamily="18" charset="0"/>
              </a:rPr>
              <a:t>category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e.g</a:t>
            </a:r>
            <a:r>
              <a:rPr lang="hu-HU" dirty="0" smtClean="0">
                <a:cs typeface="Times New Roman" panose="02020603050405020304" pitchFamily="18" charset="0"/>
              </a:rPr>
              <a:t>. </a:t>
            </a:r>
            <a:r>
              <a:rPr lang="hu-HU" dirty="0" err="1" smtClean="0">
                <a:cs typeface="Times New Roman" panose="02020603050405020304" pitchFamily="18" charset="0"/>
              </a:rPr>
              <a:t>adjectives</a:t>
            </a:r>
            <a:endParaRPr lang="hu-HU" dirty="0" smtClean="0">
              <a:cs typeface="Times New Roman" panose="02020603050405020304" pitchFamily="18" charset="0"/>
            </a:endParaRPr>
          </a:p>
          <a:p>
            <a:pPr defTabSz="180000">
              <a:buNone/>
            </a:pPr>
            <a:endParaRPr lang="hu-HU" dirty="0" smtClean="0"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dirty="0" err="1" smtClean="0">
                <a:cs typeface="Times New Roman" panose="02020603050405020304" pitchFamily="18" charset="0"/>
              </a:rPr>
              <a:t>Context</a:t>
            </a:r>
            <a:r>
              <a:rPr lang="hu-HU" dirty="0">
                <a:cs typeface="Times New Roman" panose="02020603050405020304" pitchFamily="18" charset="0"/>
              </a:rPr>
              <a:t>: </a:t>
            </a:r>
            <a:r>
              <a:rPr lang="hu-HU" dirty="0" err="1" smtClean="0">
                <a:cs typeface="Times New Roman" panose="02020603050405020304" pitchFamily="18" charset="0"/>
              </a:rPr>
              <a:t>There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were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two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brothers</a:t>
            </a:r>
            <a:r>
              <a:rPr lang="hu-HU" dirty="0" smtClean="0">
                <a:cs typeface="Times New Roman" panose="02020603050405020304" pitchFamily="18" charset="0"/>
              </a:rPr>
              <a:t>.</a:t>
            </a:r>
          </a:p>
          <a:p>
            <a:pPr defTabSz="180000">
              <a:buNone/>
            </a:pP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hu-HU" dirty="0" smtClean="0">
                <a:cs typeface="Times New Roman" panose="02020603050405020304" pitchFamily="18" charset="0"/>
              </a:rPr>
              <a:t>6</a:t>
            </a:r>
            <a:r>
              <a:rPr lang="en-US" dirty="0" smtClean="0">
                <a:cs typeface="Times New Roman" panose="02020603050405020304" pitchFamily="18" charset="0"/>
              </a:rPr>
              <a:t>) </a:t>
            </a:r>
            <a:r>
              <a:rPr lang="en-US" b="1" dirty="0">
                <a:cs typeface="Times New Roman" panose="02020603050405020304" pitchFamily="18" charset="0"/>
              </a:rPr>
              <a:t>(…) </a:t>
            </a:r>
            <a:r>
              <a:rPr lang="en-US" b="1" dirty="0" err="1" smtClean="0">
                <a:cs typeface="Times New Roman" panose="02020603050405020304" pitchFamily="18" charset="0"/>
              </a:rPr>
              <a:t>pokchi</a:t>
            </a:r>
            <a:r>
              <a:rPr lang="en-US" b="1" dirty="0" smtClean="0">
                <a:cs typeface="Times New Roman" panose="02020603050405020304" pitchFamily="18" charset="0"/>
              </a:rPr>
              <a:t>-</a:t>
            </a:r>
            <a:r>
              <a:rPr lang="hu-HU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j</a:t>
            </a:r>
            <a:r>
              <a:rPr lang="en-US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en-US" b="1" dirty="0" smtClean="0">
                <a:cs typeface="Times New Roman" panose="02020603050405020304" pitchFamily="18" charset="0"/>
              </a:rPr>
              <a:t> </a:t>
            </a:r>
            <a:r>
              <a:rPr lang="hu-HU" b="1" dirty="0">
                <a:cs typeface="Times New Roman" panose="02020603050405020304" pitchFamily="18" charset="0"/>
              </a:rPr>
              <a:t>		</a:t>
            </a:r>
            <a:r>
              <a:rPr lang="en-US" b="1" dirty="0" err="1" smtClean="0">
                <a:cs typeface="Times New Roman" panose="02020603050405020304" pitchFamily="18" charset="0"/>
              </a:rPr>
              <a:t>kuaner</a:t>
            </a:r>
            <a:r>
              <a:rPr lang="en-US" b="1" dirty="0">
                <a:cs typeface="Times New Roman" panose="02020603050405020304" pitchFamily="18" charset="0"/>
              </a:rPr>
              <a:t>, </a:t>
            </a:r>
            <a:r>
              <a:rPr lang="hu-HU" b="1" dirty="0">
                <a:cs typeface="Times New Roman" panose="02020603050405020304" pitchFamily="18" charset="0"/>
              </a:rPr>
              <a:t>	</a:t>
            </a:r>
            <a:r>
              <a:rPr lang="en-US" b="1" dirty="0" err="1">
                <a:cs typeface="Times New Roman" panose="02020603050405020304" pitchFamily="18" charset="0"/>
              </a:rPr>
              <a:t>byzym-</a:t>
            </a:r>
            <a:r>
              <a:rPr 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ez</a:t>
            </a:r>
            <a:r>
              <a:rPr lang="en-US" b="1" dirty="0">
                <a:cs typeface="Times New Roman" panose="02020603050405020304" pitchFamily="18" charset="0"/>
              </a:rPr>
              <a:t> </a:t>
            </a:r>
            <a:r>
              <a:rPr lang="hu-HU" b="1" dirty="0">
                <a:cs typeface="Times New Roman" panose="02020603050405020304" pitchFamily="18" charset="0"/>
              </a:rPr>
              <a:t>	</a:t>
            </a:r>
            <a:r>
              <a:rPr lang="en-US" b="1" dirty="0" err="1" smtClean="0">
                <a:cs typeface="Times New Roman" panose="02020603050405020304" pitchFamily="18" charset="0"/>
              </a:rPr>
              <a:t>uzyr</a:t>
            </a:r>
            <a:endParaRPr lang="hu-HU" b="1" dirty="0"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dirty="0">
                <a:cs typeface="Times New Roman" panose="02020603050405020304" pitchFamily="18" charset="0"/>
              </a:rPr>
              <a:t>						</a:t>
            </a:r>
            <a:r>
              <a:rPr lang="en-US" dirty="0">
                <a:cs typeface="Times New Roman" panose="02020603050405020304" pitchFamily="18" charset="0"/>
              </a:rPr>
              <a:t>young-3SG </a:t>
            </a:r>
            <a:r>
              <a:rPr lang="hu-HU" dirty="0">
                <a:cs typeface="Times New Roman" panose="02020603050405020304" pitchFamily="18" charset="0"/>
              </a:rPr>
              <a:t>	</a:t>
            </a:r>
            <a:r>
              <a:rPr lang="hu-HU" dirty="0" smtClean="0">
                <a:cs typeface="Times New Roman" panose="02020603050405020304" pitchFamily="18" charset="0"/>
              </a:rPr>
              <a:t>	</a:t>
            </a:r>
            <a:r>
              <a:rPr lang="en-US" dirty="0" smtClean="0">
                <a:cs typeface="Times New Roman" panose="02020603050405020304" pitchFamily="18" charset="0"/>
              </a:rPr>
              <a:t>poor </a:t>
            </a:r>
            <a:r>
              <a:rPr lang="hu-HU" dirty="0">
                <a:cs typeface="Times New Roman" panose="02020603050405020304" pitchFamily="18" charset="0"/>
              </a:rPr>
              <a:t>			</a:t>
            </a:r>
            <a:r>
              <a:rPr lang="hu-HU" dirty="0" smtClean="0">
                <a:cs typeface="Times New Roman" panose="02020603050405020304" pitchFamily="18" charset="0"/>
              </a:rPr>
              <a:t>	</a:t>
            </a:r>
            <a:r>
              <a:rPr lang="en-US" dirty="0" smtClean="0">
                <a:cs typeface="Times New Roman" panose="02020603050405020304" pitchFamily="18" charset="0"/>
              </a:rPr>
              <a:t>older-3SG </a:t>
            </a:r>
            <a:r>
              <a:rPr lang="hu-HU" dirty="0">
                <a:cs typeface="Times New Roman" panose="02020603050405020304" pitchFamily="18" charset="0"/>
              </a:rPr>
              <a:t>	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rich</a:t>
            </a:r>
            <a:endParaRPr lang="hu-HU" dirty="0">
              <a:cs typeface="Times New Roman" panose="02020603050405020304" pitchFamily="18" charset="0"/>
            </a:endParaRPr>
          </a:p>
          <a:p>
            <a:pPr defTabSz="180000">
              <a:buNone/>
            </a:pPr>
            <a:r>
              <a:rPr lang="hu-HU" dirty="0">
                <a:cs typeface="Times New Roman" panose="02020603050405020304" pitchFamily="18" charset="0"/>
              </a:rPr>
              <a:t>	</a:t>
            </a:r>
            <a:r>
              <a:rPr lang="en-US" dirty="0">
                <a:cs typeface="Times New Roman" panose="02020603050405020304" pitchFamily="18" charset="0"/>
              </a:rPr>
              <a:t>‘(…), the </a:t>
            </a:r>
            <a:r>
              <a:rPr lang="en-US" dirty="0" err="1" smtClean="0">
                <a:cs typeface="Times New Roman" panose="02020603050405020304" pitchFamily="18" charset="0"/>
              </a:rPr>
              <a:t>youn</a:t>
            </a:r>
            <a:r>
              <a:rPr lang="hu-HU" dirty="0" smtClean="0">
                <a:cs typeface="Times New Roman" panose="02020603050405020304" pitchFamily="18" charset="0"/>
              </a:rPr>
              <a:t>g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cs typeface="Times New Roman" panose="02020603050405020304" pitchFamily="18" charset="0"/>
              </a:rPr>
              <a:t>one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was poor, the </a:t>
            </a:r>
            <a:r>
              <a:rPr lang="en-US" dirty="0" smtClean="0">
                <a:cs typeface="Times New Roman" panose="02020603050405020304" pitchFamily="18" charset="0"/>
              </a:rPr>
              <a:t>old </a:t>
            </a:r>
            <a:r>
              <a:rPr lang="hu-HU" dirty="0" err="1" smtClean="0">
                <a:cs typeface="Times New Roman" panose="02020603050405020304" pitchFamily="18" charset="0"/>
              </a:rPr>
              <a:t>one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was rich’</a:t>
            </a:r>
            <a:endParaRPr lang="hu-HU" dirty="0">
              <a:cs typeface="Times New Roman" panose="02020603050405020304" pitchFamily="18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3502" y="1004"/>
            <a:ext cx="8229600" cy="1143000"/>
          </a:xfrm>
        </p:spPr>
        <p:txBody>
          <a:bodyPr>
            <a:noAutofit/>
          </a:bodyPr>
          <a:lstStyle/>
          <a:p>
            <a:r>
              <a:rPr lang="hu-HU" b="1" dirty="0" err="1" smtClean="0">
                <a:cs typeface="Times New Roman" panose="02020603050405020304" pitchFamily="18" charset="0"/>
              </a:rPr>
              <a:t>Nominalizer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9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1298</Words>
  <Application>Microsoft Office PowerPoint</Application>
  <PresentationFormat>Diavetítés a képernyőre (4:3 oldalarány)</PresentationFormat>
  <Paragraphs>261</Paragraphs>
  <Slides>30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6" baseType="lpstr">
      <vt:lpstr>Arial</vt:lpstr>
      <vt:lpstr>Calibri</vt:lpstr>
      <vt:lpstr>Diakritikus jelek 1</vt:lpstr>
      <vt:lpstr>Times New Roman</vt:lpstr>
      <vt:lpstr>Wingdings</vt:lpstr>
      <vt:lpstr>Office-téma</vt:lpstr>
      <vt:lpstr>Possessive agreement grammaticalizing into a topic marker </vt:lpstr>
      <vt:lpstr>Aim</vt:lpstr>
      <vt:lpstr>Facts</vt:lpstr>
      <vt:lpstr>Marking possessive relation</vt:lpstr>
      <vt:lpstr>Marking subjects</vt:lpstr>
      <vt:lpstr>Marking objects</vt:lpstr>
      <vt:lpstr>Marking the Causee argument</vt:lpstr>
      <vt:lpstr>Marking Contrast</vt:lpstr>
      <vt:lpstr>Nominalizer</vt:lpstr>
      <vt:lpstr>Hungarian analogues</vt:lpstr>
      <vt:lpstr>Occurrences of -ik (Poss3PL)</vt:lpstr>
      <vt:lpstr>-ik turns pronouns into specific-partitive</vt:lpstr>
      <vt:lpstr>-ik can turn adjectives into  specific-partitive nominals</vt:lpstr>
      <vt:lpstr>-ik pronouns &amp; adjectives elicit the definite conjugation:</vt:lpstr>
      <vt:lpstr>Old Hungarian: an -ik pronoun, numeral, or adj. is always a possessum with a pro possessor</vt:lpstr>
      <vt:lpstr>Properties of -ik phrases explained</vt:lpstr>
      <vt:lpstr>Pathway of grammaticalization</vt:lpstr>
      <vt:lpstr>Another non-possessive Px: Poss3SG  on adjectives, situationally given possessor</vt:lpstr>
      <vt:lpstr>Implicit possessor in Udmurt</vt:lpstr>
      <vt:lpstr>-ez/jez as a marker of partitive specificity</vt:lpstr>
      <vt:lpstr>Occurrence with pronouns</vt:lpstr>
      <vt:lpstr>Occurrence with adjectives </vt:lpstr>
      <vt:lpstr>A symptom of grammaticalization: anti-agreement</vt:lpstr>
      <vt:lpstr>Semantic background</vt:lpstr>
      <vt:lpstr>Uralic/Udmurt:</vt:lpstr>
      <vt:lpstr>Grammaticalization path</vt:lpstr>
      <vt:lpstr>-ez/jez on the Causee: </vt:lpstr>
      <vt:lpstr>References</vt:lpstr>
      <vt:lpstr>References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unified account of the suffix -ez/jez in Udmurt</dc:title>
  <dc:creator>Orsi</dc:creator>
  <cp:lastModifiedBy>user</cp:lastModifiedBy>
  <cp:revision>253</cp:revision>
  <cp:lastPrinted>2016-08-31T21:34:05Z</cp:lastPrinted>
  <dcterms:created xsi:type="dcterms:W3CDTF">2016-08-11T14:46:57Z</dcterms:created>
  <dcterms:modified xsi:type="dcterms:W3CDTF">2017-08-26T16:01:02Z</dcterms:modified>
</cp:coreProperties>
</file>