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2" r:id="rId5"/>
    <p:sldId id="270" r:id="rId6"/>
    <p:sldId id="264" r:id="rId7"/>
    <p:sldId id="266" r:id="rId8"/>
    <p:sldId id="259" r:id="rId9"/>
    <p:sldId id="267" r:id="rId10"/>
    <p:sldId id="269" r:id="rId11"/>
    <p:sldId id="260" r:id="rId12"/>
    <p:sldId id="268" r:id="rId13"/>
    <p:sldId id="273" r:id="rId14"/>
    <p:sldId id="272" r:id="rId15"/>
    <p:sldId id="274" r:id="rId16"/>
    <p:sldId id="275" r:id="rId17"/>
    <p:sldId id="276" r:id="rId18"/>
    <p:sldId id="280" r:id="rId19"/>
    <p:sldId id="277" r:id="rId20"/>
    <p:sldId id="281" r:id="rId21"/>
    <p:sldId id="278" r:id="rId22"/>
    <p:sldId id="282" r:id="rId23"/>
    <p:sldId id="279" r:id="rId24"/>
    <p:sldId id="283" r:id="rId25"/>
    <p:sldId id="261" r:id="rId26"/>
    <p:sldId id="291" r:id="rId27"/>
    <p:sldId id="292" r:id="rId28"/>
    <p:sldId id="293" r:id="rId29"/>
    <p:sldId id="284" r:id="rId30"/>
    <p:sldId id="285" r:id="rId31"/>
    <p:sldId id="294" r:id="rId32"/>
    <p:sldId id="286" r:id="rId33"/>
    <p:sldId id="287" r:id="rId34"/>
    <p:sldId id="288" r:id="rId35"/>
    <p:sldId id="289" r:id="rId36"/>
    <p:sldId id="295" r:id="rId37"/>
    <p:sldId id="290" r:id="rId3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Gug&#225;n%20Katalin\Documents\K&#225;rolyi_konf\Kaldi_osszegzes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Gug&#225;n%20Katalin\Documents\K&#225;rolyi_konf\Kaldi_osszegze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K&#225;rolyi_konf\Kaldi_osszegze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K&#225;rolyi_konf\Kaldi_osszegze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York2017\adatok\ford_szorend_arany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ug&#225;n%20Katalin\Documents\&#193;NyT\igekotok_osszesit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Munka1!$I$4</c:f>
              <c:strCache>
                <c:ptCount val="1"/>
                <c:pt idx="0">
                  <c:v>megszakított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Munka1!$I$5:$I$12</c:f>
              <c:numCache>
                <c:formatCode>General</c:formatCode>
                <c:ptCount val="8"/>
                <c:pt idx="0">
                  <c:v>0.32</c:v>
                </c:pt>
                <c:pt idx="1">
                  <c:v>0.76</c:v>
                </c:pt>
                <c:pt idx="2">
                  <c:v>0.93</c:v>
                </c:pt>
                <c:pt idx="3">
                  <c:v>0.97</c:v>
                </c:pt>
                <c:pt idx="4">
                  <c:v>0.69</c:v>
                </c:pt>
                <c:pt idx="5">
                  <c:v>0.95</c:v>
                </c:pt>
                <c:pt idx="6">
                  <c:v>0.92</c:v>
                </c:pt>
                <c:pt idx="7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Munka1!$J$4</c:f>
              <c:strCache>
                <c:ptCount val="1"/>
                <c:pt idx="0">
                  <c:v>fordított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Munka1!$J$5:$J$12</c:f>
              <c:numCache>
                <c:formatCode>General</c:formatCode>
                <c:ptCount val="8"/>
                <c:pt idx="0">
                  <c:v>0.68</c:v>
                </c:pt>
                <c:pt idx="1">
                  <c:v>0.24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0.31</c:v>
                </c:pt>
                <c:pt idx="5">
                  <c:v>0.05</c:v>
                </c:pt>
                <c:pt idx="6">
                  <c:v>0.08</c:v>
                </c:pt>
                <c:pt idx="7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870592"/>
        <c:axId val="37386432"/>
      </c:barChart>
      <c:catAx>
        <c:axId val="8587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37386432"/>
        <c:crosses val="autoZero"/>
        <c:auto val="1"/>
        <c:lblAlgn val="ctr"/>
        <c:lblOffset val="100"/>
        <c:noMultiLvlLbl val="0"/>
      </c:catAx>
      <c:valAx>
        <c:axId val="37386432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870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KG_tagadas_pos_vm!$A$12:$A$13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KG_tagadas_pos_vm!$B$12:$B$13</c:f>
              <c:numCache>
                <c:formatCode>General</c:formatCode>
                <c:ptCount val="2"/>
                <c:pt idx="0">
                  <c:v>45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KG_tagadas_pos_vm!$A$19:$A$20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KG_tagadas_pos_vm!$B$19:$B$20</c:f>
              <c:numCache>
                <c:formatCode>General</c:formatCode>
                <c:ptCount val="2"/>
                <c:pt idx="0">
                  <c:v>0.5423728813559322</c:v>
                </c:pt>
                <c:pt idx="1">
                  <c:v>0.4576271186440678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KG_tagadas_pos_vm!$A$2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KG_tagadas_pos_vm!$B$1:$K$1</c:f>
              <c:strCache>
                <c:ptCount val="10"/>
                <c:pt idx="0">
                  <c:v>adj</c:v>
                </c:pt>
                <c:pt idx="1">
                  <c:v>adv</c:v>
                </c:pt>
                <c:pt idx="2">
                  <c:v>arg_adv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loc</c:v>
                </c:pt>
                <c:pt idx="7">
                  <c:v>mod</c:v>
                </c:pt>
                <c:pt idx="8">
                  <c:v>nom</c:v>
                </c:pt>
                <c:pt idx="9">
                  <c:v>pv</c:v>
                </c:pt>
              </c:strCache>
            </c:strRef>
          </c:cat>
          <c:val>
            <c:numRef>
              <c:f>KG_tagadas_pos_vm!$B$2:$K$2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64</c:v>
                </c:pt>
              </c:numCache>
            </c:numRef>
          </c:val>
        </c:ser>
        <c:ser>
          <c:idx val="1"/>
          <c:order val="1"/>
          <c:tx>
            <c:strRef>
              <c:f>KG_tagadas_pos_vm!$A$3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KG_tagadas_pos_vm!$B$1:$K$1</c:f>
              <c:strCache>
                <c:ptCount val="10"/>
                <c:pt idx="0">
                  <c:v>adj</c:v>
                </c:pt>
                <c:pt idx="1">
                  <c:v>adv</c:v>
                </c:pt>
                <c:pt idx="2">
                  <c:v>arg_adv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loc</c:v>
                </c:pt>
                <c:pt idx="7">
                  <c:v>mod</c:v>
                </c:pt>
                <c:pt idx="8">
                  <c:v>nom</c:v>
                </c:pt>
                <c:pt idx="9">
                  <c:v>pv</c:v>
                </c:pt>
              </c:strCache>
            </c:strRef>
          </c:cat>
          <c:val>
            <c:numRef>
              <c:f>KG_tagadas_pos_vm!$B$3:$K$3</c:f>
              <c:numCache>
                <c:formatCode>General</c:formatCode>
                <c:ptCount val="10"/>
                <c:pt idx="0">
                  <c:v>9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6</c:v>
                </c:pt>
                <c:pt idx="9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63552"/>
        <c:axId val="40774464"/>
      </c:barChart>
      <c:catAx>
        <c:axId val="3746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40774464"/>
        <c:crosses val="autoZero"/>
        <c:auto val="1"/>
        <c:lblAlgn val="ctr"/>
        <c:lblOffset val="100"/>
        <c:noMultiLvlLbl val="0"/>
      </c:catAx>
      <c:valAx>
        <c:axId val="4077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63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KG_tagadas_pos_vm!$A$6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KG_tagadas_pos_vm!$B$5:$I$5</c:f>
              <c:strCache>
                <c:ptCount val="8"/>
                <c:pt idx="0">
                  <c:v>adj</c:v>
                </c:pt>
                <c:pt idx="1">
                  <c:v>adv</c:v>
                </c:pt>
                <c:pt idx="2">
                  <c:v>adv_arg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mod</c:v>
                </c:pt>
                <c:pt idx="7">
                  <c:v>pv</c:v>
                </c:pt>
              </c:strCache>
            </c:strRef>
          </c:cat>
          <c:val>
            <c:numRef>
              <c:f>KG_tagadas_pos_vm!$B$6:$I$6</c:f>
              <c:numCache>
                <c:formatCode>General</c:formatCode>
                <c:ptCount val="8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  <c:pt idx="7">
                  <c:v>45</c:v>
                </c:pt>
              </c:numCache>
            </c:numRef>
          </c:val>
        </c:ser>
        <c:ser>
          <c:idx val="1"/>
          <c:order val="1"/>
          <c:tx>
            <c:strRef>
              <c:f>KG_tagadas_pos_vm!$A$7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KG_tagadas_pos_vm!$B$5:$I$5</c:f>
              <c:strCache>
                <c:ptCount val="8"/>
                <c:pt idx="0">
                  <c:v>adj</c:v>
                </c:pt>
                <c:pt idx="1">
                  <c:v>adv</c:v>
                </c:pt>
                <c:pt idx="2">
                  <c:v>adv_arg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mod</c:v>
                </c:pt>
                <c:pt idx="7">
                  <c:v>pv</c:v>
                </c:pt>
              </c:strCache>
            </c:strRef>
          </c:cat>
          <c:val>
            <c:numRef>
              <c:f>KG_tagadas_pos_vm!$B$7:$I$7</c:f>
              <c:numCache>
                <c:formatCode>General</c:formatCode>
                <c:ptCount val="8"/>
                <c:pt idx="0">
                  <c:v>7</c:v>
                </c:pt>
                <c:pt idx="1">
                  <c:v>2</c:v>
                </c:pt>
                <c:pt idx="2">
                  <c:v>9</c:v>
                </c:pt>
                <c:pt idx="3">
                  <c:v>7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64064"/>
        <c:axId val="40779072"/>
      </c:barChart>
      <c:catAx>
        <c:axId val="3746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0779072"/>
        <c:crosses val="autoZero"/>
        <c:auto val="1"/>
        <c:lblAlgn val="ctr"/>
        <c:lblOffset val="100"/>
        <c:noMultiLvlLbl val="0"/>
      </c:catAx>
      <c:valAx>
        <c:axId val="4077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6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KG_tagadas_sent!$A$10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KG_tagadas_sent!$B$9:$H$9</c:f>
              <c:strCache>
                <c:ptCount val="7"/>
                <c:pt idx="0">
                  <c:v>ha</c:v>
                </c:pt>
                <c:pt idx="1">
                  <c:v>hogy</c:v>
                </c:pt>
                <c:pt idx="2">
                  <c:v>komp</c:v>
                </c:pt>
                <c:pt idx="3">
                  <c:v>fő</c:v>
                </c:pt>
                <c:pt idx="4">
                  <c:v>mert</c:v>
                </c:pt>
                <c:pt idx="5">
                  <c:v>mikor</c:v>
                </c:pt>
                <c:pt idx="6">
                  <c:v>von</c:v>
                </c:pt>
              </c:strCache>
            </c:strRef>
          </c:cat>
          <c:val>
            <c:numRef>
              <c:f>KG_tagadas_sent!$B$10:$H$10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0</c:v>
                </c:pt>
                <c:pt idx="3">
                  <c:v>37</c:v>
                </c:pt>
                <c:pt idx="4">
                  <c:v>4</c:v>
                </c:pt>
                <c:pt idx="5">
                  <c:v>1</c:v>
                </c:pt>
                <c:pt idx="6">
                  <c:v>16</c:v>
                </c:pt>
              </c:numCache>
            </c:numRef>
          </c:val>
        </c:ser>
        <c:ser>
          <c:idx val="1"/>
          <c:order val="1"/>
          <c:tx>
            <c:strRef>
              <c:f>KG_tagadas_sent!$A$11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KG_tagadas_sent!$B$9:$H$9</c:f>
              <c:strCache>
                <c:ptCount val="7"/>
                <c:pt idx="0">
                  <c:v>ha</c:v>
                </c:pt>
                <c:pt idx="1">
                  <c:v>hogy</c:v>
                </c:pt>
                <c:pt idx="2">
                  <c:v>komp</c:v>
                </c:pt>
                <c:pt idx="3">
                  <c:v>fő</c:v>
                </c:pt>
                <c:pt idx="4">
                  <c:v>mert</c:v>
                </c:pt>
                <c:pt idx="5">
                  <c:v>mikor</c:v>
                </c:pt>
                <c:pt idx="6">
                  <c:v>von</c:v>
                </c:pt>
              </c:strCache>
            </c:strRef>
          </c:cat>
          <c:val>
            <c:numRef>
              <c:f>KG_tagadas_sent!$B$11:$H$11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1</c:v>
                </c:pt>
                <c:pt idx="3">
                  <c:v>58</c:v>
                </c:pt>
                <c:pt idx="4">
                  <c:v>14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22944"/>
        <c:axId val="61764672"/>
      </c:barChart>
      <c:catAx>
        <c:axId val="3752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61764672"/>
        <c:crosses val="autoZero"/>
        <c:auto val="1"/>
        <c:lblAlgn val="ctr"/>
        <c:lblOffset val="100"/>
        <c:noMultiLvlLbl val="0"/>
      </c:catAx>
      <c:valAx>
        <c:axId val="6176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2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KG_tagadas_sent!$A$13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KG_tagadas_sent!$B$12:$H$12</c:f>
              <c:strCache>
                <c:ptCount val="7"/>
                <c:pt idx="0">
                  <c:v>amíg</c:v>
                </c:pt>
                <c:pt idx="1">
                  <c:v>ha</c:v>
                </c:pt>
                <c:pt idx="2">
                  <c:v>hogy</c:v>
                </c:pt>
                <c:pt idx="3">
                  <c:v>komp</c:v>
                </c:pt>
                <c:pt idx="4">
                  <c:v>fő</c:v>
                </c:pt>
                <c:pt idx="5">
                  <c:v>mert</c:v>
                </c:pt>
                <c:pt idx="6">
                  <c:v>von</c:v>
                </c:pt>
              </c:strCache>
            </c:strRef>
          </c:cat>
          <c:val>
            <c:numRef>
              <c:f>KG_tagadas_sent!$B$13:$H$13</c:f>
              <c:numCache>
                <c:formatCode>General</c:formatCode>
                <c:ptCount val="7"/>
                <c:pt idx="0">
                  <c:v>3</c:v>
                </c:pt>
                <c:pt idx="1">
                  <c:v>9</c:v>
                </c:pt>
                <c:pt idx="2">
                  <c:v>10</c:v>
                </c:pt>
                <c:pt idx="3">
                  <c:v>1</c:v>
                </c:pt>
                <c:pt idx="4">
                  <c:v>19</c:v>
                </c:pt>
                <c:pt idx="5">
                  <c:v>4</c:v>
                </c:pt>
                <c:pt idx="6">
                  <c:v>17</c:v>
                </c:pt>
              </c:numCache>
            </c:numRef>
          </c:val>
        </c:ser>
        <c:ser>
          <c:idx val="1"/>
          <c:order val="1"/>
          <c:tx>
            <c:strRef>
              <c:f>KG_tagadas_sent!$A$14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KG_tagadas_sent!$B$12:$H$12</c:f>
              <c:strCache>
                <c:ptCount val="7"/>
                <c:pt idx="0">
                  <c:v>amíg</c:v>
                </c:pt>
                <c:pt idx="1">
                  <c:v>ha</c:v>
                </c:pt>
                <c:pt idx="2">
                  <c:v>hogy</c:v>
                </c:pt>
                <c:pt idx="3">
                  <c:v>komp</c:v>
                </c:pt>
                <c:pt idx="4">
                  <c:v>fő</c:v>
                </c:pt>
                <c:pt idx="5">
                  <c:v>mert</c:v>
                </c:pt>
                <c:pt idx="6">
                  <c:v>von</c:v>
                </c:pt>
              </c:strCache>
            </c:strRef>
          </c:cat>
          <c:val>
            <c:numRef>
              <c:f>KG_tagadas_sent!$B$14:$H$14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40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27552"/>
        <c:axId val="61766400"/>
      </c:barChart>
      <c:catAx>
        <c:axId val="3752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61766400"/>
        <c:crosses val="autoZero"/>
        <c:auto val="1"/>
        <c:lblAlgn val="ctr"/>
        <c:lblOffset val="100"/>
        <c:noMultiLvlLbl val="0"/>
      </c:catAx>
      <c:valAx>
        <c:axId val="6176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2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Kaldi_tagadas_sent!$A$9:$A$10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Kaldi_tagadas_sent!$B$9:$B$10</c:f>
              <c:numCache>
                <c:formatCode>General</c:formatCode>
                <c:ptCount val="2"/>
                <c:pt idx="0">
                  <c:v>0.73184357541899436</c:v>
                </c:pt>
                <c:pt idx="1">
                  <c:v>0.26815642458100558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Kaldi_tagadas_sent!$A$11:$A$12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Kaldi_tagadas_sent!$B$11:$B$12</c:f>
              <c:numCache>
                <c:formatCode>General</c:formatCode>
                <c:ptCount val="2"/>
                <c:pt idx="0">
                  <c:v>0.88135593220338981</c:v>
                </c:pt>
                <c:pt idx="1">
                  <c:v>0.11864406779661017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14110413815196"/>
          <c:y val="8.4166716371420425E-2"/>
          <c:w val="0.56963838492675967"/>
          <c:h val="0.69138870663812513"/>
        </c:manualLayout>
      </c:layout>
      <c:pieChart>
        <c:varyColors val="1"/>
        <c:ser>
          <c:idx val="0"/>
          <c:order val="0"/>
          <c:explosion val="25"/>
          <c:cat>
            <c:strRef>
              <c:f>KG_tagadas_pos_vm!$A$16:$A$17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KG_tagadas_pos_vm!$B$16:$B$17</c:f>
              <c:numCache>
                <c:formatCode>General</c:formatCode>
                <c:ptCount val="2"/>
                <c:pt idx="0">
                  <c:v>0.5058139534883721</c:v>
                </c:pt>
                <c:pt idx="1">
                  <c:v>0.4941860465116279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81696779261586805"/>
          <c:y val="0.80730359315747169"/>
          <c:w val="0.17841418683622912"/>
          <c:h val="0.18249998481507798"/>
        </c:manualLayout>
      </c:layout>
      <c:pieChart>
        <c:varyColors val="1"/>
        <c:ser>
          <c:idx val="0"/>
          <c:order val="0"/>
          <c:explosion val="25"/>
          <c:cat>
            <c:strRef>
              <c:f>KG_tagadas_pos_vm!$A$19:$A$20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KG_tagadas_pos_vm!$B$19:$B$20</c:f>
              <c:numCache>
                <c:formatCode>General</c:formatCode>
                <c:ptCount val="2"/>
                <c:pt idx="0">
                  <c:v>0.5423728813559322</c:v>
                </c:pt>
                <c:pt idx="1">
                  <c:v>0.4576271186440678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Munka1!$A$39</c:f>
              <c:strCache>
                <c:ptCount val="1"/>
                <c:pt idx="0">
                  <c:v>perek</c:v>
                </c:pt>
              </c:strCache>
            </c:strRef>
          </c:tx>
          <c:explosion val="25"/>
          <c:cat>
            <c:strRef>
              <c:f>Munka1!$B$38:$C$38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Munka1!$B$39:$C$39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Kaldi_tagadas_sent!$A$5:$H$5</c:f>
              <c:strCache>
                <c:ptCount val="8"/>
                <c:pt idx="0">
                  <c:v>adj</c:v>
                </c:pt>
                <c:pt idx="1">
                  <c:v>adv</c:v>
                </c:pt>
                <c:pt idx="2">
                  <c:v>adv_arg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nom</c:v>
                </c:pt>
                <c:pt idx="7">
                  <c:v>pv</c:v>
                </c:pt>
              </c:strCache>
            </c:strRef>
          </c:cat>
          <c:val>
            <c:numRef>
              <c:f>Kaldi_tagadas_sent!$A$6:$H$6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104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Kaldi_tagadas_sent!$A$5:$H$5</c:f>
              <c:strCache>
                <c:ptCount val="8"/>
                <c:pt idx="0">
                  <c:v>adj</c:v>
                </c:pt>
                <c:pt idx="1">
                  <c:v>adv</c:v>
                </c:pt>
                <c:pt idx="2">
                  <c:v>adv_arg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nom</c:v>
                </c:pt>
                <c:pt idx="7">
                  <c:v>pv</c:v>
                </c:pt>
              </c:strCache>
            </c:strRef>
          </c:cat>
          <c:val>
            <c:numRef>
              <c:f>Kaldi_tagadas_sent!$A$7:$H$7</c:f>
              <c:numCache>
                <c:formatCode>General</c:formatCode>
                <c:ptCount val="8"/>
                <c:pt idx="0">
                  <c:v>8</c:v>
                </c:pt>
                <c:pt idx="1">
                  <c:v>0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5</c:v>
                </c:pt>
                <c:pt idx="7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83232"/>
        <c:axId val="89330176"/>
      </c:barChart>
      <c:catAx>
        <c:axId val="3958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89330176"/>
        <c:crosses val="autoZero"/>
        <c:auto val="1"/>
        <c:lblAlgn val="ctr"/>
        <c:lblOffset val="100"/>
        <c:noMultiLvlLbl val="0"/>
      </c:catAx>
      <c:valAx>
        <c:axId val="8933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8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KG_tagadas_pos_vm!$A$2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KG_tagadas_pos_vm!$B$1:$K$1</c:f>
              <c:strCache>
                <c:ptCount val="10"/>
                <c:pt idx="0">
                  <c:v>adj</c:v>
                </c:pt>
                <c:pt idx="1">
                  <c:v>adv</c:v>
                </c:pt>
                <c:pt idx="2">
                  <c:v>arg_adv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loc</c:v>
                </c:pt>
                <c:pt idx="7">
                  <c:v>mod</c:v>
                </c:pt>
                <c:pt idx="8">
                  <c:v>nom</c:v>
                </c:pt>
                <c:pt idx="9">
                  <c:v>pv</c:v>
                </c:pt>
              </c:strCache>
            </c:strRef>
          </c:cat>
          <c:val>
            <c:numRef>
              <c:f>KG_tagadas_pos_vm!$B$2:$K$2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64</c:v>
                </c:pt>
              </c:numCache>
            </c:numRef>
          </c:val>
        </c:ser>
        <c:ser>
          <c:idx val="1"/>
          <c:order val="1"/>
          <c:tx>
            <c:strRef>
              <c:f>KG_tagadas_pos_vm!$A$3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KG_tagadas_pos_vm!$B$1:$K$1</c:f>
              <c:strCache>
                <c:ptCount val="10"/>
                <c:pt idx="0">
                  <c:v>adj</c:v>
                </c:pt>
                <c:pt idx="1">
                  <c:v>adv</c:v>
                </c:pt>
                <c:pt idx="2">
                  <c:v>arg_adv</c:v>
                </c:pt>
                <c:pt idx="3">
                  <c:v>bn</c:v>
                </c:pt>
                <c:pt idx="4">
                  <c:v>dir</c:v>
                </c:pt>
                <c:pt idx="5">
                  <c:v>idiom</c:v>
                </c:pt>
                <c:pt idx="6">
                  <c:v>loc</c:v>
                </c:pt>
                <c:pt idx="7">
                  <c:v>mod</c:v>
                </c:pt>
                <c:pt idx="8">
                  <c:v>nom</c:v>
                </c:pt>
                <c:pt idx="9">
                  <c:v>pv</c:v>
                </c:pt>
              </c:strCache>
            </c:strRef>
          </c:cat>
          <c:val>
            <c:numRef>
              <c:f>KG_tagadas_pos_vm!$B$3:$K$3</c:f>
              <c:numCache>
                <c:formatCode>General</c:formatCode>
                <c:ptCount val="10"/>
                <c:pt idx="0">
                  <c:v>9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6</c:v>
                </c:pt>
                <c:pt idx="9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98432"/>
        <c:axId val="89332480"/>
      </c:barChart>
      <c:catAx>
        <c:axId val="3969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89332480"/>
        <c:crosses val="autoZero"/>
        <c:auto val="1"/>
        <c:lblAlgn val="ctr"/>
        <c:lblOffset val="100"/>
        <c:noMultiLvlLbl val="0"/>
      </c:catAx>
      <c:valAx>
        <c:axId val="8933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9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Kaldi_tagadas_sent!$A$22</c:f>
              <c:strCache>
                <c:ptCount val="1"/>
                <c:pt idx="0">
                  <c:v>megszakított</c:v>
                </c:pt>
              </c:strCache>
            </c:strRef>
          </c:tx>
          <c:invertIfNegative val="0"/>
          <c:cat>
            <c:strRef>
              <c:f>Kaldi_tagadas_sent!$B$21:$H$21</c:f>
              <c:strCache>
                <c:ptCount val="7"/>
                <c:pt idx="0">
                  <c:v>amíg</c:v>
                </c:pt>
                <c:pt idx="1">
                  <c:v>ha</c:v>
                </c:pt>
                <c:pt idx="2">
                  <c:v>hogy</c:v>
                </c:pt>
                <c:pt idx="3">
                  <c:v>komp</c:v>
                </c:pt>
                <c:pt idx="4">
                  <c:v>fő</c:v>
                </c:pt>
                <c:pt idx="5">
                  <c:v>mert</c:v>
                </c:pt>
                <c:pt idx="6">
                  <c:v>von</c:v>
                </c:pt>
              </c:strCache>
            </c:strRef>
          </c:cat>
          <c:val>
            <c:numRef>
              <c:f>Kaldi_tagadas_sent!$B$22:$H$22</c:f>
              <c:numCache>
                <c:formatCode>General</c:formatCode>
                <c:ptCount val="7"/>
                <c:pt idx="0">
                  <c:v>1</c:v>
                </c:pt>
                <c:pt idx="1">
                  <c:v>18</c:v>
                </c:pt>
                <c:pt idx="2">
                  <c:v>17</c:v>
                </c:pt>
                <c:pt idx="3">
                  <c:v>0</c:v>
                </c:pt>
                <c:pt idx="4">
                  <c:v>71</c:v>
                </c:pt>
                <c:pt idx="5">
                  <c:v>9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Kaldi_tagadas_sent!$A$23</c:f>
              <c:strCache>
                <c:ptCount val="1"/>
                <c:pt idx="0">
                  <c:v>fordított</c:v>
                </c:pt>
              </c:strCache>
            </c:strRef>
          </c:tx>
          <c:invertIfNegative val="0"/>
          <c:cat>
            <c:strRef>
              <c:f>Kaldi_tagadas_sent!$B$21:$H$21</c:f>
              <c:strCache>
                <c:ptCount val="7"/>
                <c:pt idx="0">
                  <c:v>amíg</c:v>
                </c:pt>
                <c:pt idx="1">
                  <c:v>ha</c:v>
                </c:pt>
                <c:pt idx="2">
                  <c:v>hogy</c:v>
                </c:pt>
                <c:pt idx="3">
                  <c:v>komp</c:v>
                </c:pt>
                <c:pt idx="4">
                  <c:v>fő</c:v>
                </c:pt>
                <c:pt idx="5">
                  <c:v>mert</c:v>
                </c:pt>
                <c:pt idx="6">
                  <c:v>von</c:v>
                </c:pt>
              </c:strCache>
            </c:strRef>
          </c:cat>
          <c:val>
            <c:numRef>
              <c:f>Kaldi_tagadas_sent!$B$23:$H$23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33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02016"/>
        <c:axId val="89351296"/>
      </c:barChart>
      <c:catAx>
        <c:axId val="3970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9351296"/>
        <c:crosses val="autoZero"/>
        <c:auto val="1"/>
        <c:lblAlgn val="ctr"/>
        <c:lblOffset val="100"/>
        <c:noMultiLvlLbl val="0"/>
      </c:catAx>
      <c:valAx>
        <c:axId val="8935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70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KG_tagadas_sent!$A$10</c:f>
              <c:strCache>
                <c:ptCount val="1"/>
                <c:pt idx="0">
                  <c:v>inter</c:v>
                </c:pt>
              </c:strCache>
            </c:strRef>
          </c:tx>
          <c:invertIfNegative val="0"/>
          <c:cat>
            <c:strRef>
              <c:f>KG_tagadas_sent!$B$9:$H$9</c:f>
              <c:strCache>
                <c:ptCount val="7"/>
                <c:pt idx="0">
                  <c:v>ha</c:v>
                </c:pt>
                <c:pt idx="1">
                  <c:v>hogy</c:v>
                </c:pt>
                <c:pt idx="2">
                  <c:v>komp</c:v>
                </c:pt>
                <c:pt idx="3">
                  <c:v>fő</c:v>
                </c:pt>
                <c:pt idx="4">
                  <c:v>mert</c:v>
                </c:pt>
                <c:pt idx="5">
                  <c:v>mikor</c:v>
                </c:pt>
                <c:pt idx="6">
                  <c:v>von</c:v>
                </c:pt>
              </c:strCache>
            </c:strRef>
          </c:cat>
          <c:val>
            <c:numRef>
              <c:f>KG_tagadas_sent!$B$10:$H$10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0</c:v>
                </c:pt>
                <c:pt idx="3">
                  <c:v>37</c:v>
                </c:pt>
                <c:pt idx="4">
                  <c:v>4</c:v>
                </c:pt>
                <c:pt idx="5">
                  <c:v>1</c:v>
                </c:pt>
                <c:pt idx="6">
                  <c:v>16</c:v>
                </c:pt>
              </c:numCache>
            </c:numRef>
          </c:val>
        </c:ser>
        <c:ser>
          <c:idx val="1"/>
          <c:order val="1"/>
          <c:tx>
            <c:strRef>
              <c:f>KG_tagadas_sent!$A$11</c:f>
              <c:strCache>
                <c:ptCount val="1"/>
                <c:pt idx="0">
                  <c:v>rev</c:v>
                </c:pt>
              </c:strCache>
            </c:strRef>
          </c:tx>
          <c:invertIfNegative val="0"/>
          <c:cat>
            <c:strRef>
              <c:f>KG_tagadas_sent!$B$9:$H$9</c:f>
              <c:strCache>
                <c:ptCount val="7"/>
                <c:pt idx="0">
                  <c:v>ha</c:v>
                </c:pt>
                <c:pt idx="1">
                  <c:v>hogy</c:v>
                </c:pt>
                <c:pt idx="2">
                  <c:v>komp</c:v>
                </c:pt>
                <c:pt idx="3">
                  <c:v>fő</c:v>
                </c:pt>
                <c:pt idx="4">
                  <c:v>mert</c:v>
                </c:pt>
                <c:pt idx="5">
                  <c:v>mikor</c:v>
                </c:pt>
                <c:pt idx="6">
                  <c:v>von</c:v>
                </c:pt>
              </c:strCache>
            </c:strRef>
          </c:cat>
          <c:val>
            <c:numRef>
              <c:f>KG_tagadas_sent!$B$11:$H$11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1</c:v>
                </c:pt>
                <c:pt idx="3">
                  <c:v>58</c:v>
                </c:pt>
                <c:pt idx="4">
                  <c:v>14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40928"/>
        <c:axId val="89353024"/>
      </c:barChart>
      <c:catAx>
        <c:axId val="39740928"/>
        <c:scaling>
          <c:orientation val="minMax"/>
        </c:scaling>
        <c:delete val="0"/>
        <c:axPos val="b"/>
        <c:majorTickMark val="out"/>
        <c:minorTickMark val="none"/>
        <c:tickLblPos val="nextTo"/>
        <c:crossAx val="89353024"/>
        <c:crosses val="autoZero"/>
        <c:auto val="1"/>
        <c:lblAlgn val="ctr"/>
        <c:lblOffset val="100"/>
        <c:noMultiLvlLbl val="0"/>
      </c:catAx>
      <c:valAx>
        <c:axId val="8935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740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Munka1!$A$44</c:f>
              <c:strCache>
                <c:ptCount val="1"/>
                <c:pt idx="0">
                  <c:v>levelek</c:v>
                </c:pt>
              </c:strCache>
            </c:strRef>
          </c:tx>
          <c:explosion val="25"/>
          <c:cat>
            <c:strRef>
              <c:f>Munka1!$B$43:$C$43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Munka1!$B$44:$C$44</c:f>
              <c:numCache>
                <c:formatCode>General</c:formatCode>
                <c:ptCount val="2"/>
                <c:pt idx="0">
                  <c:v>86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Fordított szórend aránya</c:v>
                </c:pt>
              </c:strCache>
            </c:strRef>
          </c:tx>
          <c:invertIfNegative val="0"/>
          <c:cat>
            <c:strRef>
              <c:f>Munka2!$A$2:$A$25</c:f>
              <c:strCache>
                <c:ptCount val="24"/>
                <c:pt idx="0">
                  <c:v>1701-1710</c:v>
                </c:pt>
                <c:pt idx="1">
                  <c:v>1711-1720</c:v>
                </c:pt>
                <c:pt idx="2">
                  <c:v>1721-1730</c:v>
                </c:pt>
                <c:pt idx="3">
                  <c:v>1731-1740</c:v>
                </c:pt>
                <c:pt idx="4">
                  <c:v>1741-1750</c:v>
                </c:pt>
                <c:pt idx="5">
                  <c:v>1751-1760</c:v>
                </c:pt>
                <c:pt idx="6">
                  <c:v>1761-1770</c:v>
                </c:pt>
                <c:pt idx="7">
                  <c:v>1772-1780</c:v>
                </c:pt>
                <c:pt idx="8">
                  <c:v>1781-1790</c:v>
                </c:pt>
                <c:pt idx="9">
                  <c:v>1791-1800</c:v>
                </c:pt>
                <c:pt idx="10">
                  <c:v>1801-1810</c:v>
                </c:pt>
                <c:pt idx="11">
                  <c:v>1811-1820</c:v>
                </c:pt>
                <c:pt idx="12">
                  <c:v>1821-1830</c:v>
                </c:pt>
                <c:pt idx="13">
                  <c:v>1831-1840</c:v>
                </c:pt>
                <c:pt idx="14">
                  <c:v>1841-1850</c:v>
                </c:pt>
                <c:pt idx="15">
                  <c:v>1851-1860</c:v>
                </c:pt>
                <c:pt idx="16">
                  <c:v>1861-1870</c:v>
                </c:pt>
                <c:pt idx="17">
                  <c:v>1871-1880</c:v>
                </c:pt>
                <c:pt idx="18">
                  <c:v>1881-1890</c:v>
                </c:pt>
                <c:pt idx="19">
                  <c:v>1891-1900</c:v>
                </c:pt>
                <c:pt idx="20">
                  <c:v>1901-1910</c:v>
                </c:pt>
                <c:pt idx="21">
                  <c:v>1911-1920</c:v>
                </c:pt>
                <c:pt idx="22">
                  <c:v>1921-1930</c:v>
                </c:pt>
                <c:pt idx="23">
                  <c:v>1931-1940</c:v>
                </c:pt>
              </c:strCache>
            </c:strRef>
          </c:cat>
          <c:val>
            <c:numRef>
              <c:f>Munka2!$B$2:$B$25</c:f>
              <c:numCache>
                <c:formatCode>0.00</c:formatCode>
                <c:ptCount val="24"/>
                <c:pt idx="0">
                  <c:v>0.16377777777777777</c:v>
                </c:pt>
                <c:pt idx="1">
                  <c:v>0.16756060039083615</c:v>
                </c:pt>
                <c:pt idx="2">
                  <c:v>0.14395720191294478</c:v>
                </c:pt>
                <c:pt idx="3">
                  <c:v>0.13771270280965572</c:v>
                </c:pt>
                <c:pt idx="4">
                  <c:v>0.12855824761644397</c:v>
                </c:pt>
                <c:pt idx="5">
                  <c:v>0.10375610577732862</c:v>
                </c:pt>
                <c:pt idx="6">
                  <c:v>0</c:v>
                </c:pt>
                <c:pt idx="7">
                  <c:v>0.18522287807856708</c:v>
                </c:pt>
                <c:pt idx="8">
                  <c:v>0.10309528136168152</c:v>
                </c:pt>
                <c:pt idx="9">
                  <c:v>8.5144913866608316E-2</c:v>
                </c:pt>
                <c:pt idx="10">
                  <c:v>0.23949467523880533</c:v>
                </c:pt>
                <c:pt idx="11">
                  <c:v>0.24862250763071314</c:v>
                </c:pt>
                <c:pt idx="12">
                  <c:v>0.23893454535845468</c:v>
                </c:pt>
                <c:pt idx="13">
                  <c:v>0.40415611199533724</c:v>
                </c:pt>
                <c:pt idx="14">
                  <c:v>0.48541926814702208</c:v>
                </c:pt>
                <c:pt idx="15">
                  <c:v>0.54169778441623107</c:v>
                </c:pt>
                <c:pt idx="16">
                  <c:v>0.5608853018263511</c:v>
                </c:pt>
                <c:pt idx="17">
                  <c:v>0.61161493210485307</c:v>
                </c:pt>
                <c:pt idx="18">
                  <c:v>0.64473459148184042</c:v>
                </c:pt>
                <c:pt idx="19">
                  <c:v>0.64804801557261815</c:v>
                </c:pt>
                <c:pt idx="20">
                  <c:v>0.71066015926021064</c:v>
                </c:pt>
                <c:pt idx="21">
                  <c:v>0.8011648909506115</c:v>
                </c:pt>
                <c:pt idx="22">
                  <c:v>0.79013724733267077</c:v>
                </c:pt>
                <c:pt idx="23">
                  <c:v>0.85589301634472503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97728"/>
        <c:axId val="37408704"/>
      </c:barChart>
      <c:catAx>
        <c:axId val="8749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7408704"/>
        <c:crosses val="autoZero"/>
        <c:auto val="1"/>
        <c:lblAlgn val="ctr"/>
        <c:lblOffset val="100"/>
        <c:noMultiLvlLbl val="0"/>
      </c:catAx>
      <c:valAx>
        <c:axId val="37408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7497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KG_tagadas_pos_vm!$A$16:$A$17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KG_tagadas_pos_vm!$B$16:$B$17</c:f>
              <c:numCache>
                <c:formatCode>General</c:formatCode>
                <c:ptCount val="2"/>
                <c:pt idx="0">
                  <c:v>0.5058139534883721</c:v>
                </c:pt>
                <c:pt idx="1">
                  <c:v>0.4941860465116279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KG_tagadas_pos_vm!$A$19:$A$20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KG_tagadas_pos_vm!$B$19:$B$20</c:f>
              <c:numCache>
                <c:formatCode>General</c:formatCode>
                <c:ptCount val="2"/>
                <c:pt idx="0">
                  <c:v>0.5423728813559322</c:v>
                </c:pt>
                <c:pt idx="1">
                  <c:v>0.4576271186440678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kozepmagyar!$A$40:$A$41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kozepmagyar!$B$40:$B$41</c:f>
              <c:numCache>
                <c:formatCode>General</c:formatCode>
                <c:ptCount val="2"/>
                <c:pt idx="0">
                  <c:v>0.87279735682819382</c:v>
                </c:pt>
                <c:pt idx="1">
                  <c:v>0.12720264317180616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KG_tagadas_pos_vm!$A$22:$A$23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KG_tagadas_pos_vm!$B$22:$B$23</c:f>
              <c:numCache>
                <c:formatCode>General</c:formatCode>
                <c:ptCount val="2"/>
                <c:pt idx="0">
                  <c:v>0.53389830508474578</c:v>
                </c:pt>
                <c:pt idx="1">
                  <c:v>0.46610169491525422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KG_tagadas_pos_vm!$A$16:$A$17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KG_tagadas_pos_vm!$B$16:$B$17</c:f>
              <c:numCache>
                <c:formatCode>General</c:formatCode>
                <c:ptCount val="2"/>
                <c:pt idx="0">
                  <c:v>0.5058139534883721</c:v>
                </c:pt>
                <c:pt idx="1">
                  <c:v>0.4941860465116279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0.22875</cdr:x>
      <cdr:y>0.35634</cdr:y>
    </cdr:from>
    <cdr:to>
      <cdr:x>0.36</cdr:x>
      <cdr:y>0.48362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882552" y="1612776"/>
          <a:ext cx="108012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49,4%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0.52625</cdr:x>
      <cdr:y>0.54726</cdr:y>
    </cdr:from>
    <cdr:to>
      <cdr:x>0.66625</cdr:x>
      <cdr:y>0.65863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330824" y="2476872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50,6%</a:t>
          </a:r>
          <a:endParaRPr lang="hu-HU" sz="2000" b="1" dirty="0">
            <a:solidFill>
              <a:schemeClr val="bg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0.07101</cdr:x>
      <cdr:y>0.37207</cdr:y>
    </cdr:from>
    <cdr:to>
      <cdr:x>0.2848</cdr:x>
      <cdr:y>0.50199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87015" y="1470149"/>
          <a:ext cx="864096" cy="51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49,4%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0.49859</cdr:x>
      <cdr:y>0.50199</cdr:y>
    </cdr:from>
    <cdr:to>
      <cdr:x>0.81928</cdr:x>
      <cdr:y>0.66365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5207" y="1983497"/>
          <a:ext cx="1296144" cy="638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0,6%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0.03538</cdr:x>
      <cdr:y>0.86411</cdr:y>
    </cdr:from>
    <cdr:to>
      <cdr:x>0.37388</cdr:x>
      <cdr:y>0.97346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42999" y="3414365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N=172</a:t>
          </a:r>
          <a:endParaRPr lang="hu-HU" sz="20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0.48078</cdr:x>
      <cdr:y>0.59076</cdr:y>
    </cdr:from>
    <cdr:to>
      <cdr:x>0.80147</cdr:x>
      <cdr:y>0.71832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943199" y="2334245"/>
          <a:ext cx="12961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20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0.10436</cdr:x>
      <cdr:y>0.35633</cdr:y>
    </cdr:from>
    <cdr:to>
      <cdr:x>0.41744</cdr:x>
      <cdr:y>0.52262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432048" y="1080120"/>
          <a:ext cx="12961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45,8%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0.45223</cdr:x>
      <cdr:y>0.61764</cdr:y>
    </cdr:from>
    <cdr:to>
      <cdr:x>0.71313</cdr:x>
      <cdr:y>0.83144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1872208" y="1872208"/>
          <a:ext cx="108012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54,2%</a:t>
          </a:r>
          <a:endParaRPr lang="hu-HU" sz="20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0.35902</cdr:x>
      <cdr:y>0.60898</cdr:y>
    </cdr:from>
    <cdr:to>
      <cdr:x>0.57289</cdr:x>
      <cdr:y>0.71832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450504" y="2406253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87,3%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0.18079</cdr:x>
      <cdr:y>0.20805</cdr:y>
    </cdr:from>
    <cdr:to>
      <cdr:x>0.39466</cdr:x>
      <cdr:y>0.29917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730424" y="822077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 smtClean="0">
              <a:solidFill>
                <a:schemeClr val="bg1"/>
              </a:solidFill>
            </a:rPr>
            <a:t>12,7%</a:t>
          </a:r>
          <a:endParaRPr lang="hu-HU" sz="18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0.5016</cdr:x>
      <cdr:y>0.53608</cdr:y>
    </cdr:from>
    <cdr:to>
      <cdr:x>0.75112</cdr:x>
      <cdr:y>0.64543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026568" y="2118221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53,4%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0.03821</cdr:x>
      <cdr:y>0.86411</cdr:y>
    </cdr:from>
    <cdr:to>
      <cdr:x>0.41249</cdr:x>
      <cdr:y>0.99168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154360" y="3414365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N=118</a:t>
          </a:r>
          <a:endParaRPr lang="hu-H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0.07101</cdr:x>
      <cdr:y>0.37207</cdr:y>
    </cdr:from>
    <cdr:to>
      <cdr:x>0.2848</cdr:x>
      <cdr:y>0.50199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87015" y="1470149"/>
          <a:ext cx="864096" cy="51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49,4%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0.49859</cdr:x>
      <cdr:y>0.50199</cdr:y>
    </cdr:from>
    <cdr:to>
      <cdr:x>0.81928</cdr:x>
      <cdr:y>0.66365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5207" y="1983497"/>
          <a:ext cx="1296144" cy="638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50,6%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0.03538</cdr:x>
      <cdr:y>0.86411</cdr:y>
    </cdr:from>
    <cdr:to>
      <cdr:x>0.37388</cdr:x>
      <cdr:y>0.97346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42999" y="3414365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N=172</a:t>
          </a:r>
          <a:endParaRPr lang="hu-HU" sz="2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0.08911</cdr:x>
      <cdr:y>0.87475</cdr:y>
    </cdr:from>
    <cdr:to>
      <cdr:x>0.57033</cdr:x>
      <cdr:y>0.94764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0040" y="3456384"/>
          <a:ext cx="19442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N=71</a:t>
          </a:r>
          <a:endParaRPr lang="hu-HU" sz="2000" dirty="0"/>
        </a:p>
      </cdr:txBody>
    </cdr:sp>
  </cdr:relSizeAnchor>
  <cdr:relSizeAnchor xmlns:cdr="http://schemas.openxmlformats.org/drawingml/2006/chartDrawing">
    <cdr:from>
      <cdr:x>0.4634</cdr:x>
      <cdr:y>0.63784</cdr:y>
    </cdr:from>
    <cdr:to>
      <cdr:x>0.67727</cdr:x>
      <cdr:y>0.72896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1872222" y="2520290"/>
          <a:ext cx="864081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63,4%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0.10694</cdr:x>
      <cdr:y>0.36448</cdr:y>
    </cdr:from>
    <cdr:to>
      <cdr:x>0.33864</cdr:x>
      <cdr:y>0.4556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432058" y="1440165"/>
          <a:ext cx="936094" cy="360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36,6%</a:t>
          </a:r>
          <a:endParaRPr lang="hu-HU" sz="2000" b="1" dirty="0">
            <a:solidFill>
              <a:schemeClr val="bg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0.48078</cdr:x>
      <cdr:y>0.59076</cdr:y>
    </cdr:from>
    <cdr:to>
      <cdr:x>0.80147</cdr:x>
      <cdr:y>0.71832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943199" y="2334245"/>
          <a:ext cx="12961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54,2%</a:t>
          </a:r>
          <a:endParaRPr lang="hu-HU" sz="2000" b="1" dirty="0">
            <a:solidFill>
              <a:schemeClr val="bg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0.05603</cdr:x>
      <cdr:y>0.29917</cdr:y>
    </cdr:from>
    <cdr:to>
      <cdr:x>0.30555</cdr:x>
      <cdr:y>0.40852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26368" y="1182117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26,8%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0.46596</cdr:x>
      <cdr:y>0.6272</cdr:y>
    </cdr:from>
    <cdr:to>
      <cdr:x>0.69765</cdr:x>
      <cdr:y>0.73655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1882552" y="2478261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73,2%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0.03821</cdr:x>
      <cdr:y>0.86411</cdr:y>
    </cdr:from>
    <cdr:to>
      <cdr:x>0.28773</cdr:x>
      <cdr:y>0.95523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54360" y="3414365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N=179</a:t>
          </a:r>
          <a:endParaRPr lang="hu-H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0.32044</cdr:x>
      <cdr:y>0.6272</cdr:y>
    </cdr:from>
    <cdr:to>
      <cdr:x>0.55204</cdr:x>
      <cdr:y>0.75477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295127" y="2478261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88,1%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0.17791</cdr:x>
      <cdr:y>0.18983</cdr:y>
    </cdr:from>
    <cdr:to>
      <cdr:x>0.40951</cdr:x>
      <cdr:y>0.29917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719063" y="750069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11,9%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0.03538</cdr:x>
      <cdr:y>0.84589</cdr:y>
    </cdr:from>
    <cdr:to>
      <cdr:x>0.2848</cdr:x>
      <cdr:y>0.95523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42999" y="3342357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N=118</a:t>
          </a:r>
          <a:endParaRPr lang="hu-H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F39F-AAF2-4CF5-A029-DA88A6402814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5DCA7-3438-4BE2-B289-0388D69C6F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90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DCA7-3438-4BE2-B289-0388D69C6F2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14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DCA7-3438-4BE2-B289-0388D69C6F2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02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DCA7-3438-4BE2-B289-0388D69C6F2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32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DCA7-3438-4BE2-B289-0388D69C6F27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157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32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20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73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343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52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054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91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72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82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54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41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4B65-C9DE-467D-92BD-C5469B879F7E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1A6C-8879-458C-B0DC-A5DCB322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21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arallelbible.nytud.h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Hagyomány és innováció </a:t>
            </a:r>
            <a:r>
              <a:rPr lang="hu-HU" dirty="0" err="1"/>
              <a:t>középmagyar</a:t>
            </a:r>
            <a:r>
              <a:rPr lang="hu-HU" dirty="0"/>
              <a:t> kori bibliafordítások mondattanában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Gugán Katalin</a:t>
            </a:r>
          </a:p>
          <a:p>
            <a:r>
              <a:rPr lang="hu-HU" dirty="0" smtClean="0"/>
              <a:t>MTA Nyelvtudományi Intézet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68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Vázlat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Igemódosítók tagadó mondatokban a Vizsolyi Bibliában</a:t>
            </a:r>
            <a:r>
              <a:rPr lang="hu-HU" dirty="0"/>
              <a:t> </a:t>
            </a:r>
            <a:r>
              <a:rPr lang="hu-HU" dirty="0" smtClean="0"/>
              <a:t>és a Két útban</a:t>
            </a:r>
            <a:br>
              <a:rPr lang="hu-HU" dirty="0" smtClean="0"/>
            </a:br>
            <a:r>
              <a:rPr lang="hu-HU" dirty="0" smtClean="0"/>
              <a:t>- az igemódosító típusa</a:t>
            </a:r>
            <a:br>
              <a:rPr lang="hu-HU" dirty="0" smtClean="0"/>
            </a:br>
            <a:r>
              <a:rPr lang="hu-HU" dirty="0" smtClean="0"/>
              <a:t>- a mondat típusa</a:t>
            </a:r>
            <a:br>
              <a:rPr lang="hu-HU" dirty="0" smtClean="0"/>
            </a:br>
            <a:r>
              <a:rPr lang="hu-HU" dirty="0" smtClean="0"/>
              <a:t>- tagadó névmás szerepe</a:t>
            </a:r>
          </a:p>
          <a:p>
            <a:r>
              <a:rPr lang="hu-HU" dirty="0" smtClean="0"/>
              <a:t>Összehasonlítás: bibliafordítás és bibliafordítás</a:t>
            </a:r>
          </a:p>
          <a:p>
            <a:r>
              <a:rPr lang="hu-HU" dirty="0" smtClean="0"/>
              <a:t>Összehasonlítás: Károlyi Gáspár és Károlyi Sándor</a:t>
            </a:r>
          </a:p>
          <a:p>
            <a:r>
              <a:rPr lang="hu-HU" dirty="0" smtClean="0"/>
              <a:t>Összehasonlítás: fordítás és eredeti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97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gyűjtés menetéről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Közvetlen forrás: </a:t>
            </a:r>
            <a:r>
              <a:rPr lang="hu-HU" dirty="0">
                <a:hlinkClick r:id="rId2"/>
              </a:rPr>
              <a:t>http://parallelbible.nytud.hu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smtClean="0"/>
              <a:t>Feldolgozott rész: Máté és János evangéliuma</a:t>
            </a:r>
          </a:p>
          <a:p>
            <a:r>
              <a:rPr lang="hu-HU" dirty="0" smtClean="0"/>
              <a:t>Tagadó mondatok kikeresése, felcímkézése: az igemódosító típusa, a tagadás típusa, a tagmondat típusa, van-e a mondatban tagadó névmás</a:t>
            </a:r>
          </a:p>
          <a:p>
            <a:r>
              <a:rPr lang="hu-HU" dirty="0" smtClean="0"/>
              <a:t>Egyelőre kimarad: mondatrésztagadás, kérdő mondatok</a:t>
            </a:r>
          </a:p>
          <a:p>
            <a:r>
              <a:rPr lang="hu-HU" dirty="0" smtClean="0"/>
              <a:t>Összesen 172 adat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19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vizsolyi biblia (Szabó 2012)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Fordítás a nemzeti nyelvre: a reformációhoz kapcsolódó kötelezettség, a </a:t>
            </a:r>
            <a:r>
              <a:rPr lang="hu-HU" sz="2400" dirty="0" err="1" smtClean="0"/>
              <a:t>tarcal-tordai</a:t>
            </a:r>
            <a:r>
              <a:rPr lang="hu-HU" sz="2400" dirty="0" smtClean="0"/>
              <a:t> hitvallásban írásban is rögzítették</a:t>
            </a:r>
          </a:p>
          <a:p>
            <a:r>
              <a:rPr lang="hu-HU" sz="2400" dirty="0" smtClean="0"/>
              <a:t>Középkori előzmények, majd </a:t>
            </a:r>
            <a:r>
              <a:rPr lang="hu-HU" sz="2400" dirty="0" err="1" smtClean="0"/>
              <a:t>erazmista</a:t>
            </a:r>
            <a:r>
              <a:rPr lang="hu-HU" sz="2400" dirty="0" smtClean="0"/>
              <a:t> kísérletek (Komjáti Benedek, Pesti Gábor, Sylvester János), de teljes szöveg korábban nem keletkezett (vagy: nem maradt fenn)</a:t>
            </a:r>
          </a:p>
          <a:p>
            <a:r>
              <a:rPr lang="hu-HU" sz="2400" dirty="0" smtClean="0"/>
              <a:t>A reformáció </a:t>
            </a:r>
            <a:r>
              <a:rPr lang="hu-HU" sz="2400" dirty="0" err="1" smtClean="0"/>
              <a:t>megindultával</a:t>
            </a:r>
            <a:r>
              <a:rPr lang="hu-HU" sz="2400" dirty="0" smtClean="0"/>
              <a:t> számos próbálkozás, kéziratban maradt munkák, elveszett művek</a:t>
            </a:r>
          </a:p>
          <a:p>
            <a:r>
              <a:rPr lang="hu-HU" sz="2400" dirty="0" smtClean="0"/>
              <a:t>„</a:t>
            </a:r>
            <a:r>
              <a:rPr lang="hu-HU" sz="2400" i="1" dirty="0" smtClean="0"/>
              <a:t>hozzákezdettem volna egynéhány jámbor, tudós atyafiakkal”; </a:t>
            </a:r>
            <a:r>
              <a:rPr lang="hu-HU" sz="2400" dirty="0" smtClean="0"/>
              <a:t>a csoportmunka az 1570-es években kezdődhetett, Károlyi hozzátette a saját részét és összedolgozta a fordításokat</a:t>
            </a:r>
          </a:p>
          <a:p>
            <a:r>
              <a:rPr lang="hu-HU" sz="2400" dirty="0" smtClean="0"/>
              <a:t>Források: humanista, latin nyelvű bibliakiadások, Vulgata, </a:t>
            </a:r>
            <a:r>
              <a:rPr lang="hu-HU" sz="2400" dirty="0" err="1" smtClean="0"/>
              <a:t>klf</a:t>
            </a:r>
            <a:r>
              <a:rPr lang="hu-HU" sz="2400" dirty="0" smtClean="0"/>
              <a:t>. kommentárok, fordítási előzmények.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137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Megszakított és fordított szórend a Vizsolyi biblia feldolgozott részletében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992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3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Igekötők tagadó mondatokban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TMK-ban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Vizsolyi bibliában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736778"/>
              </p:ext>
            </p:extLst>
          </p:nvPr>
        </p:nvGraphicFramePr>
        <p:xfrm>
          <a:off x="4572000" y="2924944"/>
          <a:ext cx="4139952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788024" y="56612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N=118</a:t>
            </a:r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288245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467544" y="584591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N= 1816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05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smtClean="0"/>
              <a:t>Két könyv</a:t>
            </a:r>
            <a:r>
              <a:rPr lang="hu-HU" dirty="0" smtClean="0"/>
              <a:t>ről (Szabó 2012)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1563, Debrecen</a:t>
            </a:r>
          </a:p>
          <a:p>
            <a:r>
              <a:rPr lang="hu-HU" dirty="0" smtClean="0"/>
              <a:t>Egyetlen ismert műve a bibliafordításon kívül</a:t>
            </a:r>
          </a:p>
          <a:p>
            <a:r>
              <a:rPr lang="hu-HU" dirty="0" smtClean="0"/>
              <a:t>„A </a:t>
            </a:r>
            <a:r>
              <a:rPr lang="hu-HU" i="1" dirty="0" smtClean="0"/>
              <a:t>Két könyv</a:t>
            </a:r>
            <a:r>
              <a:rPr lang="hu-HU" dirty="0" smtClean="0"/>
              <a:t> stílusát a benne lévő hatalmas mennyiségű bibliai idézet határozza meg, amelyeket csak részben jelöl a lap szélén. Nem szó szerint, hanem szabadon fordít, ezért ezek a szövegek magyarosabbak is lesznek, mint majd a vizsolyi Biblia mondatai” (Szabó 2012: 53).</a:t>
            </a:r>
          </a:p>
          <a:p>
            <a:r>
              <a:rPr lang="hu-HU" dirty="0" smtClean="0"/>
              <a:t>Forrás: Károlyi Gáspár, a gönci prédikátor. Válogatta, sajtó alá rendezte, az utószót és a jegyzeteket írta Szabó András. Budapest: Neumann Kht., 2006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http://mek.oszk.hu/05200/05236/html/</a:t>
            </a:r>
          </a:p>
        </p:txBody>
      </p:sp>
    </p:spTree>
    <p:extLst>
      <p:ext uri="{BB962C8B-B14F-4D97-AF65-F5344CB8AC3E}">
        <p14:creationId xmlns:p14="http://schemas.microsoft.com/office/powerpoint/2010/main" val="18752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Igemódosítók és tagadás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Két könyvben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Bibliában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292080" y="37890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49,4%</a:t>
            </a:r>
            <a:endParaRPr lang="hu-HU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3730185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827584" y="36450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</a:rPr>
              <a:t>46,6%</a:t>
            </a:r>
            <a:endParaRPr lang="hu-H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4376450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28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Igekötők és tagadás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Két könyvben	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Bibliában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661069"/>
              </p:ext>
            </p:extLst>
          </p:nvPr>
        </p:nvGraphicFramePr>
        <p:xfrm>
          <a:off x="467544" y="213285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5661571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004048" y="36450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</a:rPr>
              <a:t>45,8%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860032" y="573325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N=118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479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igemódosító mint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Igekötő: az elsőként </a:t>
            </a:r>
            <a:r>
              <a:rPr lang="hu-HU" dirty="0" err="1" smtClean="0"/>
              <a:t>grammatikalizálódó</a:t>
            </a:r>
            <a:r>
              <a:rPr lang="hu-HU" dirty="0" smtClean="0"/>
              <a:t> igemódosító (Hegedűs 2015)</a:t>
            </a:r>
          </a:p>
          <a:p>
            <a:r>
              <a:rPr lang="hu-HU" dirty="0" smtClean="0"/>
              <a:t>Interferencia-jelenségek különbözőképpen érvényesülhetnek az igekötők és az egyéb igemódosítók körében</a:t>
            </a:r>
          </a:p>
          <a:p>
            <a:r>
              <a:rPr lang="hu-HU" dirty="0" smtClean="0"/>
              <a:t>Korábban megfigyelt jellegzetes eltérések: névszói-igei állítmány esetében van egy harmadik típus (NEG—VM—V), és eleve mások is az arányok (</a:t>
            </a:r>
            <a:r>
              <a:rPr lang="hu-HU" dirty="0" err="1" smtClean="0"/>
              <a:t>Molecz</a:t>
            </a:r>
            <a:r>
              <a:rPr lang="hu-HU" dirty="0" smtClean="0"/>
              <a:t> 1900, É. Kiss 2014, Gugán 2015)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32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igemódosító típusa mint tényező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Két könyvben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Bibliában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0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Egy régi innováció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err="1" smtClean="0"/>
              <a:t>Vton</a:t>
            </a:r>
            <a:r>
              <a:rPr lang="hu-HU" dirty="0" smtClean="0"/>
              <a:t> </a:t>
            </a:r>
            <a:r>
              <a:rPr lang="hu-HU" dirty="0" err="1" smtClean="0"/>
              <a:t>iáró</a:t>
            </a:r>
            <a:r>
              <a:rPr lang="hu-HU" dirty="0" smtClean="0"/>
              <a:t> </a:t>
            </a:r>
            <a:r>
              <a:rPr lang="hu-HU" dirty="0" err="1" smtClean="0"/>
              <a:t>vóltam</a:t>
            </a:r>
            <a:r>
              <a:rPr lang="hu-HU" dirty="0" smtClean="0"/>
              <a:t> , és nem </a:t>
            </a:r>
            <a:r>
              <a:rPr lang="hu-HU" dirty="0" err="1" smtClean="0"/>
              <a:t>fogadtatoc</a:t>
            </a:r>
            <a:r>
              <a:rPr lang="hu-HU" dirty="0" smtClean="0"/>
              <a:t> </a:t>
            </a:r>
            <a:r>
              <a:rPr lang="hu-HU" dirty="0" err="1" smtClean="0"/>
              <a:t>bę</a:t>
            </a:r>
            <a:r>
              <a:rPr lang="hu-HU" dirty="0" smtClean="0"/>
              <a:t> mezítelen </a:t>
            </a:r>
            <a:r>
              <a:rPr lang="hu-HU" dirty="0" err="1" smtClean="0"/>
              <a:t>vóltam</a:t>
            </a:r>
            <a:r>
              <a:rPr lang="hu-HU" dirty="0" smtClean="0"/>
              <a:t> és meg nem </a:t>
            </a:r>
            <a:r>
              <a:rPr lang="hu-HU" dirty="0" err="1" smtClean="0"/>
              <a:t>ruháztatoc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(Mt. 25, 43)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3995936" y="1880828"/>
            <a:ext cx="3384376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923928" y="2564904"/>
            <a:ext cx="3888432" cy="5040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81577" y="4007966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NEG – V – </a:t>
            </a:r>
            <a:r>
              <a:rPr lang="hu-HU" sz="3200" b="1" dirty="0" smtClean="0">
                <a:solidFill>
                  <a:srgbClr val="FF0000"/>
                </a:solidFill>
              </a:rPr>
              <a:t>VM: innováció, de a legkorábbi nyelvemlékektől adatolható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81577" y="523523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0070C0"/>
                </a:solidFill>
              </a:rPr>
              <a:t>VM – NEG – </a:t>
            </a:r>
            <a:r>
              <a:rPr lang="hu-HU" sz="3200" b="1" dirty="0" smtClean="0">
                <a:solidFill>
                  <a:srgbClr val="0070C0"/>
                </a:solidFill>
              </a:rPr>
              <a:t>V: ugor kori örökség</a:t>
            </a:r>
            <a:endParaRPr lang="hu-HU" sz="3200" b="1" dirty="0">
              <a:solidFill>
                <a:srgbClr val="0070C0"/>
              </a:solidFill>
            </a:endParaRPr>
          </a:p>
          <a:p>
            <a:endParaRPr lang="hu-HU" sz="32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438" y="1"/>
            <a:ext cx="1365562" cy="90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mondattípus mint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Mellérendelés vs. alárendelés (a változások terjedésének jellegzetes mintája </a:t>
            </a:r>
            <a:r>
              <a:rPr lang="hu-HU" dirty="0" smtClean="0"/>
              <a:t>miatt</a:t>
            </a:r>
            <a:r>
              <a:rPr lang="hu-HU" dirty="0"/>
              <a:t>)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Alárendelésen belül bizonyos típusok (a mai magyarban is megfigyelhető megoszlás miatt)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Ürögdi</a:t>
            </a:r>
            <a:r>
              <a:rPr lang="hu-HU" dirty="0" smtClean="0"/>
              <a:t>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60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mondattípus mint tényező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Két könyvben	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Bibliában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99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tagadó névmás mint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Bizonyos időszakban gyakrabban állt megszakított szórenddel</a:t>
            </a:r>
          </a:p>
          <a:p>
            <a:r>
              <a:rPr lang="hu-HU" dirty="0" smtClean="0"/>
              <a:t>Szerkezeti magyarázat: önállóan hordozhatta a tagadást (É. Kiss)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56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tagadó névmás mint tényező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Két könyvben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Bibliában</a:t>
            </a:r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31602965"/>
              </p:ext>
            </p:extLst>
          </p:nvPr>
        </p:nvGraphicFramePr>
        <p:xfrm>
          <a:off x="4788024" y="2996952"/>
          <a:ext cx="2984499" cy="647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36"/>
                <a:gridCol w="1056151"/>
                <a:gridCol w="1116412"/>
              </a:tblGrid>
              <a:tr h="266229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tagadó nm. nincs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tagadó nm. van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megszakított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73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14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fordított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74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611560" y="530120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X-squared = 0.13676, </a:t>
            </a:r>
            <a:r>
              <a:rPr lang="en-US" dirty="0" err="1"/>
              <a:t>df</a:t>
            </a:r>
            <a:r>
              <a:rPr lang="en-US" dirty="0"/>
              <a:t> = 1, p-value = 0.7115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X-squared </a:t>
            </a:r>
            <a:r>
              <a:rPr lang="en-US" dirty="0"/>
              <a:t>= 1.2431e-31, </a:t>
            </a:r>
            <a:r>
              <a:rPr lang="en-US" dirty="0" err="1"/>
              <a:t>df</a:t>
            </a:r>
            <a:r>
              <a:rPr lang="en-US" dirty="0"/>
              <a:t> = 1, p-value = 1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5292080" y="53012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X-squared = 0.13676, </a:t>
            </a:r>
            <a:r>
              <a:rPr lang="en-US" dirty="0" err="1"/>
              <a:t>df</a:t>
            </a:r>
            <a:r>
              <a:rPr lang="en-US" dirty="0"/>
              <a:t> = 1, p-value = 0.7115</a:t>
            </a:r>
            <a:endParaRPr lang="hu-HU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5802"/>
              </p:ext>
            </p:extLst>
          </p:nvPr>
        </p:nvGraphicFramePr>
        <p:xfrm>
          <a:off x="579389" y="2996952"/>
          <a:ext cx="2984499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36"/>
                <a:gridCol w="1056151"/>
                <a:gridCol w="11164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tagadó nm. nincs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tagadó nm. van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megszakított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54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9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fordított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48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7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két forrás között nincs igazán jellegzetes különbség</a:t>
            </a:r>
          </a:p>
          <a:p>
            <a:r>
              <a:rPr lang="hu-HU" dirty="0" smtClean="0"/>
              <a:t>Lényegesen jellemzőbb az innovatív, azaz a fordított szórend használata, mint a TMK élőnyelv-közeli szövegeire – regiszter vagy nyelvjárás?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8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Káldi György fordítása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Adatgyűjtés módszere: mint előbb</a:t>
            </a:r>
          </a:p>
          <a:p>
            <a:r>
              <a:rPr lang="hu-HU" dirty="0" smtClean="0"/>
              <a:t>Összes adat: 179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79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kétféle szerkezet a Káldi-fordításban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A) Mindenféle igemódosítónál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B) Csak az igekötőket nézve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447718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33861642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rtalom hely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21017"/>
              </p:ext>
            </p:extLst>
          </p:nvPr>
        </p:nvGraphicFramePr>
        <p:xfrm>
          <a:off x="3275856" y="5373216"/>
          <a:ext cx="1098848" cy="90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rtalom hely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0504"/>
              </p:ext>
            </p:extLst>
          </p:nvPr>
        </p:nvGraphicFramePr>
        <p:xfrm>
          <a:off x="4797425" y="23272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918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igemódosítók típusa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Káldi fordítása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Károlyi fordítása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06834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rtalom helye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80371493"/>
              </p:ext>
            </p:extLst>
          </p:nvPr>
        </p:nvGraphicFramePr>
        <p:xfrm>
          <a:off x="4644008" y="2204864"/>
          <a:ext cx="42484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1543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mondattípus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Káldi fordítása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Károlyi fordítása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1604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Részösszegzés: a két fordítás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Káldi fordítása pontosan megfelel a </a:t>
            </a:r>
            <a:r>
              <a:rPr lang="hu-HU" dirty="0" err="1" smtClean="0"/>
              <a:t>TMK</a:t>
            </a:r>
            <a:r>
              <a:rPr lang="hu-HU" dirty="0" smtClean="0"/>
              <a:t> élőbeszéd-közeli adatainak (a vizsgált szerkezet tekintetében)</a:t>
            </a:r>
          </a:p>
          <a:p>
            <a:r>
              <a:rPr lang="hu-HU" dirty="0" smtClean="0"/>
              <a:t>Ami a különbséget magyarázza: főmondatok (és a főmondat-jellegű </a:t>
            </a:r>
            <a:r>
              <a:rPr lang="hu-HU" i="1" dirty="0" smtClean="0"/>
              <a:t>mert-</a:t>
            </a:r>
            <a:r>
              <a:rPr lang="hu-HU" dirty="0" smtClean="0"/>
              <a:t>kötőszavas mondatok); Károlyi ezekben jóval gyakrabban használja a fordított szórendet, mint Káldi</a:t>
            </a:r>
          </a:p>
          <a:p>
            <a:r>
              <a:rPr lang="hu-HU" dirty="0" smtClean="0"/>
              <a:t>Tagadó névmás: úgy tűnik, egyik fordításban sincs hatása, arányaiban ugyanannyi az innovatív szerkezet akkor is, ha van névmás, és akkor is, ha nincs</a:t>
            </a:r>
          </a:p>
          <a:p>
            <a:r>
              <a:rPr lang="hu-HU" dirty="0" smtClean="0"/>
              <a:t>Egy jellegzetes példa a két fordításból: </a:t>
            </a:r>
          </a:p>
          <a:p>
            <a:r>
              <a:rPr lang="hu-HU" dirty="0" smtClean="0"/>
              <a:t>Feltételezés: nem a regiszterből következik a Károlyira jellemző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26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Igekötők és egyéb igemódosítók (</a:t>
            </a:r>
            <a:r>
              <a:rPr lang="hu-HU" dirty="0" err="1" smtClean="0"/>
              <a:t>Komlósi</a:t>
            </a:r>
            <a:r>
              <a:rPr lang="hu-HU" dirty="0" smtClean="0"/>
              <a:t> 1991)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Semleges, egyenletes hangsúlyozású mondatokban közvetlenül megelőzik az igét, a hangsúly rajtuk, az ige hangsúlytalan</a:t>
            </a:r>
          </a:p>
          <a:p>
            <a:r>
              <a:rPr lang="hu-HU" dirty="0" smtClean="0"/>
              <a:t>Fókuszt, tagadást tartalmazó mondatban </a:t>
            </a:r>
            <a:r>
              <a:rPr lang="hu-HU" dirty="0" err="1" smtClean="0"/>
              <a:t>alapeseteben</a:t>
            </a:r>
            <a:r>
              <a:rPr lang="hu-HU" dirty="0" smtClean="0"/>
              <a:t> közvetlenül az ige mögött.</a:t>
            </a:r>
          </a:p>
          <a:p>
            <a:r>
              <a:rPr lang="hu-HU" dirty="0" smtClean="0"/>
              <a:t>Az igekötők mellett: idiómarészek </a:t>
            </a:r>
            <a:r>
              <a:rPr lang="hu-HU" i="1" dirty="0" smtClean="0"/>
              <a:t>(számot vet), </a:t>
            </a:r>
            <a:r>
              <a:rPr lang="hu-HU" dirty="0" err="1" smtClean="0"/>
              <a:t>predikatív</a:t>
            </a:r>
            <a:r>
              <a:rPr lang="hu-HU" dirty="0" smtClean="0"/>
              <a:t> vonzatok </a:t>
            </a:r>
            <a:r>
              <a:rPr lang="hu-HU" i="1" dirty="0" smtClean="0"/>
              <a:t>(készre jelent, okosnak tart), </a:t>
            </a:r>
            <a:r>
              <a:rPr lang="hu-HU" dirty="0" smtClean="0"/>
              <a:t>névszói-igei állítmány névszói része </a:t>
            </a:r>
            <a:r>
              <a:rPr lang="hu-HU" i="1" dirty="0" smtClean="0"/>
              <a:t>(okos/tanár volt), </a:t>
            </a:r>
            <a:r>
              <a:rPr lang="hu-HU" dirty="0" smtClean="0"/>
              <a:t>határozószó mint állítmányrész </a:t>
            </a:r>
            <a:r>
              <a:rPr lang="hu-HU" i="1" dirty="0" smtClean="0"/>
              <a:t>(rosszul van) </a:t>
            </a:r>
            <a:r>
              <a:rPr lang="hu-HU" dirty="0" smtClean="0"/>
              <a:t>és mint vonzat </a:t>
            </a:r>
            <a:r>
              <a:rPr lang="hu-HU" i="1" dirty="0" smtClean="0"/>
              <a:t>(rosszul bánik), </a:t>
            </a:r>
            <a:r>
              <a:rPr lang="hu-HU" dirty="0" smtClean="0"/>
              <a:t>ragos köznév mint tárgy vagy alany </a:t>
            </a:r>
            <a:r>
              <a:rPr lang="hu-HU" i="1" dirty="0" smtClean="0"/>
              <a:t>(újságot olvas, víz ment a szemébe), </a:t>
            </a:r>
            <a:r>
              <a:rPr lang="hu-HU" dirty="0" smtClean="0"/>
              <a:t>módhatározó </a:t>
            </a:r>
            <a:r>
              <a:rPr lang="hu-HU" i="1" dirty="0" smtClean="0"/>
              <a:t>(ügyesen olvas), </a:t>
            </a:r>
            <a:r>
              <a:rPr lang="hu-HU" dirty="0" err="1" smtClean="0"/>
              <a:t>direkcionális</a:t>
            </a:r>
            <a:r>
              <a:rPr lang="hu-HU" dirty="0" smtClean="0"/>
              <a:t> és lokális vonzatok </a:t>
            </a:r>
            <a:br>
              <a:rPr lang="hu-HU" dirty="0" smtClean="0"/>
            </a:br>
            <a:r>
              <a:rPr lang="hu-HU" b="1" dirty="0" smtClean="0"/>
              <a:t>ha: </a:t>
            </a:r>
            <a:r>
              <a:rPr lang="hu-HU" dirty="0" smtClean="0"/>
              <a:t>egyes számúak, és nincs más módosítójuk, legfeljebb egy nem összetett jelző</a:t>
            </a:r>
          </a:p>
          <a:p>
            <a:r>
              <a:rPr lang="hu-HU" dirty="0" smtClean="0"/>
              <a:t>Ami az adatgyűjtés során kimaradt: birtoklásmondat </a:t>
            </a:r>
            <a:r>
              <a:rPr lang="hu-HU" i="1" dirty="0" smtClean="0"/>
              <a:t>(láza van), </a:t>
            </a:r>
            <a:r>
              <a:rPr lang="hu-HU" dirty="0" smtClean="0"/>
              <a:t>ill. egyelőre kimaradt: főnévi igenév </a:t>
            </a:r>
            <a:r>
              <a:rPr lang="hu-HU" i="1" dirty="0" smtClean="0"/>
              <a:t>(úszni akar)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78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 nyelvjárás: Károlyi Sándor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Annyira </a:t>
            </a:r>
            <a:r>
              <a:rPr lang="hu-HU" dirty="0" err="1" smtClean="0"/>
              <a:t>károlyi</a:t>
            </a:r>
            <a:r>
              <a:rPr lang="hu-HU" dirty="0" smtClean="0"/>
              <a:t>, amennyire csak valaki lehet – az ő családjukról kapta a nevét Károly (Nagykároly).</a:t>
            </a:r>
          </a:p>
          <a:p>
            <a:r>
              <a:rPr lang="hu-HU" dirty="0" smtClean="0"/>
              <a:t> Az országnak ebben a régiójában töltötte szinte egész gyerekkorát.</a:t>
            </a:r>
          </a:p>
          <a:p>
            <a:r>
              <a:rPr lang="hu-HU" dirty="0" smtClean="0"/>
              <a:t>Adatok a </a:t>
            </a:r>
            <a:r>
              <a:rPr lang="hu-HU" dirty="0" err="1" smtClean="0"/>
              <a:t>TMK-ból</a:t>
            </a:r>
            <a:r>
              <a:rPr lang="hu-HU" dirty="0" smtClean="0"/>
              <a:t>: a feleségének 1705 és 1724 között írt levelei.</a:t>
            </a:r>
          </a:p>
          <a:p>
            <a:r>
              <a:rPr lang="hu-HU" dirty="0" smtClean="0"/>
              <a:t>2535 találat a tagadószóra, ebből 666 tartalmazott valamilyen igemódosítót (szűrés kézzel), elemzésük a korábban ismertetett módon.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37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Tagadó mondatok Károlyi Sándor leveleiben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Mindenféle igemódosító	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Csak igekötő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6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Tagadó mondatok Károlyi magánleveleiből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Ha mindenféle igemódosítót nézünk, 75% a konzervatív szórend aránya, ha csak az igekötőket, 87% -- Káldi-arányok</a:t>
            </a:r>
          </a:p>
          <a:p>
            <a:r>
              <a:rPr lang="hu-HU" dirty="0" smtClean="0"/>
              <a:t>Igemódosító típusa: hasonlóan meghatározó tényező, mint a korábbiakban. Több típusra van adat, de a névszói-igei állítmány különül el jelentősen.</a:t>
            </a:r>
          </a:p>
          <a:p>
            <a:r>
              <a:rPr lang="hu-HU" dirty="0" smtClean="0"/>
              <a:t>Tagadó névmás: jelenlétének nincs hatása a beszélő választására.</a:t>
            </a:r>
          </a:p>
          <a:p>
            <a:r>
              <a:rPr lang="hu-HU" dirty="0" smtClean="0"/>
              <a:t>A mondattípusnak ezzel szemben van.</a:t>
            </a:r>
            <a:br>
              <a:rPr lang="hu-HU" dirty="0" smtClean="0"/>
            </a:br>
            <a:r>
              <a:rPr lang="hu-HU" dirty="0" smtClean="0"/>
              <a:t>- Főmondat / </a:t>
            </a:r>
            <a:r>
              <a:rPr lang="hu-HU" dirty="0" err="1" smtClean="0"/>
              <a:t>finit</a:t>
            </a:r>
            <a:r>
              <a:rPr lang="hu-HU" dirty="0" smtClean="0"/>
              <a:t> alárendelés / </a:t>
            </a:r>
            <a:r>
              <a:rPr lang="hu-HU" dirty="0" err="1" smtClean="0"/>
              <a:t>nem-finit</a:t>
            </a:r>
            <a:r>
              <a:rPr lang="hu-HU" dirty="0" smtClean="0"/>
              <a:t> alárendelés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alárendeléstípusok</a:t>
            </a:r>
            <a:r>
              <a:rPr lang="hu-HU" dirty="0" smtClean="0"/>
              <a:t> és igenévtípusok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107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 kérdéses tényező: a forrásszöveg hatása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39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2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Korpuszok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6622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04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hu-HU" sz="3600" dirty="0" smtClean="0"/>
              <a:t>A kétféle szórend megoszlása: igekötők tagadó mondatokban az ómagyar kódexekben</a:t>
            </a:r>
            <a:endParaRPr lang="hu-HU" sz="3600" dirty="0"/>
          </a:p>
        </p:txBody>
      </p:sp>
      <p:graphicFrame>
        <p:nvGraphicFramePr>
          <p:cNvPr id="4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961665"/>
              </p:ext>
            </p:extLst>
          </p:nvPr>
        </p:nvGraphicFramePr>
        <p:xfrm>
          <a:off x="1115616" y="2060848"/>
          <a:ext cx="69847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1187624" y="5805264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fordított és a megszakított szórend százalékos aránya (</a:t>
            </a:r>
            <a:r>
              <a:rPr lang="hu-HU" dirty="0" err="1"/>
              <a:t>össz</a:t>
            </a:r>
            <a:r>
              <a:rPr lang="hu-HU" dirty="0"/>
              <a:t>. adat: 503)</a:t>
            </a:r>
          </a:p>
          <a:p>
            <a:r>
              <a:rPr lang="hu-HU" dirty="0"/>
              <a:t>(http://omagyarkorpusz.nytud.hu/hu-intro.html)</a:t>
            </a:r>
          </a:p>
        </p:txBody>
      </p:sp>
    </p:spTree>
    <p:extLst>
      <p:ext uri="{BB962C8B-B14F-4D97-AF65-F5344CB8AC3E}">
        <p14:creationId xmlns:p14="http://schemas.microsoft.com/office/powerpoint/2010/main" val="28557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kétféle szórend megoszlása: igekötők tagadó mondatokban a </a:t>
            </a:r>
            <a:r>
              <a:rPr lang="hu-HU" dirty="0" err="1"/>
              <a:t>TMK-ban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Perek (</a:t>
            </a:r>
            <a:r>
              <a:rPr lang="hu-HU" dirty="0" err="1" smtClean="0"/>
              <a:t>össz</a:t>
            </a:r>
            <a:r>
              <a:rPr lang="hu-HU" dirty="0" smtClean="0"/>
              <a:t>. adat: 1128)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l</a:t>
            </a:r>
            <a:r>
              <a:rPr lang="hu-HU" dirty="0" smtClean="0"/>
              <a:t>evelek (</a:t>
            </a:r>
            <a:r>
              <a:rPr lang="hu-HU" dirty="0" err="1" smtClean="0"/>
              <a:t>össz</a:t>
            </a:r>
            <a:r>
              <a:rPr lang="hu-HU" dirty="0" smtClean="0"/>
              <a:t>. adat: 687)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2052165"/>
              </p:ext>
            </p:extLst>
          </p:nvPr>
        </p:nvGraphicFramePr>
        <p:xfrm>
          <a:off x="467544" y="2060848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50279364"/>
              </p:ext>
            </p:extLst>
          </p:nvPr>
        </p:nvGraphicFramePr>
        <p:xfrm>
          <a:off x="4567336" y="178196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27584" y="5733256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Nincs jelentős eltérés (innovatív szerk. aránya 14%, ill. 12%) </a:t>
            </a:r>
            <a:br>
              <a:rPr lang="hu-HU" dirty="0" smtClean="0"/>
            </a:br>
            <a:r>
              <a:rPr lang="hu-HU" dirty="0" smtClean="0"/>
              <a:t>szociolingvisztikai következtetések?</a:t>
            </a:r>
          </a:p>
          <a:p>
            <a:r>
              <a:rPr lang="hu-HU" dirty="0" smtClean="0"/>
              <a:t>(http</a:t>
            </a:r>
            <a:r>
              <a:rPr lang="hu-HU" dirty="0"/>
              <a:t>://tmk.nytud.hu</a:t>
            </a:r>
            <a:r>
              <a:rPr lang="hu-HU" dirty="0" smtClean="0"/>
              <a:t>/)</a:t>
            </a:r>
            <a:endParaRPr lang="hu-HU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6588224" y="591792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kétféle szórend megoszlása: </a:t>
            </a:r>
            <a:r>
              <a:rPr lang="hu-HU" dirty="0" smtClean="0"/>
              <a:t>a </a:t>
            </a:r>
            <a:r>
              <a:rPr lang="hu-HU" i="1" dirty="0" smtClean="0"/>
              <a:t>meg </a:t>
            </a:r>
            <a:r>
              <a:rPr lang="hu-HU" dirty="0" smtClean="0"/>
              <a:t>igekötő 1700 és 1940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651315"/>
              </p:ext>
            </p:extLst>
          </p:nvPr>
        </p:nvGraphicFramePr>
        <p:xfrm>
          <a:off x="1475656" y="1772816"/>
          <a:ext cx="6635080" cy="32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83568" y="551723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tmk.nytud.hu</a:t>
            </a:r>
            <a:r>
              <a:rPr lang="hu-HU" dirty="0"/>
              <a:t>, </a:t>
            </a:r>
            <a:r>
              <a:rPr lang="hu-HU" dirty="0" smtClean="0"/>
              <a:t>http</a:t>
            </a:r>
            <a:r>
              <a:rPr lang="hu-HU" dirty="0"/>
              <a:t>://</a:t>
            </a:r>
            <a:r>
              <a:rPr lang="hu-HU" dirty="0" smtClean="0"/>
              <a:t>clara.nytud.hu/mtsz </a:t>
            </a:r>
            <a:r>
              <a:rPr lang="hu-HU" dirty="0"/>
              <a:t>N=7987</a:t>
            </a:r>
          </a:p>
        </p:txBody>
      </p:sp>
    </p:spTree>
    <p:extLst>
      <p:ext uri="{BB962C8B-B14F-4D97-AF65-F5344CB8AC3E}">
        <p14:creationId xmlns:p14="http://schemas.microsoft.com/office/powerpoint/2010/main" val="9224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6696744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kétféle szórend 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HNC, igekötők, </a:t>
            </a:r>
            <a:r>
              <a:rPr lang="hu-HU" sz="2400" dirty="0" err="1" smtClean="0"/>
              <a:t>Kalivoda</a:t>
            </a:r>
            <a:r>
              <a:rPr lang="hu-HU" sz="2400" dirty="0" smtClean="0"/>
              <a:t> (2017):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NEG </a:t>
            </a:r>
            <a:r>
              <a:rPr lang="hu-HU" sz="2400" b="1" dirty="0">
                <a:solidFill>
                  <a:srgbClr val="FF0000"/>
                </a:solidFill>
              </a:rPr>
              <a:t>– V – VM:</a:t>
            </a:r>
            <a:r>
              <a:rPr lang="hu-HU" sz="2400" dirty="0" smtClean="0"/>
              <a:t> 1,071,219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70C0"/>
                </a:solidFill>
              </a:rPr>
              <a:t>VM </a:t>
            </a:r>
            <a:r>
              <a:rPr lang="hu-HU" sz="2400" b="1" dirty="0">
                <a:solidFill>
                  <a:srgbClr val="0070C0"/>
                </a:solidFill>
              </a:rPr>
              <a:t>– NEG – V: </a:t>
            </a:r>
            <a:r>
              <a:rPr lang="hu-HU" sz="2400" dirty="0" smtClean="0"/>
              <a:t>11,150</a:t>
            </a: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A megszakított szórend jellegzetes előfordulásai, azaz ahol a konzervatív minta </a:t>
            </a:r>
            <a:r>
              <a:rPr lang="hu-HU" sz="2400" dirty="0" err="1" smtClean="0"/>
              <a:t>megőrzödött</a:t>
            </a:r>
            <a:r>
              <a:rPr lang="hu-HU" sz="2400" dirty="0" smtClean="0"/>
              <a:t>:</a:t>
            </a:r>
          </a:p>
          <a:p>
            <a:r>
              <a:rPr lang="hu-HU" sz="2400" i="1" dirty="0" smtClean="0"/>
              <a:t>amíg</a:t>
            </a:r>
          </a:p>
          <a:p>
            <a:r>
              <a:rPr lang="hu-HU" sz="2400" i="1" dirty="0" smtClean="0"/>
              <a:t>ha, hacsak</a:t>
            </a:r>
          </a:p>
          <a:p>
            <a:r>
              <a:rPr lang="hu-HU" sz="2400" dirty="0"/>
              <a:t>i</a:t>
            </a:r>
            <a:r>
              <a:rPr lang="hu-HU" sz="2400" dirty="0" smtClean="0"/>
              <a:t>geneves előfordulások </a:t>
            </a:r>
            <a:r>
              <a:rPr lang="hu-HU" sz="2400" i="1" dirty="0" smtClean="0"/>
              <a:t>(az eddig le nem fordított klasszikusok)</a:t>
            </a:r>
          </a:p>
          <a:p>
            <a:r>
              <a:rPr lang="hu-HU" sz="2400" dirty="0" smtClean="0"/>
              <a:t>nyomatékos tagadás? </a:t>
            </a:r>
            <a:r>
              <a:rPr lang="hu-HU" sz="2400" i="1" dirty="0" smtClean="0"/>
              <a:t>(Mert a szennyes ügyek szószólóira bizony ráég a mocsok, és míg élnek le nem vakarják magukról… ; Már megint csönget ez a hülye postás, de én le nem megyek!) </a:t>
            </a:r>
            <a:r>
              <a:rPr lang="hu-HU" sz="2400" dirty="0" smtClean="0"/>
              <a:t>– forrás: HNC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372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változás előtt több száz évnyi stabil megoszlás</a:t>
            </a:r>
          </a:p>
          <a:p>
            <a:r>
              <a:rPr lang="hu-HU" dirty="0" smtClean="0"/>
              <a:t>A beszélők választását különféle tényezők befolyásolhatják: </a:t>
            </a:r>
            <a:br>
              <a:rPr lang="hu-HU" dirty="0" smtClean="0"/>
            </a:br>
            <a:r>
              <a:rPr lang="hu-HU" dirty="0" smtClean="0"/>
              <a:t>- grammatikai (mondattípus, határozatlan névmás)</a:t>
            </a:r>
            <a:br>
              <a:rPr lang="hu-HU" dirty="0" smtClean="0"/>
            </a:br>
            <a:r>
              <a:rPr lang="hu-HU" dirty="0" smtClean="0"/>
              <a:t>- pragmatikai (nyomatékosítás; regiszter)</a:t>
            </a:r>
            <a:br>
              <a:rPr lang="hu-HU" dirty="0" smtClean="0"/>
            </a:br>
            <a:r>
              <a:rPr lang="hu-HU" dirty="0" smtClean="0"/>
              <a:t>- nyelvjárási</a:t>
            </a:r>
            <a:br>
              <a:rPr lang="hu-HU" dirty="0" smtClean="0"/>
            </a:br>
            <a:r>
              <a:rPr lang="hu-HU" dirty="0" smtClean="0"/>
              <a:t>- szociolingvisztikai</a:t>
            </a:r>
          </a:p>
        </p:txBody>
      </p:sp>
    </p:spTree>
    <p:extLst>
      <p:ext uri="{BB962C8B-B14F-4D97-AF65-F5344CB8AC3E}">
        <p14:creationId xmlns:p14="http://schemas.microsoft.com/office/powerpoint/2010/main" val="8202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9908</TotalTime>
  <Words>1219</Words>
  <Application>Microsoft Office PowerPoint</Application>
  <PresentationFormat>Diavetítés a képernyőre (4:3 oldalarány)</PresentationFormat>
  <Paragraphs>183</Paragraphs>
  <Slides>37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Office-téma</vt:lpstr>
      <vt:lpstr>Hagyomány és innováció középmagyar kori bibliafordítások mondattanában </vt:lpstr>
      <vt:lpstr>Egy régi innováció</vt:lpstr>
      <vt:lpstr>Igekötők és egyéb igemódosítók (Komlósi 1991)</vt:lpstr>
      <vt:lpstr>A kétféle szórend megoszlása: igekötők tagadó mondatokban az ómagyar kódexekben</vt:lpstr>
      <vt:lpstr>A kétféle szórend megoszlása: igekötők tagadó mondatokban a TMK-ban</vt:lpstr>
      <vt:lpstr>A kétféle szórend megoszlása: a meg igekötő 1700 és 1940</vt:lpstr>
      <vt:lpstr>PowerPoint bemutató</vt:lpstr>
      <vt:lpstr>A kétféle szórend ma</vt:lpstr>
      <vt:lpstr>Részösszegzés</vt:lpstr>
      <vt:lpstr>Vázlat</vt:lpstr>
      <vt:lpstr>A gyűjtés menetéről</vt:lpstr>
      <vt:lpstr>A vizsolyi biblia (Szabó 2012)</vt:lpstr>
      <vt:lpstr>Megszakított és fordított szórend a Vizsolyi biblia feldolgozott részletében</vt:lpstr>
      <vt:lpstr>Igekötők tagadó mondatokban</vt:lpstr>
      <vt:lpstr>A Két könyvről (Szabó 2012)</vt:lpstr>
      <vt:lpstr>Igemódosítók és tagadás</vt:lpstr>
      <vt:lpstr>Igekötők és tagadás</vt:lpstr>
      <vt:lpstr>Az igemódosító mint tényező</vt:lpstr>
      <vt:lpstr>Az igemódosító típusa mint tényező</vt:lpstr>
      <vt:lpstr>A mondattípus mint tényező</vt:lpstr>
      <vt:lpstr>A mondattípus mint tényező</vt:lpstr>
      <vt:lpstr>A tagadó névmás mint tényező</vt:lpstr>
      <vt:lpstr>A tagadó névmás mint tényező</vt:lpstr>
      <vt:lpstr>Részösszegzés</vt:lpstr>
      <vt:lpstr>Káldi György fordítása</vt:lpstr>
      <vt:lpstr>A kétféle szerkezet a Káldi-fordításban</vt:lpstr>
      <vt:lpstr>Az igemódosítók típusa</vt:lpstr>
      <vt:lpstr>A mondattípus</vt:lpstr>
      <vt:lpstr>Részösszegzés: a két fordítás</vt:lpstr>
      <vt:lpstr>Ha nyelvjárás: Károlyi Sándor</vt:lpstr>
      <vt:lpstr>Tagadó mondatok Károlyi Sándor leveleiben</vt:lpstr>
      <vt:lpstr>Tagadó mondatok Károlyi magánleveleiből</vt:lpstr>
      <vt:lpstr>Egy kérdéses tényező: a forrásszöveg hatása</vt:lpstr>
      <vt:lpstr>Összegzés</vt:lpstr>
      <vt:lpstr>Köszönetnyilvánítás</vt:lpstr>
      <vt:lpstr>Korpuszok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Hagyomány és innováció középmagyar kori bibliafordítások mondattanában</dc:title>
  <dc:creator>Gugán Katalin</dc:creator>
  <cp:lastModifiedBy>Gugán Katalin</cp:lastModifiedBy>
  <cp:revision>48</cp:revision>
  <dcterms:created xsi:type="dcterms:W3CDTF">2017-09-22T08:10:38Z</dcterms:created>
  <dcterms:modified xsi:type="dcterms:W3CDTF">2018-01-15T10:20:28Z</dcterms:modified>
</cp:coreProperties>
</file>