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5" r:id="rId3"/>
    <p:sldId id="306" r:id="rId4"/>
    <p:sldId id="307" r:id="rId5"/>
    <p:sldId id="308" r:id="rId6"/>
    <p:sldId id="291" r:id="rId7"/>
    <p:sldId id="284" r:id="rId8"/>
    <p:sldId id="287" r:id="rId9"/>
    <p:sldId id="288" r:id="rId10"/>
    <p:sldId id="264" r:id="rId11"/>
    <p:sldId id="290" r:id="rId12"/>
    <p:sldId id="260" r:id="rId13"/>
    <p:sldId id="261" r:id="rId14"/>
    <p:sldId id="262" r:id="rId15"/>
    <p:sldId id="265" r:id="rId16"/>
    <p:sldId id="292" r:id="rId17"/>
    <p:sldId id="293" r:id="rId18"/>
    <p:sldId id="269" r:id="rId19"/>
    <p:sldId id="270" r:id="rId20"/>
    <p:sldId id="294" r:id="rId21"/>
    <p:sldId id="271" r:id="rId22"/>
    <p:sldId id="311" r:id="rId23"/>
    <p:sldId id="272" r:id="rId24"/>
    <p:sldId id="273" r:id="rId25"/>
    <p:sldId id="274" r:id="rId26"/>
    <p:sldId id="295" r:id="rId27"/>
    <p:sldId id="276" r:id="rId28"/>
    <p:sldId id="296" r:id="rId29"/>
    <p:sldId id="275" r:id="rId30"/>
    <p:sldId id="280" r:id="rId31"/>
    <p:sldId id="297" r:id="rId32"/>
    <p:sldId id="277" r:id="rId33"/>
    <p:sldId id="298" r:id="rId34"/>
    <p:sldId id="301" r:id="rId35"/>
    <p:sldId id="309" r:id="rId36"/>
    <p:sldId id="278" r:id="rId37"/>
    <p:sldId id="302" r:id="rId38"/>
    <p:sldId id="279" r:id="rId39"/>
    <p:sldId id="304" r:id="rId40"/>
    <p:sldId id="312" r:id="rId41"/>
    <p:sldId id="313" r:id="rId42"/>
    <p:sldId id="310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Szeged2014\adatok_osszesite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Szeged2014\adatok_osszesites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ati\Documents\York2017\gugan_meg_igekoto_valtozas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elian\Documents\York2017\adatok\K&#225;rolyi\Kar_nem_tmk20170324094202_egesz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York2017\adatok\K&#225;rolyi\vm_tablaza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ian\Documents\York2017\adatok\K&#225;rolyi\Kar_nem_tmk20170324094202_ala_folerende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Munka1!$I$4</c:f>
              <c:strCache>
                <c:ptCount val="1"/>
                <c:pt idx="0">
                  <c:v>megszakított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Munka1!$I$5:$I$12</c:f>
              <c:numCache>
                <c:formatCode>General</c:formatCode>
                <c:ptCount val="8"/>
                <c:pt idx="0">
                  <c:v>0.32</c:v>
                </c:pt>
                <c:pt idx="1">
                  <c:v>0.76</c:v>
                </c:pt>
                <c:pt idx="2">
                  <c:v>0.93</c:v>
                </c:pt>
                <c:pt idx="3">
                  <c:v>0.97</c:v>
                </c:pt>
                <c:pt idx="4">
                  <c:v>0.69</c:v>
                </c:pt>
                <c:pt idx="5">
                  <c:v>0.95</c:v>
                </c:pt>
                <c:pt idx="6">
                  <c:v>0.92</c:v>
                </c:pt>
                <c:pt idx="7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Munka1!$J$4</c:f>
              <c:strCache>
                <c:ptCount val="1"/>
                <c:pt idx="0">
                  <c:v>fordított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Munka1!$J$5:$J$12</c:f>
              <c:numCache>
                <c:formatCode>General</c:formatCode>
                <c:ptCount val="8"/>
                <c:pt idx="0">
                  <c:v>0.68</c:v>
                </c:pt>
                <c:pt idx="1">
                  <c:v>0.24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0.31</c:v>
                </c:pt>
                <c:pt idx="5">
                  <c:v>0.05</c:v>
                </c:pt>
                <c:pt idx="6">
                  <c:v>0.08</c:v>
                </c:pt>
                <c:pt idx="7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909184"/>
        <c:axId val="72910720"/>
      </c:barChart>
      <c:catAx>
        <c:axId val="7290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2910720"/>
        <c:crosses val="autoZero"/>
        <c:auto val="1"/>
        <c:lblAlgn val="ctr"/>
        <c:lblOffset val="100"/>
        <c:noMultiLvlLbl val="0"/>
      </c:catAx>
      <c:valAx>
        <c:axId val="7291072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909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Munka1!$A$39</c:f>
              <c:strCache>
                <c:ptCount val="1"/>
                <c:pt idx="0">
                  <c:v>perek</c:v>
                </c:pt>
              </c:strCache>
            </c:strRef>
          </c:tx>
          <c:explosion val="25"/>
          <c:cat>
            <c:strRef>
              <c:f>Munka1!$B$38:$C$38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Munka1!$B$39:$C$39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Munka1!$A$44</c:f>
              <c:strCache>
                <c:ptCount val="1"/>
                <c:pt idx="0">
                  <c:v>levelek</c:v>
                </c:pt>
              </c:strCache>
            </c:strRef>
          </c:tx>
          <c:explosion val="25"/>
          <c:cat>
            <c:strRef>
              <c:f>Munka1!$B$43:$C$43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Munka1!$B$44:$C$44</c:f>
              <c:numCache>
                <c:formatCode>General</c:formatCode>
                <c:ptCount val="2"/>
                <c:pt idx="0">
                  <c:v>86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Munka3!$B$6</c:f>
              <c:strCache>
                <c:ptCount val="1"/>
                <c:pt idx="0">
                  <c:v>conservative</c:v>
                </c:pt>
              </c:strCache>
            </c:strRef>
          </c:tx>
          <c:invertIfNegative val="0"/>
          <c:cat>
            <c:strRef>
              <c:f>Munka3!$A$7:$A$11</c:f>
              <c:strCache>
                <c:ptCount val="5"/>
                <c:pt idx="0">
                  <c:v>Bihar</c:v>
                </c:pt>
                <c:pt idx="1">
                  <c:v>Borsod</c:v>
                </c:pt>
                <c:pt idx="2">
                  <c:v>Csongrád</c:v>
                </c:pt>
                <c:pt idx="3">
                  <c:v>Sopron</c:v>
                </c:pt>
                <c:pt idx="4">
                  <c:v>Zala</c:v>
                </c:pt>
              </c:strCache>
            </c:strRef>
          </c:cat>
          <c:val>
            <c:numRef>
              <c:f>Munka3!$B$7:$B$11</c:f>
              <c:numCache>
                <c:formatCode>General</c:formatCode>
                <c:ptCount val="5"/>
                <c:pt idx="0">
                  <c:v>45</c:v>
                </c:pt>
                <c:pt idx="1">
                  <c:v>57</c:v>
                </c:pt>
                <c:pt idx="2">
                  <c:v>45</c:v>
                </c:pt>
                <c:pt idx="3">
                  <c:v>114</c:v>
                </c:pt>
                <c:pt idx="4">
                  <c:v>68</c:v>
                </c:pt>
              </c:numCache>
            </c:numRef>
          </c:val>
        </c:ser>
        <c:ser>
          <c:idx val="1"/>
          <c:order val="1"/>
          <c:tx>
            <c:strRef>
              <c:f>Munka3!$C$6</c:f>
              <c:strCache>
                <c:ptCount val="1"/>
                <c:pt idx="0">
                  <c:v>innovative</c:v>
                </c:pt>
              </c:strCache>
            </c:strRef>
          </c:tx>
          <c:invertIfNegative val="0"/>
          <c:cat>
            <c:strRef>
              <c:f>Munka3!$A$7:$A$11</c:f>
              <c:strCache>
                <c:ptCount val="5"/>
                <c:pt idx="0">
                  <c:v>Bihar</c:v>
                </c:pt>
                <c:pt idx="1">
                  <c:v>Borsod</c:v>
                </c:pt>
                <c:pt idx="2">
                  <c:v>Csongrád</c:v>
                </c:pt>
                <c:pt idx="3">
                  <c:v>Sopron</c:v>
                </c:pt>
                <c:pt idx="4">
                  <c:v>Zala</c:v>
                </c:pt>
              </c:strCache>
            </c:strRef>
          </c:cat>
          <c:val>
            <c:numRef>
              <c:f>Munka3!$C$7:$C$11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33216"/>
        <c:axId val="38234752"/>
      </c:barChart>
      <c:catAx>
        <c:axId val="3823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234752"/>
        <c:crossesAt val="0"/>
        <c:auto val="1"/>
        <c:lblAlgn val="ctr"/>
        <c:lblOffset val="100"/>
        <c:noMultiLvlLbl val="0"/>
      </c:catAx>
      <c:valAx>
        <c:axId val="382347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233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Munka3!$B$32</c:f>
              <c:strCache>
                <c:ptCount val="1"/>
                <c:pt idx="0">
                  <c:v>conservative</c:v>
                </c:pt>
              </c:strCache>
            </c:strRef>
          </c:tx>
          <c:invertIfNegative val="0"/>
          <c:cat>
            <c:strRef>
              <c:f>Munka3!$A$33:$A$35</c:f>
              <c:strCache>
                <c:ptCount val="3"/>
                <c:pt idx="0">
                  <c:v>NE</c:v>
                </c:pt>
                <c:pt idx="1">
                  <c:v>NW</c:v>
                </c:pt>
                <c:pt idx="2">
                  <c:v>W</c:v>
                </c:pt>
              </c:strCache>
            </c:strRef>
          </c:cat>
          <c:val>
            <c:numRef>
              <c:f>Munka3!$B$33:$B$35</c:f>
              <c:numCache>
                <c:formatCode>General</c:formatCode>
                <c:ptCount val="3"/>
                <c:pt idx="0">
                  <c:v>68</c:v>
                </c:pt>
                <c:pt idx="1">
                  <c:v>85</c:v>
                </c:pt>
                <c:pt idx="2">
                  <c:v>216</c:v>
                </c:pt>
              </c:numCache>
            </c:numRef>
          </c:val>
        </c:ser>
        <c:ser>
          <c:idx val="1"/>
          <c:order val="1"/>
          <c:tx>
            <c:strRef>
              <c:f>Munka3!$C$32</c:f>
              <c:strCache>
                <c:ptCount val="1"/>
                <c:pt idx="0">
                  <c:v>innovative</c:v>
                </c:pt>
              </c:strCache>
            </c:strRef>
          </c:tx>
          <c:invertIfNegative val="0"/>
          <c:cat>
            <c:strRef>
              <c:f>Munka3!$A$33:$A$35</c:f>
              <c:strCache>
                <c:ptCount val="3"/>
                <c:pt idx="0">
                  <c:v>NE</c:v>
                </c:pt>
                <c:pt idx="1">
                  <c:v>NW</c:v>
                </c:pt>
                <c:pt idx="2">
                  <c:v>W</c:v>
                </c:pt>
              </c:strCache>
            </c:strRef>
          </c:cat>
          <c:val>
            <c:numRef>
              <c:f>Munka3!$C$33:$C$35</c:f>
              <c:numCache>
                <c:formatCode>General</c:formatCode>
                <c:ptCount val="3"/>
                <c:pt idx="0">
                  <c:v>10</c:v>
                </c:pt>
                <c:pt idx="1">
                  <c:v>19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47424"/>
        <c:axId val="38261504"/>
      </c:barChart>
      <c:catAx>
        <c:axId val="3824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261504"/>
        <c:crosses val="autoZero"/>
        <c:auto val="1"/>
        <c:lblAlgn val="ctr"/>
        <c:lblOffset val="100"/>
        <c:noMultiLvlLbl val="0"/>
      </c:catAx>
      <c:valAx>
        <c:axId val="38261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24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Rate</a:t>
            </a:r>
            <a:r>
              <a:rPr lang="hu-HU" baseline="0"/>
              <a:t> of innovative structure</a:t>
            </a:r>
            <a:endParaRPr lang="hu-H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Munka3!$B$1</c:f>
              <c:strCache>
                <c:ptCount val="1"/>
                <c:pt idx="0">
                  <c:v>inn.,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Munka3!$A$2:$A$25</c:f>
              <c:strCache>
                <c:ptCount val="24"/>
                <c:pt idx="0">
                  <c:v>1701-1710</c:v>
                </c:pt>
                <c:pt idx="1">
                  <c:v>1711-1720</c:v>
                </c:pt>
                <c:pt idx="2">
                  <c:v>1721-1730</c:v>
                </c:pt>
                <c:pt idx="3">
                  <c:v>1731-1740</c:v>
                </c:pt>
                <c:pt idx="4">
                  <c:v>1741-1750</c:v>
                </c:pt>
                <c:pt idx="5">
                  <c:v>1751-1760</c:v>
                </c:pt>
                <c:pt idx="6">
                  <c:v>1761-1770</c:v>
                </c:pt>
                <c:pt idx="7">
                  <c:v>1772-1780</c:v>
                </c:pt>
                <c:pt idx="8">
                  <c:v>1781-1790</c:v>
                </c:pt>
                <c:pt idx="9">
                  <c:v>1791-1800</c:v>
                </c:pt>
                <c:pt idx="10">
                  <c:v>1801-1810</c:v>
                </c:pt>
                <c:pt idx="11">
                  <c:v>1811-1820</c:v>
                </c:pt>
                <c:pt idx="12">
                  <c:v>1821-1830</c:v>
                </c:pt>
                <c:pt idx="13">
                  <c:v>1831-1840</c:v>
                </c:pt>
                <c:pt idx="14">
                  <c:v>1841-1850</c:v>
                </c:pt>
                <c:pt idx="15">
                  <c:v>1851-1860</c:v>
                </c:pt>
                <c:pt idx="16">
                  <c:v>1861-1870</c:v>
                </c:pt>
                <c:pt idx="17">
                  <c:v>1871-1880</c:v>
                </c:pt>
                <c:pt idx="18">
                  <c:v>1881-1890</c:v>
                </c:pt>
                <c:pt idx="19">
                  <c:v>1891-1900</c:v>
                </c:pt>
                <c:pt idx="20">
                  <c:v>1901-1910</c:v>
                </c:pt>
                <c:pt idx="21">
                  <c:v>1911-1920</c:v>
                </c:pt>
                <c:pt idx="22">
                  <c:v>1921-1930</c:v>
                </c:pt>
                <c:pt idx="23">
                  <c:v>1931-1940</c:v>
                </c:pt>
              </c:strCache>
            </c:strRef>
          </c:cat>
          <c:val>
            <c:numRef>
              <c:f>Munka3!$B$2:$B$25</c:f>
              <c:numCache>
                <c:formatCode>General</c:formatCode>
                <c:ptCount val="24"/>
                <c:pt idx="0">
                  <c:v>0.16417910447761194</c:v>
                </c:pt>
                <c:pt idx="1">
                  <c:v>0.16774193548387098</c:v>
                </c:pt>
                <c:pt idx="2">
                  <c:v>0.14414414414414414</c:v>
                </c:pt>
                <c:pt idx="3">
                  <c:v>0.13793103448275862</c:v>
                </c:pt>
                <c:pt idx="4">
                  <c:v>0.12865497076023391</c:v>
                </c:pt>
                <c:pt idx="5">
                  <c:v>0.1038961038961039</c:v>
                </c:pt>
                <c:pt idx="6">
                  <c:v>0</c:v>
                </c:pt>
                <c:pt idx="7">
                  <c:v>0.18571428571428572</c:v>
                </c:pt>
                <c:pt idx="8">
                  <c:v>0.10267857142857142</c:v>
                </c:pt>
                <c:pt idx="9">
                  <c:v>8.5164835164835168E-2</c:v>
                </c:pt>
                <c:pt idx="10">
                  <c:v>0.23791821561338289</c:v>
                </c:pt>
                <c:pt idx="11">
                  <c:v>0.24778761061946902</c:v>
                </c:pt>
                <c:pt idx="12">
                  <c:v>0.23741007194244604</c:v>
                </c:pt>
                <c:pt idx="13">
                  <c:v>0.39933993399339934</c:v>
                </c:pt>
                <c:pt idx="14">
                  <c:v>0.47887323943661969</c:v>
                </c:pt>
                <c:pt idx="15">
                  <c:v>0.53080568720379151</c:v>
                </c:pt>
                <c:pt idx="16">
                  <c:v>0.55154639175257736</c:v>
                </c:pt>
                <c:pt idx="17">
                  <c:v>0.60309278350515461</c:v>
                </c:pt>
                <c:pt idx="18">
                  <c:v>0.62682926829268293</c:v>
                </c:pt>
                <c:pt idx="19">
                  <c:v>0.63858695652173914</c:v>
                </c:pt>
                <c:pt idx="20">
                  <c:v>0.6987951807228916</c:v>
                </c:pt>
                <c:pt idx="21">
                  <c:v>0.77480916030534353</c:v>
                </c:pt>
                <c:pt idx="22">
                  <c:v>0.76592356687898089</c:v>
                </c:pt>
                <c:pt idx="23">
                  <c:v>0.83304794520547942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87616"/>
        <c:axId val="38297600"/>
      </c:lineChart>
      <c:catAx>
        <c:axId val="382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297600"/>
        <c:crosses val="autoZero"/>
        <c:auto val="1"/>
        <c:lblAlgn val="ctr"/>
        <c:lblOffset val="100"/>
        <c:noMultiLvlLbl val="0"/>
      </c:catAx>
      <c:valAx>
        <c:axId val="3829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28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osszesites!$G$14:$G$16</c:f>
              <c:strCache>
                <c:ptCount val="3"/>
                <c:pt idx="0">
                  <c:v>conservative</c:v>
                </c:pt>
                <c:pt idx="1">
                  <c:v>innovative</c:v>
                </c:pt>
                <c:pt idx="2">
                  <c:v>type3</c:v>
                </c:pt>
              </c:strCache>
            </c:strRef>
          </c:cat>
          <c:val>
            <c:numRef>
              <c:f>osszesites!$H$14:$H$16</c:f>
              <c:numCache>
                <c:formatCode>General</c:formatCode>
                <c:ptCount val="3"/>
                <c:pt idx="0">
                  <c:v>499</c:v>
                </c:pt>
                <c:pt idx="1">
                  <c:v>162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Munka1!$A$11</c:f>
              <c:strCache>
                <c:ptCount val="1"/>
                <c:pt idx="0">
                  <c:v>conservative</c:v>
                </c:pt>
              </c:strCache>
            </c:strRef>
          </c:tx>
          <c:invertIfNegative val="0"/>
          <c:cat>
            <c:strRef>
              <c:f>Munka1!$B$10:$K$10</c:f>
              <c:strCache>
                <c:ptCount val="10"/>
                <c:pt idx="0">
                  <c:v>a_suff</c:v>
                </c:pt>
                <c:pt idx="1">
                  <c:v>adj</c:v>
                </c:pt>
                <c:pt idx="2">
                  <c:v>adv</c:v>
                </c:pt>
                <c:pt idx="3">
                  <c:v>bn</c:v>
                </c:pt>
                <c:pt idx="4">
                  <c:v>DP_suff</c:v>
                </c:pt>
                <c:pt idx="5">
                  <c:v>n_px</c:v>
                </c:pt>
                <c:pt idx="6">
                  <c:v>n_suff</c:v>
                </c:pt>
                <c:pt idx="7">
                  <c:v>nom</c:v>
                </c:pt>
                <c:pt idx="8">
                  <c:v>pron_suff</c:v>
                </c:pt>
                <c:pt idx="9">
                  <c:v>pv</c:v>
                </c:pt>
              </c:strCache>
            </c:strRef>
          </c:cat>
          <c:val>
            <c:numRef>
              <c:f>Munka1!$B$11:$K$11</c:f>
              <c:numCache>
                <c:formatCode>0</c:formatCode>
                <c:ptCount val="10"/>
                <c:pt idx="0">
                  <c:v>3</c:v>
                </c:pt>
                <c:pt idx="1">
                  <c:v>14</c:v>
                </c:pt>
                <c:pt idx="2">
                  <c:v>45</c:v>
                </c:pt>
                <c:pt idx="3">
                  <c:v>36</c:v>
                </c:pt>
                <c:pt idx="4">
                  <c:v>7</c:v>
                </c:pt>
                <c:pt idx="5">
                  <c:v>7</c:v>
                </c:pt>
                <c:pt idx="6">
                  <c:v>50</c:v>
                </c:pt>
                <c:pt idx="7">
                  <c:v>32</c:v>
                </c:pt>
                <c:pt idx="8">
                  <c:v>7</c:v>
                </c:pt>
                <c:pt idx="9">
                  <c:v>289</c:v>
                </c:pt>
              </c:numCache>
            </c:numRef>
          </c:val>
        </c:ser>
        <c:ser>
          <c:idx val="1"/>
          <c:order val="1"/>
          <c:tx>
            <c:strRef>
              <c:f>Munka1!$A$12</c:f>
              <c:strCache>
                <c:ptCount val="1"/>
                <c:pt idx="0">
                  <c:v>innovative</c:v>
                </c:pt>
              </c:strCache>
            </c:strRef>
          </c:tx>
          <c:invertIfNegative val="0"/>
          <c:cat>
            <c:strRef>
              <c:f>Munka1!$B$10:$K$10</c:f>
              <c:strCache>
                <c:ptCount val="10"/>
                <c:pt idx="0">
                  <c:v>a_suff</c:v>
                </c:pt>
                <c:pt idx="1">
                  <c:v>adj</c:v>
                </c:pt>
                <c:pt idx="2">
                  <c:v>adv</c:v>
                </c:pt>
                <c:pt idx="3">
                  <c:v>bn</c:v>
                </c:pt>
                <c:pt idx="4">
                  <c:v>DP_suff</c:v>
                </c:pt>
                <c:pt idx="5">
                  <c:v>n_px</c:v>
                </c:pt>
                <c:pt idx="6">
                  <c:v>n_suff</c:v>
                </c:pt>
                <c:pt idx="7">
                  <c:v>nom</c:v>
                </c:pt>
                <c:pt idx="8">
                  <c:v>pron_suff</c:v>
                </c:pt>
                <c:pt idx="9">
                  <c:v>pv</c:v>
                </c:pt>
              </c:strCache>
            </c:strRef>
          </c:cat>
          <c:val>
            <c:numRef>
              <c:f>Munka1!$B$12:$K$12</c:f>
              <c:numCache>
                <c:formatCode>0</c:formatCode>
                <c:ptCount val="10"/>
                <c:pt idx="0">
                  <c:v>4</c:v>
                </c:pt>
                <c:pt idx="1">
                  <c:v>17</c:v>
                </c:pt>
                <c:pt idx="2">
                  <c:v>15</c:v>
                </c:pt>
                <c:pt idx="3">
                  <c:v>3</c:v>
                </c:pt>
                <c:pt idx="4">
                  <c:v>6</c:v>
                </c:pt>
                <c:pt idx="5">
                  <c:v>20</c:v>
                </c:pt>
                <c:pt idx="6">
                  <c:v>15</c:v>
                </c:pt>
                <c:pt idx="7">
                  <c:v>32</c:v>
                </c:pt>
                <c:pt idx="8">
                  <c:v>3</c:v>
                </c:pt>
                <c:pt idx="9">
                  <c:v>42</c:v>
                </c:pt>
              </c:numCache>
            </c:numRef>
          </c:val>
        </c:ser>
        <c:ser>
          <c:idx val="2"/>
          <c:order val="2"/>
          <c:tx>
            <c:strRef>
              <c:f>Munka1!$A$13</c:f>
              <c:strCache>
                <c:ptCount val="1"/>
                <c:pt idx="0">
                  <c:v>type3</c:v>
                </c:pt>
              </c:strCache>
            </c:strRef>
          </c:tx>
          <c:invertIfNegative val="0"/>
          <c:cat>
            <c:strRef>
              <c:f>Munka1!$B$10:$K$10</c:f>
              <c:strCache>
                <c:ptCount val="10"/>
                <c:pt idx="0">
                  <c:v>a_suff</c:v>
                </c:pt>
                <c:pt idx="1">
                  <c:v>adj</c:v>
                </c:pt>
                <c:pt idx="2">
                  <c:v>adv</c:v>
                </c:pt>
                <c:pt idx="3">
                  <c:v>bn</c:v>
                </c:pt>
                <c:pt idx="4">
                  <c:v>DP_suff</c:v>
                </c:pt>
                <c:pt idx="5">
                  <c:v>n_px</c:v>
                </c:pt>
                <c:pt idx="6">
                  <c:v>n_suff</c:v>
                </c:pt>
                <c:pt idx="7">
                  <c:v>nom</c:v>
                </c:pt>
                <c:pt idx="8">
                  <c:v>pron_suff</c:v>
                </c:pt>
                <c:pt idx="9">
                  <c:v>pv</c:v>
                </c:pt>
              </c:strCache>
            </c:strRef>
          </c:cat>
          <c:val>
            <c:numRef>
              <c:f>Munka1!$B$13:$K$13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32480"/>
        <c:axId val="74150656"/>
      </c:barChart>
      <c:catAx>
        <c:axId val="7413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50656"/>
        <c:crosses val="autoZero"/>
        <c:auto val="1"/>
        <c:lblAlgn val="ctr"/>
        <c:lblOffset val="100"/>
        <c:noMultiLvlLbl val="0"/>
      </c:catAx>
      <c:valAx>
        <c:axId val="74150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4132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osszesitesek!$A$3</c:f>
              <c:strCache>
                <c:ptCount val="1"/>
                <c:pt idx="0">
                  <c:v>conservative</c:v>
                </c:pt>
              </c:strCache>
            </c:strRef>
          </c:tx>
          <c:invertIfNegative val="0"/>
          <c:cat>
            <c:strRef>
              <c:f>osszesitesek!$B$2:$D$2</c:f>
              <c:strCache>
                <c:ptCount val="3"/>
                <c:pt idx="0">
                  <c:v>main</c:v>
                </c:pt>
                <c:pt idx="1">
                  <c:v>nf</c:v>
                </c:pt>
                <c:pt idx="2">
                  <c:v>sub</c:v>
                </c:pt>
              </c:strCache>
            </c:strRef>
          </c:cat>
          <c:val>
            <c:numRef>
              <c:f>osszesitesek!$B$3:$D$3</c:f>
              <c:numCache>
                <c:formatCode>General</c:formatCode>
                <c:ptCount val="3"/>
                <c:pt idx="0">
                  <c:v>203</c:v>
                </c:pt>
                <c:pt idx="1">
                  <c:v>23</c:v>
                </c:pt>
                <c:pt idx="2">
                  <c:v>270</c:v>
                </c:pt>
              </c:numCache>
            </c:numRef>
          </c:val>
        </c:ser>
        <c:ser>
          <c:idx val="1"/>
          <c:order val="1"/>
          <c:tx>
            <c:strRef>
              <c:f>osszesitesek!$A$4</c:f>
              <c:strCache>
                <c:ptCount val="1"/>
                <c:pt idx="0">
                  <c:v>innovative</c:v>
                </c:pt>
              </c:strCache>
            </c:strRef>
          </c:tx>
          <c:invertIfNegative val="0"/>
          <c:cat>
            <c:strRef>
              <c:f>osszesitesek!$B$2:$D$2</c:f>
              <c:strCache>
                <c:ptCount val="3"/>
                <c:pt idx="0">
                  <c:v>main</c:v>
                </c:pt>
                <c:pt idx="1">
                  <c:v>nf</c:v>
                </c:pt>
                <c:pt idx="2">
                  <c:v>sub</c:v>
                </c:pt>
              </c:strCache>
            </c:strRef>
          </c:cat>
          <c:val>
            <c:numRef>
              <c:f>osszesitesek!$B$4:$D$4</c:f>
              <c:numCache>
                <c:formatCode>General</c:formatCode>
                <c:ptCount val="3"/>
                <c:pt idx="0">
                  <c:v>89</c:v>
                </c:pt>
                <c:pt idx="1">
                  <c:v>18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89056"/>
        <c:axId val="74194944"/>
      </c:barChart>
      <c:catAx>
        <c:axId val="7418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94944"/>
        <c:crosses val="autoZero"/>
        <c:auto val="1"/>
        <c:lblAlgn val="ctr"/>
        <c:lblOffset val="100"/>
        <c:noMultiLvlLbl val="0"/>
      </c:catAx>
      <c:valAx>
        <c:axId val="74194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4189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0.88499</cdr:x>
      <cdr:y>0.6109</cdr:y>
    </cdr:from>
    <cdr:to>
      <cdr:x>0.99874</cdr:x>
      <cdr:y>0.70636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7283152" y="2764904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0.91999</cdr:x>
      <cdr:y>0.64272</cdr:y>
    </cdr:from>
    <cdr:to>
      <cdr:x>0.99874</cdr:x>
      <cdr:y>0.67454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7571184" y="2908920"/>
          <a:ext cx="64807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0.2961</cdr:x>
      <cdr:y>0.14424</cdr:y>
    </cdr:from>
    <cdr:to>
      <cdr:x>0.49163</cdr:x>
      <cdr:y>0.26094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90464" y="534045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solidFill>
                <a:schemeClr val="bg1"/>
              </a:solidFill>
            </a:rPr>
            <a:t>12%</a:t>
          </a:r>
          <a:endParaRPr lang="hu-HU" sz="18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0.26395</cdr:x>
      <cdr:y>0.1471</cdr:y>
    </cdr:from>
    <cdr:to>
      <cdr:x>0.45268</cdr:x>
      <cdr:y>0.26611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07095" y="534045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solidFill>
                <a:schemeClr val="bg1"/>
              </a:solidFill>
            </a:rPr>
            <a:t>14%</a:t>
          </a:r>
          <a:endParaRPr lang="hu-HU" sz="1800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0.42524</cdr:x>
      <cdr:y>0.38231</cdr:y>
    </cdr:from>
    <cdr:to>
      <cdr:x>0.62999</cdr:x>
      <cdr:y>0.57749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45396" y="798359"/>
          <a:ext cx="840375" cy="407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solidFill>
                <a:schemeClr val="bg1"/>
              </a:solidFill>
            </a:rPr>
            <a:t>75%</a:t>
          </a:r>
          <a:endParaRPr lang="hu-H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66FC-36A9-416C-B090-23D2F4E48B31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E4925-2AD9-4E97-8785-9A4857E2A3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674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6021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976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95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319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98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769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78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80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66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584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94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8808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641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513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111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4925-2AD9-4E97-8785-9A4857E2A3C7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69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88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6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3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40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012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55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90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6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71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E6FF-85B2-414D-8D0F-C5832469F8AE}" type="datetimeFigureOut">
              <a:rPr lang="hu-HU" smtClean="0"/>
              <a:t>2017.07.10.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0C0E-D0C6-45FD-AD80-D0CCB05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57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magyarkorpusz.nytud.hu/en-search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mk.nytud.h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tmk.nytud.hu/" TargetMode="External"/><Relationship Id="rId2" Type="http://schemas.openxmlformats.org/officeDocument/2006/relationships/hyperlink" Target="http://omagyarkorpusz.nytud.hu/en-intr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ara.nytud.hu/mtsz/run.cgi/first_form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and </a:t>
            </a:r>
            <a:r>
              <a:rPr lang="hu-HU" dirty="0" err="1" smtClean="0"/>
              <a:t>change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9600" dirty="0" smtClean="0"/>
              <a:t>Katalin Gugán</a:t>
            </a:r>
          </a:p>
          <a:p>
            <a:r>
              <a:rPr lang="hu-HU" sz="9600" dirty="0" smtClean="0"/>
              <a:t>Research Institute </a:t>
            </a:r>
            <a:r>
              <a:rPr lang="hu-HU" sz="9600" dirty="0" err="1" smtClean="0"/>
              <a:t>for</a:t>
            </a:r>
            <a:r>
              <a:rPr lang="hu-HU" sz="9600" dirty="0" smtClean="0"/>
              <a:t> </a:t>
            </a:r>
            <a:r>
              <a:rPr lang="hu-HU" sz="9600" dirty="0" err="1" smtClean="0"/>
              <a:t>Linguistics</a:t>
            </a:r>
            <a:r>
              <a:rPr lang="hu-HU" sz="9600" dirty="0" smtClean="0"/>
              <a:t>, </a:t>
            </a:r>
            <a:r>
              <a:rPr lang="hu-HU" sz="9600" dirty="0" smtClean="0"/>
              <a:t>HAS</a:t>
            </a:r>
          </a:p>
          <a:p>
            <a:endParaRPr lang="hu-HU" sz="9600" dirty="0"/>
          </a:p>
          <a:p>
            <a:pPr algn="l"/>
            <a:r>
              <a:rPr lang="hu-HU" sz="9600" dirty="0" smtClean="0"/>
              <a:t>FWAV 4</a:t>
            </a:r>
          </a:p>
          <a:p>
            <a:pPr algn="l"/>
            <a:r>
              <a:rPr lang="hu-HU" sz="9600" dirty="0" smtClean="0"/>
              <a:t>30.06.2017.</a:t>
            </a:r>
            <a:endParaRPr lang="hu-HU" sz="9600" dirty="0" smtClean="0"/>
          </a:p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6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Factors</a:t>
            </a:r>
            <a:r>
              <a:rPr lang="hu-HU" dirty="0" smtClean="0"/>
              <a:t> </a:t>
            </a:r>
            <a:r>
              <a:rPr lang="hu-HU" dirty="0" err="1" smtClean="0"/>
              <a:t>assumed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influence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’ </a:t>
            </a:r>
            <a:r>
              <a:rPr lang="hu-HU" dirty="0" err="1" smtClean="0"/>
              <a:t>choice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pronouns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incorporated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 →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present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of </a:t>
            </a:r>
            <a:r>
              <a:rPr lang="hu-HU" dirty="0" err="1" smtClean="0"/>
              <a:t>negation</a:t>
            </a:r>
            <a:r>
              <a:rPr lang="hu-HU" dirty="0" smtClean="0"/>
              <a:t> is </a:t>
            </a:r>
            <a:r>
              <a:rPr lang="hu-HU" dirty="0" err="1" smtClean="0"/>
              <a:t>marked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Spec</a:t>
            </a:r>
            <a:r>
              <a:rPr lang="hu-HU" dirty="0" smtClean="0"/>
              <a:t>, </a:t>
            </a:r>
            <a:r>
              <a:rPr lang="hu-HU" dirty="0" err="1" smtClean="0"/>
              <a:t>NegP</a:t>
            </a:r>
            <a:r>
              <a:rPr lang="hu-HU" dirty="0" smtClean="0"/>
              <a:t>) → </a:t>
            </a:r>
            <a:r>
              <a:rPr lang="hu-HU" dirty="0" err="1" smtClean="0"/>
              <a:t>movement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 less </a:t>
            </a:r>
            <a:r>
              <a:rPr lang="hu-HU" dirty="0" err="1" smtClean="0"/>
              <a:t>frequently</a:t>
            </a:r>
            <a:r>
              <a:rPr lang="hu-HU" dirty="0" smtClean="0"/>
              <a:t> </a:t>
            </a:r>
            <a:r>
              <a:rPr lang="hu-HU" dirty="0" err="1" smtClean="0"/>
              <a:t>elicited</a:t>
            </a:r>
            <a:r>
              <a:rPr lang="hu-HU" dirty="0" smtClean="0"/>
              <a:t> (É. Kiss 2014)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subset</a:t>
            </a:r>
            <a:r>
              <a:rPr lang="hu-HU" dirty="0" smtClean="0"/>
              <a:t> of </a:t>
            </a:r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/>
              <a:t> </a:t>
            </a:r>
            <a:r>
              <a:rPr lang="hu-HU" i="1" dirty="0" smtClean="0"/>
              <a:t>(hacsak </a:t>
            </a:r>
            <a:r>
              <a:rPr lang="en-US" dirty="0"/>
              <a:t>‘</a:t>
            </a:r>
            <a:r>
              <a:rPr lang="hu-HU" dirty="0" err="1" smtClean="0"/>
              <a:t>unless</a:t>
            </a:r>
            <a:r>
              <a:rPr lang="en-US" dirty="0" smtClean="0"/>
              <a:t>’</a:t>
            </a:r>
            <a:r>
              <a:rPr lang="hu-HU" dirty="0" smtClean="0"/>
              <a:t>, </a:t>
            </a:r>
            <a:r>
              <a:rPr lang="hu-HU" i="1" dirty="0" smtClean="0"/>
              <a:t>amíg</a:t>
            </a:r>
            <a:r>
              <a:rPr lang="hu-HU" dirty="0" smtClean="0"/>
              <a:t> </a:t>
            </a:r>
            <a:r>
              <a:rPr lang="en-US" dirty="0"/>
              <a:t>‘</a:t>
            </a:r>
            <a:r>
              <a:rPr lang="hu-HU" dirty="0" err="1" smtClean="0"/>
              <a:t>until</a:t>
            </a:r>
            <a:r>
              <a:rPr lang="en-US" dirty="0" smtClean="0"/>
              <a:t>’ </a:t>
            </a:r>
            <a:r>
              <a:rPr lang="hu-HU" dirty="0" smtClean="0"/>
              <a:t>: </a:t>
            </a:r>
            <a:r>
              <a:rPr lang="hu-HU" dirty="0" err="1" smtClean="0"/>
              <a:t>preserve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conservative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, </a:t>
            </a:r>
            <a:r>
              <a:rPr lang="hu-HU" dirty="0" err="1" smtClean="0"/>
              <a:t>although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dialectal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[</a:t>
            </a:r>
            <a:r>
              <a:rPr lang="hu-HU" dirty="0" err="1" smtClean="0"/>
              <a:t>Structure</a:t>
            </a:r>
            <a:r>
              <a:rPr lang="hu-HU" dirty="0" smtClean="0"/>
              <a:t> </a:t>
            </a:r>
            <a:r>
              <a:rPr lang="hu-HU" dirty="0" err="1" smtClean="0"/>
              <a:t>assigned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Mod</a:t>
            </a:r>
            <a:r>
              <a:rPr lang="hu-HU" dirty="0" err="1"/>
              <a:t>H</a:t>
            </a:r>
            <a:r>
              <a:rPr lang="hu-HU" dirty="0" smtClean="0"/>
              <a:t>: VM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r>
              <a:rPr lang="hu-HU" dirty="0" smtClean="0"/>
              <a:t> (</a:t>
            </a:r>
            <a:r>
              <a:rPr lang="hu-HU" dirty="0" err="1" smtClean="0"/>
              <a:t>Ürögdi</a:t>
            </a:r>
            <a:r>
              <a:rPr lang="hu-HU" dirty="0" smtClean="0"/>
              <a:t> 2012)]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92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I.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and </a:t>
            </a:r>
            <a:r>
              <a:rPr lang="hu-HU" dirty="0" err="1" smtClean="0"/>
              <a:t>change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periods</a:t>
            </a:r>
            <a:r>
              <a:rPr lang="hu-HU" dirty="0" smtClean="0"/>
              <a:t> (OH, </a:t>
            </a:r>
            <a:r>
              <a:rPr lang="hu-HU" dirty="0" err="1" smtClean="0"/>
              <a:t>MidH</a:t>
            </a:r>
            <a:r>
              <a:rPr lang="hu-HU" dirty="0" smtClean="0"/>
              <a:t>, </a:t>
            </a:r>
            <a:r>
              <a:rPr lang="hu-HU" dirty="0" err="1" smtClean="0"/>
              <a:t>Early</a:t>
            </a:r>
            <a:r>
              <a:rPr lang="hu-HU" dirty="0" smtClean="0"/>
              <a:t> </a:t>
            </a:r>
            <a:r>
              <a:rPr lang="hu-HU" dirty="0" err="1" smtClean="0"/>
              <a:t>ModH</a:t>
            </a:r>
            <a:r>
              <a:rPr lang="hu-HU" dirty="0" smtClean="0"/>
              <a:t>)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corpora</a:t>
            </a:r>
            <a:endParaRPr lang="hu-HU" dirty="0" smtClean="0"/>
          </a:p>
          <a:p>
            <a:r>
              <a:rPr lang="hu-HU" dirty="0" smtClean="0"/>
              <a:t>VM here </a:t>
            </a:r>
            <a:r>
              <a:rPr lang="hu-HU" dirty="0" err="1" smtClean="0"/>
              <a:t>represented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(and </a:t>
            </a:r>
            <a:r>
              <a:rPr lang="hu-HU" dirty="0" err="1" smtClean="0"/>
              <a:t>restricted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)</a:t>
            </a:r>
            <a:r>
              <a:rPr lang="hu-HU" b="1" dirty="0" smtClean="0"/>
              <a:t> </a:t>
            </a:r>
            <a:r>
              <a:rPr lang="hu-HU" b="1" dirty="0" err="1" smtClean="0"/>
              <a:t>preverbal</a:t>
            </a:r>
            <a:r>
              <a:rPr lang="hu-HU" b="1" dirty="0" smtClean="0"/>
              <a:t> </a:t>
            </a:r>
            <a:r>
              <a:rPr lang="hu-HU" b="1" dirty="0" err="1" smtClean="0"/>
              <a:t>particles</a:t>
            </a:r>
            <a:r>
              <a:rPr lang="hu-HU" b="1" dirty="0" smtClean="0"/>
              <a:t>: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"</a:t>
            </a:r>
            <a:r>
              <a:rPr lang="hu-HU" dirty="0" err="1" smtClean="0"/>
              <a:t>baseline</a:t>
            </a:r>
            <a:r>
              <a:rPr lang="hu-HU" dirty="0" smtClean="0"/>
              <a:t>"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category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Modifiers</a:t>
            </a:r>
            <a:r>
              <a:rPr lang="hu-HU" dirty="0" smtClean="0"/>
              <a:t> (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argument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reanalyzed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, Hegedűs 2015)  </a:t>
            </a:r>
            <a:endParaRPr lang="hu-HU" b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28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Old </a:t>
            </a:r>
            <a:r>
              <a:rPr lang="hu-HU" dirty="0" err="1" smtClean="0"/>
              <a:t>Hungarian</a:t>
            </a:r>
            <a:r>
              <a:rPr lang="hu-HU" dirty="0" smtClean="0"/>
              <a:t>: </a:t>
            </a:r>
            <a:r>
              <a:rPr lang="hu-HU" dirty="0" err="1" smtClean="0"/>
              <a:t>background</a:t>
            </a:r>
            <a:r>
              <a:rPr lang="hu-HU" dirty="0" smtClean="0"/>
              <a:t> and </a:t>
            </a:r>
            <a:r>
              <a:rPr lang="hu-HU" dirty="0" err="1" smtClean="0"/>
              <a:t>sources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896–1526</a:t>
            </a:r>
          </a:p>
          <a:p>
            <a:r>
              <a:rPr lang="hu-HU" dirty="0" smtClean="0"/>
              <a:t>Minor </a:t>
            </a:r>
            <a:r>
              <a:rPr lang="hu-HU" dirty="0" err="1" smtClean="0"/>
              <a:t>relics</a:t>
            </a:r>
            <a:r>
              <a:rPr lang="hu-HU" dirty="0" smtClean="0"/>
              <a:t> and 45 </a:t>
            </a:r>
            <a:r>
              <a:rPr lang="hu-HU" dirty="0" err="1" smtClean="0"/>
              <a:t>codices</a:t>
            </a:r>
            <a:r>
              <a:rPr lang="hu-HU" dirty="0" smtClean="0"/>
              <a:t> </a:t>
            </a:r>
            <a:r>
              <a:rPr lang="hu-HU" dirty="0" err="1" smtClean="0"/>
              <a:t>representing</a:t>
            </a:r>
            <a:r>
              <a:rPr lang="hu-HU" dirty="0" smtClean="0"/>
              <a:t> </a:t>
            </a:r>
            <a:r>
              <a:rPr lang="hu-HU" dirty="0" err="1" smtClean="0"/>
              <a:t>monastic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 (</a:t>
            </a:r>
            <a:r>
              <a:rPr lang="hu-HU" dirty="0" err="1" smtClean="0"/>
              <a:t>appr</a:t>
            </a:r>
            <a:r>
              <a:rPr lang="hu-HU" dirty="0" smtClean="0"/>
              <a:t>. 200–300 </a:t>
            </a:r>
            <a:r>
              <a:rPr lang="hu-HU" dirty="0" err="1" smtClean="0"/>
              <a:t>codices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Turkish</a:t>
            </a:r>
            <a:r>
              <a:rPr lang="hu-HU" dirty="0" smtClean="0"/>
              <a:t> </a:t>
            </a:r>
            <a:r>
              <a:rPr lang="hu-HU" dirty="0" err="1" smtClean="0"/>
              <a:t>occupation</a:t>
            </a:r>
            <a:r>
              <a:rPr lang="hu-HU" dirty="0" smtClean="0"/>
              <a:t> starting </a:t>
            </a:r>
            <a:r>
              <a:rPr lang="hu-HU" dirty="0" err="1" smtClean="0"/>
              <a:t>in</a:t>
            </a:r>
            <a:r>
              <a:rPr lang="hu-HU" dirty="0" smtClean="0"/>
              <a:t> 1526</a:t>
            </a:r>
            <a:r>
              <a:rPr lang="hu-HU" dirty="0"/>
              <a:t>;</a:t>
            </a:r>
            <a:r>
              <a:rPr lang="hu-HU" dirty="0" smtClean="0"/>
              <a:t> </a:t>
            </a:r>
            <a:r>
              <a:rPr lang="hu-HU" dirty="0" err="1" smtClean="0"/>
              <a:t>Madas</a:t>
            </a:r>
            <a:r>
              <a:rPr lang="hu-HU" dirty="0" smtClean="0"/>
              <a:t> 2002)</a:t>
            </a:r>
            <a:endParaRPr lang="hu-HU" dirty="0" smtClean="0">
              <a:solidFill>
                <a:srgbClr val="FFFF00"/>
              </a:solidFill>
            </a:endParaRPr>
          </a:p>
          <a:p>
            <a:r>
              <a:rPr lang="hu-HU" dirty="0" smtClean="0"/>
              <a:t>Old </a:t>
            </a:r>
            <a:r>
              <a:rPr lang="hu-HU" dirty="0" err="1" smtClean="0"/>
              <a:t>Hungarian</a:t>
            </a:r>
            <a:r>
              <a:rPr lang="hu-HU" dirty="0" smtClean="0"/>
              <a:t> corpus: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codices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digitalized</a:t>
            </a:r>
            <a:r>
              <a:rPr lang="hu-HU" dirty="0" smtClean="0"/>
              <a:t>, 13 of </a:t>
            </a:r>
            <a:r>
              <a:rPr lang="hu-HU" dirty="0" err="1" smtClean="0"/>
              <a:t>them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normalized</a:t>
            </a:r>
            <a:r>
              <a:rPr lang="hu-HU" dirty="0" smtClean="0"/>
              <a:t>, 5 of </a:t>
            </a:r>
            <a:r>
              <a:rPr lang="hu-HU" dirty="0" err="1" smtClean="0"/>
              <a:t>them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morphologically</a:t>
            </a:r>
            <a:r>
              <a:rPr lang="hu-HU" dirty="0" smtClean="0"/>
              <a:t> </a:t>
            </a:r>
            <a:r>
              <a:rPr lang="hu-HU" dirty="0" err="1" smtClean="0"/>
              <a:t>analyzed</a:t>
            </a:r>
            <a:r>
              <a:rPr lang="hu-HU" dirty="0" smtClean="0"/>
              <a:t> → </a:t>
            </a:r>
            <a:r>
              <a:rPr lang="hu-HU" dirty="0" err="1" smtClean="0"/>
              <a:t>query</a:t>
            </a:r>
            <a:r>
              <a:rPr lang="hu-HU" dirty="0" smtClean="0"/>
              <a:t> is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of </a:t>
            </a:r>
            <a:r>
              <a:rPr lang="hu-HU" dirty="0" err="1" smtClean="0"/>
              <a:t>normalized</a:t>
            </a:r>
            <a:r>
              <a:rPr lang="hu-HU" dirty="0" smtClean="0"/>
              <a:t> </a:t>
            </a:r>
            <a:r>
              <a:rPr lang="hu-HU" dirty="0" err="1" smtClean="0"/>
              <a:t>versions</a:t>
            </a:r>
            <a:r>
              <a:rPr lang="hu-HU" dirty="0" smtClean="0"/>
              <a:t> </a:t>
            </a: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lack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an </a:t>
            </a:r>
            <a:r>
              <a:rPr lang="hu-HU" dirty="0" err="1" smtClean="0"/>
              <a:t>established</a:t>
            </a:r>
            <a:r>
              <a:rPr lang="hu-HU" dirty="0" smtClean="0"/>
              <a:t> </a:t>
            </a:r>
            <a:r>
              <a:rPr lang="hu-HU" dirty="0" err="1" smtClean="0"/>
              <a:t>orthographical</a:t>
            </a:r>
            <a:r>
              <a:rPr lang="hu-HU" dirty="0" smtClean="0"/>
              <a:t> </a:t>
            </a:r>
            <a:r>
              <a:rPr lang="hu-HU" dirty="0" err="1" smtClean="0"/>
              <a:t>tradition</a:t>
            </a:r>
            <a:endParaRPr lang="hu-HU" dirty="0" smtClean="0"/>
          </a:p>
          <a:p>
            <a:r>
              <a:rPr lang="hu-HU" dirty="0" smtClean="0">
                <a:hlinkClick r:id="rId2"/>
              </a:rPr>
              <a:t>http://omagyarkorpusz.nytud.hu/en-search.html</a:t>
            </a:r>
            <a:r>
              <a:rPr lang="hu-HU" dirty="0" smtClean="0"/>
              <a:t>, Simon (2014)</a:t>
            </a:r>
          </a:p>
          <a:p>
            <a:r>
              <a:rPr lang="hu-HU" dirty="0" smtClean="0"/>
              <a:t>Data </a:t>
            </a:r>
            <a:r>
              <a:rPr lang="hu-HU" dirty="0" err="1" smtClean="0"/>
              <a:t>stem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normalized</a:t>
            </a:r>
            <a:r>
              <a:rPr lang="hu-HU" dirty="0" smtClean="0"/>
              <a:t> </a:t>
            </a:r>
            <a:r>
              <a:rPr lang="hu-HU" dirty="0" err="1" smtClean="0"/>
              <a:t>codices</a:t>
            </a:r>
            <a:r>
              <a:rPr lang="hu-HU" dirty="0"/>
              <a:t> </a:t>
            </a:r>
            <a:r>
              <a:rPr lang="hu-HU" dirty="0" smtClean="0"/>
              <a:t>+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92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Old </a:t>
            </a:r>
            <a:r>
              <a:rPr lang="hu-HU" dirty="0" err="1" smtClean="0"/>
              <a:t>Hungarian</a:t>
            </a:r>
            <a:r>
              <a:rPr lang="hu-HU" dirty="0" smtClean="0"/>
              <a:t>: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and an </a:t>
            </a:r>
            <a:r>
              <a:rPr lang="hu-HU" dirty="0" err="1" smtClean="0"/>
              <a:t>exception</a:t>
            </a:r>
            <a:endParaRPr lang="hu-HU" dirty="0"/>
          </a:p>
        </p:txBody>
      </p:sp>
      <p:graphicFrame>
        <p:nvGraphicFramePr>
          <p:cNvPr id="4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09080"/>
              </p:ext>
            </p:extLst>
          </p:nvPr>
        </p:nvGraphicFramePr>
        <p:xfrm>
          <a:off x="457200" y="1600201"/>
          <a:ext cx="7643192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827584" y="580526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c</a:t>
            </a:r>
            <a:r>
              <a:rPr lang="hu-HU" dirty="0" err="1" smtClean="0"/>
              <a:t>onservative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	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		N = 503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611560" y="5877272"/>
            <a:ext cx="2160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275856" y="5877272"/>
            <a:ext cx="216024" cy="1846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4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mistery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Hussite</a:t>
            </a:r>
            <a:r>
              <a:rPr lang="hu-HU" dirty="0" smtClean="0"/>
              <a:t> </a:t>
            </a:r>
            <a:r>
              <a:rPr lang="hu-HU" dirty="0" err="1" smtClean="0"/>
              <a:t>Bible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Three</a:t>
            </a:r>
            <a:r>
              <a:rPr lang="hu-HU" dirty="0" smtClean="0"/>
              <a:t> 15th-century </a:t>
            </a:r>
            <a:r>
              <a:rPr lang="hu-HU" dirty="0" err="1" smtClean="0"/>
              <a:t>codices</a:t>
            </a:r>
            <a:r>
              <a:rPr lang="hu-HU" dirty="0" smtClean="0"/>
              <a:t>: </a:t>
            </a:r>
            <a:r>
              <a:rPr lang="hu-HU" dirty="0" err="1" smtClean="0"/>
              <a:t>Munich</a:t>
            </a:r>
            <a:r>
              <a:rPr lang="hu-HU" dirty="0" smtClean="0"/>
              <a:t>, Bécsi (</a:t>
            </a:r>
            <a:r>
              <a:rPr lang="hu-HU" dirty="0" err="1" smtClean="0"/>
              <a:t>Vienna</a:t>
            </a:r>
            <a:r>
              <a:rPr lang="hu-HU" dirty="0" smtClean="0"/>
              <a:t>), and a part of Apor: </a:t>
            </a:r>
            <a:r>
              <a:rPr lang="hu-HU" dirty="0" err="1" smtClean="0"/>
              <a:t>copies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copies</a:t>
            </a:r>
            <a:r>
              <a:rPr lang="hu-HU" dirty="0" smtClean="0"/>
              <a:t> of </a:t>
            </a:r>
            <a:r>
              <a:rPr lang="hu-HU" dirty="0" err="1" smtClean="0"/>
              <a:t>copies</a:t>
            </a:r>
            <a:r>
              <a:rPr lang="hu-HU" dirty="0" smtClean="0"/>
              <a:t>) </a:t>
            </a:r>
            <a:r>
              <a:rPr lang="hu-HU" dirty="0" err="1" smtClean="0"/>
              <a:t>of</a:t>
            </a:r>
            <a:r>
              <a:rPr lang="hu-HU" dirty="0" smtClean="0"/>
              <a:t> a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translation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Bible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codices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parts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translation</a:t>
            </a:r>
            <a:endParaRPr lang="hu-HU" dirty="0" smtClean="0"/>
          </a:p>
          <a:p>
            <a:r>
              <a:rPr lang="hu-HU" b="1" dirty="0" err="1" smtClean="0"/>
              <a:t>Vienna</a:t>
            </a:r>
            <a:r>
              <a:rPr lang="hu-HU" dirty="0" smtClean="0"/>
              <a:t>: </a:t>
            </a:r>
            <a:r>
              <a:rPr lang="hu-HU" dirty="0" err="1" smtClean="0"/>
              <a:t>preference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, </a:t>
            </a:r>
            <a:r>
              <a:rPr lang="hu-HU" b="1" dirty="0" err="1" smtClean="0"/>
              <a:t>Munich</a:t>
            </a:r>
            <a:r>
              <a:rPr lang="hu-HU" dirty="0" smtClean="0"/>
              <a:t>: </a:t>
            </a:r>
            <a:r>
              <a:rPr lang="hu-HU" dirty="0" err="1" smtClean="0"/>
              <a:t>preference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(</a:t>
            </a:r>
            <a:r>
              <a:rPr lang="hu-HU" dirty="0" err="1" smtClean="0"/>
              <a:t>observed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Hegedűs 2015)</a:t>
            </a:r>
          </a:p>
          <a:p>
            <a:r>
              <a:rPr lang="hu-HU" b="1" dirty="0" smtClean="0"/>
              <a:t>Apor: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b="1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14111"/>
              </p:ext>
            </p:extLst>
          </p:nvPr>
        </p:nvGraphicFramePr>
        <p:xfrm>
          <a:off x="2195736" y="4725144"/>
          <a:ext cx="5184576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008112"/>
                <a:gridCol w="792088"/>
                <a:gridCol w="936104"/>
                <a:gridCol w="1296144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</a:rPr>
                        <a:t>Apor-codex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conservative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2. </a:t>
                      </a:r>
                      <a:r>
                        <a:rPr lang="hu-HU" sz="1200" dirty="0" err="1" smtClean="0">
                          <a:effectLst/>
                        </a:rPr>
                        <a:t>hand</a:t>
                      </a:r>
                      <a:r>
                        <a:rPr lang="hu-HU" sz="1200" baseline="0" dirty="0" smtClean="0">
                          <a:effectLst/>
                        </a:rPr>
                        <a:t> (</a:t>
                      </a:r>
                      <a:r>
                        <a:rPr lang="hu-HU" sz="1200" baseline="0" dirty="0" err="1" smtClean="0">
                          <a:effectLst/>
                        </a:rPr>
                        <a:t>Hussite</a:t>
                      </a:r>
                      <a:r>
                        <a:rPr lang="hu-HU" sz="1200" baseline="0" dirty="0" smtClean="0">
                          <a:effectLst/>
                        </a:rPr>
                        <a:t>)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0,14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50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0,86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3. </a:t>
                      </a:r>
                      <a:r>
                        <a:rPr lang="hu-HU" sz="1200" dirty="0" err="1" smtClean="0">
                          <a:effectLst/>
                        </a:rPr>
                        <a:t>hand</a:t>
                      </a:r>
                      <a:r>
                        <a:rPr lang="hu-HU" sz="1200" baseline="0" dirty="0" smtClean="0">
                          <a:effectLst/>
                        </a:rPr>
                        <a:t> (</a:t>
                      </a:r>
                      <a:r>
                        <a:rPr lang="hu-HU" sz="1200" baseline="0" dirty="0" err="1" smtClean="0">
                          <a:effectLst/>
                        </a:rPr>
                        <a:t>non-Hussite</a:t>
                      </a:r>
                      <a:r>
                        <a:rPr lang="hu-HU" sz="1200" baseline="0" dirty="0" smtClean="0">
                          <a:effectLst/>
                        </a:rPr>
                        <a:t>)</a:t>
                      </a:r>
                      <a:endParaRPr lang="hu-H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0,89</a:t>
                      </a:r>
                      <a:endParaRPr lang="hu-HU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0,11</a:t>
                      </a:r>
                      <a:endParaRPr lang="hu-HU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4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Middle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: </a:t>
            </a:r>
            <a:r>
              <a:rPr lang="hu-HU" dirty="0" err="1" smtClean="0"/>
              <a:t>background</a:t>
            </a:r>
            <a:r>
              <a:rPr lang="hu-HU" dirty="0" smtClean="0"/>
              <a:t> and </a:t>
            </a:r>
            <a:r>
              <a:rPr lang="hu-HU" dirty="0" err="1" smtClean="0"/>
              <a:t>sources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Symbolic</a:t>
            </a:r>
            <a:r>
              <a:rPr lang="hu-HU" dirty="0" smtClean="0"/>
              <a:t> </a:t>
            </a:r>
            <a:r>
              <a:rPr lang="hu-HU" dirty="0" err="1" smtClean="0"/>
              <a:t>boundaries</a:t>
            </a:r>
            <a:r>
              <a:rPr lang="hu-HU" dirty="0" smtClean="0"/>
              <a:t>: 1526 and 1772</a:t>
            </a:r>
          </a:p>
          <a:p>
            <a:r>
              <a:rPr lang="hu-HU" dirty="0" err="1" smtClean="0"/>
              <a:t>Turkish</a:t>
            </a:r>
            <a:r>
              <a:rPr lang="hu-HU" dirty="0" smtClean="0"/>
              <a:t> </a:t>
            </a:r>
            <a:r>
              <a:rPr lang="hu-HU" dirty="0" err="1" smtClean="0"/>
              <a:t>occupation</a:t>
            </a:r>
            <a:r>
              <a:rPr lang="hu-HU" dirty="0" smtClean="0"/>
              <a:t>, </a:t>
            </a:r>
            <a:r>
              <a:rPr lang="hu-HU" dirty="0" err="1" smtClean="0"/>
              <a:t>decay</a:t>
            </a:r>
            <a:r>
              <a:rPr lang="hu-HU" dirty="0" smtClean="0"/>
              <a:t> of </a:t>
            </a:r>
            <a:r>
              <a:rPr lang="hu-HU" dirty="0" err="1" smtClean="0"/>
              <a:t>monastic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, </a:t>
            </a:r>
            <a:r>
              <a:rPr lang="hu-HU" dirty="0" err="1" smtClean="0"/>
              <a:t>loss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 and </a:t>
            </a:r>
            <a:r>
              <a:rPr lang="hu-HU" dirty="0" err="1" smtClean="0"/>
              <a:t>sources</a:t>
            </a:r>
            <a:endParaRPr lang="hu-HU" dirty="0" smtClean="0"/>
          </a:p>
          <a:p>
            <a:r>
              <a:rPr lang="en-GB" dirty="0"/>
              <a:t>Corpus of Historical Hungarian Informal </a:t>
            </a:r>
            <a:r>
              <a:rPr lang="en-GB" dirty="0" smtClean="0"/>
              <a:t>Texts</a:t>
            </a:r>
            <a:r>
              <a:rPr lang="hu-HU" dirty="0"/>
              <a:t>:</a:t>
            </a:r>
            <a:r>
              <a:rPr lang="hu-HU" dirty="0" smtClean="0"/>
              <a:t> 750,000 </a:t>
            </a:r>
            <a:r>
              <a:rPr lang="hu-HU" dirty="0" err="1" smtClean="0"/>
              <a:t>tokens</a:t>
            </a:r>
            <a:r>
              <a:rPr lang="hu-HU" dirty="0" smtClean="0"/>
              <a:t> (and </a:t>
            </a:r>
            <a:r>
              <a:rPr lang="hu-HU" dirty="0" err="1" smtClean="0"/>
              <a:t>counting</a:t>
            </a:r>
            <a:r>
              <a:rPr lang="hu-HU" dirty="0" smtClean="0"/>
              <a:t>);  </a:t>
            </a:r>
            <a:r>
              <a:rPr lang="hu-HU" dirty="0" err="1" smtClean="0"/>
              <a:t>fully</a:t>
            </a:r>
            <a:r>
              <a:rPr lang="hu-HU" dirty="0" smtClean="0"/>
              <a:t> </a:t>
            </a:r>
            <a:r>
              <a:rPr lang="hu-HU" dirty="0" err="1" smtClean="0"/>
              <a:t>normalized</a:t>
            </a:r>
            <a:r>
              <a:rPr lang="hu-HU" dirty="0" smtClean="0"/>
              <a:t> and </a:t>
            </a:r>
            <a:r>
              <a:rPr lang="hu-HU" dirty="0" err="1" smtClean="0"/>
              <a:t>morphosyntactically</a:t>
            </a:r>
            <a:r>
              <a:rPr lang="hu-HU" dirty="0" smtClean="0"/>
              <a:t> </a:t>
            </a:r>
            <a:r>
              <a:rPr lang="hu-HU" dirty="0" err="1" smtClean="0"/>
              <a:t>annotated</a:t>
            </a:r>
            <a:r>
              <a:rPr lang="hu-HU" dirty="0" smtClean="0"/>
              <a:t> + </a:t>
            </a:r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sociolinguistic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endParaRPr lang="hu-HU" dirty="0" smtClean="0"/>
          </a:p>
          <a:p>
            <a:r>
              <a:rPr lang="hu-HU" dirty="0" err="1"/>
              <a:t>containing</a:t>
            </a:r>
            <a:r>
              <a:rPr lang="hu-HU" dirty="0"/>
              <a:t> </a:t>
            </a:r>
            <a:r>
              <a:rPr lang="hu-HU" dirty="0" err="1"/>
              <a:t>testimonies</a:t>
            </a:r>
            <a:r>
              <a:rPr lang="hu-HU" dirty="0"/>
              <a:t> of </a:t>
            </a:r>
            <a:r>
              <a:rPr lang="hu-HU" dirty="0" err="1"/>
              <a:t>witnesses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witch</a:t>
            </a:r>
            <a:r>
              <a:rPr lang="hu-HU" dirty="0"/>
              <a:t> </a:t>
            </a:r>
            <a:r>
              <a:rPr lang="hu-HU" dirty="0" err="1" smtClean="0"/>
              <a:t>trials</a:t>
            </a:r>
            <a:r>
              <a:rPr lang="hu-HU" dirty="0" smtClean="0"/>
              <a:t> (52.5%) </a:t>
            </a:r>
            <a:r>
              <a:rPr lang="hu-HU" dirty="0"/>
              <a:t>and </a:t>
            </a:r>
            <a:r>
              <a:rPr lang="hu-HU" dirty="0" err="1"/>
              <a:t>samples</a:t>
            </a:r>
            <a:r>
              <a:rPr lang="hu-HU" dirty="0"/>
              <a:t> of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 smtClean="0"/>
              <a:t>correspondance</a:t>
            </a:r>
            <a:r>
              <a:rPr lang="hu-HU" dirty="0" smtClean="0"/>
              <a:t> (47.5%) </a:t>
            </a:r>
            <a:r>
              <a:rPr lang="hu-HU" dirty="0"/>
              <a:t>→ </a:t>
            </a:r>
            <a:r>
              <a:rPr lang="hu-HU" dirty="0" err="1"/>
              <a:t>serfs</a:t>
            </a:r>
            <a:r>
              <a:rPr lang="hu-HU" dirty="0"/>
              <a:t> vs. </a:t>
            </a:r>
            <a:r>
              <a:rPr lang="hu-HU" dirty="0" err="1"/>
              <a:t>noblemen</a:t>
            </a:r>
            <a:endParaRPr lang="hu-HU" dirty="0"/>
          </a:p>
          <a:p>
            <a:endParaRPr lang="hu-HU" dirty="0" smtClean="0"/>
          </a:p>
          <a:p>
            <a:r>
              <a:rPr lang="hu-HU" dirty="0">
                <a:hlinkClick r:id="rId3"/>
              </a:rPr>
              <a:t>http://tmk.nytud.hu</a:t>
            </a:r>
            <a:r>
              <a:rPr lang="hu-HU" dirty="0" smtClean="0">
                <a:hlinkClick r:id="rId3"/>
              </a:rPr>
              <a:t>/</a:t>
            </a:r>
            <a:r>
              <a:rPr lang="hu-HU" dirty="0" smtClean="0"/>
              <a:t>, Novák et </a:t>
            </a:r>
            <a:r>
              <a:rPr lang="hu-HU" dirty="0" err="1" smtClean="0"/>
              <a:t>al</a:t>
            </a:r>
            <a:r>
              <a:rPr lang="hu-HU" dirty="0" smtClean="0"/>
              <a:t>. 2017.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16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Socio-cultural</a:t>
            </a:r>
            <a:r>
              <a:rPr lang="hu-HU" dirty="0"/>
              <a:t> </a:t>
            </a:r>
            <a:r>
              <a:rPr lang="hu-HU" dirty="0" err="1"/>
              <a:t>bacground</a:t>
            </a:r>
            <a:r>
              <a:rPr lang="hu-HU" dirty="0"/>
              <a:t>: </a:t>
            </a:r>
            <a:r>
              <a:rPr lang="hu-HU" dirty="0" err="1"/>
              <a:t>irrelevant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trials</a:t>
            </a:r>
            <a:r>
              <a:rPr lang="hu-HU" dirty="0" smtClean="0"/>
              <a:t> (N = 1128)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/>
              <a:t>letters</a:t>
            </a:r>
            <a:r>
              <a:rPr lang="hu-HU" dirty="0" smtClean="0"/>
              <a:t> (N=687)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2418673"/>
              </p:ext>
            </p:extLst>
          </p:nvPr>
        </p:nvGraphicFramePr>
        <p:xfrm>
          <a:off x="457200" y="2174875"/>
          <a:ext cx="3682752" cy="370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98241518"/>
              </p:ext>
            </p:extLst>
          </p:nvPr>
        </p:nvGraphicFramePr>
        <p:xfrm>
          <a:off x="4645025" y="2174875"/>
          <a:ext cx="3815407" cy="363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églalap 9"/>
          <p:cNvSpPr/>
          <p:nvPr/>
        </p:nvSpPr>
        <p:spPr>
          <a:xfrm>
            <a:off x="395536" y="5836622"/>
            <a:ext cx="2160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3131840" y="5836622"/>
            <a:ext cx="216024" cy="1846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611560" y="57387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/>
              <a:t>conservative</a:t>
            </a:r>
            <a:r>
              <a:rPr lang="hu-HU" dirty="0"/>
              <a:t> </a:t>
            </a:r>
            <a:r>
              <a:rPr lang="hu-HU" dirty="0" err="1"/>
              <a:t>pattern</a:t>
            </a:r>
            <a:r>
              <a:rPr lang="hu-HU" dirty="0"/>
              <a:t>	</a:t>
            </a:r>
            <a:r>
              <a:rPr lang="hu-HU" dirty="0" err="1"/>
              <a:t>innovative</a:t>
            </a:r>
            <a:r>
              <a:rPr lang="hu-HU" dirty="0"/>
              <a:t> </a:t>
            </a:r>
            <a:r>
              <a:rPr lang="hu-HU" dirty="0" err="1"/>
              <a:t>pattern</a:t>
            </a:r>
            <a:r>
              <a:rPr lang="hu-HU" dirty="0"/>
              <a:t>		N = </a:t>
            </a:r>
            <a:r>
              <a:rPr lang="hu-HU" dirty="0" smtClean="0"/>
              <a:t>1815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71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Dialectal</a:t>
            </a:r>
            <a:r>
              <a:rPr lang="hu-HU" dirty="0"/>
              <a:t> </a:t>
            </a:r>
            <a:r>
              <a:rPr lang="hu-HU" dirty="0" err="1"/>
              <a:t>background</a:t>
            </a:r>
            <a:r>
              <a:rPr lang="hu-HU" dirty="0"/>
              <a:t>: </a:t>
            </a:r>
            <a:r>
              <a:rPr lang="hu-HU" dirty="0" err="1"/>
              <a:t>irrelevant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Counties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/>
              <a:t>Regions</a:t>
            </a:r>
            <a:endParaRPr lang="hu-HU" dirty="0" smtClean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703148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38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Early</a:t>
            </a:r>
            <a:r>
              <a:rPr lang="hu-HU" dirty="0" smtClean="0"/>
              <a:t> Modern </a:t>
            </a:r>
            <a:r>
              <a:rPr lang="hu-HU" dirty="0" err="1" smtClean="0"/>
              <a:t>Hungarian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largely</a:t>
            </a:r>
            <a:r>
              <a:rPr lang="hu-HU" dirty="0" smtClean="0"/>
              <a:t> </a:t>
            </a:r>
            <a:r>
              <a:rPr lang="hu-HU" dirty="0" err="1" smtClean="0"/>
              <a:t>overlooked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;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mentioned</a:t>
            </a:r>
            <a:r>
              <a:rPr lang="hu-HU" dirty="0" smtClean="0"/>
              <a:t>,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reform </a:t>
            </a:r>
            <a:r>
              <a:rPr lang="hu-HU" dirty="0" err="1" smtClean="0"/>
              <a:t>movement</a:t>
            </a:r>
            <a:endParaRPr lang="hu-HU" dirty="0" smtClean="0"/>
          </a:p>
          <a:p>
            <a:r>
              <a:rPr lang="hu-HU" dirty="0" err="1" smtClean="0"/>
              <a:t>Source</a:t>
            </a:r>
            <a:r>
              <a:rPr lang="hu-HU" dirty="0" smtClean="0"/>
              <a:t>: HHC </a:t>
            </a:r>
            <a:r>
              <a:rPr lang="hu-HU" dirty="0" smtClean="0"/>
              <a:t>(Sass 2017) – </a:t>
            </a:r>
            <a:r>
              <a:rPr lang="hu-HU" dirty="0" smtClean="0"/>
              <a:t>30 M </a:t>
            </a:r>
            <a:r>
              <a:rPr lang="hu-HU" dirty="0" err="1" smtClean="0"/>
              <a:t>tokens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neither</a:t>
            </a:r>
            <a:r>
              <a:rPr lang="hu-HU" dirty="0" smtClean="0"/>
              <a:t> </a:t>
            </a:r>
            <a:r>
              <a:rPr lang="hu-HU" dirty="0" err="1" smtClean="0"/>
              <a:t>normalized</a:t>
            </a:r>
            <a:r>
              <a:rPr lang="hu-HU" dirty="0" smtClean="0"/>
              <a:t> </a:t>
            </a:r>
            <a:r>
              <a:rPr lang="hu-HU" dirty="0" err="1" smtClean="0"/>
              <a:t>nor</a:t>
            </a:r>
            <a:r>
              <a:rPr lang="hu-HU" dirty="0" smtClean="0"/>
              <a:t> </a:t>
            </a:r>
            <a:r>
              <a:rPr lang="hu-HU" dirty="0" err="1" smtClean="0"/>
              <a:t>morphologically</a:t>
            </a:r>
            <a:r>
              <a:rPr lang="hu-HU" dirty="0" smtClean="0"/>
              <a:t> </a:t>
            </a:r>
            <a:r>
              <a:rPr lang="hu-HU" dirty="0" err="1" smtClean="0"/>
              <a:t>analyzed</a:t>
            </a:r>
            <a:r>
              <a:rPr lang="hu-HU" dirty="0" smtClean="0"/>
              <a:t> (</a:t>
            </a:r>
            <a:r>
              <a:rPr lang="hu-HU" dirty="0" err="1" smtClean="0"/>
              <a:t>though</a:t>
            </a:r>
            <a:r>
              <a:rPr lang="hu-HU" dirty="0" smtClean="0"/>
              <a:t> </a:t>
            </a:r>
            <a:r>
              <a:rPr lang="hu-HU" dirty="0" err="1" smtClean="0"/>
              <a:t>orthography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already</a:t>
            </a:r>
            <a:r>
              <a:rPr lang="hu-HU" dirty="0" smtClean="0"/>
              <a:t> a </a:t>
            </a:r>
            <a:r>
              <a:rPr lang="hu-HU" dirty="0" smtClean="0"/>
              <a:t>bit more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OH and </a:t>
            </a:r>
            <a:r>
              <a:rPr lang="hu-HU" dirty="0" err="1" smtClean="0"/>
              <a:t>MidH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, </a:t>
            </a:r>
            <a:r>
              <a:rPr lang="hu-HU" i="1" dirty="0" smtClean="0"/>
              <a:t>meg: </a:t>
            </a:r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meaning</a:t>
            </a:r>
            <a:r>
              <a:rPr lang="hu-HU" dirty="0" smtClean="0"/>
              <a:t> (</a:t>
            </a:r>
            <a:r>
              <a:rPr lang="hu-HU" dirty="0" err="1" smtClean="0"/>
              <a:t>backwards</a:t>
            </a:r>
            <a:r>
              <a:rPr lang="hu-HU" dirty="0" smtClean="0"/>
              <a:t>)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grammaticalization</a:t>
            </a:r>
            <a:r>
              <a:rPr lang="hu-HU" dirty="0" smtClean="0"/>
              <a:t>;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</a:t>
            </a:r>
            <a:r>
              <a:rPr lang="hu-HU" dirty="0" err="1" smtClean="0"/>
              <a:t>directional</a:t>
            </a:r>
            <a:r>
              <a:rPr lang="hu-HU" dirty="0" smtClean="0"/>
              <a:t> </a:t>
            </a:r>
            <a:r>
              <a:rPr lang="hu-HU" dirty="0" err="1" smtClean="0"/>
              <a:t>meaning</a:t>
            </a:r>
            <a:endParaRPr lang="hu-HU" dirty="0" smtClean="0"/>
          </a:p>
          <a:p>
            <a:r>
              <a:rPr lang="hu-HU" dirty="0" err="1" smtClean="0"/>
              <a:t>Query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character</a:t>
            </a:r>
            <a:r>
              <a:rPr lang="hu-HU" dirty="0" smtClean="0"/>
              <a:t> </a:t>
            </a:r>
            <a:r>
              <a:rPr lang="hu-HU" dirty="0" err="1" smtClean="0"/>
              <a:t>string</a:t>
            </a:r>
            <a:r>
              <a:rPr lang="hu-HU" dirty="0" smtClean="0"/>
              <a:t> </a:t>
            </a:r>
            <a:r>
              <a:rPr lang="hu-HU" i="1" dirty="0" smtClean="0"/>
              <a:t>nem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i="1" dirty="0" smtClean="0"/>
              <a:t>meg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r>
              <a:rPr lang="hu-HU" dirty="0" smtClean="0"/>
              <a:t>, </a:t>
            </a:r>
            <a:r>
              <a:rPr lang="hu-HU" dirty="0" err="1" smtClean="0"/>
              <a:t>results</a:t>
            </a:r>
            <a:r>
              <a:rPr lang="hu-HU" dirty="0" smtClean="0"/>
              <a:t> filtered </a:t>
            </a:r>
            <a:r>
              <a:rPr lang="hu-HU" dirty="0" err="1" smtClean="0"/>
              <a:t>manually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44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 smtClean="0"/>
              <a:t>Late</a:t>
            </a:r>
            <a:r>
              <a:rPr lang="hu-HU" sz="3600" dirty="0" smtClean="0"/>
              <a:t> </a:t>
            </a:r>
            <a:r>
              <a:rPr lang="hu-HU" sz="3600" dirty="0" err="1" smtClean="0"/>
              <a:t>Middle</a:t>
            </a:r>
            <a:r>
              <a:rPr lang="hu-HU" sz="3600" dirty="0" smtClean="0"/>
              <a:t> and </a:t>
            </a:r>
            <a:r>
              <a:rPr lang="hu-HU" sz="3600" dirty="0" err="1" smtClean="0"/>
              <a:t>Early</a:t>
            </a:r>
            <a:r>
              <a:rPr lang="hu-HU" sz="3600" dirty="0" smtClean="0"/>
              <a:t> Modern </a:t>
            </a:r>
            <a:r>
              <a:rPr lang="hu-HU" sz="3600" dirty="0" err="1" smtClean="0"/>
              <a:t>Hungarian</a:t>
            </a:r>
            <a:r>
              <a:rPr lang="hu-HU" sz="3600" dirty="0" smtClean="0"/>
              <a:t> </a:t>
            </a:r>
            <a:r>
              <a:rPr lang="hu-HU" sz="3600" dirty="0" err="1" smtClean="0"/>
              <a:t>data</a:t>
            </a:r>
            <a:r>
              <a:rPr lang="hu-HU" sz="3600" dirty="0" smtClean="0"/>
              <a:t>: </a:t>
            </a:r>
            <a:r>
              <a:rPr lang="hu-HU" sz="3600" i="1" dirty="0" smtClean="0"/>
              <a:t>meg</a:t>
            </a:r>
            <a:r>
              <a:rPr lang="hu-HU" sz="3600" dirty="0" smtClean="0"/>
              <a:t> </a:t>
            </a:r>
            <a:r>
              <a:rPr lang="hu-HU" sz="3600" dirty="0" err="1" smtClean="0"/>
              <a:t>in</a:t>
            </a:r>
            <a:r>
              <a:rPr lang="hu-HU" sz="3600" dirty="0" smtClean="0"/>
              <a:t> </a:t>
            </a:r>
            <a:r>
              <a:rPr lang="hu-HU" sz="3600" dirty="0" err="1" smtClean="0"/>
              <a:t>negative</a:t>
            </a:r>
            <a:r>
              <a:rPr lang="hu-HU" sz="3600" dirty="0" smtClean="0"/>
              <a:t> </a:t>
            </a:r>
            <a:r>
              <a:rPr lang="hu-HU" sz="3600" dirty="0" err="1" smtClean="0"/>
              <a:t>sentences</a:t>
            </a:r>
            <a:endParaRPr lang="hu-HU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N=7987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43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Negation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/>
              <a:t> </a:t>
            </a:r>
            <a:r>
              <a:rPr lang="hu-HU" dirty="0" smtClean="0"/>
              <a:t>Modern </a:t>
            </a:r>
            <a:r>
              <a:rPr lang="hu-HU" dirty="0" err="1" smtClean="0"/>
              <a:t>Hungarian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variants</a:t>
            </a:r>
            <a:r>
              <a:rPr lang="hu-HU" dirty="0" smtClean="0"/>
              <a:t>: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i="1" dirty="0" smtClean="0"/>
              <a:t>nem eszem meg</a:t>
            </a:r>
            <a:r>
              <a:rPr lang="hu-HU" i="1" dirty="0" smtClean="0"/>
              <a:t>: </a:t>
            </a:r>
            <a:r>
              <a:rPr lang="hu-HU" dirty="0" smtClean="0"/>
              <a:t>NEG – V – VM </a:t>
            </a:r>
            <a:br>
              <a:rPr lang="hu-HU" dirty="0" smtClean="0"/>
            </a:br>
            <a:r>
              <a:rPr lang="hu-HU" dirty="0" smtClean="0"/>
              <a:t>b) </a:t>
            </a:r>
            <a:r>
              <a:rPr lang="hu-HU" i="1" dirty="0" smtClean="0"/>
              <a:t>meg nem eszem:</a:t>
            </a:r>
            <a:r>
              <a:rPr lang="hu-HU" dirty="0" smtClean="0"/>
              <a:t> VM – NEG – V</a:t>
            </a:r>
          </a:p>
          <a:p>
            <a:r>
              <a:rPr lang="hu-HU" dirty="0" err="1" smtClean="0"/>
              <a:t>Unequal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(a)</a:t>
            </a:r>
            <a:r>
              <a:rPr lang="hu-HU" dirty="0" err="1" smtClean="0"/>
              <a:t>-type</a:t>
            </a:r>
            <a:r>
              <a:rPr lang="hu-HU" dirty="0" smtClean="0"/>
              <a:t>: 1,071,219 vs. (b)</a:t>
            </a:r>
            <a:r>
              <a:rPr lang="hu-HU" dirty="0" err="1" smtClean="0"/>
              <a:t>-type</a:t>
            </a:r>
            <a:r>
              <a:rPr lang="hu-HU" dirty="0" smtClean="0"/>
              <a:t>: 11,150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Kalivoda</a:t>
            </a:r>
            <a:r>
              <a:rPr lang="hu-HU" dirty="0" smtClean="0"/>
              <a:t> 2017)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National Corpus </a:t>
            </a:r>
            <a:r>
              <a:rPr lang="hu-HU" dirty="0" smtClean="0"/>
              <a:t>(785 M </a:t>
            </a:r>
            <a:r>
              <a:rPr lang="hu-HU" dirty="0" err="1" smtClean="0"/>
              <a:t>tokens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Result</a:t>
            </a:r>
            <a:r>
              <a:rPr lang="hu-HU" dirty="0" smtClean="0"/>
              <a:t> of a </a:t>
            </a:r>
            <a:r>
              <a:rPr lang="hu-HU" dirty="0" err="1" smtClean="0"/>
              <a:t>radical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(19th </a:t>
            </a:r>
            <a:r>
              <a:rPr lang="hu-HU" dirty="0" err="1" smtClean="0"/>
              <a:t>century</a:t>
            </a:r>
            <a:r>
              <a:rPr lang="hu-HU" dirty="0" smtClean="0"/>
              <a:t>); prior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MH standard </a:t>
            </a:r>
            <a:r>
              <a:rPr lang="hu-HU" dirty="0" err="1" smtClean="0"/>
              <a:t>variant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marginal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70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800158"/>
              </p:ext>
            </p:extLst>
          </p:nvPr>
        </p:nvGraphicFramePr>
        <p:xfrm>
          <a:off x="323528" y="41564"/>
          <a:ext cx="7848873" cy="6732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5808"/>
                <a:gridCol w="1790264"/>
                <a:gridCol w="1263875"/>
                <a:gridCol w="1955051"/>
                <a:gridCol w="1263875"/>
              </a:tblGrid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err="1">
                          <a:effectLst/>
                        </a:rPr>
                        <a:t>period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err="1">
                          <a:effectLst/>
                        </a:rPr>
                        <a:t>conservative</a:t>
                      </a:r>
                      <a:r>
                        <a:rPr lang="hu-HU" sz="1600" u="none" strike="noStrike" dirty="0">
                          <a:effectLst/>
                        </a:rPr>
                        <a:t>, N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err="1">
                          <a:effectLst/>
                        </a:rPr>
                        <a:t>cons</a:t>
                      </a:r>
                      <a:r>
                        <a:rPr lang="hu-HU" sz="1600" u="none" strike="noStrike" dirty="0">
                          <a:effectLst/>
                        </a:rPr>
                        <a:t>., %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innovative, N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inn., %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1701-1710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56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1711-1720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129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1721-1730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95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1731-1740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75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1741-1750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149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1751-1760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0,90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1761-1770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1,00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1772-1780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57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0,81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1781-1790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201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0,90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1791-1800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333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0,91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31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0,09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1801-1810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205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0,24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1811-1820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170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56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0,25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1821-1830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212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0,24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1831-1840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182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0,60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121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1841-1850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0,52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374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0,48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1851-1860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198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0,47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224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0,53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1861-1870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174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0,45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214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0,55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1871-1880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154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234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0,60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1881-1890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153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0,37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257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0,63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1891-1900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133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0,36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235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0,64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1901-1910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150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0,30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348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1911-1920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118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0,23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406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1921-1930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147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0,23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481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0,77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1931-1940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195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0,17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973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0,83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92" marR="5092" marT="5092" marB="0" anchor="b"/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323528" y="2996952"/>
            <a:ext cx="78488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9927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0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6696744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71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Interim</a:t>
            </a:r>
            <a:r>
              <a:rPr lang="hu-HU" dirty="0" smtClean="0"/>
              <a:t> </a:t>
            </a:r>
            <a:r>
              <a:rPr lang="hu-HU" dirty="0" err="1" smtClean="0"/>
              <a:t>conclusions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O</a:t>
            </a:r>
            <a:r>
              <a:rPr lang="hu-HU" dirty="0" smtClean="0"/>
              <a:t>ver </a:t>
            </a:r>
            <a:r>
              <a:rPr lang="hu-HU" dirty="0" err="1" smtClean="0"/>
              <a:t>four</a:t>
            </a:r>
            <a:r>
              <a:rPr lang="hu-HU" dirty="0" smtClean="0"/>
              <a:t> </a:t>
            </a:r>
            <a:r>
              <a:rPr lang="hu-HU" dirty="0" err="1" smtClean="0"/>
              <a:t>centuries</a:t>
            </a:r>
            <a:r>
              <a:rPr lang="hu-HU" dirty="0" smtClean="0"/>
              <a:t> of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is </a:t>
            </a:r>
            <a:r>
              <a:rPr lang="hu-HU" dirty="0" err="1" smtClean="0"/>
              <a:t>below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r>
              <a:rPr lang="hu-HU" dirty="0" smtClean="0"/>
              <a:t> </a:t>
            </a:r>
            <a:r>
              <a:rPr lang="hu-HU" dirty="0" err="1" smtClean="0"/>
              <a:t>below</a:t>
            </a:r>
            <a:r>
              <a:rPr lang="hu-HU" dirty="0" smtClean="0"/>
              <a:t>) 20%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beginning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19th </a:t>
            </a:r>
            <a:r>
              <a:rPr lang="hu-HU" dirty="0" err="1" smtClean="0"/>
              <a:t>century</a:t>
            </a:r>
            <a:endParaRPr lang="hu-HU" dirty="0" smtClean="0"/>
          </a:p>
          <a:p>
            <a:r>
              <a:rPr lang="hu-HU" dirty="0" err="1" smtClean="0"/>
              <a:t>Exception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dialect</a:t>
            </a:r>
            <a:r>
              <a:rPr lang="hu-HU" dirty="0" smtClean="0"/>
              <a:t> </a:t>
            </a:r>
            <a:r>
              <a:rPr lang="hu-HU" dirty="0" err="1" smtClean="0"/>
              <a:t>represented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Hussite</a:t>
            </a:r>
            <a:r>
              <a:rPr lang="hu-HU" dirty="0" smtClean="0"/>
              <a:t> </a:t>
            </a:r>
            <a:r>
              <a:rPr lang="hu-HU" dirty="0" err="1" smtClean="0"/>
              <a:t>Bible</a:t>
            </a:r>
            <a:r>
              <a:rPr lang="hu-HU" dirty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dialect</a:t>
            </a:r>
            <a:r>
              <a:rPr lang="hu-HU" dirty="0" smtClean="0"/>
              <a:t> </a:t>
            </a:r>
            <a:r>
              <a:rPr lang="hu-HU" dirty="0" err="1" smtClean="0"/>
              <a:t>might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disappeared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Turkish</a:t>
            </a:r>
            <a:r>
              <a:rPr lang="hu-HU" dirty="0" smtClean="0"/>
              <a:t> </a:t>
            </a:r>
            <a:r>
              <a:rPr lang="hu-HU" dirty="0" err="1" smtClean="0"/>
              <a:t>occupation</a:t>
            </a:r>
            <a:endParaRPr lang="hu-HU" dirty="0" smtClean="0"/>
          </a:p>
          <a:p>
            <a:r>
              <a:rPr lang="hu-HU" dirty="0" err="1"/>
              <a:t>A</a:t>
            </a:r>
            <a:r>
              <a:rPr lang="hu-HU" dirty="0" err="1" smtClean="0"/>
              <a:t>ssumption</a:t>
            </a:r>
            <a:r>
              <a:rPr lang="hu-HU" dirty="0" smtClean="0"/>
              <a:t>: </a:t>
            </a:r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innovative</a:t>
            </a:r>
            <a:r>
              <a:rPr lang="hu-HU" dirty="0" smtClean="0"/>
              <a:t> pattern1 </a:t>
            </a:r>
            <a:r>
              <a:rPr lang="hu-HU" dirty="0" err="1" smtClean="0"/>
              <a:t>precedes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must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acquired</a:t>
            </a:r>
            <a:r>
              <a:rPr lang="hu-HU" dirty="0" smtClean="0"/>
              <a:t> a </a:t>
            </a:r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, and </a:t>
            </a:r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responsible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</a:t>
            </a:r>
          </a:p>
          <a:p>
            <a:r>
              <a:rPr lang="hu-HU" dirty="0" err="1"/>
              <a:t>S</a:t>
            </a:r>
            <a:r>
              <a:rPr lang="hu-HU" dirty="0" err="1" smtClean="0"/>
              <a:t>pecific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(</a:t>
            </a:r>
            <a:r>
              <a:rPr lang="hu-HU" dirty="0" err="1" smtClean="0"/>
              <a:t>triggering</a:t>
            </a:r>
            <a:r>
              <a:rPr lang="hu-HU" dirty="0" smtClean="0"/>
              <a:t> </a:t>
            </a:r>
            <a:r>
              <a:rPr lang="hu-HU" dirty="0" err="1" smtClean="0"/>
              <a:t>movement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): </a:t>
            </a:r>
            <a:r>
              <a:rPr lang="hu-HU" dirty="0" err="1" smtClean="0"/>
              <a:t>unknown</a:t>
            </a:r>
            <a:r>
              <a:rPr lang="hu-HU" dirty="0" smtClean="0"/>
              <a:t> →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012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II.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of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 err="1" smtClean="0"/>
              <a:t>Letters</a:t>
            </a:r>
            <a:r>
              <a:rPr lang="hu-HU" dirty="0" smtClean="0"/>
              <a:t> of Sándor Károlyi (1669-1743) </a:t>
            </a:r>
            <a:r>
              <a:rPr lang="hu-HU" dirty="0" err="1" smtClean="0"/>
              <a:t>written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wife</a:t>
            </a:r>
            <a:r>
              <a:rPr lang="hu-HU" dirty="0" smtClean="0"/>
              <a:t>, Krisztina </a:t>
            </a:r>
            <a:r>
              <a:rPr lang="hu-HU" dirty="0" err="1" smtClean="0"/>
              <a:t>Barkóczy</a:t>
            </a:r>
            <a:r>
              <a:rPr lang="hu-HU" dirty="0" smtClean="0"/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r>
              <a:rPr lang="hu-HU" dirty="0" smtClean="0"/>
              <a:t> </a:t>
            </a:r>
            <a:r>
              <a:rPr lang="hu-HU" dirty="0" err="1" smtClean="0"/>
              <a:t>death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1724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member</a:t>
            </a:r>
            <a:r>
              <a:rPr lang="hu-HU" dirty="0" smtClean="0"/>
              <a:t> of 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oldest</a:t>
            </a:r>
            <a:r>
              <a:rPr lang="hu-HU" dirty="0" smtClean="0"/>
              <a:t> and </a:t>
            </a:r>
            <a:r>
              <a:rPr lang="hu-HU" dirty="0" err="1" smtClean="0"/>
              <a:t>richest</a:t>
            </a:r>
            <a:r>
              <a:rPr lang="hu-HU" dirty="0" smtClean="0"/>
              <a:t> </a:t>
            </a:r>
            <a:r>
              <a:rPr lang="hu-HU" dirty="0" err="1" smtClean="0"/>
              <a:t>noble</a:t>
            </a:r>
            <a:r>
              <a:rPr lang="hu-HU" dirty="0" smtClean="0"/>
              <a:t> </a:t>
            </a:r>
            <a:r>
              <a:rPr lang="hu-HU" dirty="0" err="1" smtClean="0"/>
              <a:t>families</a:t>
            </a:r>
            <a:endParaRPr lang="hu-HU" dirty="0" smtClean="0"/>
          </a:p>
          <a:p>
            <a:r>
              <a:rPr lang="hu-HU" dirty="0" err="1" smtClean="0"/>
              <a:t>born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North-Eastern</a:t>
            </a:r>
            <a:r>
              <a:rPr lang="hu-HU" dirty="0" smtClean="0"/>
              <a:t> part of Hungary and </a:t>
            </a:r>
            <a:r>
              <a:rPr lang="hu-HU" dirty="0" err="1" smtClean="0"/>
              <a:t>spent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(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hu-HU" dirty="0" err="1" smtClean="0"/>
              <a:t>rough</a:t>
            </a:r>
            <a:r>
              <a:rPr lang="hu-HU" dirty="0" smtClean="0"/>
              <a:t>) </a:t>
            </a:r>
            <a:r>
              <a:rPr lang="hu-HU" dirty="0" err="1" smtClean="0"/>
              <a:t>childhood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endParaRPr lang="hu-HU" dirty="0" smtClean="0"/>
          </a:p>
          <a:p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TMK: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query</a:t>
            </a:r>
            <a:r>
              <a:rPr lang="hu-HU" dirty="0" smtClean="0"/>
              <a:t> </a:t>
            </a:r>
            <a:r>
              <a:rPr lang="hu-HU" dirty="0" err="1" smtClean="0"/>
              <a:t>resulted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2535 </a:t>
            </a:r>
            <a:r>
              <a:rPr lang="hu-HU" dirty="0" err="1" smtClean="0"/>
              <a:t>instances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,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, 666 of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contained</a:t>
            </a:r>
            <a:r>
              <a:rPr lang="hu-HU" dirty="0" smtClean="0"/>
              <a:t> a VM 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" y="1556792"/>
            <a:ext cx="288032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Factors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(</a:t>
            </a:r>
            <a:r>
              <a:rPr lang="hu-HU" dirty="0" err="1" smtClean="0"/>
              <a:t>presence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absence</a:t>
            </a:r>
            <a:r>
              <a:rPr lang="hu-HU" dirty="0" smtClean="0"/>
              <a:t> of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modifier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dependent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: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(</a:t>
            </a:r>
            <a:r>
              <a:rPr lang="hu-HU" dirty="0" err="1" smtClean="0"/>
              <a:t>conservative</a:t>
            </a:r>
            <a:r>
              <a:rPr lang="hu-HU" dirty="0" smtClean="0"/>
              <a:t> / </a:t>
            </a:r>
            <a:r>
              <a:rPr lang="hu-HU" dirty="0" err="1" smtClean="0"/>
              <a:t>innovative</a:t>
            </a:r>
            <a:r>
              <a:rPr lang="hu-HU" dirty="0" smtClean="0"/>
              <a:t> / type3)</a:t>
            </a:r>
          </a:p>
          <a:p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variables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type</a:t>
            </a:r>
            <a:r>
              <a:rPr lang="hu-HU" dirty="0" smtClean="0"/>
              <a:t> of VM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clause</a:t>
            </a:r>
            <a:r>
              <a:rPr lang="hu-HU" dirty="0" smtClean="0"/>
              <a:t> type1: </a:t>
            </a:r>
            <a:r>
              <a:rPr lang="hu-HU" u="sng" dirty="0" err="1" smtClean="0"/>
              <a:t>declarative</a:t>
            </a:r>
            <a:r>
              <a:rPr lang="hu-HU" dirty="0" smtClean="0"/>
              <a:t> / </a:t>
            </a:r>
            <a:r>
              <a:rPr lang="hu-HU" dirty="0" err="1" smtClean="0"/>
              <a:t>question</a:t>
            </a:r>
            <a:r>
              <a:rPr lang="hu-HU" dirty="0" smtClean="0"/>
              <a:t> / </a:t>
            </a:r>
            <a:r>
              <a:rPr lang="hu-HU" dirty="0" err="1" smtClean="0"/>
              <a:t>embedded</a:t>
            </a:r>
            <a:r>
              <a:rPr lang="hu-HU" dirty="0" smtClean="0"/>
              <a:t> </a:t>
            </a:r>
            <a:r>
              <a:rPr lang="hu-HU" dirty="0" err="1" smtClean="0"/>
              <a:t>question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- </a:t>
            </a:r>
            <a:r>
              <a:rPr lang="hu-HU" dirty="0" err="1" smtClean="0"/>
              <a:t>clause</a:t>
            </a:r>
            <a:r>
              <a:rPr lang="hu-HU" dirty="0" smtClean="0"/>
              <a:t> type2: main / </a:t>
            </a:r>
            <a:r>
              <a:rPr lang="hu-HU" dirty="0" err="1" smtClean="0"/>
              <a:t>subordinate</a:t>
            </a:r>
            <a:r>
              <a:rPr lang="hu-HU" dirty="0" smtClean="0"/>
              <a:t> </a:t>
            </a:r>
            <a:r>
              <a:rPr lang="hu-HU" dirty="0" err="1" smtClean="0"/>
              <a:t>finite</a:t>
            </a:r>
            <a:r>
              <a:rPr lang="hu-HU" dirty="0" smtClean="0"/>
              <a:t> / </a:t>
            </a:r>
            <a:r>
              <a:rPr lang="hu-HU" dirty="0" err="1" smtClean="0"/>
              <a:t>non-finite</a:t>
            </a:r>
            <a:r>
              <a:rPr lang="hu-HU" dirty="0" smtClean="0"/>
              <a:t> / (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negation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presence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absence</a:t>
            </a:r>
            <a:r>
              <a:rPr lang="hu-HU" dirty="0" smtClean="0"/>
              <a:t> of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6568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Methods</a:t>
            </a:r>
            <a:r>
              <a:rPr lang="hu-HU" dirty="0" smtClean="0"/>
              <a:t> and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overall </a:t>
            </a:r>
            <a:r>
              <a:rPr lang="hu-HU" dirty="0" err="1" smtClean="0"/>
              <a:t>result</a:t>
            </a:r>
            <a:r>
              <a:rPr lang="hu-HU" dirty="0" smtClean="0"/>
              <a:t>: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VM =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prefix</a:t>
            </a:r>
            <a:r>
              <a:rPr lang="hu-HU" dirty="0" smtClean="0"/>
              <a:t>, 87% vs. 13%</a:t>
            </a:r>
          </a:p>
          <a:p>
            <a:r>
              <a:rPr lang="hu-HU" dirty="0" err="1" smtClean="0"/>
              <a:t>type</a:t>
            </a:r>
            <a:r>
              <a:rPr lang="hu-HU" dirty="0" smtClean="0"/>
              <a:t> 3: NEG-VM-V, </a:t>
            </a:r>
            <a:r>
              <a:rPr lang="hu-HU" dirty="0" err="1" smtClean="0"/>
              <a:t>below</a:t>
            </a:r>
            <a:r>
              <a:rPr lang="hu-HU" dirty="0" smtClean="0"/>
              <a:t> 1%,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adjectival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modifiers</a:t>
            </a:r>
            <a:endParaRPr lang="hu-HU" dirty="0" smtClean="0"/>
          </a:p>
          <a:p>
            <a:r>
              <a:rPr lang="hu-HU" dirty="0" err="1"/>
              <a:t>following</a:t>
            </a:r>
            <a:r>
              <a:rPr lang="hu-HU" dirty="0"/>
              <a:t> </a:t>
            </a:r>
            <a:r>
              <a:rPr lang="hu-HU" dirty="0" err="1"/>
              <a:t>Gries</a:t>
            </a:r>
            <a:r>
              <a:rPr lang="hu-HU" dirty="0"/>
              <a:t> </a:t>
            </a:r>
            <a:r>
              <a:rPr lang="hu-HU" dirty="0" smtClean="0"/>
              <a:t>(2003, 2013, 2014): R, </a:t>
            </a:r>
            <a:r>
              <a:rPr lang="hu-HU" dirty="0" err="1" smtClean="0"/>
              <a:t>monofactorial</a:t>
            </a:r>
            <a:r>
              <a:rPr lang="hu-HU" dirty="0" smtClean="0"/>
              <a:t> </a:t>
            </a:r>
            <a:r>
              <a:rPr lang="hu-HU" dirty="0" err="1" smtClean="0"/>
              <a:t>analyses</a:t>
            </a:r>
            <a:r>
              <a:rPr lang="hu-HU" dirty="0" smtClean="0"/>
              <a:t> (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goal</a:t>
            </a:r>
            <a:r>
              <a:rPr lang="hu-HU" dirty="0" smtClean="0"/>
              <a:t>: </a:t>
            </a:r>
            <a:r>
              <a:rPr lang="hu-HU" dirty="0" err="1" smtClean="0"/>
              <a:t>multifactorial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8569"/>
              </p:ext>
            </p:extLst>
          </p:nvPr>
        </p:nvGraphicFramePr>
        <p:xfrm>
          <a:off x="3275856" y="1600200"/>
          <a:ext cx="3888432" cy="22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923928" y="218086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24%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15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Type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modifier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577154"/>
              </p:ext>
            </p:extLst>
          </p:nvPr>
        </p:nvGraphicFramePr>
        <p:xfrm>
          <a:off x="107507" y="1556792"/>
          <a:ext cx="8928988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197"/>
                <a:gridCol w="936104"/>
                <a:gridCol w="648072"/>
                <a:gridCol w="576064"/>
                <a:gridCol w="504056"/>
                <a:gridCol w="864096"/>
                <a:gridCol w="648072"/>
                <a:gridCol w="720080"/>
                <a:gridCol w="576064"/>
                <a:gridCol w="648072"/>
                <a:gridCol w="504056"/>
                <a:gridCol w="5040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a_suff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adj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adv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bn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DP_suff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n_px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n_suff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nom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pron_suff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pv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tba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conservative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14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45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289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9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innovative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4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17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15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20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15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42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type3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089787"/>
              </p:ext>
            </p:extLst>
          </p:nvPr>
        </p:nvGraphicFramePr>
        <p:xfrm>
          <a:off x="179512" y="3212976"/>
          <a:ext cx="71287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417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Simplifying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category</a:t>
            </a:r>
            <a:r>
              <a:rPr lang="hu-HU" dirty="0" smtClean="0"/>
              <a:t> of VM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rare</a:t>
            </a:r>
            <a:r>
              <a:rPr lang="hu-HU" dirty="0" smtClean="0"/>
              <a:t> → random </a:t>
            </a:r>
            <a:r>
              <a:rPr lang="hu-HU" dirty="0" err="1" smtClean="0"/>
              <a:t>variation</a:t>
            </a:r>
            <a:endParaRPr lang="hu-HU" dirty="0" smtClean="0"/>
          </a:p>
          <a:p>
            <a:r>
              <a:rPr lang="hu-HU" dirty="0" err="1"/>
              <a:t>o</a:t>
            </a:r>
            <a:r>
              <a:rPr lang="hu-HU" dirty="0" err="1" smtClean="0"/>
              <a:t>ther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/>
              <a:t>→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necessary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endParaRPr lang="hu-HU" dirty="0" smtClean="0"/>
          </a:p>
          <a:p>
            <a:r>
              <a:rPr lang="hu-HU" dirty="0" err="1" smtClean="0"/>
              <a:t>pairwise</a:t>
            </a:r>
            <a:r>
              <a:rPr lang="hu-HU" dirty="0" smtClean="0"/>
              <a:t> </a:t>
            </a:r>
            <a:r>
              <a:rPr lang="hu-HU" dirty="0" err="1" smtClean="0"/>
              <a:t>comparisons</a:t>
            </a:r>
            <a:endParaRPr lang="hu-HU" dirty="0" smtClean="0"/>
          </a:p>
          <a:p>
            <a:r>
              <a:rPr lang="hu-HU" dirty="0" err="1"/>
              <a:t>Sentences</a:t>
            </a:r>
            <a:r>
              <a:rPr lang="hu-HU" dirty="0"/>
              <a:t> </a:t>
            </a:r>
            <a:r>
              <a:rPr lang="hu-HU" dirty="0" err="1"/>
              <a:t>expressing</a:t>
            </a:r>
            <a:r>
              <a:rPr lang="hu-HU" dirty="0"/>
              <a:t> </a:t>
            </a:r>
            <a:r>
              <a:rPr lang="hu-HU" dirty="0" err="1"/>
              <a:t>clausal</a:t>
            </a:r>
            <a:r>
              <a:rPr lang="hu-HU" dirty="0"/>
              <a:t> </a:t>
            </a:r>
            <a:r>
              <a:rPr lang="hu-HU" dirty="0" err="1"/>
              <a:t>possession</a:t>
            </a:r>
            <a:r>
              <a:rPr lang="hu-HU" dirty="0"/>
              <a:t>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left</a:t>
            </a:r>
            <a:r>
              <a:rPr lang="hu-HU" dirty="0"/>
              <a:t> out (</a:t>
            </a:r>
            <a:r>
              <a:rPr lang="hu-HU" dirty="0" err="1"/>
              <a:t>problematic</a:t>
            </a:r>
            <a:r>
              <a:rPr lang="hu-HU" dirty="0"/>
              <a:t> </a:t>
            </a:r>
            <a:r>
              <a:rPr lang="hu-HU" dirty="0" err="1"/>
              <a:t>whether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possessed</a:t>
            </a:r>
            <a:r>
              <a:rPr lang="hu-HU" dirty="0"/>
              <a:t> </a:t>
            </a:r>
            <a:r>
              <a:rPr lang="hu-HU" dirty="0" err="1"/>
              <a:t>noun</a:t>
            </a:r>
            <a:r>
              <a:rPr lang="hu-HU" dirty="0"/>
              <a:t> is a VM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result</a:t>
            </a:r>
            <a:r>
              <a:rPr lang="hu-HU" dirty="0" smtClean="0"/>
              <a:t>: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r>
              <a:rPr lang="hu-HU" dirty="0"/>
              <a:t>,</a:t>
            </a:r>
            <a:r>
              <a:rPr lang="hu-HU" dirty="0" smtClean="0"/>
              <a:t> adj (45%) and </a:t>
            </a:r>
            <a:r>
              <a:rPr lang="hu-HU" dirty="0" err="1" smtClean="0"/>
              <a:t>nom</a:t>
            </a:r>
            <a:r>
              <a:rPr lang="hu-HU" dirty="0" smtClean="0"/>
              <a:t> (50%) vs. </a:t>
            </a:r>
            <a:r>
              <a:rPr lang="hu-HU" dirty="0" err="1" smtClean="0"/>
              <a:t>bn</a:t>
            </a:r>
            <a:r>
              <a:rPr lang="hu-HU" dirty="0" smtClean="0"/>
              <a:t> (92%), </a:t>
            </a:r>
            <a:r>
              <a:rPr lang="hu-HU" dirty="0" err="1" smtClean="0"/>
              <a:t>pv</a:t>
            </a:r>
            <a:r>
              <a:rPr lang="hu-HU" dirty="0" smtClean="0"/>
              <a:t> (87%), n_</a:t>
            </a:r>
            <a:r>
              <a:rPr lang="hu-HU" dirty="0" err="1" smtClean="0"/>
              <a:t>suff</a:t>
            </a:r>
            <a:r>
              <a:rPr lang="hu-HU" dirty="0" smtClean="0"/>
              <a:t> (77%) and </a:t>
            </a:r>
            <a:r>
              <a:rPr lang="hu-HU" dirty="0" err="1" smtClean="0"/>
              <a:t>adv</a:t>
            </a:r>
            <a:r>
              <a:rPr lang="hu-HU" dirty="0" smtClean="0"/>
              <a:t> (75%)</a:t>
            </a:r>
          </a:p>
          <a:p>
            <a:r>
              <a:rPr lang="hu-HU" dirty="0" err="1" smtClean="0"/>
              <a:t>Ultimately</a:t>
            </a:r>
            <a:r>
              <a:rPr lang="hu-HU" dirty="0" smtClean="0"/>
              <a:t>,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predicaton</a:t>
            </a:r>
            <a:r>
              <a:rPr lang="hu-HU" dirty="0" smtClean="0"/>
              <a:t> vs. </a:t>
            </a:r>
            <a:r>
              <a:rPr lang="hu-HU" dirty="0" err="1"/>
              <a:t>n</a:t>
            </a:r>
            <a:r>
              <a:rPr lang="hu-HU" dirty="0" err="1" smtClean="0"/>
              <a:t>ominal</a:t>
            </a:r>
            <a:r>
              <a:rPr lang="hu-HU" dirty="0" smtClean="0"/>
              <a:t> </a:t>
            </a:r>
            <a:r>
              <a:rPr lang="hu-HU" dirty="0" err="1" smtClean="0"/>
              <a:t>predicaton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8737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60044"/>
              </p:ext>
            </p:extLst>
          </p:nvPr>
        </p:nvGraphicFramePr>
        <p:xfrm>
          <a:off x="467546" y="1490092"/>
          <a:ext cx="6696742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1644"/>
                <a:gridCol w="1177449"/>
                <a:gridCol w="1177449"/>
                <a:gridCol w="1422751"/>
                <a:gridCol w="1177449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NEG.PRON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NEG.TYPE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 err="1">
                          <a:effectLst/>
                        </a:rPr>
                        <a:t>none</a:t>
                      </a:r>
                      <a:r>
                        <a:rPr lang="hu-HU" sz="2400" u="none" strike="noStrike" dirty="0">
                          <a:effectLst/>
                        </a:rPr>
                        <a:t> (N)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 err="1">
                          <a:effectLst/>
                        </a:rPr>
                        <a:t>none</a:t>
                      </a:r>
                      <a:r>
                        <a:rPr lang="hu-HU" sz="2400" u="none" strike="noStrike" dirty="0">
                          <a:effectLst/>
                        </a:rPr>
                        <a:t> (%)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present (N)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present (%)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conservative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482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0.76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17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0.71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innovative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155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0.24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7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0.29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95536" y="400506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The </a:t>
            </a:r>
            <a:r>
              <a:rPr lang="hu-HU" sz="2800" dirty="0" err="1" smtClean="0"/>
              <a:t>difference</a:t>
            </a:r>
            <a:r>
              <a:rPr lang="hu-HU" sz="2800" dirty="0" smtClean="0"/>
              <a:t> is </a:t>
            </a:r>
            <a:r>
              <a:rPr lang="hu-HU" sz="2800" dirty="0" err="1" smtClean="0"/>
              <a:t>not</a:t>
            </a:r>
            <a:r>
              <a:rPr lang="hu-HU" sz="2800" dirty="0" smtClean="0"/>
              <a:t> </a:t>
            </a:r>
            <a:r>
              <a:rPr lang="hu-HU" sz="2800" dirty="0" err="1" smtClean="0"/>
              <a:t>significant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4767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Overview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Structural</a:t>
            </a:r>
            <a:r>
              <a:rPr lang="hu-HU" dirty="0" smtClean="0"/>
              <a:t> </a:t>
            </a:r>
            <a:r>
              <a:rPr lang="hu-HU" dirty="0" err="1" smtClean="0"/>
              <a:t>description</a:t>
            </a:r>
            <a:endParaRPr lang="hu-HU" dirty="0" smtClean="0"/>
          </a:p>
          <a:p>
            <a:r>
              <a:rPr lang="hu-HU" dirty="0" err="1" smtClean="0"/>
              <a:t>Outline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periods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(Old and </a:t>
            </a:r>
            <a:r>
              <a:rPr lang="hu-HU" dirty="0" err="1" smtClean="0"/>
              <a:t>Middle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)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(</a:t>
            </a:r>
            <a:r>
              <a:rPr lang="hu-HU" dirty="0" err="1" smtClean="0"/>
              <a:t>Early</a:t>
            </a:r>
            <a:r>
              <a:rPr lang="hu-HU" dirty="0" smtClean="0"/>
              <a:t> Modern </a:t>
            </a:r>
            <a:r>
              <a:rPr lang="hu-HU" dirty="0" err="1" smtClean="0"/>
              <a:t>Hungarian</a:t>
            </a:r>
            <a:r>
              <a:rPr lang="hu-HU" dirty="0" smtClean="0"/>
              <a:t>)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modifier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of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out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factors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influence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choices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(s)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021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94571"/>
              </p:ext>
            </p:extLst>
          </p:nvPr>
        </p:nvGraphicFramePr>
        <p:xfrm>
          <a:off x="467544" y="1340768"/>
          <a:ext cx="4896544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</a:rPr>
                        <a:t>main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 smtClean="0">
                          <a:effectLst/>
                        </a:rPr>
                        <a:t>non-finite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 smtClean="0">
                          <a:effectLst/>
                        </a:rPr>
                        <a:t>fin.sub</a:t>
                      </a:r>
                      <a:r>
                        <a:rPr lang="hu-HU" sz="1800" u="none" strike="noStrike" dirty="0" smtClean="0">
                          <a:effectLst/>
                        </a:rPr>
                        <a:t>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>
                          <a:effectLst/>
                        </a:rPr>
                        <a:t>conservative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203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23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270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</a:rPr>
                        <a:t>innovative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89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18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44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3985"/>
              </p:ext>
            </p:extLst>
          </p:nvPr>
        </p:nvGraphicFramePr>
        <p:xfrm>
          <a:off x="467544" y="2420888"/>
          <a:ext cx="54726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300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difference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endParaRPr lang="hu-HU" dirty="0" smtClean="0"/>
          </a:p>
          <a:p>
            <a:r>
              <a:rPr lang="hu-HU" dirty="0" smtClean="0"/>
              <a:t>Main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featuring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more </a:t>
            </a:r>
            <a:r>
              <a:rPr lang="hu-HU" dirty="0" err="1" smtClean="0"/>
              <a:t>frequently</a:t>
            </a:r>
            <a:r>
              <a:rPr lang="hu-HU" dirty="0" smtClean="0"/>
              <a:t>, </a:t>
            </a:r>
            <a:r>
              <a:rPr lang="hu-HU" dirty="0" err="1" smtClean="0"/>
              <a:t>whereas</a:t>
            </a:r>
            <a:r>
              <a:rPr lang="hu-HU" dirty="0" smtClean="0"/>
              <a:t> </a:t>
            </a: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prefer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conservative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endParaRPr lang="hu-HU" dirty="0" smtClean="0"/>
          </a:p>
          <a:p>
            <a:r>
              <a:rPr lang="hu-HU" dirty="0" err="1" smtClean="0"/>
              <a:t>Quite</a:t>
            </a:r>
            <a:r>
              <a:rPr lang="hu-HU" dirty="0" smtClean="0"/>
              <a:t> an </a:t>
            </a:r>
            <a:r>
              <a:rPr lang="hu-HU" dirty="0" err="1" smtClean="0"/>
              <a:t>unexpected</a:t>
            </a:r>
            <a:r>
              <a:rPr lang="hu-HU" dirty="0" smtClean="0"/>
              <a:t> </a:t>
            </a:r>
            <a:r>
              <a:rPr lang="hu-HU" dirty="0" err="1" smtClean="0"/>
              <a:t>result</a:t>
            </a:r>
            <a:r>
              <a:rPr lang="hu-HU" dirty="0" smtClean="0"/>
              <a:t> –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category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fine-grained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446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Non-finites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Three</a:t>
            </a:r>
            <a:r>
              <a:rPr lang="hu-HU" sz="2800" dirty="0" smtClean="0"/>
              <a:t> </a:t>
            </a:r>
            <a:r>
              <a:rPr lang="hu-HU" sz="2800" dirty="0" err="1" smtClean="0"/>
              <a:t>types</a:t>
            </a:r>
            <a:r>
              <a:rPr lang="hu-HU" sz="2800" dirty="0" smtClean="0"/>
              <a:t> </a:t>
            </a:r>
            <a:r>
              <a:rPr lang="hu-HU" sz="2800" dirty="0" err="1" smtClean="0"/>
              <a:t>attested</a:t>
            </a:r>
            <a:r>
              <a:rPr lang="hu-HU" sz="2800" dirty="0" smtClean="0"/>
              <a:t>: </a:t>
            </a:r>
            <a:r>
              <a:rPr lang="hu-HU" sz="2800" dirty="0" err="1" smtClean="0"/>
              <a:t>converb</a:t>
            </a:r>
            <a:r>
              <a:rPr lang="hu-HU" sz="2800" dirty="0" smtClean="0"/>
              <a:t>, </a:t>
            </a:r>
            <a:r>
              <a:rPr lang="hu-HU" sz="2800" dirty="0" err="1" smtClean="0"/>
              <a:t>infinitive</a:t>
            </a:r>
            <a:r>
              <a:rPr lang="hu-HU" sz="2800" dirty="0" smtClean="0"/>
              <a:t>, </a:t>
            </a:r>
            <a:r>
              <a:rPr lang="hu-HU" sz="2800" dirty="0" err="1" smtClean="0"/>
              <a:t>action</a:t>
            </a:r>
            <a:r>
              <a:rPr lang="hu-HU" sz="2800" dirty="0" smtClean="0"/>
              <a:t> </a:t>
            </a:r>
            <a:r>
              <a:rPr lang="hu-HU" sz="2800" dirty="0" err="1" smtClean="0"/>
              <a:t>nominals</a:t>
            </a:r>
            <a:endParaRPr lang="hu-HU" sz="2800" dirty="0" smtClean="0"/>
          </a:p>
          <a:p>
            <a:r>
              <a:rPr lang="hu-HU" sz="2800" dirty="0" err="1" smtClean="0"/>
              <a:t>Infinitives</a:t>
            </a:r>
            <a:r>
              <a:rPr lang="hu-HU" sz="2800" dirty="0" smtClean="0"/>
              <a:t>, </a:t>
            </a:r>
            <a:r>
              <a:rPr lang="hu-HU" sz="2800" dirty="0" err="1" smtClean="0"/>
              <a:t>action</a:t>
            </a:r>
            <a:r>
              <a:rPr lang="hu-HU" sz="2800" dirty="0" smtClean="0"/>
              <a:t> </a:t>
            </a:r>
            <a:r>
              <a:rPr lang="hu-HU" sz="2800" dirty="0" err="1" smtClean="0"/>
              <a:t>nominals</a:t>
            </a:r>
            <a:r>
              <a:rPr lang="hu-HU" sz="2800" dirty="0" smtClean="0"/>
              <a:t>: almost </a:t>
            </a:r>
            <a:r>
              <a:rPr lang="hu-HU" sz="2800" dirty="0" err="1" smtClean="0"/>
              <a:t>exclusively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conservative</a:t>
            </a:r>
            <a:r>
              <a:rPr lang="hu-HU" sz="2800" dirty="0" smtClean="0"/>
              <a:t> </a:t>
            </a:r>
            <a:r>
              <a:rPr lang="hu-HU" sz="2800" dirty="0" err="1" smtClean="0"/>
              <a:t>pattern</a:t>
            </a:r>
            <a:endParaRPr lang="hu-HU" sz="2800" dirty="0" smtClean="0"/>
          </a:p>
          <a:p>
            <a:r>
              <a:rPr lang="hu-HU" sz="2800" dirty="0" err="1" smtClean="0"/>
              <a:t>Converb</a:t>
            </a:r>
            <a:r>
              <a:rPr lang="hu-HU" sz="2800" dirty="0" smtClean="0"/>
              <a:t>: </a:t>
            </a:r>
            <a:r>
              <a:rPr lang="hu-HU" sz="2800" dirty="0" err="1" smtClean="0"/>
              <a:t>majority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innovative</a:t>
            </a:r>
            <a:r>
              <a:rPr lang="hu-HU" sz="2800" dirty="0" smtClean="0"/>
              <a:t> </a:t>
            </a:r>
            <a:r>
              <a:rPr lang="hu-HU" sz="2800" dirty="0" err="1" smtClean="0"/>
              <a:t>pattern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a) </a:t>
            </a:r>
            <a:r>
              <a:rPr lang="hu-HU" sz="2800" dirty="0" err="1" smtClean="0"/>
              <a:t>finite-like</a:t>
            </a:r>
            <a:r>
              <a:rPr lang="hu-HU" sz="2800" dirty="0" smtClean="0"/>
              <a:t> </a:t>
            </a:r>
            <a:r>
              <a:rPr lang="hu-HU" sz="2800" dirty="0" err="1" smtClean="0"/>
              <a:t>properties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given</a:t>
            </a:r>
            <a:r>
              <a:rPr lang="hu-HU" sz="2800" dirty="0" smtClean="0"/>
              <a:t> </a:t>
            </a:r>
            <a:r>
              <a:rPr lang="hu-HU" sz="2800" dirty="0" err="1" smtClean="0"/>
              <a:t>period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b)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instances</a:t>
            </a:r>
            <a:r>
              <a:rPr lang="hu-HU" sz="2800" dirty="0" smtClean="0"/>
              <a:t> of </a:t>
            </a:r>
            <a:r>
              <a:rPr lang="hu-HU" sz="2800" i="1" dirty="0" smtClean="0"/>
              <a:t>lévén,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converbial</a:t>
            </a:r>
            <a:r>
              <a:rPr lang="hu-HU" sz="2800" dirty="0" smtClean="0"/>
              <a:t> </a:t>
            </a:r>
            <a:r>
              <a:rPr lang="hu-HU" sz="2800" dirty="0" err="1" smtClean="0"/>
              <a:t>form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copula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19232"/>
              </p:ext>
            </p:extLst>
          </p:nvPr>
        </p:nvGraphicFramePr>
        <p:xfrm>
          <a:off x="827584" y="5373216"/>
          <a:ext cx="4963616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904"/>
                <a:gridCol w="1240904"/>
                <a:gridCol w="1240904"/>
                <a:gridCol w="12409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</a:rPr>
                        <a:t>conv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>
                          <a:effectLst/>
                        </a:rPr>
                        <a:t>inf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</a:rPr>
                        <a:t>nom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conservative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innovative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17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81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Subordinate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, </a:t>
            </a:r>
            <a:r>
              <a:rPr lang="hu-HU" i="1" dirty="0" err="1" smtClean="0"/>
              <a:t>that</a:t>
            </a:r>
            <a:r>
              <a:rPr lang="hu-HU" dirty="0" err="1" smtClean="0"/>
              <a:t>-clauses</a:t>
            </a:r>
            <a:r>
              <a:rPr lang="hu-HU" dirty="0" smtClean="0"/>
              <a:t> and 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numerous</a:t>
            </a:r>
            <a:r>
              <a:rPr lang="hu-HU" dirty="0" smtClean="0"/>
              <a:t> </a:t>
            </a:r>
            <a:r>
              <a:rPr lang="hu-HU" dirty="0" err="1" smtClean="0"/>
              <a:t>subtypes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few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)</a:t>
            </a:r>
          </a:p>
          <a:p>
            <a:r>
              <a:rPr lang="hu-HU" i="1" dirty="0" smtClean="0"/>
              <a:t>amíg</a:t>
            </a:r>
            <a:r>
              <a:rPr lang="hu-HU" dirty="0" smtClean="0"/>
              <a:t> (</a:t>
            </a:r>
            <a:r>
              <a:rPr lang="hu-HU" dirty="0" err="1" smtClean="0"/>
              <a:t>until</a:t>
            </a:r>
            <a:r>
              <a:rPr lang="hu-HU" dirty="0" smtClean="0"/>
              <a:t>)</a:t>
            </a:r>
            <a:r>
              <a:rPr lang="hu-HU" dirty="0" err="1" smtClean="0"/>
              <a:t>-clauses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tx2"/>
                </a:solidFill>
              </a:rPr>
              <a:t>21</a:t>
            </a:r>
            <a:r>
              <a:rPr lang="hu-HU" dirty="0" smtClean="0"/>
              <a:t>/</a:t>
            </a:r>
            <a:r>
              <a:rPr lang="hu-HU" dirty="0" smtClean="0">
                <a:solidFill>
                  <a:srgbClr val="FF0000"/>
                </a:solidFill>
              </a:rPr>
              <a:t>0</a:t>
            </a:r>
            <a:r>
              <a:rPr lang="hu-HU" dirty="0" smtClean="0"/>
              <a:t>, </a:t>
            </a:r>
            <a:r>
              <a:rPr lang="hu-HU" i="1" dirty="0" smtClean="0"/>
              <a:t>hacsak</a:t>
            </a:r>
            <a:r>
              <a:rPr lang="hu-HU" dirty="0" smtClean="0"/>
              <a:t> (</a:t>
            </a:r>
            <a:r>
              <a:rPr lang="hu-HU" dirty="0" err="1" smtClean="0"/>
              <a:t>unless</a:t>
            </a:r>
            <a:r>
              <a:rPr lang="hu-HU" dirty="0" smtClean="0"/>
              <a:t>): </a:t>
            </a:r>
            <a:r>
              <a:rPr lang="hu-HU" dirty="0" smtClean="0">
                <a:solidFill>
                  <a:schemeClr val="accent1"/>
                </a:solidFill>
              </a:rPr>
              <a:t>23</a:t>
            </a:r>
            <a:r>
              <a:rPr lang="hu-HU" dirty="0" smtClean="0"/>
              <a:t>/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hu-HU" dirty="0" smtClean="0"/>
              <a:t>, </a:t>
            </a:r>
            <a:r>
              <a:rPr lang="hu-HU" i="1" dirty="0" smtClean="0"/>
              <a:t>ha</a:t>
            </a:r>
            <a:r>
              <a:rPr lang="hu-HU" dirty="0" smtClean="0"/>
              <a:t> (</a:t>
            </a:r>
            <a:r>
              <a:rPr lang="hu-HU" dirty="0" err="1" smtClean="0"/>
              <a:t>if</a:t>
            </a:r>
            <a:r>
              <a:rPr lang="hu-HU" dirty="0" smtClean="0"/>
              <a:t>) </a:t>
            </a:r>
            <a:r>
              <a:rPr lang="hu-HU" dirty="0" smtClean="0">
                <a:solidFill>
                  <a:schemeClr val="accent1"/>
                </a:solidFill>
              </a:rPr>
              <a:t>76</a:t>
            </a:r>
            <a:r>
              <a:rPr lang="hu-HU" dirty="0" smtClean="0"/>
              <a:t>/</a:t>
            </a:r>
            <a:r>
              <a:rPr lang="hu-HU" dirty="0" smtClean="0">
                <a:solidFill>
                  <a:srgbClr val="FF0000"/>
                </a:solidFill>
              </a:rPr>
              <a:t>3</a:t>
            </a:r>
            <a:r>
              <a:rPr lang="hu-HU" dirty="0" smtClean="0"/>
              <a:t> vs. </a:t>
            </a:r>
            <a:r>
              <a:rPr lang="hu-HU" i="1" dirty="0" smtClean="0"/>
              <a:t>hogy</a:t>
            </a:r>
            <a:r>
              <a:rPr lang="hu-HU" dirty="0" smtClean="0"/>
              <a:t> (</a:t>
            </a:r>
            <a:r>
              <a:rPr lang="hu-HU" dirty="0" err="1" smtClean="0"/>
              <a:t>that</a:t>
            </a:r>
            <a:r>
              <a:rPr lang="hu-HU" dirty="0" smtClean="0"/>
              <a:t>) </a:t>
            </a:r>
            <a:r>
              <a:rPr lang="hu-HU" dirty="0" smtClean="0">
                <a:solidFill>
                  <a:srgbClr val="FF0000"/>
                </a:solidFill>
              </a:rPr>
              <a:t>42</a:t>
            </a:r>
            <a:r>
              <a:rPr lang="hu-HU" dirty="0" smtClean="0"/>
              <a:t>/</a:t>
            </a:r>
            <a:r>
              <a:rPr lang="hu-HU" dirty="0" smtClean="0">
                <a:solidFill>
                  <a:schemeClr val="accent1"/>
                </a:solidFill>
              </a:rPr>
              <a:t>13</a:t>
            </a:r>
            <a:r>
              <a:rPr lang="hu-HU" dirty="0" smtClean="0"/>
              <a:t> and </a:t>
            </a:r>
            <a:r>
              <a:rPr lang="hu-HU" dirty="0" err="1" smtClean="0"/>
              <a:t>deleted</a:t>
            </a:r>
            <a:r>
              <a:rPr lang="hu-HU" dirty="0" smtClean="0"/>
              <a:t> </a:t>
            </a:r>
            <a:r>
              <a:rPr lang="hu-HU" i="1" dirty="0" smtClean="0"/>
              <a:t>hogy</a:t>
            </a:r>
            <a:r>
              <a:rPr lang="hu-HU" dirty="0" smtClean="0"/>
              <a:t> (</a:t>
            </a:r>
            <a:r>
              <a:rPr lang="hu-HU" dirty="0" smtClean="0">
                <a:solidFill>
                  <a:schemeClr val="accent1"/>
                </a:solidFill>
              </a:rPr>
              <a:t>28</a:t>
            </a:r>
            <a:r>
              <a:rPr lang="hu-HU" dirty="0" smtClean="0"/>
              <a:t>/</a:t>
            </a:r>
            <a:r>
              <a:rPr lang="hu-HU" dirty="0" smtClean="0">
                <a:solidFill>
                  <a:srgbClr val="FF0000"/>
                </a:solidFill>
              </a:rPr>
              <a:t>13</a:t>
            </a:r>
            <a:r>
              <a:rPr lang="hu-HU" dirty="0" smtClean="0"/>
              <a:t>)</a:t>
            </a:r>
          </a:p>
          <a:p>
            <a:r>
              <a:rPr lang="hu-HU" dirty="0" smtClean="0"/>
              <a:t>? </a:t>
            </a:r>
            <a:r>
              <a:rPr lang="hu-HU" dirty="0" err="1" smtClean="0"/>
              <a:t>Combinations</a:t>
            </a:r>
            <a:r>
              <a:rPr lang="hu-HU" dirty="0"/>
              <a:t>:</a:t>
            </a:r>
            <a:r>
              <a:rPr lang="hu-HU" dirty="0" smtClean="0"/>
              <a:t>  </a:t>
            </a:r>
            <a:r>
              <a:rPr lang="hu-HU" i="1" dirty="0" err="1" smtClean="0"/>
              <a:t>until</a:t>
            </a:r>
            <a:r>
              <a:rPr lang="hu-HU" dirty="0" err="1" smtClean="0"/>
              <a:t>-</a:t>
            </a:r>
            <a:r>
              <a:rPr lang="hu-HU" dirty="0" smtClean="0"/>
              <a:t> and </a:t>
            </a:r>
            <a:r>
              <a:rPr lang="hu-HU" i="1" dirty="0" err="1" smtClean="0"/>
              <a:t>if</a:t>
            </a:r>
            <a:r>
              <a:rPr lang="hu-HU" dirty="0" err="1" smtClean="0"/>
              <a:t>-clauses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preference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conservative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</a:t>
            </a:r>
            <a:r>
              <a:rPr lang="hu-HU" dirty="0" err="1" smtClean="0"/>
              <a:t>overrides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preference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nominal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err="1" smtClean="0"/>
              <a:t>Multifactorial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</a:t>
            </a:r>
            <a:r>
              <a:rPr lang="hu-HU" dirty="0" err="1" smtClean="0"/>
              <a:t>needed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8199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grey</a:t>
            </a:r>
            <a:r>
              <a:rPr lang="hu-HU" dirty="0" smtClean="0"/>
              <a:t> </a:t>
            </a:r>
            <a:r>
              <a:rPr lang="hu-HU" dirty="0" err="1" smtClean="0"/>
              <a:t>zone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Levels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prefer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: </a:t>
            </a:r>
            <a:r>
              <a:rPr lang="hu-HU" dirty="0" err="1" smtClean="0"/>
              <a:t>nominal</a:t>
            </a:r>
            <a:r>
              <a:rPr lang="hu-HU" dirty="0" smtClean="0"/>
              <a:t> </a:t>
            </a:r>
            <a:r>
              <a:rPr lang="hu-HU" dirty="0" err="1" smtClean="0"/>
              <a:t>predication</a:t>
            </a:r>
            <a:r>
              <a:rPr lang="hu-HU" dirty="0"/>
              <a:t> </a:t>
            </a:r>
            <a:r>
              <a:rPr lang="hu-HU" dirty="0" smtClean="0"/>
              <a:t>(+? </a:t>
            </a:r>
            <a:r>
              <a:rPr lang="hu-HU" dirty="0" err="1" smtClean="0"/>
              <a:t>converbs</a:t>
            </a:r>
            <a:r>
              <a:rPr lang="hu-HU" dirty="0" smtClean="0"/>
              <a:t>, main </a:t>
            </a:r>
            <a:r>
              <a:rPr lang="hu-HU" dirty="0" err="1" smtClean="0"/>
              <a:t>clauses</a:t>
            </a:r>
            <a:r>
              <a:rPr lang="hu-HU" dirty="0" smtClean="0"/>
              <a:t>)  </a:t>
            </a:r>
            <a:endParaRPr lang="hu-HU" dirty="0"/>
          </a:p>
          <a:p>
            <a:r>
              <a:rPr lang="hu-HU" dirty="0" err="1" smtClean="0"/>
              <a:t>Levels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prefer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conservative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: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predication</a:t>
            </a:r>
            <a:r>
              <a:rPr lang="hu-HU" dirty="0" smtClean="0"/>
              <a:t>, </a:t>
            </a:r>
            <a:r>
              <a:rPr lang="hu-HU" dirty="0" err="1" smtClean="0"/>
              <a:t>certain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 of </a:t>
            </a:r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-- </a:t>
            </a:r>
            <a:r>
              <a:rPr lang="hu-HU" dirty="0" err="1" smtClean="0"/>
              <a:t>t</a:t>
            </a:r>
            <a:r>
              <a:rPr lang="hu-HU" dirty="0" err="1" smtClean="0"/>
              <a:t>hese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explained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still</a:t>
            </a:r>
            <a:r>
              <a:rPr lang="hu-HU" dirty="0" smtClean="0"/>
              <a:t> a </a:t>
            </a:r>
            <a:r>
              <a:rPr lang="hu-HU" dirty="0" err="1" smtClean="0"/>
              <a:t>large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cases</a:t>
            </a:r>
            <a:r>
              <a:rPr lang="hu-HU" dirty="0" smtClean="0"/>
              <a:t>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seemingly</a:t>
            </a:r>
            <a:r>
              <a:rPr lang="hu-HU" dirty="0" smtClean="0"/>
              <a:t> </a:t>
            </a:r>
            <a:r>
              <a:rPr lang="hu-HU" dirty="0" err="1" smtClean="0"/>
              <a:t>arbitrary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.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difference</a:t>
            </a:r>
            <a:r>
              <a:rPr lang="hu-HU" dirty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emphasis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014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clue</a:t>
            </a:r>
            <a:r>
              <a:rPr lang="hu-HU" dirty="0"/>
              <a:t>: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particle</a:t>
            </a:r>
            <a:r>
              <a:rPr lang="hu-HU" dirty="0"/>
              <a:t> </a:t>
            </a:r>
            <a:r>
              <a:rPr lang="hu-HU" i="1" dirty="0"/>
              <a:t>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Additive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János		is	elment.</a:t>
            </a:r>
            <a:br>
              <a:rPr lang="hu-HU" dirty="0" smtClean="0"/>
            </a:br>
            <a:r>
              <a:rPr lang="hu-HU" dirty="0" smtClean="0"/>
              <a:t>	János		</a:t>
            </a:r>
            <a:r>
              <a:rPr lang="hu-HU" dirty="0" err="1" smtClean="0"/>
              <a:t>too</a:t>
            </a:r>
            <a:r>
              <a:rPr lang="hu-HU" dirty="0" smtClean="0"/>
              <a:t>	</a:t>
            </a:r>
            <a:r>
              <a:rPr lang="hu-HU" dirty="0" err="1" smtClean="0"/>
              <a:t>left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Clausal</a:t>
            </a:r>
            <a:r>
              <a:rPr lang="hu-HU" dirty="0" smtClean="0"/>
              <a:t> </a:t>
            </a:r>
            <a:r>
              <a:rPr lang="hu-HU" dirty="0" err="1" smtClean="0"/>
              <a:t>addition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János	 el akart menni,</a:t>
            </a:r>
          </a:p>
          <a:p>
            <a:pPr marL="0" indent="0">
              <a:buNone/>
            </a:pPr>
            <a:r>
              <a:rPr lang="en-US" dirty="0"/>
              <a:t>‘ </a:t>
            </a:r>
            <a:r>
              <a:rPr lang="hu-HU" dirty="0" smtClean="0"/>
              <a:t>John </a:t>
            </a:r>
            <a:r>
              <a:rPr lang="hu-HU" dirty="0" err="1" smtClean="0"/>
              <a:t>wanted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go,</a:t>
            </a:r>
            <a:br>
              <a:rPr lang="hu-HU" dirty="0" smtClean="0"/>
            </a:br>
            <a:r>
              <a:rPr lang="hu-HU" dirty="0" smtClean="0"/>
              <a:t>és	el		is	ment.</a:t>
            </a:r>
          </a:p>
          <a:p>
            <a:pPr marL="0" indent="0">
              <a:buNone/>
            </a:pPr>
            <a:r>
              <a:rPr lang="hu-HU" dirty="0" smtClean="0"/>
              <a:t>and	</a:t>
            </a:r>
            <a:r>
              <a:rPr lang="hu-HU" dirty="0" err="1" smtClean="0"/>
              <a:t>away</a:t>
            </a:r>
            <a:r>
              <a:rPr lang="hu-HU" dirty="0" smtClean="0"/>
              <a:t>		</a:t>
            </a:r>
            <a:r>
              <a:rPr lang="hu-HU" dirty="0" err="1" smtClean="0"/>
              <a:t>too</a:t>
            </a:r>
            <a:r>
              <a:rPr lang="hu-HU" dirty="0" smtClean="0"/>
              <a:t>	</a:t>
            </a:r>
            <a:r>
              <a:rPr lang="hu-HU" dirty="0" err="1" smtClean="0"/>
              <a:t>went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and he </a:t>
            </a:r>
            <a:r>
              <a:rPr lang="hu-HU" dirty="0" err="1" smtClean="0"/>
              <a:t>did</a:t>
            </a:r>
            <a:r>
              <a:rPr lang="hu-HU" dirty="0" smtClean="0"/>
              <a:t> go, </a:t>
            </a:r>
            <a:r>
              <a:rPr lang="hu-HU" dirty="0" err="1" smtClean="0"/>
              <a:t>too</a:t>
            </a:r>
            <a:r>
              <a:rPr lang="hu-HU" dirty="0" smtClean="0"/>
              <a:t>.’</a:t>
            </a:r>
          </a:p>
          <a:p>
            <a:pPr marL="0" indent="0">
              <a:buNone/>
            </a:pPr>
            <a:r>
              <a:rPr lang="hu-HU" dirty="0" smtClean="0"/>
              <a:t>János nem akart elmenni,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hu-HU" dirty="0" smtClean="0"/>
              <a:t>János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want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go,</a:t>
            </a:r>
          </a:p>
          <a:p>
            <a:pPr marL="0" indent="0">
              <a:buNone/>
            </a:pPr>
            <a:r>
              <a:rPr lang="hu-HU" dirty="0" smtClean="0"/>
              <a:t>és	nem	is	ment	el.</a:t>
            </a:r>
            <a:br>
              <a:rPr lang="hu-HU" dirty="0" smtClean="0"/>
            </a:br>
            <a:r>
              <a:rPr lang="hu-HU" dirty="0" smtClean="0"/>
              <a:t>and	</a:t>
            </a:r>
            <a:r>
              <a:rPr lang="hu-HU" dirty="0" err="1" smtClean="0"/>
              <a:t>not</a:t>
            </a:r>
            <a:r>
              <a:rPr lang="hu-HU" dirty="0" smtClean="0"/>
              <a:t>	</a:t>
            </a:r>
            <a:r>
              <a:rPr lang="hu-HU" dirty="0" err="1" smtClean="0"/>
              <a:t>too</a:t>
            </a:r>
            <a:r>
              <a:rPr lang="hu-HU" dirty="0" smtClean="0"/>
              <a:t>	go	</a:t>
            </a:r>
            <a:r>
              <a:rPr lang="hu-HU" dirty="0" err="1" smtClean="0"/>
              <a:t>away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nd he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go, </a:t>
            </a:r>
            <a:r>
              <a:rPr lang="hu-HU" dirty="0" err="1" smtClean="0"/>
              <a:t>either</a:t>
            </a:r>
            <a:r>
              <a:rPr lang="hu-HU" dirty="0" smtClean="0"/>
              <a:t>.’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603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clue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 </a:t>
            </a:r>
            <a:r>
              <a:rPr lang="hu-HU" i="1" dirty="0" smtClean="0"/>
              <a:t>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Few</a:t>
            </a:r>
            <a:r>
              <a:rPr lang="hu-HU" sz="2400" dirty="0" smtClean="0"/>
              <a:t> </a:t>
            </a:r>
            <a:r>
              <a:rPr lang="hu-HU" sz="2400" dirty="0" err="1" smtClean="0"/>
              <a:t>examples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negative</a:t>
            </a:r>
            <a:r>
              <a:rPr lang="hu-HU" sz="2400" dirty="0" smtClean="0"/>
              <a:t> </a:t>
            </a:r>
            <a:r>
              <a:rPr lang="hu-HU" sz="2400" dirty="0" err="1" smtClean="0"/>
              <a:t>clauses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contain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a VM and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particle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Innovative</a:t>
            </a:r>
            <a:r>
              <a:rPr lang="hu-HU" sz="2400" dirty="0" smtClean="0"/>
              <a:t> </a:t>
            </a:r>
            <a:r>
              <a:rPr lang="hu-HU" sz="2400" dirty="0" err="1" smtClean="0"/>
              <a:t>pattern</a:t>
            </a:r>
            <a:r>
              <a:rPr lang="hu-HU" sz="2400" dirty="0" smtClean="0"/>
              <a:t>: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clitic</a:t>
            </a:r>
            <a:r>
              <a:rPr lang="hu-HU" sz="2400" dirty="0" smtClean="0"/>
              <a:t> almost </a:t>
            </a:r>
            <a:r>
              <a:rPr lang="hu-HU" sz="2400" dirty="0" err="1" smtClean="0"/>
              <a:t>exclusively</a:t>
            </a:r>
            <a:r>
              <a:rPr lang="hu-HU" sz="2400" dirty="0" smtClean="0"/>
              <a:t> </a:t>
            </a:r>
            <a:r>
              <a:rPr lang="hu-HU" sz="2400" dirty="0" err="1" smtClean="0"/>
              <a:t>follows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negative</a:t>
            </a:r>
            <a:r>
              <a:rPr lang="hu-HU" sz="2400" dirty="0" smtClean="0"/>
              <a:t> </a:t>
            </a:r>
            <a:r>
              <a:rPr lang="hu-HU" sz="2400" dirty="0" err="1" smtClean="0"/>
              <a:t>particle</a:t>
            </a:r>
            <a:r>
              <a:rPr lang="hu-HU" sz="2400" dirty="0" smtClean="0"/>
              <a:t>, </a:t>
            </a:r>
            <a:r>
              <a:rPr lang="hu-HU" sz="2400" dirty="0" err="1" smtClean="0"/>
              <a:t>conservative</a:t>
            </a:r>
            <a:r>
              <a:rPr lang="hu-HU" sz="2400" dirty="0" smtClean="0"/>
              <a:t> </a:t>
            </a:r>
            <a:r>
              <a:rPr lang="hu-HU" sz="2400" dirty="0" err="1" smtClean="0"/>
              <a:t>pattern</a:t>
            </a:r>
            <a:r>
              <a:rPr lang="hu-HU" sz="2400" dirty="0" smtClean="0"/>
              <a:t>: </a:t>
            </a:r>
            <a:r>
              <a:rPr lang="hu-HU" sz="2400" dirty="0" err="1" smtClean="0"/>
              <a:t>follows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VM-NEG-V </a:t>
            </a:r>
            <a:r>
              <a:rPr lang="hu-HU" sz="2400" dirty="0" err="1" smtClean="0"/>
              <a:t>complex</a:t>
            </a:r>
            <a:endParaRPr lang="hu-HU" sz="2400" dirty="0" smtClean="0"/>
          </a:p>
          <a:p>
            <a:endParaRPr lang="hu-HU" sz="24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6436"/>
              </p:ext>
            </p:extLst>
          </p:nvPr>
        </p:nvGraphicFramePr>
        <p:xfrm>
          <a:off x="467935" y="3863181"/>
          <a:ext cx="5976272" cy="1149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068"/>
                <a:gridCol w="1494068"/>
                <a:gridCol w="1494068"/>
                <a:gridCol w="1494068"/>
              </a:tblGrid>
              <a:tr h="383332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NEG-</a:t>
                      </a:r>
                      <a:r>
                        <a:rPr lang="hu-HU" sz="2000" b="0" i="1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is-</a:t>
                      </a:r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V-VM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VM-NEG-V-</a:t>
                      </a:r>
                      <a:r>
                        <a:rPr lang="hu-HU" sz="2000" b="0" i="1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NEG-V-VM-</a:t>
                      </a:r>
                      <a:r>
                        <a:rPr lang="hu-HU" sz="2000" b="0" i="1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333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conservative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</a:rPr>
                        <a:t>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333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innovative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</a:rPr>
                        <a:t>11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275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clue</a:t>
            </a:r>
            <a:r>
              <a:rPr lang="hu-HU" dirty="0"/>
              <a:t>: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particle</a:t>
            </a:r>
            <a:r>
              <a:rPr lang="hu-HU" dirty="0"/>
              <a:t> </a:t>
            </a:r>
            <a:r>
              <a:rPr lang="hu-HU" i="1" dirty="0"/>
              <a:t>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VM-NEG-V-</a:t>
            </a:r>
            <a:r>
              <a:rPr lang="hu-HU" i="1" dirty="0" err="1" smtClean="0"/>
              <a:t>is</a:t>
            </a:r>
            <a:r>
              <a:rPr lang="hu-HU" i="1" dirty="0"/>
              <a:t>: </a:t>
            </a:r>
            <a:r>
              <a:rPr lang="hu-HU" dirty="0" err="1"/>
              <a:t>typically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conditional</a:t>
            </a:r>
            <a:r>
              <a:rPr lang="hu-HU" dirty="0"/>
              <a:t> and </a:t>
            </a:r>
            <a:r>
              <a:rPr lang="hu-HU" dirty="0" err="1"/>
              <a:t>concessive</a:t>
            </a:r>
            <a:r>
              <a:rPr lang="hu-HU" dirty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(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strongly</a:t>
            </a:r>
            <a:r>
              <a:rPr lang="hu-HU" dirty="0" smtClean="0"/>
              <a:t> </a:t>
            </a:r>
            <a:r>
              <a:rPr lang="hu-HU" dirty="0" err="1" smtClean="0"/>
              <a:t>prefer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conservative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); </a:t>
            </a:r>
            <a:r>
              <a:rPr lang="hu-HU" dirty="0" err="1" smtClean="0"/>
              <a:t>conditional</a:t>
            </a:r>
            <a:r>
              <a:rPr lang="hu-HU" dirty="0"/>
              <a:t> </a:t>
            </a:r>
            <a:r>
              <a:rPr lang="hu-HU" dirty="0" err="1" smtClean="0"/>
              <a:t>subordinator</a:t>
            </a:r>
            <a:r>
              <a:rPr lang="hu-HU" dirty="0" smtClean="0"/>
              <a:t> + V-</a:t>
            </a:r>
            <a:r>
              <a:rPr lang="hu-HU" i="1" dirty="0" smtClean="0"/>
              <a:t>is: </a:t>
            </a:r>
            <a:r>
              <a:rPr lang="hu-HU" dirty="0" err="1" smtClean="0"/>
              <a:t>concessive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Ha </a:t>
            </a:r>
            <a:r>
              <a:rPr lang="hu-HU" i="1" dirty="0" err="1"/>
              <a:t>Hellenbach</a:t>
            </a:r>
            <a:r>
              <a:rPr lang="hu-HU" i="1" dirty="0"/>
              <a:t> meg  </a:t>
            </a:r>
            <a:r>
              <a:rPr lang="hu-HU" i="1" dirty="0" smtClean="0"/>
              <a:t>nem  </a:t>
            </a:r>
            <a:r>
              <a:rPr lang="hu-HU" i="1" dirty="0"/>
              <a:t>veszi is, </a:t>
            </a:r>
            <a:r>
              <a:rPr lang="hu-HU" i="1" dirty="0" smtClean="0"/>
              <a:t>fejér</a:t>
            </a:r>
            <a:r>
              <a:rPr lang="hu-HU" i="1" dirty="0"/>
              <a:t> </a:t>
            </a:r>
            <a:r>
              <a:rPr lang="hu-HU" i="1" dirty="0" err="1"/>
              <a:t>pinzt</a:t>
            </a:r>
            <a:r>
              <a:rPr lang="hu-HU" i="1" dirty="0"/>
              <a:t> is adnak azért mások </a:t>
            </a:r>
            <a:r>
              <a:rPr lang="hu-HU" i="1" dirty="0" smtClean="0"/>
              <a:t>is,</a:t>
            </a:r>
            <a:br>
              <a:rPr lang="hu-HU" i="1" dirty="0" smtClean="0"/>
            </a:br>
            <a:r>
              <a:rPr lang="en-US" dirty="0"/>
              <a:t>‘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Hellenbach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buy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,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others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give</a:t>
            </a:r>
            <a:r>
              <a:rPr lang="hu-HU" dirty="0" smtClean="0"/>
              <a:t> </a:t>
            </a:r>
            <a:r>
              <a:rPr lang="hu-HU" dirty="0" err="1" smtClean="0"/>
              <a:t>money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.’</a:t>
            </a:r>
          </a:p>
          <a:p>
            <a:r>
              <a:rPr lang="hu-HU" dirty="0" err="1" smtClean="0"/>
              <a:t>NEG-</a:t>
            </a:r>
            <a:r>
              <a:rPr lang="hu-HU" i="1" dirty="0" err="1" smtClean="0"/>
              <a:t>is-</a:t>
            </a:r>
            <a:r>
              <a:rPr lang="hu-HU" dirty="0" err="1" smtClean="0"/>
              <a:t>V-VM</a:t>
            </a:r>
            <a:r>
              <a:rPr lang="hu-HU" dirty="0"/>
              <a:t>: </a:t>
            </a:r>
            <a:r>
              <a:rPr lang="hu-HU" dirty="0" err="1" smtClean="0"/>
              <a:t>typically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main </a:t>
            </a:r>
            <a:r>
              <a:rPr lang="hu-HU" dirty="0" err="1" smtClean="0"/>
              <a:t>clauses</a:t>
            </a:r>
            <a:r>
              <a:rPr lang="hu-HU" dirty="0"/>
              <a:t> </a:t>
            </a:r>
            <a:r>
              <a:rPr lang="hu-HU" dirty="0" smtClean="0"/>
              <a:t>-- </a:t>
            </a:r>
            <a:r>
              <a:rPr lang="hu-HU" dirty="0" err="1"/>
              <a:t>emphatic</a:t>
            </a:r>
            <a:r>
              <a:rPr lang="hu-HU" dirty="0"/>
              <a:t> </a:t>
            </a:r>
            <a:r>
              <a:rPr lang="hu-HU" dirty="0" err="1"/>
              <a:t>negation</a:t>
            </a:r>
            <a:r>
              <a:rPr lang="hu-HU" dirty="0"/>
              <a:t>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err="1" smtClean="0"/>
              <a:t>aval</a:t>
            </a:r>
            <a:r>
              <a:rPr lang="hu-HU" i="1" dirty="0" smtClean="0"/>
              <a:t> </a:t>
            </a:r>
            <a:r>
              <a:rPr lang="hu-HU" i="1" dirty="0" err="1"/>
              <a:t>mindjájan</a:t>
            </a:r>
            <a:r>
              <a:rPr lang="hu-HU" i="1" dirty="0"/>
              <a:t> </a:t>
            </a:r>
            <a:r>
              <a:rPr lang="hu-HU" i="1" dirty="0" err="1"/>
              <a:t>consuláltatni</a:t>
            </a:r>
            <a:r>
              <a:rPr lang="hu-HU" i="1" dirty="0"/>
              <a:t> fogunk, </a:t>
            </a:r>
            <a:r>
              <a:rPr lang="hu-HU" i="1" dirty="0" smtClean="0"/>
              <a:t>nem is </a:t>
            </a:r>
            <a:r>
              <a:rPr lang="hu-HU" i="1" dirty="0"/>
              <a:t>lesz különben. 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en-US" dirty="0"/>
              <a:t>‘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consultations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,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be </a:t>
            </a:r>
            <a:r>
              <a:rPr lang="hu-HU" dirty="0" err="1" smtClean="0"/>
              <a:t>differently</a:t>
            </a:r>
            <a:r>
              <a:rPr lang="hu-HU" dirty="0" smtClean="0"/>
              <a:t>.’</a:t>
            </a:r>
          </a:p>
          <a:p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: csak </a:t>
            </a:r>
            <a:r>
              <a:rPr lang="en-US" dirty="0" smtClean="0"/>
              <a:t>‘</a:t>
            </a:r>
            <a:r>
              <a:rPr lang="hu-HU" dirty="0" err="1" smtClean="0"/>
              <a:t>only</a:t>
            </a:r>
            <a:r>
              <a:rPr lang="hu-HU" dirty="0" smtClean="0"/>
              <a:t>’ + NEG </a:t>
            </a:r>
            <a:r>
              <a:rPr lang="hu-HU" dirty="0" smtClean="0"/>
              <a:t>–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fewer</a:t>
            </a:r>
            <a:r>
              <a:rPr lang="hu-HU" dirty="0" smtClean="0"/>
              <a:t> </a:t>
            </a:r>
            <a:r>
              <a:rPr lang="hu-HU" dirty="0" err="1" smtClean="0"/>
              <a:t>examples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7479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Although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evidence</a:t>
            </a:r>
            <a:r>
              <a:rPr lang="hu-HU" dirty="0" smtClean="0"/>
              <a:t> is </a:t>
            </a:r>
            <a:r>
              <a:rPr lang="hu-HU" dirty="0" err="1" smtClean="0"/>
              <a:t>scant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variant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of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variation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/>
              <a:t> </a:t>
            </a:r>
            <a:r>
              <a:rPr lang="hu-HU" dirty="0" smtClean="0"/>
              <a:t>be a more </a:t>
            </a:r>
            <a:r>
              <a:rPr lang="hu-HU" dirty="0" err="1" smtClean="0"/>
              <a:t>emphatic</a:t>
            </a:r>
            <a:r>
              <a:rPr lang="hu-HU" dirty="0" smtClean="0"/>
              <a:t> </a:t>
            </a:r>
            <a:r>
              <a:rPr lang="hu-HU" dirty="0" err="1" smtClean="0"/>
              <a:t>way</a:t>
            </a:r>
            <a:r>
              <a:rPr lang="hu-HU" dirty="0" smtClean="0"/>
              <a:t> of </a:t>
            </a:r>
            <a:r>
              <a:rPr lang="hu-HU" dirty="0" err="1" smtClean="0"/>
              <a:t>expressing</a:t>
            </a:r>
            <a:r>
              <a:rPr lang="hu-HU" dirty="0" smtClean="0"/>
              <a:t> </a:t>
            </a:r>
            <a:r>
              <a:rPr lang="hu-HU" dirty="0" err="1" smtClean="0"/>
              <a:t>negation</a:t>
            </a:r>
            <a:endParaRPr lang="hu-HU" dirty="0" smtClean="0"/>
          </a:p>
          <a:p>
            <a:r>
              <a:rPr lang="hu-HU" dirty="0" err="1" smtClean="0"/>
              <a:t>Loss</a:t>
            </a:r>
            <a:r>
              <a:rPr lang="hu-HU" dirty="0" smtClean="0"/>
              <a:t> of </a:t>
            </a:r>
            <a:r>
              <a:rPr lang="hu-HU" dirty="0" err="1" smtClean="0"/>
              <a:t>emphatic</a:t>
            </a:r>
            <a:r>
              <a:rPr lang="hu-HU" dirty="0"/>
              <a:t> </a:t>
            </a:r>
            <a:r>
              <a:rPr lang="hu-HU" dirty="0" err="1" smtClean="0"/>
              <a:t>interpretation</a:t>
            </a:r>
            <a:r>
              <a:rPr lang="hu-HU" dirty="0" smtClean="0"/>
              <a:t>, </a:t>
            </a:r>
            <a:r>
              <a:rPr lang="hu-HU" dirty="0" err="1" smtClean="0"/>
              <a:t>generalization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movement</a:t>
            </a:r>
            <a:r>
              <a:rPr lang="hu-HU" dirty="0" smtClean="0"/>
              <a:t>, </a:t>
            </a:r>
            <a:r>
              <a:rPr lang="hu-HU" dirty="0" err="1" smtClean="0"/>
              <a:t>reanalysis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–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causal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endParaRPr lang="hu-HU" dirty="0" smtClean="0"/>
          </a:p>
          <a:p>
            <a:r>
              <a:rPr lang="hu-HU" dirty="0" err="1" smtClean="0"/>
              <a:t>Further</a:t>
            </a:r>
            <a:r>
              <a:rPr lang="hu-HU" dirty="0" smtClean="0"/>
              <a:t>, extra- / </a:t>
            </a:r>
            <a:r>
              <a:rPr lang="hu-HU" dirty="0" err="1" smtClean="0"/>
              <a:t>intralinguistic</a:t>
            </a:r>
            <a:r>
              <a:rPr lang="hu-HU" dirty="0" smtClean="0"/>
              <a:t> </a:t>
            </a:r>
            <a:r>
              <a:rPr lang="hu-HU" dirty="0" err="1" smtClean="0"/>
              <a:t>factors</a:t>
            </a:r>
            <a:r>
              <a:rPr lang="hu-HU" dirty="0" smtClean="0"/>
              <a:t> –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3973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Veronika Hegedűs, Katalin </a:t>
            </a:r>
            <a:r>
              <a:rPr lang="hu-HU" dirty="0" smtClean="0"/>
              <a:t>É. Kiss, Katalin </a:t>
            </a:r>
            <a:r>
              <a:rPr lang="hu-HU" dirty="0" err="1" smtClean="0"/>
              <a:t>Mády</a:t>
            </a:r>
            <a:r>
              <a:rPr lang="hu-HU" dirty="0" smtClean="0"/>
              <a:t>, </a:t>
            </a:r>
            <a:r>
              <a:rPr lang="hu-HU" dirty="0" smtClean="0"/>
              <a:t>Zoltán </a:t>
            </a:r>
            <a:r>
              <a:rPr lang="hu-HU" dirty="0" smtClean="0"/>
              <a:t>Gáspári</a:t>
            </a:r>
          </a:p>
          <a:p>
            <a:r>
              <a:rPr lang="en-US" dirty="0"/>
              <a:t>Competing structures in Middle Hungarian vernacular: a </a:t>
            </a:r>
            <a:r>
              <a:rPr lang="en-US" dirty="0" err="1"/>
              <a:t>variationist</a:t>
            </a:r>
            <a:r>
              <a:rPr lang="en-US" dirty="0"/>
              <a:t> </a:t>
            </a:r>
            <a:r>
              <a:rPr lang="en-US" dirty="0" smtClean="0"/>
              <a:t>approach</a:t>
            </a:r>
            <a:r>
              <a:rPr lang="hu-HU" dirty="0" smtClean="0"/>
              <a:t>, OTKA 116217</a:t>
            </a:r>
          </a:p>
          <a:p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Diachronic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 2., OTKA 112057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34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Modern </a:t>
            </a:r>
            <a:r>
              <a:rPr lang="hu-HU" dirty="0" err="1" smtClean="0"/>
              <a:t>Hungarian</a:t>
            </a:r>
            <a:r>
              <a:rPr lang="hu-HU" dirty="0" smtClean="0"/>
              <a:t> (É. Kiss </a:t>
            </a:r>
            <a:r>
              <a:rPr lang="hu-HU" dirty="0" smtClean="0"/>
              <a:t>2002, 2008)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Verb-initial</a:t>
            </a:r>
            <a:r>
              <a:rPr lang="hu-HU" dirty="0" smtClean="0"/>
              <a:t> VP</a:t>
            </a:r>
          </a:p>
          <a:p>
            <a:r>
              <a:rPr lang="hu-HU" dirty="0" err="1" smtClean="0"/>
              <a:t>Postverbal</a:t>
            </a:r>
            <a:r>
              <a:rPr lang="hu-HU" dirty="0" smtClean="0"/>
              <a:t>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: free</a:t>
            </a:r>
          </a:p>
          <a:p>
            <a:r>
              <a:rPr lang="hu-HU" dirty="0" err="1" smtClean="0"/>
              <a:t>Preverbal</a:t>
            </a:r>
            <a:r>
              <a:rPr lang="hu-HU" dirty="0" smtClean="0"/>
              <a:t> </a:t>
            </a:r>
            <a:r>
              <a:rPr lang="hu-HU" dirty="0" err="1" smtClean="0"/>
              <a:t>section</a:t>
            </a:r>
            <a:r>
              <a:rPr lang="hu-HU" dirty="0" smtClean="0"/>
              <a:t>: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projections</a:t>
            </a:r>
            <a:r>
              <a:rPr lang="hu-HU" dirty="0" smtClean="0"/>
              <a:t> (CP, </a:t>
            </a:r>
            <a:r>
              <a:rPr lang="hu-HU" dirty="0" err="1" smtClean="0"/>
              <a:t>TopP</a:t>
            </a:r>
            <a:r>
              <a:rPr lang="hu-HU" dirty="0" smtClean="0"/>
              <a:t>, </a:t>
            </a:r>
            <a:r>
              <a:rPr lang="hu-HU" dirty="0" err="1" smtClean="0"/>
              <a:t>DistP</a:t>
            </a:r>
            <a:r>
              <a:rPr lang="hu-HU" dirty="0" smtClean="0"/>
              <a:t>, </a:t>
            </a:r>
            <a:r>
              <a:rPr lang="hu-HU" dirty="0" err="1" smtClean="0"/>
              <a:t>FocP</a:t>
            </a:r>
            <a:r>
              <a:rPr lang="hu-HU" dirty="0"/>
              <a:t> </a:t>
            </a:r>
            <a:r>
              <a:rPr lang="hu-HU" dirty="0" smtClean="0"/>
              <a:t>+ </a:t>
            </a:r>
            <a:r>
              <a:rPr lang="hu-HU" dirty="0" err="1" smtClean="0"/>
              <a:t>NegP</a:t>
            </a:r>
            <a:r>
              <a:rPr lang="hu-HU" dirty="0" smtClean="0"/>
              <a:t>)</a:t>
            </a:r>
          </a:p>
          <a:p>
            <a:r>
              <a:rPr lang="hu-HU" dirty="0" err="1"/>
              <a:t>Neutral</a:t>
            </a:r>
            <a:r>
              <a:rPr lang="hu-HU" dirty="0"/>
              <a:t> </a:t>
            </a:r>
            <a:r>
              <a:rPr lang="hu-HU" dirty="0" err="1"/>
              <a:t>sentences</a:t>
            </a:r>
            <a:r>
              <a:rPr lang="hu-HU" dirty="0"/>
              <a:t>: </a:t>
            </a:r>
            <a:r>
              <a:rPr lang="hu-HU" dirty="0" err="1"/>
              <a:t>verbal</a:t>
            </a:r>
            <a:r>
              <a:rPr lang="hu-HU" dirty="0"/>
              <a:t> </a:t>
            </a:r>
            <a:r>
              <a:rPr lang="hu-HU" dirty="0" err="1"/>
              <a:t>modifiers</a:t>
            </a:r>
            <a:r>
              <a:rPr lang="hu-HU" dirty="0"/>
              <a:t> (VM)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left-adjacent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verb</a:t>
            </a:r>
            <a:r>
              <a:rPr lang="hu-HU" dirty="0"/>
              <a:t> </a:t>
            </a:r>
            <a:r>
              <a:rPr lang="hu-HU" dirty="0" err="1"/>
              <a:t>owing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movement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 smtClean="0"/>
              <a:t>Spec</a:t>
            </a:r>
            <a:r>
              <a:rPr lang="hu-HU" dirty="0" smtClean="0"/>
              <a:t>, </a:t>
            </a:r>
            <a:r>
              <a:rPr lang="hu-HU" dirty="0" err="1" smtClean="0"/>
              <a:t>PredP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/>
              <a:t>Non-neutral</a:t>
            </a:r>
            <a:r>
              <a:rPr lang="hu-HU" dirty="0"/>
              <a:t> </a:t>
            </a:r>
            <a:r>
              <a:rPr lang="hu-HU" dirty="0" err="1"/>
              <a:t>sentences</a:t>
            </a:r>
            <a:r>
              <a:rPr lang="hu-HU" dirty="0"/>
              <a:t> (</a:t>
            </a:r>
            <a:r>
              <a:rPr lang="hu-HU" dirty="0" err="1"/>
              <a:t>questions</a:t>
            </a:r>
            <a:r>
              <a:rPr lang="hu-HU" dirty="0"/>
              <a:t>, </a:t>
            </a:r>
            <a:r>
              <a:rPr lang="hu-HU" dirty="0" err="1"/>
              <a:t>sentences</a:t>
            </a:r>
            <a:r>
              <a:rPr lang="hu-HU" dirty="0"/>
              <a:t> </a:t>
            </a:r>
            <a:r>
              <a:rPr lang="hu-HU" dirty="0" err="1"/>
              <a:t>containing</a:t>
            </a:r>
            <a:r>
              <a:rPr lang="hu-HU" dirty="0"/>
              <a:t> a </a:t>
            </a:r>
            <a:r>
              <a:rPr lang="hu-HU" dirty="0" err="1"/>
              <a:t>focussed</a:t>
            </a:r>
            <a:r>
              <a:rPr lang="hu-HU" dirty="0"/>
              <a:t> </a:t>
            </a:r>
            <a:r>
              <a:rPr lang="hu-HU" dirty="0" err="1"/>
              <a:t>element</a:t>
            </a:r>
            <a:r>
              <a:rPr lang="hu-HU" dirty="0"/>
              <a:t>,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sentences</a:t>
            </a:r>
            <a:r>
              <a:rPr lang="hu-HU" dirty="0"/>
              <a:t>): </a:t>
            </a:r>
            <a:r>
              <a:rPr lang="hu-HU" dirty="0" err="1"/>
              <a:t>the</a:t>
            </a:r>
            <a:r>
              <a:rPr lang="hu-HU" dirty="0"/>
              <a:t> VM is </a:t>
            </a:r>
            <a:r>
              <a:rPr lang="hu-HU" dirty="0" err="1"/>
              <a:t>postverbal</a:t>
            </a:r>
            <a:r>
              <a:rPr lang="hu-HU" dirty="0"/>
              <a:t>,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verb</a:t>
            </a:r>
            <a:r>
              <a:rPr lang="hu-HU" dirty="0"/>
              <a:t> </a:t>
            </a:r>
            <a:r>
              <a:rPr lang="hu-HU" dirty="0" err="1"/>
              <a:t>moves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 </a:t>
            </a:r>
            <a:r>
              <a:rPr lang="hu-HU" dirty="0" err="1"/>
              <a:t>higher</a:t>
            </a:r>
            <a:r>
              <a:rPr lang="hu-HU" dirty="0"/>
              <a:t> </a:t>
            </a:r>
            <a:r>
              <a:rPr lang="hu-HU" dirty="0" err="1"/>
              <a:t>functional</a:t>
            </a:r>
            <a:r>
              <a:rPr lang="hu-HU" dirty="0"/>
              <a:t> </a:t>
            </a:r>
            <a:r>
              <a:rPr lang="hu-HU" dirty="0" err="1"/>
              <a:t>position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05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57200">
              <a:buNone/>
            </a:pPr>
            <a:r>
              <a:rPr lang="hu-HU" sz="1400" dirty="0" smtClean="0"/>
              <a:t>É. Kiss, Katalin.  </a:t>
            </a:r>
            <a:r>
              <a:rPr lang="hu-HU" sz="1400" i="1" dirty="0" smtClean="0"/>
              <a:t>The </a:t>
            </a:r>
            <a:r>
              <a:rPr lang="hu-HU" sz="1400" i="1" dirty="0" err="1" smtClean="0"/>
              <a:t>Syntax</a:t>
            </a:r>
            <a:r>
              <a:rPr lang="hu-HU" sz="1400" i="1" dirty="0" smtClean="0"/>
              <a:t> of </a:t>
            </a:r>
            <a:r>
              <a:rPr lang="hu-HU" sz="1400" i="1" dirty="0" err="1" smtClean="0"/>
              <a:t>Hungarian</a:t>
            </a:r>
            <a:r>
              <a:rPr lang="hu-HU" sz="1400" i="1" dirty="0" smtClean="0"/>
              <a:t>.</a:t>
            </a:r>
            <a:r>
              <a:rPr lang="hu-HU" sz="1400" dirty="0" smtClean="0"/>
              <a:t> Cambridge, CUP. </a:t>
            </a:r>
          </a:p>
          <a:p>
            <a:pPr marL="0" indent="-457200">
              <a:buNone/>
            </a:pPr>
            <a:r>
              <a:rPr lang="hu-HU" sz="1400" dirty="0" smtClean="0"/>
              <a:t>É. Kiss, Katalin 2008. </a:t>
            </a:r>
            <a:r>
              <a:rPr lang="hu-HU" sz="1400" dirty="0" err="1" smtClean="0"/>
              <a:t>Aims</a:t>
            </a:r>
            <a:r>
              <a:rPr lang="hu-HU" sz="1400" dirty="0" smtClean="0"/>
              <a:t> and </a:t>
            </a:r>
            <a:r>
              <a:rPr lang="hu-HU" sz="1400" dirty="0" err="1" smtClean="0"/>
              <a:t>background</a:t>
            </a:r>
            <a:r>
              <a:rPr lang="hu-HU" sz="1400" dirty="0" smtClean="0"/>
              <a:t>. </a:t>
            </a:r>
            <a:r>
              <a:rPr lang="hu-HU" sz="1400" dirty="0" err="1" smtClean="0"/>
              <a:t>In</a:t>
            </a:r>
            <a:r>
              <a:rPr lang="hu-HU" sz="1400" dirty="0" smtClean="0"/>
              <a:t>: É. Kiss, Katalin (</a:t>
            </a:r>
            <a:r>
              <a:rPr lang="hu-HU" sz="1400" dirty="0" err="1" smtClean="0"/>
              <a:t>ed</a:t>
            </a:r>
            <a:r>
              <a:rPr lang="hu-HU" sz="1400" dirty="0" smtClean="0"/>
              <a:t>), </a:t>
            </a:r>
            <a:r>
              <a:rPr lang="hu-HU" sz="1400" i="1" dirty="0" err="1" smtClean="0"/>
              <a:t>Event</a:t>
            </a:r>
            <a:r>
              <a:rPr lang="hu-HU" sz="1400" i="1" dirty="0" smtClean="0"/>
              <a:t> </a:t>
            </a:r>
            <a:r>
              <a:rPr lang="hu-HU" sz="1400" i="1" dirty="0" err="1"/>
              <a:t>S</a:t>
            </a:r>
            <a:r>
              <a:rPr lang="hu-HU" sz="1400" i="1" dirty="0" err="1" smtClean="0"/>
              <a:t>tructure</a:t>
            </a:r>
            <a:r>
              <a:rPr lang="hu-HU" sz="1400" i="1" dirty="0" smtClean="0"/>
              <a:t> and </a:t>
            </a:r>
            <a:r>
              <a:rPr lang="hu-HU" sz="1400" i="1" dirty="0" err="1" smtClean="0"/>
              <a:t>the</a:t>
            </a:r>
            <a:r>
              <a:rPr lang="hu-HU" sz="1400" i="1" dirty="0" smtClean="0"/>
              <a:t> </a:t>
            </a:r>
            <a:r>
              <a:rPr lang="hu-HU" sz="1400" i="1" dirty="0" err="1"/>
              <a:t>L</a:t>
            </a:r>
            <a:r>
              <a:rPr lang="hu-HU" sz="1400" i="1" dirty="0" err="1" smtClean="0"/>
              <a:t>eft</a:t>
            </a:r>
            <a:r>
              <a:rPr lang="hu-HU" sz="1400" i="1" dirty="0" smtClean="0"/>
              <a:t> </a:t>
            </a:r>
            <a:r>
              <a:rPr lang="hu-HU" sz="1400" i="1" dirty="0" err="1"/>
              <a:t>P</a:t>
            </a:r>
            <a:r>
              <a:rPr lang="hu-HU" sz="1400" i="1" dirty="0" err="1" smtClean="0"/>
              <a:t>eriphery</a:t>
            </a:r>
            <a:r>
              <a:rPr lang="hu-HU" sz="1400" i="1" dirty="0" smtClean="0"/>
              <a:t>: </a:t>
            </a:r>
            <a:r>
              <a:rPr lang="hu-HU" sz="1400" i="1" dirty="0" err="1" smtClean="0"/>
              <a:t>Studies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on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Hungarian</a:t>
            </a:r>
            <a:r>
              <a:rPr lang="hu-HU" sz="1400" i="1" dirty="0" smtClean="0"/>
              <a:t>. </a:t>
            </a:r>
            <a:r>
              <a:rPr lang="hu-HU" sz="1400" dirty="0" err="1" smtClean="0"/>
              <a:t>Dordrecht</a:t>
            </a:r>
            <a:r>
              <a:rPr lang="hu-HU" sz="1400" dirty="0" smtClean="0"/>
              <a:t>, Springer.</a:t>
            </a:r>
          </a:p>
          <a:p>
            <a:pPr marL="0" indent="-457200">
              <a:buNone/>
            </a:pPr>
            <a:r>
              <a:rPr lang="en-US" sz="1400" dirty="0"/>
              <a:t>É. Kiss Katalin 2014. The evolution of functional left peripheries in the Hungarian sentence. In: É. Kiss, Katalin (</a:t>
            </a:r>
            <a:r>
              <a:rPr lang="en-US" sz="1400" dirty="0" err="1"/>
              <a:t>ed</a:t>
            </a:r>
            <a:r>
              <a:rPr lang="en-US" sz="1400" dirty="0" smtClean="0"/>
              <a:t>)</a:t>
            </a:r>
            <a:r>
              <a:rPr lang="hu-HU" sz="1400" dirty="0" smtClean="0"/>
              <a:t>,</a:t>
            </a:r>
            <a:r>
              <a:rPr lang="en-US" sz="1400" dirty="0" smtClean="0"/>
              <a:t> </a:t>
            </a:r>
            <a:r>
              <a:rPr lang="en-US" sz="1400" i="1" dirty="0"/>
              <a:t>The evolution of functional left peripheries in Hungarian </a:t>
            </a:r>
            <a:r>
              <a:rPr lang="en-US" sz="1400" i="1" dirty="0" smtClean="0"/>
              <a:t>syntax.</a:t>
            </a:r>
            <a:r>
              <a:rPr lang="hu-HU" sz="1400" i="1" dirty="0" smtClean="0"/>
              <a:t> </a:t>
            </a:r>
            <a:r>
              <a:rPr lang="hu-HU" sz="1400" dirty="0" smtClean="0"/>
              <a:t>Oxford, </a:t>
            </a:r>
            <a:r>
              <a:rPr lang="en-US" sz="1400" dirty="0" smtClean="0"/>
              <a:t>OUP. </a:t>
            </a:r>
            <a:endParaRPr lang="hu-HU" sz="1400" dirty="0" smtClean="0"/>
          </a:p>
          <a:p>
            <a:pPr marL="0" indent="-457200">
              <a:buNone/>
            </a:pPr>
            <a:r>
              <a:rPr lang="hu-HU" sz="1400" dirty="0" err="1" smtClean="0"/>
              <a:t>Gries</a:t>
            </a:r>
            <a:r>
              <a:rPr lang="hu-HU" sz="1400" dirty="0" smtClean="0"/>
              <a:t>, Stefan Thomas 2003.  </a:t>
            </a:r>
            <a:r>
              <a:rPr lang="hu-HU" sz="1400" i="1" dirty="0" err="1" smtClean="0"/>
              <a:t>Multifactorial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Analysis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in</a:t>
            </a:r>
            <a:r>
              <a:rPr lang="hu-HU" sz="1400" i="1" dirty="0" smtClean="0"/>
              <a:t> Corpus </a:t>
            </a:r>
            <a:r>
              <a:rPr lang="hu-HU" sz="1400" i="1" dirty="0" err="1" smtClean="0"/>
              <a:t>Linguistics</a:t>
            </a:r>
            <a:r>
              <a:rPr lang="hu-HU" sz="1400" i="1" dirty="0" smtClean="0"/>
              <a:t>: A </a:t>
            </a:r>
            <a:r>
              <a:rPr lang="hu-HU" sz="1400" i="1" dirty="0" err="1" smtClean="0"/>
              <a:t>Study</a:t>
            </a:r>
            <a:r>
              <a:rPr lang="hu-HU" sz="1400" i="1" dirty="0" smtClean="0"/>
              <a:t> of </a:t>
            </a:r>
            <a:r>
              <a:rPr lang="hu-HU" sz="1400" i="1" dirty="0" err="1" smtClean="0"/>
              <a:t>Particle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Placement</a:t>
            </a:r>
            <a:r>
              <a:rPr lang="hu-HU" sz="1400" i="1" dirty="0" smtClean="0"/>
              <a:t>. </a:t>
            </a:r>
            <a:r>
              <a:rPr lang="hu-HU" sz="1400" dirty="0" smtClean="0"/>
              <a:t>New York / London, </a:t>
            </a:r>
            <a:r>
              <a:rPr lang="hu-HU" sz="1400" dirty="0" err="1" smtClean="0"/>
              <a:t>Continuum</a:t>
            </a:r>
            <a:r>
              <a:rPr lang="hu-HU" sz="1400" dirty="0" smtClean="0"/>
              <a:t>.</a:t>
            </a:r>
          </a:p>
          <a:p>
            <a:pPr marL="0" indent="-457200">
              <a:buNone/>
            </a:pPr>
            <a:r>
              <a:rPr lang="hu-HU" sz="1400" dirty="0" err="1" smtClean="0"/>
              <a:t>Gries</a:t>
            </a:r>
            <a:r>
              <a:rPr lang="hu-HU" sz="1400" dirty="0" smtClean="0"/>
              <a:t>, Stefan Thomas 2013.  </a:t>
            </a:r>
            <a:r>
              <a:rPr lang="hu-HU" sz="1400" i="1" dirty="0" err="1" smtClean="0"/>
              <a:t>Statistics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for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Linguistics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with</a:t>
            </a:r>
            <a:r>
              <a:rPr lang="hu-HU" sz="1400" i="1" dirty="0" smtClean="0"/>
              <a:t> R: A </a:t>
            </a:r>
            <a:r>
              <a:rPr lang="hu-HU" sz="1400" i="1" dirty="0" err="1" smtClean="0"/>
              <a:t>Practical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Introduction</a:t>
            </a:r>
            <a:r>
              <a:rPr lang="hu-HU" sz="1400" i="1" dirty="0" smtClean="0"/>
              <a:t>.</a:t>
            </a:r>
            <a:r>
              <a:rPr lang="hu-HU" sz="1400" dirty="0" smtClean="0"/>
              <a:t>  Berlin / Boston, De </a:t>
            </a:r>
            <a:r>
              <a:rPr lang="hu-HU" sz="1400" dirty="0" err="1" smtClean="0"/>
              <a:t>Gruyter</a:t>
            </a:r>
            <a:r>
              <a:rPr lang="hu-HU" sz="1400" dirty="0" smtClean="0"/>
              <a:t> </a:t>
            </a:r>
            <a:r>
              <a:rPr lang="hu-HU" sz="1400" dirty="0" err="1" smtClean="0"/>
              <a:t>Mouton</a:t>
            </a:r>
            <a:r>
              <a:rPr lang="hu-HU" sz="1400" dirty="0" smtClean="0"/>
              <a:t>. </a:t>
            </a:r>
            <a:endParaRPr lang="hu-HU" sz="1400" dirty="0"/>
          </a:p>
          <a:p>
            <a:pPr marL="0" indent="-457200" algn="just">
              <a:buNone/>
            </a:pPr>
            <a:r>
              <a:rPr lang="hu-HU" sz="1400" dirty="0" err="1" smtClean="0"/>
              <a:t>Gries</a:t>
            </a:r>
            <a:r>
              <a:rPr lang="hu-HU" sz="1400" dirty="0" smtClean="0"/>
              <a:t>, Stefan Thomas 2014. </a:t>
            </a:r>
            <a:r>
              <a:rPr lang="hu-HU" sz="1400" dirty="0" err="1" smtClean="0"/>
              <a:t>Frequency</a:t>
            </a:r>
            <a:r>
              <a:rPr lang="hu-HU" sz="1400" dirty="0" smtClean="0"/>
              <a:t> </a:t>
            </a:r>
            <a:r>
              <a:rPr lang="hu-HU" sz="1400" dirty="0" err="1"/>
              <a:t>t</a:t>
            </a:r>
            <a:r>
              <a:rPr lang="hu-HU" sz="1400" dirty="0" err="1" smtClean="0"/>
              <a:t>ables</a:t>
            </a:r>
            <a:r>
              <a:rPr lang="hu-HU" sz="1400" dirty="0" smtClean="0"/>
              <a:t>: </a:t>
            </a:r>
            <a:r>
              <a:rPr lang="hu-HU" sz="1400" dirty="0" err="1" smtClean="0"/>
              <a:t>Tests</a:t>
            </a:r>
            <a:r>
              <a:rPr lang="hu-HU" sz="1400" dirty="0" smtClean="0"/>
              <a:t>, </a:t>
            </a:r>
            <a:r>
              <a:rPr lang="hu-HU" sz="1400" dirty="0" err="1" smtClean="0"/>
              <a:t>effect</a:t>
            </a:r>
            <a:r>
              <a:rPr lang="hu-HU" sz="1400" dirty="0" smtClean="0"/>
              <a:t> </a:t>
            </a:r>
            <a:r>
              <a:rPr lang="hu-HU" sz="1400" dirty="0" err="1" smtClean="0"/>
              <a:t>sizes</a:t>
            </a:r>
            <a:r>
              <a:rPr lang="hu-HU" sz="1400" dirty="0" smtClean="0"/>
              <a:t>, and </a:t>
            </a:r>
            <a:r>
              <a:rPr lang="hu-HU" sz="1400" dirty="0" err="1" smtClean="0"/>
              <a:t>explorations</a:t>
            </a:r>
            <a:r>
              <a:rPr lang="hu-HU" sz="1400" dirty="0" smtClean="0"/>
              <a:t>. </a:t>
            </a:r>
            <a:r>
              <a:rPr lang="hu-HU" sz="1400" dirty="0" err="1" smtClean="0"/>
              <a:t>In</a:t>
            </a:r>
            <a:r>
              <a:rPr lang="hu-HU" sz="1400" dirty="0" smtClean="0"/>
              <a:t>: </a:t>
            </a:r>
            <a:r>
              <a:rPr lang="hu-HU" sz="1400" dirty="0" err="1" smtClean="0"/>
              <a:t>Glynn</a:t>
            </a:r>
            <a:r>
              <a:rPr lang="hu-HU" sz="1400" dirty="0" smtClean="0"/>
              <a:t>, Dylan – Robinson, </a:t>
            </a:r>
            <a:r>
              <a:rPr lang="hu-HU" sz="1400" dirty="0" err="1" smtClean="0"/>
              <a:t>Justyna</a:t>
            </a:r>
            <a:r>
              <a:rPr lang="hu-HU" sz="1400" dirty="0" smtClean="0"/>
              <a:t> A. (</a:t>
            </a:r>
            <a:r>
              <a:rPr lang="hu-HU" sz="1400" dirty="0" err="1" smtClean="0"/>
              <a:t>eds</a:t>
            </a:r>
            <a:r>
              <a:rPr lang="hu-HU" sz="1400" dirty="0" smtClean="0"/>
              <a:t>), </a:t>
            </a:r>
            <a:r>
              <a:rPr lang="hu-HU" sz="1400" i="1" dirty="0" smtClean="0"/>
              <a:t>Corpus </a:t>
            </a:r>
            <a:r>
              <a:rPr lang="hu-HU" sz="1400" i="1" dirty="0" err="1" smtClean="0"/>
              <a:t>Methods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for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Semantics</a:t>
            </a:r>
            <a:r>
              <a:rPr lang="hu-HU" sz="1400" i="1" dirty="0" smtClean="0"/>
              <a:t>: </a:t>
            </a:r>
            <a:r>
              <a:rPr lang="hu-HU" sz="1400" i="1" dirty="0" err="1" smtClean="0"/>
              <a:t>Quantitative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Studies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in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Polysemy</a:t>
            </a:r>
            <a:r>
              <a:rPr lang="hu-HU" sz="1400" i="1" dirty="0" smtClean="0"/>
              <a:t> and </a:t>
            </a:r>
            <a:r>
              <a:rPr lang="hu-HU" sz="1400" i="1" dirty="0" err="1" smtClean="0"/>
              <a:t>Synonymy</a:t>
            </a:r>
            <a:r>
              <a:rPr lang="hu-HU" sz="1400" i="1" dirty="0" smtClean="0"/>
              <a:t>. </a:t>
            </a:r>
            <a:r>
              <a:rPr lang="hu-HU" sz="1400" dirty="0" smtClean="0"/>
              <a:t>Amsterdam / Philadelphia, John </a:t>
            </a:r>
            <a:r>
              <a:rPr lang="hu-HU" sz="1400" dirty="0" err="1" smtClean="0"/>
              <a:t>Bejnamins</a:t>
            </a:r>
            <a:r>
              <a:rPr lang="hu-HU" sz="1400" dirty="0" smtClean="0"/>
              <a:t>. </a:t>
            </a:r>
          </a:p>
          <a:p>
            <a:pPr marL="0" indent="-457200">
              <a:buNone/>
            </a:pPr>
            <a:r>
              <a:rPr lang="hu-HU" sz="1400" dirty="0"/>
              <a:t>Hegedűs, Veronika </a:t>
            </a:r>
            <a:r>
              <a:rPr lang="hu-HU" sz="1400" dirty="0" smtClean="0"/>
              <a:t>(2015). A </a:t>
            </a:r>
            <a:r>
              <a:rPr lang="hu-HU" sz="1400" dirty="0"/>
              <a:t>predikátummozgatás megszilárdulása: Az ige-igekötő szórend és igemódosítók az ómagyarban. </a:t>
            </a:r>
            <a:r>
              <a:rPr lang="hu-HU" sz="1400" dirty="0" err="1" smtClean="0"/>
              <a:t>In</a:t>
            </a:r>
            <a:r>
              <a:rPr lang="hu-HU" sz="1400" dirty="0" smtClean="0"/>
              <a:t>: Kenesei, </a:t>
            </a:r>
            <a:r>
              <a:rPr lang="hu-HU" sz="1400" dirty="0"/>
              <a:t>István – É. </a:t>
            </a:r>
            <a:r>
              <a:rPr lang="hu-HU" sz="1400" dirty="0" smtClean="0"/>
              <a:t>Kiss, </a:t>
            </a:r>
            <a:r>
              <a:rPr lang="hu-HU" sz="1400" dirty="0"/>
              <a:t>Katalin </a:t>
            </a:r>
            <a:r>
              <a:rPr lang="hu-HU" sz="1400" dirty="0" smtClean="0"/>
              <a:t>(</a:t>
            </a:r>
            <a:r>
              <a:rPr lang="hu-HU" sz="1400" dirty="0" err="1" smtClean="0"/>
              <a:t>eds</a:t>
            </a:r>
            <a:r>
              <a:rPr lang="hu-HU" sz="1400" dirty="0" smtClean="0"/>
              <a:t>), </a:t>
            </a:r>
            <a:r>
              <a:rPr lang="hu-HU" sz="1400" i="1" dirty="0"/>
              <a:t>Általános Nyelvészeti Tanulmányok XXVII: </a:t>
            </a:r>
            <a:r>
              <a:rPr lang="hu-HU" sz="1400" i="1" dirty="0" err="1"/>
              <a:t>Diakrón</a:t>
            </a:r>
            <a:r>
              <a:rPr lang="hu-HU" sz="1400" i="1" dirty="0"/>
              <a:t> mondattani kutatások. </a:t>
            </a:r>
            <a:r>
              <a:rPr lang="hu-HU" sz="1400" dirty="0" smtClean="0"/>
              <a:t>Budapest, Akadémiai </a:t>
            </a:r>
            <a:r>
              <a:rPr lang="hu-HU" sz="1400" dirty="0"/>
              <a:t>Kiadó. </a:t>
            </a:r>
            <a:endParaRPr lang="hu-HU" sz="1400" dirty="0" smtClean="0"/>
          </a:p>
          <a:p>
            <a:pPr marL="0" indent="-457200">
              <a:buNone/>
            </a:pPr>
            <a:r>
              <a:rPr lang="hu-HU" sz="1400" dirty="0" err="1" smtClean="0"/>
              <a:t>Kalivoda</a:t>
            </a:r>
            <a:r>
              <a:rPr lang="hu-HU" sz="1400" dirty="0" smtClean="0"/>
              <a:t> 2017 [MS]. </a:t>
            </a:r>
            <a:r>
              <a:rPr lang="hu-HU" sz="1400" i="1" dirty="0" smtClean="0"/>
              <a:t>Az igekötős igék szintaxisa korpuszvezérelt megközelítésben</a:t>
            </a:r>
            <a:endParaRPr lang="hu-HU" sz="1400" dirty="0" smtClean="0"/>
          </a:p>
          <a:p>
            <a:pPr marL="0" indent="-457200">
              <a:buNone/>
            </a:pPr>
            <a:r>
              <a:rPr lang="hu-HU" sz="1400" dirty="0" err="1" smtClean="0"/>
              <a:t>Madas</a:t>
            </a:r>
            <a:r>
              <a:rPr lang="hu-HU" sz="1400" dirty="0" smtClean="0"/>
              <a:t> Edit 2002. Magyar nyelvű kódexirodalom (1440—1530</a:t>
            </a:r>
            <a:r>
              <a:rPr lang="hu-HU" sz="1400" dirty="0"/>
              <a:t>) </a:t>
            </a:r>
            <a:br>
              <a:rPr lang="hu-HU" sz="1400" dirty="0"/>
            </a:br>
            <a:r>
              <a:rPr lang="hu-HU" sz="1400" dirty="0"/>
              <a:t>http://www.corvina.oszk.hu/studies/madas2002-1-hun.htm</a:t>
            </a:r>
            <a:endParaRPr lang="hu-HU" sz="1400" dirty="0" smtClean="0"/>
          </a:p>
          <a:p>
            <a:pPr marL="0" indent="-457200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400262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Corpora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i="1" dirty="0"/>
              <a:t>Old Hungarian Corpus</a:t>
            </a:r>
            <a:endParaRPr lang="hu-HU" i="1" u="sng" dirty="0" smtClean="0">
              <a:hlinkClick r:id="rId2"/>
            </a:endParaRPr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://omagyarkorpusz.nytud.hu/en-intro.html</a:t>
            </a:r>
            <a:r>
              <a:rPr lang="en-GB" dirty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Simon, </a:t>
            </a:r>
            <a:r>
              <a:rPr lang="en-US" dirty="0" err="1"/>
              <a:t>Eszter</a:t>
            </a:r>
            <a:r>
              <a:rPr lang="en-US" dirty="0"/>
              <a:t> </a:t>
            </a:r>
            <a:r>
              <a:rPr lang="hu-HU" dirty="0" smtClean="0"/>
              <a:t>2014.</a:t>
            </a:r>
            <a:r>
              <a:rPr lang="en-US" dirty="0" smtClean="0"/>
              <a:t> </a:t>
            </a:r>
            <a:r>
              <a:rPr lang="en-US" dirty="0"/>
              <a:t>Corpus building from Old Hungarian codices. In: Katalin É. Kiss (ed</a:t>
            </a:r>
            <a:r>
              <a:rPr lang="en-US" dirty="0" smtClean="0"/>
              <a:t>.)</a:t>
            </a:r>
            <a:r>
              <a:rPr lang="hu-HU" dirty="0" smtClean="0"/>
              <a:t> 2014. </a:t>
            </a:r>
          </a:p>
          <a:p>
            <a:pPr marL="0" indent="0">
              <a:buNone/>
            </a:pPr>
            <a:r>
              <a:rPr lang="hu-HU" i="1" dirty="0" smtClean="0"/>
              <a:t>Corpus of </a:t>
            </a:r>
            <a:r>
              <a:rPr lang="hu-HU" i="1" dirty="0" err="1" smtClean="0"/>
              <a:t>Hungarian</a:t>
            </a:r>
            <a:r>
              <a:rPr lang="hu-HU" i="1" dirty="0" smtClean="0"/>
              <a:t> </a:t>
            </a:r>
            <a:r>
              <a:rPr lang="hu-HU" i="1" dirty="0" err="1" smtClean="0"/>
              <a:t>Historical</a:t>
            </a:r>
            <a:r>
              <a:rPr lang="hu-HU" i="1" dirty="0" smtClean="0"/>
              <a:t> </a:t>
            </a:r>
            <a:r>
              <a:rPr lang="hu-HU" i="1" dirty="0" err="1" smtClean="0"/>
              <a:t>Informal</a:t>
            </a:r>
            <a:r>
              <a:rPr lang="hu-HU" i="1" dirty="0" smtClean="0"/>
              <a:t> </a:t>
            </a:r>
            <a:r>
              <a:rPr lang="hu-HU" i="1" dirty="0" err="1" smtClean="0"/>
              <a:t>Texts</a:t>
            </a:r>
            <a:endParaRPr lang="hu-HU" i="1" dirty="0"/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http://tmk.nytud.hu/</a:t>
            </a:r>
            <a:r>
              <a:rPr lang="en-GB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Novák, Attila – Katalin Gugán – Mónika Varga – </a:t>
            </a:r>
            <a:r>
              <a:rPr lang="hu-HU" dirty="0" err="1" smtClean="0"/>
              <a:t>Adrienne</a:t>
            </a:r>
            <a:r>
              <a:rPr lang="hu-HU" dirty="0" smtClean="0"/>
              <a:t> Dömötör 2017. </a:t>
            </a:r>
            <a:r>
              <a:rPr lang="hu-HU" dirty="0" err="1" smtClean="0"/>
              <a:t>Creation</a:t>
            </a:r>
            <a:r>
              <a:rPr lang="hu-HU" dirty="0" smtClean="0"/>
              <a:t> of an </a:t>
            </a:r>
            <a:r>
              <a:rPr lang="hu-HU" dirty="0" err="1" smtClean="0"/>
              <a:t>annotated</a:t>
            </a:r>
            <a:r>
              <a:rPr lang="hu-HU" dirty="0" smtClean="0"/>
              <a:t> corpus of Old and </a:t>
            </a:r>
            <a:r>
              <a:rPr lang="hu-HU" dirty="0" err="1" smtClean="0"/>
              <a:t>Middle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court</a:t>
            </a:r>
            <a:r>
              <a:rPr lang="hu-HU" dirty="0" smtClean="0"/>
              <a:t> </a:t>
            </a:r>
            <a:r>
              <a:rPr lang="hu-HU" dirty="0" err="1" smtClean="0"/>
              <a:t>records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correspondence</a:t>
            </a:r>
            <a:r>
              <a:rPr lang="hu-HU" dirty="0" smtClean="0"/>
              <a:t>.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r>
              <a:rPr lang="hu-HU" dirty="0" smtClean="0"/>
              <a:t> and </a:t>
            </a:r>
            <a:r>
              <a:rPr lang="hu-HU" dirty="0" err="1" smtClean="0"/>
              <a:t>Evaluation</a:t>
            </a:r>
            <a:r>
              <a:rPr lang="hu-HU" dirty="0" smtClean="0"/>
              <a:t> 51: 1—28.</a:t>
            </a:r>
          </a:p>
          <a:p>
            <a:pPr marL="0" indent="0">
              <a:buNone/>
            </a:pPr>
            <a:r>
              <a:rPr lang="en-GB" i="1" dirty="0"/>
              <a:t>Hungarian Historical Corpus</a:t>
            </a:r>
            <a:endParaRPr lang="hu-HU" i="1" u="sng" dirty="0">
              <a:hlinkClick r:id="rId4"/>
            </a:endParaRPr>
          </a:p>
          <a:p>
            <a:pPr marL="0" indent="0">
              <a:buNone/>
            </a:pPr>
            <a:r>
              <a:rPr lang="en-GB" u="sng" dirty="0" smtClean="0">
                <a:hlinkClick r:id="rId4"/>
              </a:rPr>
              <a:t>http</a:t>
            </a:r>
            <a:r>
              <a:rPr lang="en-GB" u="sng" dirty="0">
                <a:hlinkClick r:id="rId4"/>
              </a:rPr>
              <a:t>://</a:t>
            </a:r>
            <a:r>
              <a:rPr lang="en-GB" u="sng" dirty="0" smtClean="0">
                <a:hlinkClick r:id="rId4"/>
              </a:rPr>
              <a:t>clara.nytud.hu/mtsz/run.cgi/first_form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Sass, </a:t>
            </a:r>
            <a:r>
              <a:rPr lang="hu-HU" dirty="0"/>
              <a:t>Bálint </a:t>
            </a:r>
            <a:r>
              <a:rPr lang="hu-HU" dirty="0" smtClean="0"/>
              <a:t>2017. </a:t>
            </a:r>
            <a:r>
              <a:rPr lang="hu-HU" dirty="0"/>
              <a:t>Keresés korpuszban: a kibővített Magyar történeti szövegtár új keresőfelülete.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smtClean="0"/>
              <a:t>Forgács Tamás – Németh Miklós – Sinkovics </a:t>
            </a:r>
            <a:r>
              <a:rPr lang="hu-HU" dirty="0"/>
              <a:t>Balázs (</a:t>
            </a:r>
            <a:r>
              <a:rPr lang="hu-HU" dirty="0" err="1"/>
              <a:t>szerk</a:t>
            </a:r>
            <a:r>
              <a:rPr lang="hu-HU" dirty="0" smtClean="0"/>
              <a:t>), </a:t>
            </a:r>
            <a:r>
              <a:rPr lang="hu-HU" i="1" dirty="0"/>
              <a:t>A nyelvtörténeti kutatások újabb eredményei IX. </a:t>
            </a:r>
            <a:r>
              <a:rPr lang="hu-HU" dirty="0"/>
              <a:t>SZTE Magyar Nyelvészeti Tanszék. Szeged.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5272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 smtClean="0"/>
              <a:t>Thank</a:t>
            </a:r>
            <a:r>
              <a:rPr lang="hu-HU" i="1" dirty="0" smtClean="0"/>
              <a:t> </a:t>
            </a:r>
            <a:r>
              <a:rPr lang="hu-HU" i="1" dirty="0" err="1" smtClean="0"/>
              <a:t>you</a:t>
            </a:r>
            <a:r>
              <a:rPr lang="hu-HU" i="1" dirty="0" smtClean="0"/>
              <a:t> </a:t>
            </a: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your</a:t>
            </a:r>
            <a:r>
              <a:rPr lang="hu-HU" i="1" dirty="0" smtClean="0"/>
              <a:t> </a:t>
            </a:r>
            <a:r>
              <a:rPr lang="hu-HU" i="1" dirty="0" err="1" smtClean="0"/>
              <a:t>attention</a:t>
            </a:r>
            <a:r>
              <a:rPr lang="hu-HU" i="1" dirty="0" smtClean="0"/>
              <a:t>!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r">
              <a:buNone/>
            </a:pPr>
            <a:r>
              <a:rPr lang="hu-HU" i="1" dirty="0" smtClean="0"/>
              <a:t>Köszönöm a figyelmet!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7720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866775"/>
            <a:ext cx="4371975" cy="512445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331640" y="599122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(É</a:t>
            </a:r>
            <a:r>
              <a:rPr lang="hu-HU" dirty="0" smtClean="0"/>
              <a:t>. Kiss 2008: 8</a:t>
            </a:r>
            <a:r>
              <a:rPr lang="hu-HU" dirty="0" smtClean="0"/>
              <a:t>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31640" y="3501008"/>
            <a:ext cx="105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NegP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2195736" y="3140968"/>
            <a:ext cx="2160240" cy="5447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2051720" y="2060848"/>
            <a:ext cx="1728192" cy="1352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églalap 4"/>
          <p:cNvSpPr/>
          <p:nvPr/>
        </p:nvSpPr>
        <p:spPr>
          <a:xfrm>
            <a:off x="2699792" y="1124744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7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/>
              <a:t>Modifiers</a:t>
            </a:r>
            <a:r>
              <a:rPr lang="hu-HU" dirty="0"/>
              <a:t>: </a:t>
            </a:r>
            <a:r>
              <a:rPr lang="hu-HU" dirty="0" err="1"/>
              <a:t>examples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213934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VM </a:t>
                      </a:r>
                      <a:r>
                        <a:rPr lang="hu-HU" dirty="0" err="1" smtClean="0"/>
                        <a:t>category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Neutral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sentence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Negative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sentence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verbal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prefix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el</a:t>
                      </a:r>
                      <a:r>
                        <a:rPr lang="hu-HU" dirty="0" err="1" smtClean="0"/>
                        <a:t>-olvas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away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read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olvas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el</a:t>
                      </a:r>
                      <a:r>
                        <a:rPr lang="hu-HU" baseline="0" dirty="0" smtClean="0"/>
                        <a:t/>
                      </a:r>
                      <a:br>
                        <a:rPr lang="hu-HU" baseline="0" dirty="0" smtClean="0"/>
                      </a:br>
                      <a:r>
                        <a:rPr lang="hu-HU" baseline="0" dirty="0" err="1" smtClean="0"/>
                        <a:t>not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read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away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bare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nominal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objects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könyvet</a:t>
                      </a:r>
                      <a:r>
                        <a:rPr lang="hu-HU" dirty="0" smtClean="0"/>
                        <a:t> olvas</a:t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book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read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olvas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könyvet</a:t>
                      </a:r>
                      <a:br>
                        <a:rPr lang="hu-HU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read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book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bare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nominal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subjects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vendég </a:t>
                      </a:r>
                      <a:r>
                        <a:rPr lang="hu-HU" dirty="0" smtClean="0"/>
                        <a:t>érkezett</a:t>
                      </a:r>
                    </a:p>
                    <a:p>
                      <a:r>
                        <a:rPr lang="hu-HU" dirty="0" err="1" smtClean="0"/>
                        <a:t>guest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arrived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érkezett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vendég</a:t>
                      </a:r>
                    </a:p>
                    <a:p>
                      <a:r>
                        <a:rPr lang="hu-HU" baseline="0" dirty="0" err="1" smtClean="0"/>
                        <a:t>not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arrived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guest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bare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nominal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oblique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complements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ágyban</a:t>
                      </a:r>
                      <a:r>
                        <a:rPr lang="hu-HU" dirty="0" smtClean="0"/>
                        <a:t> maradt</a:t>
                      </a:r>
                    </a:p>
                    <a:p>
                      <a:r>
                        <a:rPr lang="hu-HU" dirty="0" err="1" smtClean="0"/>
                        <a:t>bed.Loc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stay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maradt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ágyban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stay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bed.Loc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predicative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nouns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tanár</a:t>
                      </a:r>
                      <a:r>
                        <a:rPr lang="hu-HU" baseline="0" dirty="0" smtClean="0"/>
                        <a:t> volt</a:t>
                      </a:r>
                      <a:br>
                        <a:rPr lang="hu-HU" baseline="0" dirty="0" smtClean="0"/>
                      </a:br>
                      <a:r>
                        <a:rPr lang="hu-HU" baseline="0" dirty="0" err="1" smtClean="0"/>
                        <a:t>teacher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was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volt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tanár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was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teacher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predicative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adjectives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híres </a:t>
                      </a:r>
                      <a:r>
                        <a:rPr lang="hu-HU" dirty="0" smtClean="0"/>
                        <a:t>volt</a:t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famous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was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volt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híres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was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famous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bare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indefinites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olvasni</a:t>
                      </a:r>
                      <a:r>
                        <a:rPr lang="hu-HU" dirty="0" smtClean="0"/>
                        <a:t> fog</a:t>
                      </a:r>
                    </a:p>
                    <a:p>
                      <a:r>
                        <a:rPr lang="hu-HU" dirty="0" err="1" smtClean="0"/>
                        <a:t>read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will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fog 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olvasni</a:t>
                      </a:r>
                    </a:p>
                    <a:p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will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read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diachronic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r>
              <a:rPr lang="hu-HU" dirty="0" smtClean="0"/>
              <a:t>: </a:t>
            </a:r>
            <a:r>
              <a:rPr lang="hu-HU" dirty="0" err="1" smtClean="0"/>
              <a:t>negation</a:t>
            </a:r>
            <a:r>
              <a:rPr lang="hu-HU" dirty="0" smtClean="0"/>
              <a:t> (É. Kiss 2014)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Proto-Hungarian</a:t>
            </a:r>
            <a:r>
              <a:rPr lang="hu-HU" dirty="0" smtClean="0"/>
              <a:t> (1000 B.C. – 896 A.D.):</a:t>
            </a:r>
            <a:br>
              <a:rPr lang="hu-HU" dirty="0" smtClean="0"/>
            </a:br>
            <a:r>
              <a:rPr lang="hu-HU" dirty="0" smtClean="0"/>
              <a:t>S O </a:t>
            </a:r>
            <a:r>
              <a:rPr lang="hu-HU" dirty="0" err="1" smtClean="0"/>
              <a:t>Neg</a:t>
            </a:r>
            <a:r>
              <a:rPr lang="hu-HU" dirty="0" smtClean="0"/>
              <a:t> V </a:t>
            </a:r>
          </a:p>
          <a:p>
            <a:r>
              <a:rPr lang="hu-HU" dirty="0" err="1" smtClean="0"/>
              <a:t>Ob-Ugric</a:t>
            </a:r>
            <a:r>
              <a:rPr lang="hu-HU" dirty="0" smtClean="0"/>
              <a:t> </a:t>
            </a:r>
            <a:r>
              <a:rPr lang="hu-HU" dirty="0" err="1" smtClean="0"/>
              <a:t>parallels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: </a:t>
            </a:r>
            <a:r>
              <a:rPr lang="hu-HU" dirty="0" err="1" smtClean="0"/>
              <a:t>left-adjoinded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 → VM – NEG - V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(</a:t>
            </a:r>
            <a:r>
              <a:rPr lang="hu-HU" dirty="0" err="1" smtClean="0"/>
              <a:t>conservative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)</a:t>
            </a:r>
          </a:p>
        </p:txBody>
      </p:sp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33056"/>
            <a:ext cx="2376264" cy="1974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4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The </a:t>
            </a:r>
            <a:r>
              <a:rPr lang="hu-HU" dirty="0" err="1"/>
              <a:t>diachronic</a:t>
            </a:r>
            <a:r>
              <a:rPr lang="hu-HU" dirty="0"/>
              <a:t> </a:t>
            </a:r>
            <a:r>
              <a:rPr lang="hu-HU" dirty="0" err="1"/>
              <a:t>background</a:t>
            </a:r>
            <a:r>
              <a:rPr lang="hu-HU" dirty="0"/>
              <a:t>: </a:t>
            </a:r>
            <a:r>
              <a:rPr lang="hu-HU" dirty="0" err="1"/>
              <a:t>negation</a:t>
            </a:r>
            <a:r>
              <a:rPr lang="hu-HU" dirty="0"/>
              <a:t> (É. Kiss 2014)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Early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projections</a:t>
            </a:r>
            <a:r>
              <a:rPr lang="hu-HU" dirty="0" smtClean="0"/>
              <a:t> </a:t>
            </a:r>
            <a:r>
              <a:rPr lang="hu-HU" dirty="0" err="1" smtClean="0"/>
              <a:t>including</a:t>
            </a:r>
            <a:r>
              <a:rPr lang="hu-HU" dirty="0" smtClean="0"/>
              <a:t> </a:t>
            </a:r>
            <a:r>
              <a:rPr lang="hu-HU" dirty="0" err="1" smtClean="0"/>
              <a:t>NegP</a:t>
            </a:r>
            <a:endParaRPr lang="hu-HU" dirty="0" smtClean="0"/>
          </a:p>
          <a:p>
            <a:r>
              <a:rPr lang="hu-HU" dirty="0" err="1" smtClean="0"/>
              <a:t>Non-obligatory</a:t>
            </a:r>
            <a:r>
              <a:rPr lang="hu-HU" dirty="0" smtClean="0"/>
              <a:t> </a:t>
            </a:r>
            <a:r>
              <a:rPr lang="hu-HU" dirty="0" err="1" smtClean="0"/>
              <a:t>movement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elicited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</a:t>
            </a:r>
            <a:r>
              <a:rPr lang="hu-HU" dirty="0" smtClean="0"/>
              <a:t> </a:t>
            </a:r>
            <a:r>
              <a:rPr lang="hu-HU" dirty="0" err="1" smtClean="0"/>
              <a:t>head</a:t>
            </a:r>
            <a:r>
              <a:rPr lang="hu-HU" dirty="0" smtClean="0"/>
              <a:t> → NEG-V-VM</a:t>
            </a:r>
            <a:br>
              <a:rPr lang="hu-HU" dirty="0" smtClean="0"/>
            </a:br>
            <a:r>
              <a:rPr lang="hu-HU" dirty="0" smtClean="0"/>
              <a:t>				(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1.) 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5526"/>
            <a:ext cx="3096344" cy="2119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The </a:t>
            </a:r>
            <a:r>
              <a:rPr lang="hu-HU" dirty="0" err="1"/>
              <a:t>diachronic</a:t>
            </a:r>
            <a:r>
              <a:rPr lang="hu-HU" dirty="0"/>
              <a:t> </a:t>
            </a:r>
            <a:r>
              <a:rPr lang="hu-HU" dirty="0" err="1"/>
              <a:t>background</a:t>
            </a:r>
            <a:r>
              <a:rPr lang="hu-HU" dirty="0"/>
              <a:t>: </a:t>
            </a:r>
            <a:r>
              <a:rPr lang="hu-HU" dirty="0" err="1"/>
              <a:t>negation</a:t>
            </a:r>
            <a:r>
              <a:rPr lang="hu-HU" dirty="0"/>
              <a:t> (É. Kiss 2014)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Final</a:t>
            </a:r>
            <a:r>
              <a:rPr lang="hu-HU" dirty="0" smtClean="0"/>
              <a:t> </a:t>
            </a:r>
            <a:r>
              <a:rPr lang="hu-HU" dirty="0" err="1" smtClean="0"/>
              <a:t>step</a:t>
            </a:r>
            <a:r>
              <a:rPr lang="hu-HU" dirty="0" smtClean="0"/>
              <a:t>: </a:t>
            </a:r>
            <a:r>
              <a:rPr lang="hu-HU" dirty="0" err="1" smtClean="0"/>
              <a:t>reanalysis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moved</a:t>
            </a:r>
            <a:r>
              <a:rPr lang="hu-HU" dirty="0" smtClean="0"/>
              <a:t> </a:t>
            </a:r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endParaRPr lang="hu-HU" dirty="0"/>
          </a:p>
          <a:p>
            <a:r>
              <a:rPr lang="hu-HU" dirty="0" err="1" smtClean="0"/>
              <a:t>Result</a:t>
            </a:r>
            <a:r>
              <a:rPr lang="hu-HU" dirty="0" smtClean="0"/>
              <a:t>: </a:t>
            </a:r>
            <a:br>
              <a:rPr lang="hu-HU" dirty="0" smtClean="0"/>
            </a:b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: </a:t>
            </a:r>
            <a:r>
              <a:rPr lang="hu-HU" dirty="0" err="1" smtClean="0"/>
              <a:t>base-generated</a:t>
            </a:r>
            <a:r>
              <a:rPr lang="hu-HU" dirty="0" smtClean="0"/>
              <a:t> </a:t>
            </a:r>
            <a:r>
              <a:rPr lang="hu-HU" dirty="0" err="1" smtClean="0"/>
              <a:t>under</a:t>
            </a:r>
            <a:r>
              <a:rPr lang="hu-HU" dirty="0" smtClean="0"/>
              <a:t> </a:t>
            </a:r>
            <a:r>
              <a:rPr lang="hu-HU" dirty="0" err="1" smtClean="0"/>
              <a:t>Spec</a:t>
            </a:r>
            <a:r>
              <a:rPr lang="hu-HU" dirty="0" smtClean="0"/>
              <a:t>,</a:t>
            </a:r>
            <a:r>
              <a:rPr lang="hu-HU" dirty="0" err="1" smtClean="0"/>
              <a:t>NegP</a:t>
            </a:r>
            <a:r>
              <a:rPr lang="hu-HU" dirty="0" smtClean="0"/>
              <a:t>;</a:t>
            </a:r>
            <a:br>
              <a:rPr lang="hu-HU" dirty="0" smtClean="0"/>
            </a:br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: </a:t>
            </a:r>
            <a:r>
              <a:rPr lang="hu-HU" dirty="0" err="1" smtClean="0"/>
              <a:t>movement</a:t>
            </a:r>
            <a:r>
              <a:rPr lang="hu-HU" dirty="0" smtClean="0"/>
              <a:t> </a:t>
            </a:r>
            <a:r>
              <a:rPr lang="hu-HU" dirty="0" err="1" smtClean="0"/>
              <a:t>elicited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r>
              <a:rPr lang="hu-HU" dirty="0" smtClean="0"/>
              <a:t> → NEG – V – VM</a:t>
            </a:r>
            <a:br>
              <a:rPr lang="hu-HU" dirty="0" smtClean="0"/>
            </a:br>
            <a:r>
              <a:rPr lang="hu-HU" dirty="0" smtClean="0"/>
              <a:t>			(</a:t>
            </a:r>
            <a:r>
              <a:rPr lang="hu-HU" dirty="0" err="1" smtClean="0"/>
              <a:t>innovative</a:t>
            </a:r>
            <a:r>
              <a:rPr lang="hu-HU" dirty="0" smtClean="0"/>
              <a:t> </a:t>
            </a:r>
            <a:r>
              <a:rPr lang="hu-HU" dirty="0" err="1" smtClean="0"/>
              <a:t>pattern</a:t>
            </a:r>
            <a:r>
              <a:rPr lang="hu-HU" dirty="0" smtClean="0"/>
              <a:t> 2.)</a:t>
            </a:r>
          </a:p>
          <a:p>
            <a:r>
              <a:rPr lang="hu-HU" dirty="0" err="1" smtClean="0"/>
              <a:t>Assumed</a:t>
            </a:r>
            <a:r>
              <a:rPr lang="hu-HU" dirty="0" smtClean="0"/>
              <a:t> </a:t>
            </a:r>
            <a:r>
              <a:rPr lang="hu-HU" dirty="0" err="1" smtClean="0"/>
              <a:t>reason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reanalysis</a:t>
            </a:r>
            <a:r>
              <a:rPr lang="hu-HU" dirty="0" smtClean="0"/>
              <a:t>: </a:t>
            </a:r>
            <a:r>
              <a:rPr lang="hu-HU" dirty="0" err="1" smtClean="0"/>
              <a:t>growing</a:t>
            </a:r>
            <a:r>
              <a:rPr lang="hu-HU" dirty="0" smtClean="0"/>
              <a:t> </a:t>
            </a:r>
            <a:r>
              <a:rPr lang="hu-HU" dirty="0" err="1" smtClean="0"/>
              <a:t>frequency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optional</a:t>
            </a:r>
            <a:r>
              <a:rPr lang="hu-HU" dirty="0" smtClean="0"/>
              <a:t> </a:t>
            </a:r>
            <a:r>
              <a:rPr lang="hu-HU" dirty="0" err="1" smtClean="0"/>
              <a:t>movement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07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8816</TotalTime>
  <Words>2231</Words>
  <Application>Microsoft Office PowerPoint</Application>
  <PresentationFormat>Diavetítés a képernyőre (4:3 oldalarány)</PresentationFormat>
  <Paragraphs>464</Paragraphs>
  <Slides>42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3" baseType="lpstr">
      <vt:lpstr>Office-téma</vt:lpstr>
      <vt:lpstr>Stable variation and change in Hungarian negative sentences</vt:lpstr>
      <vt:lpstr>Negation in Modern Hungarian</vt:lpstr>
      <vt:lpstr>Overview</vt:lpstr>
      <vt:lpstr>Modern Hungarian (É. Kiss 2002, 2008)</vt:lpstr>
      <vt:lpstr>PowerPoint bemutató</vt:lpstr>
      <vt:lpstr>Verbal Modifiers: examples</vt:lpstr>
      <vt:lpstr>The diachronic background: negation (É. Kiss 2014)</vt:lpstr>
      <vt:lpstr>The diachronic background: negation (É. Kiss 2014)</vt:lpstr>
      <vt:lpstr>The diachronic background: negation (É. Kiss 2014)</vt:lpstr>
      <vt:lpstr>Factors assumed to influence speakers’ choice</vt:lpstr>
      <vt:lpstr>I. Stable variation and change</vt:lpstr>
      <vt:lpstr>Old Hungarian: background and sources</vt:lpstr>
      <vt:lpstr>Old Hungarian: stable variation and an exception</vt:lpstr>
      <vt:lpstr>The mistery of the Hussite Bible</vt:lpstr>
      <vt:lpstr>Middle Hungarian: background and sources</vt:lpstr>
      <vt:lpstr>Socio-cultural bacground: irrelevant</vt:lpstr>
      <vt:lpstr>Dialectal background: irrelevant</vt:lpstr>
      <vt:lpstr>Early Modern Hungarian</vt:lpstr>
      <vt:lpstr>Late Middle and Early Modern Hungarian data: meg in negative sentences</vt:lpstr>
      <vt:lpstr>PowerPoint bemutató</vt:lpstr>
      <vt:lpstr>PowerPoint bemutató</vt:lpstr>
      <vt:lpstr>PowerPoint bemutató</vt:lpstr>
      <vt:lpstr>Interim conclusions</vt:lpstr>
      <vt:lpstr>II. Focus on the individual in the period of stable variation</vt:lpstr>
      <vt:lpstr>Factors</vt:lpstr>
      <vt:lpstr>Methods and results</vt:lpstr>
      <vt:lpstr>Type of the verb modifier</vt:lpstr>
      <vt:lpstr>Simplifying the category of VM</vt:lpstr>
      <vt:lpstr>Negative pronoun</vt:lpstr>
      <vt:lpstr>Clause type</vt:lpstr>
      <vt:lpstr>Clause type</vt:lpstr>
      <vt:lpstr>Non-finites</vt:lpstr>
      <vt:lpstr>Subordinate sentences</vt:lpstr>
      <vt:lpstr>The grey zone</vt:lpstr>
      <vt:lpstr>A clue: the particle is</vt:lpstr>
      <vt:lpstr>A clue: the particle is</vt:lpstr>
      <vt:lpstr>A clue: the particle is</vt:lpstr>
      <vt:lpstr>Conclusions</vt:lpstr>
      <vt:lpstr>Acknowledgements</vt:lpstr>
      <vt:lpstr>References</vt:lpstr>
      <vt:lpstr>Corpora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Gugán Katalin</dc:creator>
  <cp:lastModifiedBy>Gugán Katalin</cp:lastModifiedBy>
  <cp:revision>126</cp:revision>
  <dcterms:created xsi:type="dcterms:W3CDTF">2017-05-22T13:17:32Z</dcterms:created>
  <dcterms:modified xsi:type="dcterms:W3CDTF">2017-07-10T10:56:43Z</dcterms:modified>
</cp:coreProperties>
</file>