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4" r:id="rId3"/>
    <p:sldId id="317" r:id="rId4"/>
    <p:sldId id="307" r:id="rId5"/>
    <p:sldId id="314" r:id="rId6"/>
    <p:sldId id="306" r:id="rId7"/>
    <p:sldId id="288" r:id="rId8"/>
    <p:sldId id="318" r:id="rId9"/>
    <p:sldId id="319" r:id="rId10"/>
    <p:sldId id="320" r:id="rId11"/>
    <p:sldId id="338" r:id="rId12"/>
    <p:sldId id="339" r:id="rId13"/>
    <p:sldId id="285" r:id="rId14"/>
    <p:sldId id="308" r:id="rId15"/>
    <p:sldId id="287" r:id="rId16"/>
    <p:sldId id="269" r:id="rId17"/>
    <p:sldId id="292" r:id="rId18"/>
    <p:sldId id="332" r:id="rId19"/>
    <p:sldId id="315" r:id="rId20"/>
    <p:sldId id="273" r:id="rId21"/>
    <p:sldId id="293" r:id="rId22"/>
    <p:sldId id="301" r:id="rId23"/>
    <p:sldId id="294" r:id="rId24"/>
    <p:sldId id="295" r:id="rId25"/>
    <p:sldId id="323" r:id="rId26"/>
    <p:sldId id="340" r:id="rId27"/>
    <p:sldId id="325" r:id="rId28"/>
    <p:sldId id="326" r:id="rId29"/>
    <p:sldId id="327" r:id="rId30"/>
    <p:sldId id="275" r:id="rId31"/>
    <p:sldId id="279" r:id="rId32"/>
    <p:sldId id="276" r:id="rId33"/>
    <p:sldId id="328" r:id="rId34"/>
    <p:sldId id="334" r:id="rId35"/>
    <p:sldId id="337" r:id="rId36"/>
    <p:sldId id="333" r:id="rId37"/>
    <p:sldId id="335" r:id="rId38"/>
    <p:sldId id="336" r:id="rId39"/>
    <p:sldId id="341" r:id="rId40"/>
  </p:sldIdLst>
  <p:sldSz cx="9144000" cy="6858000" type="screen4x3"/>
  <p:notesSz cx="9866313" cy="67357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6174-6AD3-4946-93DA-AAA5AF4D06AD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E692C-9BAC-4FCD-9B60-2287AD639E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727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1C877-AC66-4690-A597-4778B3032BDB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5D078-A479-419C-B3D0-4FFE4A122C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89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3376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58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9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96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6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440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950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297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827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19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054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328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442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836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7679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979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873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1046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343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5810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00871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93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813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842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1664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0027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5336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0442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0070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2169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7000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4571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399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960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063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495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75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49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D078-A479-419C-B3D0-4FFE4A122CE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786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54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3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765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9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48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406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3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7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0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3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28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7CEC-CD5E-48A1-BB04-2CBBA1204459}" type="datetimeFigureOut">
              <a:rPr lang="hu-HU" smtClean="0"/>
              <a:t>2018.01.15.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E8C1-8F6F-4BA7-9832-FE1ADFA439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14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omagyarkorpusz.nytud.hu/en-intro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ara.nytud.hu/mtsz/run.cgi/first_form" TargetMode="External"/><Relationship Id="rId4" Type="http://schemas.openxmlformats.org/officeDocument/2006/relationships/hyperlink" Target="http://tmk.nytud.hu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.upenn.edu/~kroch/online-frame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magyar tagadó mondatok története és a nyelvi változások modelljei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Gugán Katalin</a:t>
            </a:r>
          </a:p>
          <a:p>
            <a:r>
              <a:rPr lang="hu-HU" dirty="0" smtClean="0"/>
              <a:t>MTA Nyelvtudományi Intézet</a:t>
            </a:r>
          </a:p>
          <a:p>
            <a:r>
              <a:rPr lang="hu-HU" dirty="0" smtClean="0"/>
              <a:t>Nyelvtudományi Társaság, 2017. 11. 21.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37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Összevetés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771957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2432"/>
                <a:gridCol w="1440160"/>
                <a:gridCol w="1800200"/>
                <a:gridCol w="2376264"/>
                <a:gridCol w="1810544"/>
              </a:tblGrid>
              <a:tr h="567382">
                <a:tc>
                  <a:txBody>
                    <a:bodyPr/>
                    <a:lstStyle/>
                    <a:p>
                      <a:r>
                        <a:rPr lang="hu-HU" dirty="0" smtClean="0"/>
                        <a:t>Típus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szórend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mtClean="0"/>
                        <a:t>minta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szinkrón levezetés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diakrón</a:t>
                      </a:r>
                      <a:r>
                        <a:rPr lang="hu-HU" dirty="0" smtClean="0"/>
                        <a:t> levezetés</a:t>
                      </a:r>
                      <a:endParaRPr lang="hu-HU" dirty="0"/>
                    </a:p>
                  </a:txBody>
                  <a:tcPr/>
                </a:tc>
              </a:tr>
              <a:tr h="56738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hu-H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70C0"/>
                          </a:solidFill>
                        </a:rPr>
                        <a:t>megszakított</a:t>
                      </a:r>
                      <a:endParaRPr lang="hu-H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1" dirty="0" smtClean="0">
                          <a:solidFill>
                            <a:srgbClr val="0070C0"/>
                          </a:solidFill>
                        </a:rPr>
                        <a:t>Meg nem tiltotta</a:t>
                      </a:r>
                      <a:endParaRPr lang="hu-H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70C0"/>
                          </a:solidFill>
                        </a:rPr>
                        <a:t>tagadószó</a:t>
                      </a:r>
                      <a:r>
                        <a:rPr lang="hu-HU" b="1" baseline="0" dirty="0" smtClean="0">
                          <a:solidFill>
                            <a:srgbClr val="0070C0"/>
                          </a:solidFill>
                        </a:rPr>
                        <a:t> csatolása</a:t>
                      </a:r>
                      <a:endParaRPr lang="hu-H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70C0"/>
                          </a:solidFill>
                        </a:rPr>
                        <a:t>örökség</a:t>
                      </a:r>
                      <a:br>
                        <a:rPr lang="hu-HU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hu-HU" b="1" dirty="0" smtClean="0">
                          <a:solidFill>
                            <a:srgbClr val="0070C0"/>
                          </a:solidFill>
                        </a:rPr>
                        <a:t>(konzervatív szerkezet)</a:t>
                      </a:r>
                      <a:endParaRPr lang="hu-H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738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A’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smtClean="0">
                          <a:solidFill>
                            <a:srgbClr val="00B050"/>
                          </a:solidFill>
                        </a:rPr>
                        <a:t>fordított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1" dirty="0" smtClean="0">
                          <a:solidFill>
                            <a:srgbClr val="00B050"/>
                          </a:solidFill>
                        </a:rPr>
                        <a:t>Nem tiltotta meg</a:t>
                      </a:r>
                      <a:endParaRPr lang="hu-HU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csatolt tagadószó+ige mozgatása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innováció: opcionális mozgatás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6738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fordított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1" dirty="0" smtClean="0">
                          <a:solidFill>
                            <a:srgbClr val="FF0000"/>
                          </a:solidFill>
                        </a:rPr>
                        <a:t>Nem</a:t>
                      </a:r>
                      <a:r>
                        <a:rPr lang="hu-HU" b="1" i="1" baseline="0" dirty="0" smtClean="0">
                          <a:solidFill>
                            <a:srgbClr val="FF0000"/>
                          </a:solidFill>
                        </a:rPr>
                        <a:t> tiltotta meg</a:t>
                      </a:r>
                      <a:endParaRPr lang="hu-HU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tagadószó közvetlen beillesztése + ige mozgatása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innováció:</a:t>
                      </a:r>
                      <a:br>
                        <a:rPr lang="hu-HU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reanalízis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3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Fontos!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 – </a:t>
            </a:r>
            <a:r>
              <a:rPr lang="hu-H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NEG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V </a:t>
            </a:r>
            <a:r>
              <a:rPr lang="hu-HU" dirty="0" smtClean="0"/>
              <a:t>elrendezés nem kizárólag a tagadás tulajdonságaiból következhet, az IM-jelölt elem lehet magasabb funkcionálisabb pozícióban is (kontrasztív topik, topik, fókusz); ez legkevésbé az igekötő esetében várható.</a:t>
            </a:r>
          </a:p>
          <a:p>
            <a:r>
              <a:rPr lang="hu-HU" dirty="0" smtClean="0"/>
              <a:t>A </a:t>
            </a:r>
            <a:r>
              <a:rPr lang="hu-HU" b="1" dirty="0" err="1" smtClean="0">
                <a:solidFill>
                  <a:srgbClr val="FF0000"/>
                </a:solidFill>
              </a:rPr>
              <a:t>NEG</a:t>
            </a:r>
            <a:r>
              <a:rPr lang="hu-HU" b="1" dirty="0" smtClean="0">
                <a:solidFill>
                  <a:srgbClr val="FF0000"/>
                </a:solidFill>
              </a:rPr>
              <a:t> – V – IM</a:t>
            </a:r>
            <a:r>
              <a:rPr lang="hu-HU" b="1" dirty="0" smtClean="0"/>
              <a:t> </a:t>
            </a:r>
            <a:r>
              <a:rPr lang="hu-HU" dirty="0" smtClean="0"/>
              <a:t>elrendezés sem kizárólag a tagadás tulajdonságaiból következhet: az igemódosító kategóriája is egy folyamatosan változó kategória, az is egy lehetőség, hogy az IM nem mozog a </a:t>
            </a:r>
            <a:r>
              <a:rPr lang="hu-HU" dirty="0" err="1" smtClean="0"/>
              <a:t>PredP</a:t>
            </a:r>
            <a:r>
              <a:rPr lang="hu-HU" dirty="0" smtClean="0"/>
              <a:t> specifikálójába, hanem az ige mögött marad. Ez úgyszintén legkevésbé az igekötő esetén várható (Hegedűs 2015 alapján).</a:t>
            </a:r>
          </a:p>
          <a:p>
            <a:pPr marL="0" indent="0">
              <a:buNone/>
            </a:pPr>
            <a:r>
              <a:rPr lang="hu-HU" dirty="0" smtClean="0"/>
              <a:t>---&gt; Indokolt az IM kategória csoportjainak részletesebb elemzése, illetve az igekötő és az egyéb igemódosítók összehasonlítása.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29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változatok változó viszonya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Stabil megoszlás, majd versengés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Elektronikus korpuszok – új távlatok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Könnyen hozzáférhető adatok, a korpusz méretétől függően akár igen nagy mennyiségben is;</a:t>
            </a:r>
          </a:p>
          <a:p>
            <a:r>
              <a:rPr lang="hu-HU" dirty="0" smtClean="0"/>
              <a:t>Ez részben új adatkezelési, feldolgozási és értékelési módszereket igényel;</a:t>
            </a:r>
          </a:p>
          <a:p>
            <a:r>
              <a:rPr lang="hu-HU" dirty="0" smtClean="0"/>
              <a:t>Kisebb az esély arra, hogy létező minták ne kerüljenek elő (véletlenszerű hiány), ill. a hapax adatok jelentőségének túlértékelésére; </a:t>
            </a:r>
          </a:p>
          <a:p>
            <a:r>
              <a:rPr lang="hu-HU" dirty="0" smtClean="0"/>
              <a:t>Ugyanakkor: ritkább </a:t>
            </a:r>
            <a:r>
              <a:rPr lang="hu-HU" dirty="0"/>
              <a:t>együttállások is </a:t>
            </a:r>
            <a:r>
              <a:rPr lang="hu-HU" dirty="0" smtClean="0"/>
              <a:t>kibányászhatók;</a:t>
            </a:r>
          </a:p>
          <a:p>
            <a:r>
              <a:rPr lang="hu-HU" dirty="0" smtClean="0"/>
              <a:t>Nagyobb biztonsággal lehet az előfordulási arányokat értelmezni;</a:t>
            </a:r>
          </a:p>
          <a:p>
            <a:r>
              <a:rPr lang="hu-HU" dirty="0" smtClean="0"/>
              <a:t>Különböző korpuszok összehasonlításában rejlő lehetőségek.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98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eddig gyűjtött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Kódexirodalom kora (az Ómagyar korpusz normalizált része + némi kézi gyűjtés alapján, VM típus itt: csak igekötő): két markáns csoport, az </a:t>
            </a:r>
            <a:r>
              <a:rPr lang="hu-HU" dirty="0" err="1" smtClean="0"/>
              <a:t>ú.n</a:t>
            </a:r>
            <a:r>
              <a:rPr lang="hu-HU" dirty="0" smtClean="0"/>
              <a:t>. Huszita biblia és a többi vizsgált kódex, az előbbiben a fordított szórend többsége, az utóbbiban a megszakítotté (69</a:t>
            </a:r>
            <a:r>
              <a:rPr lang="hu-HU" dirty="0"/>
              <a:t>– 97</a:t>
            </a:r>
            <a:r>
              <a:rPr lang="hu-HU" dirty="0" smtClean="0"/>
              <a:t>%)</a:t>
            </a:r>
          </a:p>
          <a:p>
            <a:r>
              <a:rPr lang="hu-HU" dirty="0" smtClean="0"/>
              <a:t>Történeti magánéleti korpusz: pici részben ómagyar, nagyobb részben </a:t>
            </a:r>
            <a:r>
              <a:rPr lang="hu-HU" dirty="0" err="1" smtClean="0"/>
              <a:t>középmagyar</a:t>
            </a:r>
            <a:r>
              <a:rPr lang="hu-HU" dirty="0" smtClean="0"/>
              <a:t> források, </a:t>
            </a:r>
            <a:r>
              <a:rPr lang="hu-HU" dirty="0" err="1" smtClean="0"/>
              <a:t>VM-típus</a:t>
            </a:r>
            <a:r>
              <a:rPr lang="hu-HU" dirty="0" smtClean="0"/>
              <a:t>: csak igekötő, a megszakított szórend jelentős többsége (87,3%)</a:t>
            </a:r>
          </a:p>
          <a:p>
            <a:r>
              <a:rPr lang="hu-HU" dirty="0" smtClean="0"/>
              <a:t> Nem látszik sem társadalmi, sem nyelvjárási megoszlás</a:t>
            </a:r>
          </a:p>
          <a:p>
            <a:r>
              <a:rPr lang="hu-HU" dirty="0" smtClean="0"/>
              <a:t>Részletes elemzés: Károlyi Sándor – vannak grammatikai befolyásoló tényezők</a:t>
            </a:r>
          </a:p>
          <a:p>
            <a:r>
              <a:rPr lang="hu-HU" dirty="0" smtClean="0"/>
              <a:t>Ettől függetlenül is létezhetnek kivételes beszélők (Károlyi Gáspár – nyelvjárás? </a:t>
            </a:r>
            <a:r>
              <a:rPr lang="hu-HU" dirty="0" err="1" smtClean="0"/>
              <a:t>idiolektus</a:t>
            </a:r>
            <a:r>
              <a:rPr lang="hu-HU" dirty="0" smtClean="0"/>
              <a:t>?)</a:t>
            </a:r>
          </a:p>
          <a:p>
            <a:r>
              <a:rPr lang="hu-HU" dirty="0" smtClean="0"/>
              <a:t>Újmagyar: a változás kora (Magyar történeti szövegtár)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0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6696744" cy="6580112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187624" y="1268760"/>
            <a:ext cx="576064" cy="3312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267744" y="116632"/>
            <a:ext cx="50405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483768" y="26064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Az innovatív minta terjedése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7504" y="64533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(Az ábra </a:t>
            </a:r>
            <a:r>
              <a:rPr lang="hu-HU" dirty="0" err="1" smtClean="0"/>
              <a:t>Mády</a:t>
            </a:r>
            <a:r>
              <a:rPr lang="hu-HU" dirty="0" smtClean="0"/>
              <a:t> Katalin segítségével készült.)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54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Szerkezeti kérdések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Jespersen-ciklus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93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0. 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Hogyan kezelhető a stabil megoszlás?</a:t>
            </a:r>
          </a:p>
          <a:p>
            <a:pPr marL="514350" indent="-514350">
              <a:buAutoNum type="alphaUcParenR"/>
            </a:pPr>
            <a:r>
              <a:rPr lang="hu-HU" dirty="0" smtClean="0"/>
              <a:t>A szintaktikai dublettek versenyeznek, csak akkor maradhat meg egy változó két változata, ha kialakul közöttük valamilyen funkcionális-szemantikai különbség (</a:t>
            </a:r>
            <a:r>
              <a:rPr lang="hu-HU" dirty="0" err="1" smtClean="0"/>
              <a:t>Kroch</a:t>
            </a:r>
            <a:r>
              <a:rPr lang="hu-HU" dirty="0" smtClean="0"/>
              <a:t> 1994)</a:t>
            </a:r>
            <a:br>
              <a:rPr lang="hu-HU" dirty="0" smtClean="0"/>
            </a:br>
            <a:r>
              <a:rPr lang="hu-HU" dirty="0" smtClean="0"/>
              <a:t>--&gt; Kérdés: mi a funkcionális különbség, amiből a stabil arányok következnek?</a:t>
            </a:r>
          </a:p>
          <a:p>
            <a:pPr marL="514350" indent="-514350">
              <a:buAutoNum type="alphaUcParenR"/>
            </a:pPr>
            <a:r>
              <a:rPr lang="hu-HU" dirty="0" smtClean="0"/>
              <a:t>Létezik igazi szintaktikai </a:t>
            </a:r>
            <a:r>
              <a:rPr lang="hu-HU" dirty="0" err="1" smtClean="0"/>
              <a:t>opcionalitás</a:t>
            </a:r>
            <a:r>
              <a:rPr lang="hu-HU" dirty="0" smtClean="0"/>
              <a:t> (Roberts 2007) </a:t>
            </a:r>
            <a:br>
              <a:rPr lang="hu-HU" dirty="0" smtClean="0"/>
            </a:br>
            <a:r>
              <a:rPr lang="hu-HU" dirty="0" smtClean="0"/>
              <a:t>--&gt; Kérdés: Mi magyarázza a stabil arányokat?</a:t>
            </a:r>
            <a:br>
              <a:rPr lang="hu-HU" dirty="0" smtClean="0"/>
            </a:b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nyelvelsajátítás során rögzülnek (Henry 2002)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b) a funkcionális elemek tulajdonságaiból megjósolhatók (</a:t>
            </a:r>
            <a:r>
              <a:rPr lang="hu-HU" dirty="0" err="1" smtClean="0"/>
              <a:t>Adger</a:t>
            </a:r>
            <a:r>
              <a:rPr lang="hu-HU" dirty="0" smtClean="0"/>
              <a:t> 2006)</a:t>
            </a:r>
          </a:p>
          <a:p>
            <a:r>
              <a:rPr lang="hu-HU" dirty="0" smtClean="0"/>
              <a:t>Itt: a funkcionális különbség keresése.</a:t>
            </a:r>
          </a:p>
        </p:txBody>
      </p:sp>
    </p:spTree>
    <p:extLst>
      <p:ext uri="{BB962C8B-B14F-4D97-AF65-F5344CB8AC3E}">
        <p14:creationId xmlns:p14="http://schemas.microsoft.com/office/powerpoint/2010/main" val="112932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lenne a </a:t>
            </a:r>
            <a:r>
              <a:rPr lang="hu-HU" dirty="0" err="1" smtClean="0"/>
              <a:t>Jespersen-ciklus</a:t>
            </a:r>
            <a:r>
              <a:rPr lang="hu-HU" dirty="0" smtClean="0"/>
              <a:t>, és ez itt miért nem tipikus?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„A különféle nyelvekben megfigyelhető tagadó elemek története különleges fluktuáció tanúivá tesz bennünket: az eredeti tagadószó először meggyengül, így elégtelennek találják és megerősítik, általában valamilyen további szóval, és idővel ezt érezhetik valódi tagadószónak, amely aztán a későbbiekben ugyanolyan fejlődésen mehet keresztül, mint az eredeti tagadószó” (</a:t>
            </a:r>
            <a:r>
              <a:rPr lang="hu-HU" dirty="0" err="1"/>
              <a:t>Jespersen</a:t>
            </a:r>
            <a:r>
              <a:rPr lang="hu-HU" dirty="0"/>
              <a:t> 1917, idézi </a:t>
            </a:r>
            <a:r>
              <a:rPr lang="hu-HU" dirty="0" err="1"/>
              <a:t>Dahl</a:t>
            </a:r>
            <a:r>
              <a:rPr lang="hu-HU" dirty="0"/>
              <a:t> 1979: 88</a:t>
            </a:r>
            <a:r>
              <a:rPr lang="hu-HU" dirty="0" smtClean="0"/>
              <a:t>).</a:t>
            </a:r>
          </a:p>
          <a:p>
            <a:r>
              <a:rPr lang="hu-HU" dirty="0" smtClean="0"/>
              <a:t>Klasszikus-funkcionális magyarázat: expresszivitás és erózió</a:t>
            </a:r>
          </a:p>
          <a:p>
            <a:r>
              <a:rPr lang="hu-HU" dirty="0" smtClean="0"/>
              <a:t>Formális magyarázat (van </a:t>
            </a:r>
            <a:r>
              <a:rPr lang="hu-HU" dirty="0" err="1" smtClean="0"/>
              <a:t>Gelderen</a:t>
            </a:r>
            <a:r>
              <a:rPr lang="hu-HU" dirty="0" smtClean="0"/>
              <a:t> 2017): előfeltétel</a:t>
            </a:r>
            <a:r>
              <a:rPr lang="hu-HU" dirty="0"/>
              <a:t>, hogy lexikális elemhez kötődjön a megerősítés, ami aztán tagadószóvá </a:t>
            </a:r>
            <a:r>
              <a:rPr lang="hu-HU" dirty="0" err="1"/>
              <a:t>grammatikalizálódhat</a:t>
            </a:r>
            <a:r>
              <a:rPr lang="hu-HU" dirty="0"/>
              <a:t> + annak a lexikális elemnek eleve tagadó jelentésűnek kell lennie. 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992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Előzetes feltételezések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/>
              <a:t>Stabil megoszlás:</a:t>
            </a:r>
            <a:r>
              <a:rPr lang="hu-HU" dirty="0" smtClean="0"/>
              <a:t> az </a:t>
            </a:r>
            <a:r>
              <a:rPr lang="hu-H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 és </a:t>
            </a:r>
            <a:r>
              <a:rPr lang="hu-HU" b="1" i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szerkezet él egymás mellett, az </a:t>
            </a:r>
            <a:r>
              <a:rPr lang="hu-H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-ból levezethető </a:t>
            </a:r>
            <a:r>
              <a:rPr lang="hu-HU" b="1" i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szerkezetben a tagadószó+ige egység mozgatásának funkcionális motivációja van.</a:t>
            </a:r>
          </a:p>
          <a:p>
            <a:r>
              <a:rPr lang="hu-HU" dirty="0" smtClean="0"/>
              <a:t>A funkcionális motiváció: nyomaték, hangsúlyosság – nehezen körülírható, de a tagadás változásával kapcsolatban rendszeresen felmerülő fogalom.</a:t>
            </a:r>
          </a:p>
          <a:p>
            <a:r>
              <a:rPr lang="hu-HU" dirty="0" smtClean="0"/>
              <a:t>Eddigi bizonyíték (?): a variáció területe elsősorban a főmondat (főmondat-mellékmondat és </a:t>
            </a:r>
            <a:r>
              <a:rPr lang="hu-HU" dirty="0" err="1" smtClean="0"/>
              <a:t>asszertivitás</a:t>
            </a:r>
            <a:r>
              <a:rPr lang="hu-HU" dirty="0" smtClean="0"/>
              <a:t>, </a:t>
            </a:r>
            <a:r>
              <a:rPr lang="hu-HU" dirty="0" err="1" smtClean="0"/>
              <a:t>Cristofaro</a:t>
            </a:r>
            <a:r>
              <a:rPr lang="hu-HU" dirty="0" smtClean="0"/>
              <a:t> 2005)</a:t>
            </a:r>
            <a:br>
              <a:rPr lang="hu-HU" dirty="0" smtClean="0"/>
            </a:br>
            <a:r>
              <a:rPr lang="hu-HU" dirty="0" smtClean="0"/>
              <a:t>De: lehet, hogy inkább bizonyos mellékmondat-típusok azok, amelyek egyáltalán nem adnak teret a választásnak</a:t>
            </a:r>
          </a:p>
          <a:p>
            <a:r>
              <a:rPr lang="hu-HU" dirty="0" smtClean="0"/>
              <a:t>További bizonyíték keresése: két partikula vizsgálata a stabil megoszlás időszakában (TMK)</a:t>
            </a:r>
          </a:p>
          <a:p>
            <a:r>
              <a:rPr lang="hu-HU" b="1" dirty="0" smtClean="0"/>
              <a:t>Változás:</a:t>
            </a:r>
            <a:r>
              <a:rPr lang="hu-HU" dirty="0" smtClean="0"/>
              <a:t> tükrözi, hogy végbement az </a:t>
            </a:r>
            <a:r>
              <a:rPr lang="hu-HU" b="1" i="1" dirty="0" smtClean="0">
                <a:solidFill>
                  <a:srgbClr val="00B050"/>
                </a:solidFill>
              </a:rPr>
              <a:t>A’</a:t>
            </a:r>
            <a:r>
              <a:rPr lang="hu-HU" i="1" dirty="0" smtClean="0"/>
              <a:t> &gt; </a:t>
            </a:r>
            <a:r>
              <a:rPr lang="hu-HU" b="1" i="1" dirty="0" smtClean="0">
                <a:solidFill>
                  <a:srgbClr val="FF0000"/>
                </a:solidFill>
              </a:rPr>
              <a:t>B</a:t>
            </a:r>
            <a:r>
              <a:rPr lang="hu-HU" i="1" dirty="0" smtClean="0"/>
              <a:t> </a:t>
            </a:r>
            <a:r>
              <a:rPr lang="hu-HU" dirty="0" err="1" smtClean="0"/>
              <a:t>reanalízis</a:t>
            </a:r>
            <a:r>
              <a:rPr lang="hu-HU" dirty="0" smtClean="0"/>
              <a:t>, az </a:t>
            </a:r>
            <a:r>
              <a:rPr lang="hu-H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u-HU" b="1" i="1" dirty="0" smtClean="0"/>
              <a:t>+</a:t>
            </a:r>
            <a:r>
              <a:rPr lang="hu-HU" b="1" i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kiszorul, a fordított szórend nyomatékossága megszűnik.</a:t>
            </a:r>
          </a:p>
          <a:p>
            <a:r>
              <a:rPr lang="hu-HU" dirty="0" smtClean="0"/>
              <a:t>Ok: ?</a:t>
            </a:r>
          </a:p>
          <a:p>
            <a:r>
              <a:rPr lang="hu-HU" dirty="0" smtClean="0"/>
              <a:t>A változás tehát megfeleltethető a </a:t>
            </a:r>
            <a:r>
              <a:rPr lang="hu-HU" dirty="0" err="1" smtClean="0"/>
              <a:t>Jespersen-ciklusnak</a:t>
            </a:r>
            <a:r>
              <a:rPr lang="hu-HU" dirty="0" smtClean="0"/>
              <a:t>, ha nem is tipikus példa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68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Rendhagyó mottó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„a változásnak nincs független elmélete, és a változás másodlagos </a:t>
            </a:r>
            <a:r>
              <a:rPr lang="hu-HU" dirty="0"/>
              <a:t>jelenség.”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Lightfoot</a:t>
            </a:r>
            <a:r>
              <a:rPr lang="hu-HU" dirty="0"/>
              <a:t> 2017: 388)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r">
              <a:buNone/>
            </a:pPr>
            <a:r>
              <a:rPr lang="hu-HU" dirty="0"/>
              <a:t>{</a:t>
            </a:r>
            <a:r>
              <a:rPr lang="hu-HU" dirty="0" smtClean="0"/>
              <a:t>„</a:t>
            </a:r>
            <a:r>
              <a:rPr lang="hu-HU" dirty="0" err="1"/>
              <a:t>there</a:t>
            </a:r>
            <a:r>
              <a:rPr lang="hu-HU" dirty="0"/>
              <a:t> is no </a:t>
            </a:r>
            <a:r>
              <a:rPr lang="hu-HU" dirty="0" err="1"/>
              <a:t>independent</a:t>
            </a:r>
            <a:r>
              <a:rPr lang="hu-HU" dirty="0"/>
              <a:t> </a:t>
            </a:r>
            <a:r>
              <a:rPr lang="hu-HU" dirty="0" err="1"/>
              <a:t>theory</a:t>
            </a:r>
            <a:r>
              <a:rPr lang="hu-HU" dirty="0"/>
              <a:t> of </a:t>
            </a:r>
            <a:r>
              <a:rPr lang="hu-HU" dirty="0" err="1"/>
              <a:t>change</a:t>
            </a:r>
            <a:r>
              <a:rPr lang="hu-HU" dirty="0"/>
              <a:t> and </a:t>
            </a:r>
            <a:r>
              <a:rPr lang="hu-HU" dirty="0" err="1"/>
              <a:t>change</a:t>
            </a:r>
            <a:r>
              <a:rPr lang="hu-HU" dirty="0"/>
              <a:t> is an </a:t>
            </a:r>
            <a:r>
              <a:rPr lang="hu-HU" dirty="0" err="1"/>
              <a:t>epiphenomenon</a:t>
            </a:r>
            <a:r>
              <a:rPr lang="hu-HU" dirty="0" smtClean="0"/>
              <a:t>.”}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64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Partikulá</a:t>
            </a:r>
            <a:r>
              <a:rPr lang="hu-HU" dirty="0" smtClean="0"/>
              <a:t>(</a:t>
            </a:r>
            <a:r>
              <a:rPr lang="hu-HU" dirty="0" err="1" smtClean="0"/>
              <a:t>ri</a:t>
            </a:r>
            <a:r>
              <a:rPr lang="hu-HU" dirty="0" smtClean="0"/>
              <a:t>)s kérdés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Két diskurzus-partikula vizsgálata tagadó mondatokban: </a:t>
            </a:r>
            <a:r>
              <a:rPr lang="hu-HU" i="1" dirty="0" smtClean="0"/>
              <a:t>is </a:t>
            </a:r>
            <a:r>
              <a:rPr lang="hu-HU" smtClean="0"/>
              <a:t>és </a:t>
            </a:r>
            <a:r>
              <a:rPr lang="hu-HU" i="1" smtClean="0"/>
              <a:t>csak</a:t>
            </a:r>
          </a:p>
          <a:p>
            <a:r>
              <a:rPr lang="hu-HU" smtClean="0"/>
              <a:t>Előfordulnak </a:t>
            </a:r>
            <a:r>
              <a:rPr lang="hu-HU"/>
              <a:t>mindkét tagadó változattal, de: nagyon eltérő </a:t>
            </a:r>
            <a:r>
              <a:rPr lang="hu-HU" smtClean="0"/>
              <a:t>értelmezésekkel</a:t>
            </a:r>
            <a:endParaRPr lang="hu-HU" i="1" dirty="0" smtClean="0"/>
          </a:p>
          <a:p>
            <a:r>
              <a:rPr lang="hu-HU" i="1" dirty="0"/>
              <a:t>csak: </a:t>
            </a:r>
            <a:r>
              <a:rPr lang="hu-HU" dirty="0" err="1"/>
              <a:t>fókuszpartikula</a:t>
            </a:r>
            <a:r>
              <a:rPr lang="hu-HU" dirty="0"/>
              <a:t> vagy ismert információkkal való inkompatibilitást jelző partikula (Gyuris </a:t>
            </a:r>
            <a:r>
              <a:rPr lang="hu-HU" dirty="0" smtClean="0"/>
              <a:t>2008)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Sokat tanult a vizsgára. Csak megbukott</a:t>
            </a:r>
            <a:r>
              <a:rPr lang="hu-HU" i="1" dirty="0" smtClean="0"/>
              <a:t>.</a:t>
            </a:r>
          </a:p>
          <a:p>
            <a:r>
              <a:rPr lang="hu-HU" i="1" dirty="0" smtClean="0"/>
              <a:t>is: </a:t>
            </a:r>
            <a:r>
              <a:rPr lang="hu-HU" dirty="0" smtClean="0"/>
              <a:t>additív partikula és diskurzus-partikula is lehet, utóbbi esetben „olyan diskurzusokban jelenhet meg, amelyekben az őket tartalmazó mondat </a:t>
            </a:r>
            <a:r>
              <a:rPr lang="hu-HU" dirty="0" err="1" smtClean="0"/>
              <a:t>propozicionális</a:t>
            </a:r>
            <a:r>
              <a:rPr lang="hu-HU" dirty="0" smtClean="0"/>
              <a:t> tartalma valamilyen mértékben ismertnek számít” (Gyuris i.h.)</a:t>
            </a:r>
            <a:br>
              <a:rPr lang="hu-HU" dirty="0" smtClean="0"/>
            </a:br>
            <a:r>
              <a:rPr lang="hu-HU" dirty="0" smtClean="0"/>
              <a:t>pl. </a:t>
            </a:r>
            <a:r>
              <a:rPr lang="hu-HU" i="1" dirty="0" smtClean="0"/>
              <a:t>Sokat tanult, hogy átmenjen a vizsgán. Át is ment. </a:t>
            </a:r>
            <a:r>
              <a:rPr lang="hu-HU" dirty="0" smtClean="0"/>
              <a:t>(de l. </a:t>
            </a:r>
            <a:r>
              <a:rPr lang="hu-HU" dirty="0" err="1" smtClean="0"/>
              <a:t>v.ö.-dia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165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i="1" dirty="0" smtClean="0"/>
              <a:t>csak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dirty="0" smtClean="0"/>
              <a:t>a) Megszakított szórendű tagadással: </a:t>
            </a:r>
            <a:r>
              <a:rPr lang="hu-HU" sz="2000" dirty="0"/>
              <a:t>kis híján bekövetkező esemény </a:t>
            </a:r>
            <a:r>
              <a:rPr lang="hu-HU" sz="2000" dirty="0" smtClean="0"/>
              <a:t>(Pólya 2008)</a:t>
            </a:r>
          </a:p>
          <a:p>
            <a:pPr marL="0" lvl="0" indent="0">
              <a:buNone/>
            </a:pPr>
            <a:r>
              <a:rPr lang="hu-HU" sz="2000" i="1" dirty="0" smtClean="0"/>
              <a:t>és úgy </a:t>
            </a:r>
            <a:r>
              <a:rPr lang="hu-HU" sz="2000" i="1" dirty="0" err="1" smtClean="0"/>
              <a:t>megköte</a:t>
            </a:r>
            <a:r>
              <a:rPr lang="hu-HU" sz="2000" i="1" dirty="0" smtClean="0"/>
              <a:t>, hogy </a:t>
            </a:r>
            <a:r>
              <a:rPr lang="hu-H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csak meg nem halék </a:t>
            </a:r>
            <a:r>
              <a:rPr lang="hu-HU" sz="2000" dirty="0" smtClean="0"/>
              <a:t>(</a:t>
            </a:r>
            <a:r>
              <a:rPr lang="hu-HU" sz="2000" dirty="0" err="1" smtClean="0"/>
              <a:t>Bosz</a:t>
            </a:r>
            <a:r>
              <a:rPr lang="hu-HU" sz="2000" dirty="0"/>
              <a:t>. </a:t>
            </a:r>
            <a:r>
              <a:rPr lang="hu-HU" sz="2000" dirty="0" smtClean="0"/>
              <a:t>15, </a:t>
            </a:r>
            <a:r>
              <a:rPr lang="hu-HU" sz="2000" dirty="0"/>
              <a:t>1591</a:t>
            </a:r>
            <a:r>
              <a:rPr lang="hu-HU" sz="2000" dirty="0" smtClean="0"/>
              <a:t>)</a:t>
            </a:r>
            <a:br>
              <a:rPr lang="hu-HU" sz="2000" dirty="0" smtClean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b) F</a:t>
            </a:r>
            <a:r>
              <a:rPr lang="hu-HU" sz="2000" dirty="0" smtClean="0"/>
              <a:t>ordított szórendű tagadással: előzményekkel való inkompatibilitás, erősebb kontraszt</a:t>
            </a:r>
          </a:p>
          <a:p>
            <a:pPr marL="0" lvl="0" indent="0">
              <a:buNone/>
            </a:pPr>
            <a:r>
              <a:rPr lang="hu-HU" sz="2000" i="1" dirty="0" smtClean="0"/>
              <a:t>És gyanakodott a Jakabnéra, odahívatta a házához, hogy ne haragudjék reája, </a:t>
            </a:r>
            <a:r>
              <a:rPr lang="hu-HU" sz="2000" b="1" i="1" dirty="0" smtClean="0">
                <a:solidFill>
                  <a:srgbClr val="FF0000"/>
                </a:solidFill>
              </a:rPr>
              <a:t>csak nem békélt meg</a:t>
            </a:r>
            <a:r>
              <a:rPr lang="hu-HU" sz="2000" i="1" dirty="0" smtClean="0"/>
              <a:t>, és háromszor is hívatta békélésre, és </a:t>
            </a:r>
            <a:r>
              <a:rPr lang="hu-HU" sz="2000" b="1" i="1" dirty="0" smtClean="0">
                <a:solidFill>
                  <a:srgbClr val="FF0000"/>
                </a:solidFill>
              </a:rPr>
              <a:t>csak nem békélt meg,</a:t>
            </a:r>
            <a:r>
              <a:rPr lang="hu-HU" sz="2000" i="1" dirty="0" smtClean="0"/>
              <a:t> csak békéletlen kellett meghalni is az öreg Horváth Miklósnénak </a:t>
            </a:r>
            <a:r>
              <a:rPr lang="hu-HU" sz="2000" dirty="0" smtClean="0"/>
              <a:t>(</a:t>
            </a:r>
            <a:r>
              <a:rPr lang="hu-HU" sz="2000" dirty="0" err="1" smtClean="0"/>
              <a:t>Bosz</a:t>
            </a:r>
            <a:r>
              <a:rPr lang="hu-HU" sz="2000" dirty="0" smtClean="0"/>
              <a:t>. 133, </a:t>
            </a:r>
            <a:r>
              <a:rPr lang="hu-HU" sz="2000" dirty="0" err="1" smtClean="0"/>
              <a:t>é.n</a:t>
            </a:r>
            <a:r>
              <a:rPr lang="hu-HU" sz="2000" dirty="0" smtClean="0"/>
              <a:t>.)</a:t>
            </a:r>
            <a:br>
              <a:rPr lang="hu-HU" sz="2000" dirty="0" smtClean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>c) DE: van ellenpélda: megszakított szórend és nyomatékosítás</a:t>
            </a:r>
          </a:p>
          <a:p>
            <a:pPr marL="0" lvl="0" indent="0">
              <a:buNone/>
            </a:pPr>
            <a:r>
              <a:rPr lang="hu-HU" sz="2000" i="1" dirty="0" smtClean="0"/>
              <a:t>amint is azon asszonytól, akire a </a:t>
            </a:r>
            <a:r>
              <a:rPr lang="hu-HU" sz="2000" i="1" dirty="0" err="1" smtClean="0"/>
              <a:t>fatens</a:t>
            </a:r>
            <a:r>
              <a:rPr lang="hu-HU" sz="2000" i="1" dirty="0" smtClean="0"/>
              <a:t> vejének bántását fogta, füveket hozván, azokat megfőzvén, annak forró gőzével megpárolta, de </a:t>
            </a:r>
            <a:r>
              <a:rPr lang="hu-H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csak meg nem gyógyult,</a:t>
            </a:r>
            <a:r>
              <a:rPr lang="hu-HU" sz="2000" i="1" dirty="0" smtClean="0"/>
              <a:t> és szintén a mai napon eltemettetett </a:t>
            </a:r>
            <a:r>
              <a:rPr lang="hu-HU" sz="2000" dirty="0" smtClean="0"/>
              <a:t>(</a:t>
            </a:r>
            <a:r>
              <a:rPr lang="hu-HU" sz="2000" dirty="0" err="1" smtClean="0"/>
              <a:t>Bosz</a:t>
            </a:r>
            <a:r>
              <a:rPr lang="hu-HU" sz="2000" dirty="0" smtClean="0"/>
              <a:t>. 286, 1743)</a:t>
            </a:r>
            <a:br>
              <a:rPr lang="hu-HU" sz="2000" dirty="0" smtClean="0"/>
            </a:br>
            <a:r>
              <a:rPr lang="hu-HU" sz="2000" dirty="0"/>
              <a:t/>
            </a:r>
            <a:br>
              <a:rPr lang="hu-HU" sz="2000" dirty="0"/>
            </a:b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085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Csak rész-részösszegzés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Kirajzolódó minta: bár nem kivétel nélküli, de a kontrasztos(</a:t>
            </a:r>
            <a:r>
              <a:rPr lang="hu-HU" dirty="0" err="1" smtClean="0"/>
              <a:t>abb</a:t>
            </a:r>
            <a:r>
              <a:rPr lang="hu-HU" dirty="0" smtClean="0"/>
              <a:t>) tagadás általában fordított szórenddel jár</a:t>
            </a:r>
          </a:p>
        </p:txBody>
      </p:sp>
    </p:spTree>
    <p:extLst>
      <p:ext uri="{BB962C8B-B14F-4D97-AF65-F5344CB8AC3E}">
        <p14:creationId xmlns:p14="http://schemas.microsoft.com/office/powerpoint/2010/main" val="6200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90662"/>
            <a:ext cx="7776864" cy="706090"/>
          </a:xfrm>
        </p:spPr>
        <p:txBody>
          <a:bodyPr>
            <a:normAutofit fontScale="90000"/>
          </a:bodyPr>
          <a:lstStyle/>
          <a:p>
            <a:r>
              <a:rPr lang="hu-HU" i="1" dirty="0" smtClean="0"/>
              <a:t>is+</a:t>
            </a:r>
            <a:r>
              <a:rPr lang="hu-HU" dirty="0" smtClean="0"/>
              <a:t>megszakított szórend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45432"/>
            <a:ext cx="8229600" cy="5067944"/>
          </a:xfrm>
        </p:spPr>
        <p:txBody>
          <a:bodyPr>
            <a:noAutofit/>
          </a:bodyPr>
          <a:lstStyle/>
          <a:p>
            <a:r>
              <a:rPr lang="hu-HU" sz="2200" dirty="0"/>
              <a:t>H</a:t>
            </a:r>
            <a:r>
              <a:rPr lang="hu-HU" sz="2200" dirty="0" smtClean="0"/>
              <a:t>asználata bizonyos alárendelés-típusokra korlátozódik, ezen belül döntő többségben a feltételes-megengedő viszony kifejezésére:</a:t>
            </a:r>
            <a:br>
              <a:rPr lang="hu-HU" sz="2200" dirty="0" smtClean="0"/>
            </a:b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i="1" dirty="0" smtClean="0"/>
              <a:t>de szintén elég lesz nekünk, ha </a:t>
            </a:r>
            <a:r>
              <a:rPr lang="hu-HU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nem vágjuk is. </a:t>
            </a:r>
            <a:r>
              <a:rPr lang="hu-HU" sz="2200" dirty="0" smtClean="0"/>
              <a:t>(Károlyi S. 1705)</a:t>
            </a:r>
            <a:endParaRPr lang="hu-HU" sz="2200" dirty="0"/>
          </a:p>
          <a:p>
            <a:r>
              <a:rPr lang="hu-HU" sz="2200" dirty="0" smtClean="0"/>
              <a:t>Jellegzetesség: túlnyomó többségben levelekből vannak a példák (</a:t>
            </a:r>
            <a:r>
              <a:rPr lang="hu-HU" sz="2200" dirty="0" err="1" smtClean="0"/>
              <a:t>össz</a:t>
            </a:r>
            <a:r>
              <a:rPr lang="hu-HU" sz="2200" dirty="0" smtClean="0"/>
              <a:t>: 49, ebből mindössze 5 perszövegből) – műveltebb rétegre és/vagy írásos közegre jellemző. (</a:t>
            </a:r>
            <a:r>
              <a:rPr lang="hu-HU" sz="2200" dirty="0" err="1" smtClean="0"/>
              <a:t>V.ö</a:t>
            </a:r>
            <a:r>
              <a:rPr lang="hu-HU" sz="2200" dirty="0" smtClean="0"/>
              <a:t>. diskurzuspartikulák jellemzően szóbeli műfajokban.)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 smtClean="0"/>
              <a:t> 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2613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Gyors </a:t>
            </a:r>
            <a:r>
              <a:rPr lang="hu-HU" dirty="0" err="1" smtClean="0"/>
              <a:t>v.ö</a:t>
            </a:r>
            <a:r>
              <a:rPr lang="hu-HU" dirty="0" smtClean="0"/>
              <a:t>. az </a:t>
            </a:r>
            <a:r>
              <a:rPr lang="hu-HU" i="1" dirty="0" smtClean="0"/>
              <a:t>is </a:t>
            </a:r>
            <a:r>
              <a:rPr lang="hu-HU" dirty="0" smtClean="0"/>
              <a:t>kapcsán – szintén jelezhet inkompatibilitást?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82849"/>
            <a:ext cx="52006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3995936" y="2276872"/>
            <a:ext cx="43204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547664" y="4149080"/>
            <a:ext cx="100811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907704" y="4581128"/>
            <a:ext cx="1800200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691680" y="5013176"/>
            <a:ext cx="100811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55576" y="56612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http://index.hu/belfold/2017/11/10/kiderult_hogyan_aranylik_egymashoz_a_politika_es_a_hazugsag/</a:t>
            </a:r>
          </a:p>
        </p:txBody>
      </p:sp>
    </p:spTree>
    <p:extLst>
      <p:ext uri="{BB962C8B-B14F-4D97-AF65-F5344CB8AC3E}">
        <p14:creationId xmlns:p14="http://schemas.microsoft.com/office/powerpoint/2010/main" val="4485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smtClean="0"/>
              <a:t>is+</a:t>
            </a:r>
            <a:r>
              <a:rPr lang="hu-HU" smtClean="0"/>
              <a:t>fordított szórend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Fordított szórendű tagadással: inkompatibilitás-jelölés, erősebb kontraszt.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elhozván a vajat, macskával próbáltatta, ha megeszi-e, de a macska </a:t>
            </a:r>
            <a:r>
              <a:rPr lang="hu-HU" b="1" i="1" dirty="0" smtClean="0">
                <a:solidFill>
                  <a:srgbClr val="FF0000"/>
                </a:solidFill>
              </a:rPr>
              <a:t>nem is nyúlt hozzá. </a:t>
            </a:r>
            <a:r>
              <a:rPr lang="hu-HU" dirty="0" smtClean="0"/>
              <a:t>(</a:t>
            </a:r>
            <a:r>
              <a:rPr lang="hu-HU" dirty="0" err="1" smtClean="0"/>
              <a:t>Bosz</a:t>
            </a:r>
            <a:r>
              <a:rPr lang="hu-HU" dirty="0" smtClean="0"/>
              <a:t>. </a:t>
            </a:r>
            <a:r>
              <a:rPr lang="hu-HU" dirty="0" err="1" smtClean="0"/>
              <a:t>1a</a:t>
            </a:r>
            <a:r>
              <a:rPr lang="hu-HU" dirty="0" smtClean="0"/>
              <a:t>, 1736)</a:t>
            </a:r>
            <a:r>
              <a:rPr lang="hu-HU" b="1" i="1" dirty="0" smtClean="0">
                <a:solidFill>
                  <a:srgbClr val="FF0000"/>
                </a:solidFill>
              </a:rPr>
              <a:t/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b="1" i="1" dirty="0" smtClean="0">
                <a:solidFill>
                  <a:srgbClr val="FF0000"/>
                </a:solidFill>
              </a:rPr>
              <a:t/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i="1" dirty="0" smtClean="0"/>
              <a:t>Ezekről sem tudok semmit, mivel </a:t>
            </a:r>
            <a:r>
              <a:rPr lang="hu-HU" b="1" i="1" dirty="0" smtClean="0">
                <a:solidFill>
                  <a:srgbClr val="FF0000"/>
                </a:solidFill>
              </a:rPr>
              <a:t>nem is voltam házuknál. </a:t>
            </a:r>
            <a:r>
              <a:rPr lang="hu-HU" dirty="0" smtClean="0"/>
              <a:t>(</a:t>
            </a:r>
            <a:r>
              <a:rPr lang="hu-HU" dirty="0" err="1" smtClean="0"/>
              <a:t>Bosz</a:t>
            </a:r>
            <a:r>
              <a:rPr lang="hu-HU" dirty="0" smtClean="0"/>
              <a:t>. 348, 1753)</a:t>
            </a:r>
            <a:r>
              <a:rPr lang="hu-HU" b="1" i="1" dirty="0" smtClean="0">
                <a:solidFill>
                  <a:srgbClr val="FF0000"/>
                </a:solidFill>
              </a:rPr>
              <a:t/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b="1" i="1" dirty="0" smtClean="0">
                <a:solidFill>
                  <a:srgbClr val="FF0000"/>
                </a:solidFill>
              </a:rPr>
              <a:t/>
            </a:r>
            <a:br>
              <a:rPr lang="hu-HU" b="1" i="1" dirty="0" smtClean="0">
                <a:solidFill>
                  <a:srgbClr val="FF0000"/>
                </a:solidFill>
              </a:rPr>
            </a:br>
            <a:r>
              <a:rPr lang="hu-HU" i="1" dirty="0" smtClean="0"/>
              <a:t>amint azon fenyegetés után csakhamar megnyomorodott az ökre a </a:t>
            </a:r>
            <a:r>
              <a:rPr lang="hu-HU" i="1" dirty="0" err="1" smtClean="0"/>
              <a:t>fatensnek</a:t>
            </a:r>
            <a:r>
              <a:rPr lang="hu-HU" i="1" dirty="0" smtClean="0"/>
              <a:t>, felzsugorodván a lába, </a:t>
            </a:r>
            <a:r>
              <a:rPr lang="hu-HU" b="1" i="1" dirty="0" smtClean="0">
                <a:solidFill>
                  <a:srgbClr val="FF0000"/>
                </a:solidFill>
              </a:rPr>
              <a:t>nem is gyógyíthatták meg. </a:t>
            </a:r>
            <a:r>
              <a:rPr lang="hu-HU" dirty="0" smtClean="0"/>
              <a:t>(</a:t>
            </a:r>
            <a:r>
              <a:rPr lang="hu-HU" dirty="0" err="1" smtClean="0"/>
              <a:t>Bosz</a:t>
            </a:r>
            <a:r>
              <a:rPr lang="hu-HU" dirty="0" smtClean="0"/>
              <a:t>. 23, 1714)</a:t>
            </a:r>
            <a:endParaRPr lang="hu-H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399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Többet is mond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Eredeti terv: funkció vizsgálata, de a forma is beszédes</a:t>
            </a:r>
          </a:p>
          <a:p>
            <a:r>
              <a:rPr lang="hu-HU" i="1" dirty="0" smtClean="0"/>
              <a:t>is: </a:t>
            </a:r>
            <a:r>
              <a:rPr lang="hu-HU" dirty="0" smtClean="0"/>
              <a:t>egy </a:t>
            </a:r>
            <a:r>
              <a:rPr lang="hu-HU" i="1" dirty="0" smtClean="0"/>
              <a:t>is-</a:t>
            </a:r>
            <a:r>
              <a:rPr lang="hu-HU" dirty="0" smtClean="0"/>
              <a:t>frázis feje, amelynek fejébe felmozog az a szintaktikai egység, amelyet az </a:t>
            </a:r>
            <a:r>
              <a:rPr lang="hu-HU" i="1" dirty="0" smtClean="0"/>
              <a:t>is </a:t>
            </a:r>
            <a:r>
              <a:rPr lang="hu-HU" dirty="0" smtClean="0"/>
              <a:t>módosít. Ez az egység lehet fej is, lehet frázis is (Kenesei 2008)</a:t>
            </a:r>
          </a:p>
          <a:p>
            <a:r>
              <a:rPr lang="hu-HU" dirty="0" smtClean="0"/>
              <a:t> Fordított szórendű tagadás + </a:t>
            </a:r>
            <a:r>
              <a:rPr lang="hu-HU" i="1" dirty="0" smtClean="0"/>
              <a:t>is </a:t>
            </a:r>
            <a:r>
              <a:rPr lang="hu-HU" dirty="0" smtClean="0"/>
              <a:t>esetén a lehetséges tagadó szerkezetek: </a:t>
            </a:r>
            <a:r>
              <a:rPr lang="hu-HU" b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vagy 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</a:p>
          <a:p>
            <a:r>
              <a:rPr lang="hu-HU" dirty="0" smtClean="0"/>
              <a:t>Ha </a:t>
            </a:r>
            <a:r>
              <a:rPr lang="hu-HU" b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: a tagadószó és az ige (a csatolás következményeként) csak együtt mozgatható, azaz a várt szórend: </a:t>
            </a:r>
            <a:r>
              <a:rPr lang="hu-HU" b="1" i="1" dirty="0" smtClean="0">
                <a:solidFill>
                  <a:srgbClr val="00B050"/>
                </a:solidFill>
              </a:rPr>
              <a:t>nem tiltotta is meg</a:t>
            </a:r>
          </a:p>
          <a:p>
            <a:r>
              <a:rPr lang="hu-HU" dirty="0" smtClean="0"/>
              <a:t>Ha 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  <a:r>
              <a:rPr lang="hu-HU" dirty="0" smtClean="0"/>
              <a:t>: ha az ige a mozgatás után is megőrzi önállóságát, akkor a tagadószó magában is mozgatható az is-frázis fejébe, tehát ebből a szerkezetből a </a:t>
            </a:r>
            <a:r>
              <a:rPr lang="hu-HU" b="1" i="1" dirty="0" smtClean="0">
                <a:solidFill>
                  <a:srgbClr val="FF0000"/>
                </a:solidFill>
              </a:rPr>
              <a:t>nem is tiltotta meg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szórend is levezethető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3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Számokkal is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Csak a </a:t>
            </a:r>
            <a:r>
              <a:rPr lang="hu-HU" b="1" i="1" dirty="0" smtClean="0">
                <a:solidFill>
                  <a:srgbClr val="FF0000"/>
                </a:solidFill>
              </a:rPr>
              <a:t>B</a:t>
            </a:r>
            <a:r>
              <a:rPr lang="hu-HU" i="1" dirty="0" smtClean="0"/>
              <a:t> </a:t>
            </a:r>
            <a:r>
              <a:rPr lang="hu-HU" dirty="0" smtClean="0"/>
              <a:t>szerkezettel kompatibilis adat </a:t>
            </a:r>
            <a:r>
              <a:rPr lang="hu-HU" b="1" dirty="0" smtClean="0">
                <a:solidFill>
                  <a:srgbClr val="FF0000"/>
                </a:solidFill>
              </a:rPr>
              <a:t>(nem is V VM)</a:t>
            </a:r>
            <a:r>
              <a:rPr lang="hu-HU" dirty="0" smtClean="0"/>
              <a:t>: 67 találat</a:t>
            </a:r>
          </a:p>
          <a:p>
            <a:r>
              <a:rPr lang="hu-HU" dirty="0" smtClean="0"/>
              <a:t>Az </a:t>
            </a:r>
            <a:r>
              <a:rPr lang="hu-HU" b="1" i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szerkezettel kompatibilis adat </a:t>
            </a:r>
            <a:r>
              <a:rPr lang="hu-HU" b="1" dirty="0" smtClean="0">
                <a:solidFill>
                  <a:srgbClr val="00B050"/>
                </a:solidFill>
              </a:rPr>
              <a:t>(nem V is </a:t>
            </a:r>
            <a:r>
              <a:rPr lang="hu-HU" b="1" dirty="0" err="1" smtClean="0">
                <a:solidFill>
                  <a:srgbClr val="00B050"/>
                </a:solidFill>
              </a:rPr>
              <a:t>VM</a:t>
            </a:r>
            <a:r>
              <a:rPr lang="hu-HU" b="1" dirty="0" smtClean="0">
                <a:solidFill>
                  <a:srgbClr val="00B050"/>
                </a:solidFill>
              </a:rPr>
              <a:t>)</a:t>
            </a:r>
            <a:r>
              <a:rPr lang="hu-HU" dirty="0" smtClean="0"/>
              <a:t>: 0 találat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85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Részösszegzés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Mindkét partikula egyaránt előfordul megszakított és fordított szórendű tagadó mondatokban, de értelmezésük erősen függ a szintaktikai szerkezettől, és az erősebb kontrasztot kifejező partikulák fordított szórendű tagadó mondatokban jelennek meg (vagy kizárólag, vagy elsősorban)</a:t>
            </a:r>
          </a:p>
          <a:p>
            <a:r>
              <a:rPr lang="hu-HU" dirty="0" smtClean="0"/>
              <a:t>Ez megtámogatni látszik azt a feltételezést, hogy a stabil variáció korában a fordított szórendű tagadás a nyomatékosabb tagadás, tehát az első feltételezés egyelőre tartható.</a:t>
            </a:r>
          </a:p>
          <a:p>
            <a:r>
              <a:rPr lang="hu-HU" dirty="0" smtClean="0"/>
              <a:t>A kontrasztot kifejező, fordított szórendű tagadással járó </a:t>
            </a:r>
            <a:r>
              <a:rPr lang="hu-HU" i="1" dirty="0" smtClean="0"/>
              <a:t>is</a:t>
            </a:r>
            <a:r>
              <a:rPr lang="hu-HU" dirty="0" smtClean="0"/>
              <a:t> csak a tagadószó mögött jelenik meg, az ige mögött nem, ez az elrendezés pedig csak a 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  <a:r>
              <a:rPr lang="hu-HU" dirty="0" smtClean="0"/>
              <a:t> szerkezetből vezethető le ---&gt; a 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  <a:r>
              <a:rPr lang="hu-HU" dirty="0" smtClean="0"/>
              <a:t> szerkezetnek már a stabil variáció idején is meg kellett lennie.</a:t>
            </a:r>
          </a:p>
          <a:p>
            <a:r>
              <a:rPr lang="hu-HU" dirty="0" smtClean="0"/>
              <a:t>A második feltételezést (a stabil variáció az 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 és </a:t>
            </a:r>
            <a:r>
              <a:rPr lang="hu-HU" b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egymás mellett élése, a 19. </a:t>
            </a:r>
            <a:r>
              <a:rPr lang="hu-HU" dirty="0" err="1" smtClean="0"/>
              <a:t>sz-i</a:t>
            </a:r>
            <a:r>
              <a:rPr lang="hu-HU" dirty="0" smtClean="0"/>
              <a:t> változás pedig az 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+</a:t>
            </a:r>
            <a:r>
              <a:rPr lang="hu-HU" b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eltűnése az </a:t>
            </a:r>
            <a:r>
              <a:rPr lang="hu-HU" b="1" dirty="0" smtClean="0">
                <a:solidFill>
                  <a:srgbClr val="00B050"/>
                </a:solidFill>
              </a:rPr>
              <a:t>A’</a:t>
            </a:r>
            <a:r>
              <a:rPr lang="hu-HU" dirty="0" smtClean="0"/>
              <a:t> &gt; 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  <a:r>
              <a:rPr lang="hu-HU" dirty="0" smtClean="0"/>
              <a:t> </a:t>
            </a:r>
            <a:r>
              <a:rPr lang="hu-HU" dirty="0" err="1" smtClean="0"/>
              <a:t>reanalízis</a:t>
            </a:r>
            <a:r>
              <a:rPr lang="hu-HU" dirty="0" smtClean="0"/>
              <a:t> következtében) el kell vetni.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33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Tehát: tripla </a:t>
            </a:r>
            <a:r>
              <a:rPr lang="hu-HU" dirty="0" err="1" smtClean="0"/>
              <a:t>Jespersen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Ősi tagadóige eltűnése négy lépésben, egy maradvánnyal (</a:t>
            </a:r>
            <a:r>
              <a:rPr lang="hu-HU" i="1" dirty="0" err="1" smtClean="0"/>
              <a:t>-e</a:t>
            </a:r>
            <a:r>
              <a:rPr lang="hu-HU" i="1" dirty="0"/>
              <a:t> </a:t>
            </a:r>
            <a:r>
              <a:rPr lang="hu-HU" dirty="0" smtClean="0"/>
              <a:t>kérdő partikula, Honti 1997)</a:t>
            </a:r>
          </a:p>
          <a:p>
            <a:pPr marL="514350" indent="-514350">
              <a:buAutoNum type="arabicPeriod"/>
            </a:pPr>
            <a:r>
              <a:rPr lang="hu-HU" dirty="0" smtClean="0"/>
              <a:t>É. Kiss K.: tagadó névmás </a:t>
            </a:r>
            <a:r>
              <a:rPr lang="hu-HU" dirty="0" err="1" smtClean="0"/>
              <a:t>inkorporálja</a:t>
            </a:r>
            <a:r>
              <a:rPr lang="hu-HU" dirty="0" smtClean="0"/>
              <a:t> a tagadószót, önállóan kifejezheti a tagadást; később újra meg kell jelennie a tagadószónak </a:t>
            </a:r>
            <a:r>
              <a:rPr lang="hu-HU" i="1" dirty="0" smtClean="0"/>
              <a:t>(Mondattani jelenségek a Jókai-kódexben</a:t>
            </a:r>
            <a:r>
              <a:rPr lang="hu-HU" dirty="0" smtClean="0"/>
              <a:t> c. műhelykonferencia)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dirty="0" smtClean="0"/>
              <a:t>A jelen változás: a fordított szórend eredetileg nyomatékos tagadás volt, túl gyakorivá vált (magyarázat: l. a 3. rész), általános tagadás lett</a:t>
            </a:r>
            <a:r>
              <a:rPr lang="hu-HU" dirty="0"/>
              <a:t>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De:</a:t>
            </a:r>
            <a:r>
              <a:rPr lang="hu-HU" dirty="0" smtClean="0"/>
              <a:t> nem tipikus </a:t>
            </a:r>
            <a:r>
              <a:rPr lang="hu-HU" dirty="0" err="1" smtClean="0"/>
              <a:t>Jespersen-ciklus</a:t>
            </a:r>
            <a:r>
              <a:rPr lang="hu-HU" dirty="0" smtClean="0"/>
              <a:t> – nincs </a:t>
            </a:r>
            <a:r>
              <a:rPr lang="hu-HU" dirty="0" err="1" smtClean="0"/>
              <a:t>grammatikalizálódó</a:t>
            </a:r>
            <a:r>
              <a:rPr lang="hu-HU" dirty="0" smtClean="0"/>
              <a:t> tagadószó, csak az általánosabb </a:t>
            </a:r>
            <a:r>
              <a:rPr lang="hu-HU" dirty="0"/>
              <a:t>megközelítés érvényes rá, itt maga a szerkezet vesztette el nyomatékos tagadás </a:t>
            </a:r>
            <a:r>
              <a:rPr lang="hu-HU" dirty="0" smtClean="0"/>
              <a:t>mivoltát.</a:t>
            </a:r>
            <a:br>
              <a:rPr lang="hu-HU" dirty="0" smtClean="0"/>
            </a:br>
            <a:r>
              <a:rPr lang="hu-HU" b="1" dirty="0" smtClean="0"/>
              <a:t>Melléktermék:</a:t>
            </a:r>
            <a:r>
              <a:rPr lang="hu-HU" dirty="0" smtClean="0"/>
              <a:t> a megszakított szórend – jelöltsége folytán – speciális jelentésűvé vált.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00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Tagadás két változatban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46553" y="5661248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NEG-V-VM:</a:t>
            </a:r>
            <a:br>
              <a:rPr lang="hu-HU" dirty="0" smtClean="0"/>
            </a:br>
            <a:r>
              <a:rPr lang="hu-HU" dirty="0" smtClean="0">
                <a:solidFill>
                  <a:srgbClr val="FF0000"/>
                </a:solidFill>
              </a:rPr>
              <a:t>fordított szórend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2678559"/>
            <a:ext cx="4040188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 smtClean="0"/>
              <a:t>elolvasom</a:t>
            </a:r>
            <a:br>
              <a:rPr lang="hu-HU" sz="2200" dirty="0" smtClean="0"/>
            </a:br>
            <a:r>
              <a:rPr lang="hu-HU" sz="2200" dirty="0" smtClean="0"/>
              <a:t>	</a:t>
            </a:r>
            <a:r>
              <a:rPr lang="hu-HU" sz="2200" dirty="0" smtClean="0">
                <a:solidFill>
                  <a:srgbClr val="FF0000"/>
                </a:solidFill>
              </a:rPr>
              <a:t>nem olvasom el</a:t>
            </a:r>
            <a:br>
              <a:rPr lang="hu-HU" sz="2200" dirty="0" smtClean="0">
                <a:solidFill>
                  <a:srgbClr val="FF0000"/>
                </a:solidFill>
              </a:rPr>
            </a:br>
            <a:r>
              <a:rPr lang="hu-HU" sz="2200" dirty="0" smtClean="0"/>
              <a:t>eszembe jut</a:t>
            </a:r>
            <a:br>
              <a:rPr lang="hu-HU" sz="2200" dirty="0" smtClean="0"/>
            </a:br>
            <a:r>
              <a:rPr lang="hu-HU" sz="2200" dirty="0" smtClean="0"/>
              <a:t>	</a:t>
            </a:r>
            <a:r>
              <a:rPr lang="hu-HU" sz="2200" dirty="0" smtClean="0">
                <a:solidFill>
                  <a:srgbClr val="FF0000"/>
                </a:solidFill>
              </a:rPr>
              <a:t>nem jut eszembe</a:t>
            </a:r>
            <a:br>
              <a:rPr lang="hu-HU" sz="2200" dirty="0" smtClean="0">
                <a:solidFill>
                  <a:srgbClr val="FF0000"/>
                </a:solidFill>
              </a:rPr>
            </a:br>
            <a:r>
              <a:rPr lang="hu-HU" sz="2200" dirty="0" smtClean="0"/>
              <a:t>újságot olvasok</a:t>
            </a:r>
            <a:br>
              <a:rPr lang="hu-HU" sz="2200" dirty="0" smtClean="0"/>
            </a:br>
            <a:r>
              <a:rPr lang="hu-HU" sz="2200" dirty="0" smtClean="0"/>
              <a:t>	</a:t>
            </a:r>
            <a:r>
              <a:rPr lang="hu-HU" sz="2200" dirty="0" smtClean="0">
                <a:solidFill>
                  <a:srgbClr val="FF0000"/>
                </a:solidFill>
              </a:rPr>
              <a:t>nem olvasok újságot</a:t>
            </a:r>
            <a:br>
              <a:rPr lang="hu-HU" sz="2200" dirty="0" smtClean="0">
                <a:solidFill>
                  <a:srgbClr val="FF0000"/>
                </a:solidFill>
              </a:rPr>
            </a:br>
            <a:r>
              <a:rPr lang="hu-HU" sz="2200" dirty="0" smtClean="0"/>
              <a:t>ruhatáros voltam</a:t>
            </a:r>
            <a:br>
              <a:rPr lang="hu-HU" sz="2200" dirty="0" smtClean="0"/>
            </a:br>
            <a:r>
              <a:rPr lang="hu-HU" sz="2200" dirty="0" smtClean="0"/>
              <a:t>	</a:t>
            </a:r>
            <a:r>
              <a:rPr lang="hu-HU" sz="2200" dirty="0" smtClean="0">
                <a:solidFill>
                  <a:srgbClr val="FF0000"/>
                </a:solidFill>
              </a:rPr>
              <a:t>nem voltam ruhatáros</a:t>
            </a:r>
            <a:endParaRPr lang="hu-HU" sz="2200" dirty="0">
              <a:solidFill>
                <a:srgbClr val="FF0000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34681" y="5661248"/>
            <a:ext cx="4041775" cy="639762"/>
          </a:xfrm>
        </p:spPr>
        <p:txBody>
          <a:bodyPr>
            <a:noAutofit/>
          </a:bodyPr>
          <a:lstStyle/>
          <a:p>
            <a:r>
              <a:rPr lang="hu-HU" sz="2200" dirty="0" smtClean="0"/>
              <a:t>VM-NEG-V: </a:t>
            </a:r>
            <a:br>
              <a:rPr lang="hu-HU" sz="2200" dirty="0" smtClean="0"/>
            </a:br>
            <a:r>
              <a:rPr lang="hu-HU" sz="2200" dirty="0" smtClean="0">
                <a:solidFill>
                  <a:srgbClr val="0070C0"/>
                </a:solidFill>
              </a:rPr>
              <a:t>megszakított szórend</a:t>
            </a:r>
            <a:endParaRPr lang="hu-HU" sz="22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72000" y="2636912"/>
            <a:ext cx="4041775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 smtClean="0"/>
              <a:t>elolvasom</a:t>
            </a:r>
            <a:r>
              <a:rPr lang="hu-HU" sz="2200" dirty="0" smtClean="0">
                <a:solidFill>
                  <a:srgbClr val="0070C0"/>
                </a:solidFill>
              </a:rPr>
              <a:t/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	el nem olvasom</a:t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/>
              <a:t>eszembe jut</a:t>
            </a:r>
            <a:r>
              <a:rPr lang="hu-HU" sz="2200" dirty="0" smtClean="0">
                <a:solidFill>
                  <a:srgbClr val="0070C0"/>
                </a:solidFill>
              </a:rPr>
              <a:t/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	eszembe nem jut</a:t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/>
              <a:t>újságot olvasok</a:t>
            </a:r>
            <a:r>
              <a:rPr lang="hu-HU" sz="2200" dirty="0" smtClean="0">
                <a:solidFill>
                  <a:srgbClr val="0070C0"/>
                </a:solidFill>
              </a:rPr>
              <a:t/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	újságot nem olvasok</a:t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/>
              <a:t>ruhatáros voltam</a:t>
            </a:r>
            <a:r>
              <a:rPr lang="hu-HU" sz="2200" dirty="0" smtClean="0">
                <a:solidFill>
                  <a:srgbClr val="0070C0"/>
                </a:solidFill>
              </a:rPr>
              <a:t/>
            </a:r>
            <a:br>
              <a:rPr lang="hu-HU" sz="2200" dirty="0" smtClean="0">
                <a:solidFill>
                  <a:srgbClr val="0070C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	ruhatáros nem voltam</a:t>
            </a:r>
            <a:endParaRPr lang="hu-HU" sz="2200" dirty="0">
              <a:solidFill>
                <a:srgbClr val="0070C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67544" y="980728"/>
            <a:ext cx="8208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 smtClean="0"/>
              <a:t>Igemódosítók: semleges, egyenletes hangsúlyozású mondatokban </a:t>
            </a:r>
            <a:r>
              <a:rPr lang="hu-HU" sz="2200" b="1" dirty="0"/>
              <a:t>közvetlenül megelőzik az igét, a hangsúly rajtuk, az ige </a:t>
            </a:r>
            <a:r>
              <a:rPr lang="hu-HU" sz="2200" b="1" dirty="0" smtClean="0"/>
              <a:t>hangsúlytalan; fókuszt, tagadást tartalmazó mondatokban általában közvetlenül az ige mögött (</a:t>
            </a:r>
            <a:r>
              <a:rPr lang="hu-HU" sz="2200" b="1" dirty="0" err="1" smtClean="0"/>
              <a:t>Komlósy</a:t>
            </a:r>
            <a:r>
              <a:rPr lang="hu-HU" sz="2200" b="1" dirty="0" smtClean="0"/>
              <a:t> 1991)</a:t>
            </a:r>
            <a:endParaRPr lang="hu-HU" sz="2200" b="1" dirty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2491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Nyelvtörténet-elméleti kérdések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gyerekek mint </a:t>
            </a:r>
            <a:r>
              <a:rPr lang="hu-HU" dirty="0" err="1" smtClean="0"/>
              <a:t>innovátorok</a:t>
            </a:r>
            <a:r>
              <a:rPr lang="hu-HU" dirty="0" smtClean="0"/>
              <a:t>: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470" y="476672"/>
            <a:ext cx="416697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Vannak-e egyáltalán ciklusok és egyebek?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Lightfoot</a:t>
            </a:r>
            <a:r>
              <a:rPr lang="hu-HU" dirty="0" smtClean="0"/>
              <a:t> (2017): minden olyan változás-megközelítés, amely valamilyen </a:t>
            </a:r>
            <a:r>
              <a:rPr lang="hu-HU" dirty="0" err="1" smtClean="0"/>
              <a:t>direkcionalitással</a:t>
            </a:r>
            <a:r>
              <a:rPr lang="hu-HU" dirty="0" smtClean="0"/>
              <a:t> operál, problémás</a:t>
            </a:r>
          </a:p>
          <a:p>
            <a:r>
              <a:rPr lang="hu-HU" dirty="0" smtClean="0"/>
              <a:t>Nyelvi változás visszavezethető két tényezőre: UG + PLD.</a:t>
            </a:r>
          </a:p>
          <a:p>
            <a:r>
              <a:rPr lang="hu-HU" dirty="0" smtClean="0"/>
              <a:t> A szintaktikai változást a PLD változása váltja ki, s ennek az okai nagyon is egyediek és véletlenszerűek.</a:t>
            </a:r>
          </a:p>
          <a:p>
            <a:r>
              <a:rPr lang="hu-HU" dirty="0" smtClean="0"/>
              <a:t>Emellett pedig mindenféleképpen külsők: morfológiai változás, más szintaktikai változás dominó-hatása, vagy pedig interferencia (más nyelv v. más nyelvjárás). </a:t>
            </a:r>
            <a:endParaRPr lang="hu-HU" b="1" dirty="0" smtClean="0"/>
          </a:p>
          <a:p>
            <a:r>
              <a:rPr lang="hu-HU" dirty="0" smtClean="0"/>
              <a:t>Fontos következmény: az új változatok terjedése tulajdonképpen populációdinamikai kérdés.</a:t>
            </a:r>
          </a:p>
          <a:p>
            <a:r>
              <a:rPr lang="hu-HU" dirty="0" smtClean="0"/>
              <a:t>Ha elfogadjuk ezt a megközelítést, mindenképpen külső okot kellene keresni.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98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Megfigyelések, megjegyzések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 paradoxon: „csak a gyerekek változtathatják a nyelvet, de ők túl jó tanulók ahhoz, hogy ezt megtegyék” (</a:t>
            </a:r>
            <a:r>
              <a:rPr lang="hu-HU" dirty="0" err="1" smtClean="0"/>
              <a:t>Postma</a:t>
            </a:r>
            <a:r>
              <a:rPr lang="hu-HU" dirty="0" smtClean="0"/>
              <a:t> 2017: 78)</a:t>
            </a:r>
            <a:br>
              <a:rPr lang="hu-HU" dirty="0" smtClean="0"/>
            </a:br>
            <a:r>
              <a:rPr lang="hu-HU" dirty="0" smtClean="0"/>
              <a:t>- Akkor miért változik a PLD? Tényleg mindig csak külső az ok?</a:t>
            </a:r>
          </a:p>
          <a:p>
            <a:r>
              <a:rPr lang="hu-HU" dirty="0" err="1"/>
              <a:t>Kroch</a:t>
            </a:r>
            <a:r>
              <a:rPr lang="hu-HU" dirty="0"/>
              <a:t> (2005): a </a:t>
            </a:r>
            <a:r>
              <a:rPr lang="hu-HU" dirty="0" smtClean="0"/>
              <a:t>nyelvelsajátítás mégsem tökéletes, sem az L1, sem az L2, rögzülhetnek a „hibák”. </a:t>
            </a:r>
          </a:p>
          <a:p>
            <a:r>
              <a:rPr lang="hu-HU" dirty="0" smtClean="0"/>
              <a:t>van </a:t>
            </a:r>
            <a:r>
              <a:rPr lang="hu-HU" dirty="0" err="1" smtClean="0"/>
              <a:t>Gelderen</a:t>
            </a:r>
            <a:r>
              <a:rPr lang="hu-HU" dirty="0"/>
              <a:t> (2017: 484-485) : </a:t>
            </a:r>
            <a:r>
              <a:rPr lang="hu-HU" dirty="0" smtClean="0"/>
              <a:t>„A beszélői kényszer arra, hogy innovatívak legyenek, új, lazán csatolt elemeket vezethet be a szerkezetbe, és ez szolgálhat a nyelvelsajátítónak bizonyítékul arra, hogy a régebbi formát értelmezhetetlennek </a:t>
            </a:r>
            <a:r>
              <a:rPr lang="hu-HU" dirty="0" err="1" smtClean="0"/>
              <a:t>reanalizálja</a:t>
            </a:r>
            <a:r>
              <a:rPr lang="hu-HU" dirty="0" smtClean="0"/>
              <a:t>. A beszélők explicitek kívánhatnak lenni, és ezért inkább </a:t>
            </a:r>
            <a:r>
              <a:rPr lang="hu-HU" dirty="0"/>
              <a:t>t</a:t>
            </a:r>
            <a:r>
              <a:rPr lang="hu-HU" dirty="0" smtClean="0"/>
              <a:t>eljes frázisokat választanak, mint fejeket.” </a:t>
            </a:r>
            <a:endParaRPr lang="hu-HU" dirty="0"/>
          </a:p>
          <a:p>
            <a:r>
              <a:rPr lang="hu-HU" dirty="0" err="1"/>
              <a:t>Pintzuk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(</a:t>
            </a:r>
            <a:r>
              <a:rPr lang="hu-HU" dirty="0" smtClean="0"/>
              <a:t>2017): </a:t>
            </a:r>
            <a:r>
              <a:rPr lang="hu-HU" dirty="0"/>
              <a:t>A </a:t>
            </a:r>
            <a:r>
              <a:rPr lang="hu-HU" i="1" dirty="0" err="1"/>
              <a:t>do-</a:t>
            </a:r>
            <a:r>
              <a:rPr lang="hu-HU" dirty="0" err="1"/>
              <a:t>beillesztés</a:t>
            </a:r>
            <a:r>
              <a:rPr lang="hu-HU" dirty="0"/>
              <a:t> terjedését vizsgálták, az egy-egy szerzőnél megfigyelhető használati ráta a közösségi terjedéssel egy tempóban zajlik.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„a változás terjedése valamilyen módon inkább a felnőttek nyelvhasználatához köthető, mint a gyermeki nyelvelsajátításhoz (233)”</a:t>
            </a:r>
          </a:p>
        </p:txBody>
      </p:sp>
    </p:spTree>
    <p:extLst>
      <p:ext uri="{BB962C8B-B14F-4D97-AF65-F5344CB8AC3E}">
        <p14:creationId xmlns:p14="http://schemas.microsoft.com/office/powerpoint/2010/main" val="6508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Postma</a:t>
            </a:r>
            <a:r>
              <a:rPr lang="hu-HU" dirty="0" smtClean="0"/>
              <a:t> háromfázisú modellje (2017: 90)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80" y="1586076"/>
            <a:ext cx="5273040" cy="378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67544" y="544522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--&gt; A’ --&gt; B; A’: felnőtt, hozzáadott periférikus szabállyal; B: L1-elsajátító, ha találkozik A’ által előállított bemenettel, ő mindenképpen B lesz.</a:t>
            </a:r>
          </a:p>
          <a:p>
            <a:r>
              <a:rPr lang="hu-HU" dirty="0" smtClean="0"/>
              <a:t>Itt: meg kellett lennie az A’ – B találkozásnak, de nem következett belőle mechanikusan a B terjedése.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85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szintaktikai változás, még ha nagyon fontos tényezője is az L1-elsajátítás és a PLD külső okból történő megváltozása, nem vezethető vissza minden esetben ezekre a </a:t>
            </a:r>
            <a:r>
              <a:rPr lang="hu-HU" dirty="0" smtClean="0"/>
              <a:t>tényezőkre:</a:t>
            </a:r>
            <a:br>
              <a:rPr lang="hu-HU" dirty="0" smtClean="0"/>
            </a:br>
            <a:r>
              <a:rPr lang="hu-HU" b="1" dirty="0" smtClean="0"/>
              <a:t>a)</a:t>
            </a:r>
            <a:r>
              <a:rPr lang="hu-HU" dirty="0" smtClean="0"/>
              <a:t> az innovatív szerkezet alapjául szolgáló mintát hozhatják a felnőttek;</a:t>
            </a:r>
            <a:br>
              <a:rPr lang="hu-HU" dirty="0" smtClean="0"/>
            </a:br>
            <a:r>
              <a:rPr lang="hu-HU" b="1" dirty="0" smtClean="0"/>
              <a:t>b)</a:t>
            </a:r>
            <a:r>
              <a:rPr lang="hu-HU" dirty="0" smtClean="0"/>
              <a:t> akiknek nyelvhasználata ugyanakkor egész életük során változhat, akár összhangban a közösségi szinten lefutó változással.</a:t>
            </a:r>
            <a:endParaRPr lang="hu-HU" dirty="0"/>
          </a:p>
          <a:p>
            <a:r>
              <a:rPr lang="hu-HU" dirty="0" smtClean="0"/>
              <a:t>A nyelvelsajátításhoz kapcsolódó szempontrendszer mellett:</a:t>
            </a:r>
            <a:br>
              <a:rPr lang="hu-HU" dirty="0" smtClean="0"/>
            </a:br>
            <a:r>
              <a:rPr lang="hu-HU" dirty="0" smtClean="0"/>
              <a:t>- kontaktusnyelvészet eredményei (</a:t>
            </a:r>
            <a:r>
              <a:rPr lang="hu-HU" dirty="0" err="1" smtClean="0"/>
              <a:t>v.ö</a:t>
            </a:r>
            <a:r>
              <a:rPr lang="hu-HU" dirty="0" smtClean="0"/>
              <a:t>. </a:t>
            </a:r>
            <a:r>
              <a:rPr lang="hu-HU" dirty="0" err="1" smtClean="0"/>
              <a:t>Kroch</a:t>
            </a:r>
            <a:r>
              <a:rPr lang="hu-HU" smtClean="0"/>
              <a:t> és az interferencia)</a:t>
            </a:r>
            <a:br>
              <a:rPr lang="hu-HU" smtClean="0"/>
            </a:br>
            <a:r>
              <a:rPr lang="hu-HU" smtClean="0"/>
              <a:t>- szociolingvisztika: mi válhat társadalmi markerré és mi nem – a szórendi </a:t>
            </a:r>
            <a:r>
              <a:rPr lang="hu-HU" dirty="0"/>
              <a:t>változók változatai általában nem válnak társadalmi </a:t>
            </a:r>
            <a:r>
              <a:rPr lang="hu-HU" dirty="0" smtClean="0"/>
              <a:t>markerré, más újítások meg lehetnek </a:t>
            </a:r>
            <a:r>
              <a:rPr lang="hu-HU" smtClean="0"/>
              <a:t>azok.</a:t>
            </a:r>
          </a:p>
          <a:p>
            <a:r>
              <a:rPr lang="hu-HU" dirty="0" smtClean="0"/>
              <a:t>Azaz: minimum többféle szempontrendszer integrációja adja a mondattani változás „elméletét”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1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Korpuszok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i="1" dirty="0" smtClean="0"/>
              <a:t>Ómagyar korpusz</a:t>
            </a:r>
            <a:endParaRPr lang="hu-HU" i="1" u="sng" dirty="0">
              <a:hlinkClick r:id="rId3"/>
            </a:endParaRP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http://omagyarkorpusz.nytud.hu/en-intro.html</a:t>
            </a:r>
            <a:r>
              <a:rPr lang="en-GB" dirty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Simon, </a:t>
            </a:r>
            <a:r>
              <a:rPr lang="en-US" dirty="0" err="1"/>
              <a:t>Eszter</a:t>
            </a:r>
            <a:r>
              <a:rPr lang="en-US" dirty="0"/>
              <a:t> </a:t>
            </a:r>
            <a:r>
              <a:rPr lang="hu-HU" dirty="0"/>
              <a:t>2014.</a:t>
            </a:r>
            <a:r>
              <a:rPr lang="en-US" dirty="0"/>
              <a:t> Corpus building from Old Hungarian codices. In: Katalin É. Kiss (ed.)</a:t>
            </a:r>
            <a:r>
              <a:rPr lang="hu-HU" dirty="0"/>
              <a:t> 2014. </a:t>
            </a:r>
          </a:p>
          <a:p>
            <a:pPr marL="0" indent="0">
              <a:buNone/>
            </a:pPr>
            <a:r>
              <a:rPr lang="hu-HU" i="1" dirty="0" smtClean="0"/>
              <a:t>Történeti magánéleti korpusz</a:t>
            </a:r>
            <a:endParaRPr lang="hu-HU" i="1" dirty="0"/>
          </a:p>
          <a:p>
            <a:pPr marL="0" indent="0">
              <a:buNone/>
            </a:pPr>
            <a:r>
              <a:rPr lang="en-GB" u="sng" dirty="0">
                <a:hlinkClick r:id="rId4"/>
              </a:rPr>
              <a:t>http://tmk.nytud.hu/</a:t>
            </a:r>
            <a:r>
              <a:rPr lang="en-GB" dirty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Novák, Attila – Katalin Gugán – Mónika Varga – </a:t>
            </a:r>
            <a:r>
              <a:rPr lang="hu-HU" dirty="0" err="1"/>
              <a:t>Adrienne</a:t>
            </a:r>
            <a:r>
              <a:rPr lang="hu-HU" dirty="0"/>
              <a:t> Dömötör 2017. </a:t>
            </a:r>
            <a:r>
              <a:rPr lang="hu-HU" dirty="0" err="1"/>
              <a:t>Creation</a:t>
            </a:r>
            <a:r>
              <a:rPr lang="hu-HU" dirty="0"/>
              <a:t> of an </a:t>
            </a:r>
            <a:r>
              <a:rPr lang="hu-HU" dirty="0" err="1"/>
              <a:t>annotated</a:t>
            </a:r>
            <a:r>
              <a:rPr lang="hu-HU" dirty="0"/>
              <a:t> corpus of Old and </a:t>
            </a:r>
            <a:r>
              <a:rPr lang="hu-HU" dirty="0" err="1"/>
              <a:t>Middle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court</a:t>
            </a:r>
            <a:r>
              <a:rPr lang="hu-HU" dirty="0"/>
              <a:t> </a:t>
            </a:r>
            <a:r>
              <a:rPr lang="hu-HU" dirty="0" err="1"/>
              <a:t>records</a:t>
            </a:r>
            <a:r>
              <a:rPr lang="hu-HU" dirty="0"/>
              <a:t> </a:t>
            </a:r>
            <a:r>
              <a:rPr lang="hu-HU" dirty="0" err="1"/>
              <a:t>and</a:t>
            </a:r>
            <a:r>
              <a:rPr lang="hu-HU" dirty="0"/>
              <a:t>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correspondence</a:t>
            </a:r>
            <a:r>
              <a:rPr lang="hu-HU" dirty="0"/>
              <a:t>.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Resources</a:t>
            </a:r>
            <a:r>
              <a:rPr lang="hu-HU" dirty="0"/>
              <a:t> and </a:t>
            </a:r>
            <a:r>
              <a:rPr lang="hu-HU" dirty="0" err="1"/>
              <a:t>Evaluation</a:t>
            </a:r>
            <a:r>
              <a:rPr lang="hu-HU" dirty="0"/>
              <a:t> 51: 1—28.</a:t>
            </a:r>
          </a:p>
          <a:p>
            <a:pPr marL="0" indent="0">
              <a:buNone/>
            </a:pPr>
            <a:r>
              <a:rPr lang="hu-HU" i="1" dirty="0" smtClean="0"/>
              <a:t>Magyar történeti szövegtár</a:t>
            </a:r>
            <a:endParaRPr lang="hu-HU" i="1" u="sng" dirty="0">
              <a:hlinkClick r:id="rId5"/>
            </a:endParaRPr>
          </a:p>
          <a:p>
            <a:pPr marL="0" indent="0">
              <a:buNone/>
            </a:pPr>
            <a:r>
              <a:rPr lang="en-GB" u="sng" dirty="0">
                <a:hlinkClick r:id="rId5"/>
              </a:rPr>
              <a:t>http://clara.nytud.hu/mtsz/run.cgi/first_form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Sass, Bálint 2017. Keresés korpuszban: a kibővített Magyar történeti szövegtár új keresőfelülete. </a:t>
            </a:r>
            <a:r>
              <a:rPr lang="hu-HU" dirty="0" err="1"/>
              <a:t>In</a:t>
            </a:r>
            <a:r>
              <a:rPr lang="hu-HU" dirty="0"/>
              <a:t>: Forgács Tamás – Németh Miklós – Sinkovics Balázs (</a:t>
            </a:r>
            <a:r>
              <a:rPr lang="hu-HU" dirty="0" err="1"/>
              <a:t>szerk</a:t>
            </a:r>
            <a:r>
              <a:rPr lang="hu-HU" dirty="0"/>
              <a:t>), </a:t>
            </a:r>
            <a:r>
              <a:rPr lang="hu-HU" i="1" dirty="0"/>
              <a:t>A nyelvtörténeti kutatások újabb eredményei IX. </a:t>
            </a:r>
            <a:r>
              <a:rPr lang="hu-HU" dirty="0"/>
              <a:t>SZTE Magyar Nyelvészeti Tanszék. Szeged.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http://parallelbible.nytud.hu/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38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dirty="0" err="1" smtClean="0"/>
              <a:t>Adger</a:t>
            </a:r>
            <a:r>
              <a:rPr lang="hu-HU" dirty="0" smtClean="0"/>
              <a:t>, David 2006. </a:t>
            </a:r>
            <a:r>
              <a:rPr lang="hu-HU" dirty="0" err="1" smtClean="0"/>
              <a:t>Combinatorial</a:t>
            </a:r>
            <a:r>
              <a:rPr lang="hu-HU" dirty="0" smtClean="0"/>
              <a:t> </a:t>
            </a:r>
            <a:r>
              <a:rPr lang="hu-HU" dirty="0" err="1" smtClean="0"/>
              <a:t>Variability</a:t>
            </a:r>
            <a:r>
              <a:rPr lang="hu-HU" dirty="0" smtClean="0"/>
              <a:t>. J. </a:t>
            </a:r>
            <a:r>
              <a:rPr lang="hu-HU" dirty="0" err="1" smtClean="0"/>
              <a:t>Linguistics</a:t>
            </a:r>
            <a:r>
              <a:rPr lang="hu-HU" dirty="0" smtClean="0"/>
              <a:t> 42: 503-530.</a:t>
            </a:r>
          </a:p>
          <a:p>
            <a:pPr marL="0" indent="0">
              <a:buNone/>
            </a:pPr>
            <a:r>
              <a:rPr lang="hu-HU" dirty="0" err="1" smtClean="0"/>
              <a:t>Cristofaro</a:t>
            </a:r>
            <a:r>
              <a:rPr lang="hu-HU" dirty="0" smtClean="0"/>
              <a:t>, </a:t>
            </a:r>
            <a:r>
              <a:rPr lang="hu-HU" dirty="0" err="1" smtClean="0"/>
              <a:t>Sonia</a:t>
            </a:r>
            <a:r>
              <a:rPr lang="hu-HU" dirty="0" smtClean="0"/>
              <a:t> 2005. </a:t>
            </a:r>
            <a:r>
              <a:rPr lang="hu-HU" dirty="0" err="1" smtClean="0"/>
              <a:t>Subordination</a:t>
            </a:r>
            <a:r>
              <a:rPr lang="hu-HU" dirty="0" smtClean="0"/>
              <a:t>. Oxford, OUP.</a:t>
            </a:r>
          </a:p>
          <a:p>
            <a:pPr marL="0" indent="0">
              <a:buNone/>
            </a:pPr>
            <a:r>
              <a:rPr lang="hu-HU" dirty="0" err="1" smtClean="0"/>
              <a:t>Dahl</a:t>
            </a:r>
            <a:r>
              <a:rPr lang="hu-HU" dirty="0" smtClean="0"/>
              <a:t>, </a:t>
            </a:r>
            <a:r>
              <a:rPr lang="hu-HU" dirty="0" err="1" smtClean="0"/>
              <a:t>Östen</a:t>
            </a:r>
            <a:r>
              <a:rPr lang="hu-HU" dirty="0" smtClean="0"/>
              <a:t> 1979. </a:t>
            </a:r>
            <a:r>
              <a:rPr lang="hu-HU" dirty="0" err="1" smtClean="0"/>
              <a:t>Typology</a:t>
            </a:r>
            <a:r>
              <a:rPr lang="hu-HU" dirty="0" smtClean="0"/>
              <a:t> of </a:t>
            </a:r>
            <a:r>
              <a:rPr lang="hu-HU" dirty="0" err="1" smtClean="0"/>
              <a:t>sentence</a:t>
            </a:r>
            <a:r>
              <a:rPr lang="hu-HU" dirty="0" smtClean="0"/>
              <a:t> </a:t>
            </a:r>
            <a:r>
              <a:rPr lang="hu-HU" dirty="0" err="1" smtClean="0"/>
              <a:t>negation</a:t>
            </a:r>
            <a:r>
              <a:rPr lang="hu-HU" dirty="0" smtClean="0"/>
              <a:t>. </a:t>
            </a:r>
            <a:r>
              <a:rPr lang="hu-HU" dirty="0" err="1" smtClean="0"/>
              <a:t>Linguistics</a:t>
            </a:r>
            <a:r>
              <a:rPr lang="hu-HU" dirty="0" smtClean="0"/>
              <a:t> 17: 79-106.</a:t>
            </a:r>
          </a:p>
          <a:p>
            <a:pPr marL="0" indent="0">
              <a:buNone/>
            </a:pPr>
            <a:r>
              <a:rPr lang="hu-HU" dirty="0" smtClean="0"/>
              <a:t>É</a:t>
            </a:r>
            <a:r>
              <a:rPr lang="hu-HU" dirty="0"/>
              <a:t>. Kiss, Katalin 2008. </a:t>
            </a:r>
            <a:r>
              <a:rPr lang="hu-HU" dirty="0" err="1"/>
              <a:t>Aims</a:t>
            </a:r>
            <a:r>
              <a:rPr lang="hu-HU" dirty="0"/>
              <a:t> and </a:t>
            </a:r>
            <a:r>
              <a:rPr lang="hu-HU" dirty="0" err="1"/>
              <a:t>background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É. Kiss, Katalin (</a:t>
            </a:r>
            <a:r>
              <a:rPr lang="hu-HU" dirty="0" err="1"/>
              <a:t>ed</a:t>
            </a:r>
            <a:r>
              <a:rPr lang="hu-HU" dirty="0"/>
              <a:t>), </a:t>
            </a:r>
            <a:r>
              <a:rPr lang="hu-HU" i="1" dirty="0" err="1"/>
              <a:t>Event</a:t>
            </a:r>
            <a:r>
              <a:rPr lang="hu-HU" i="1" dirty="0"/>
              <a:t> </a:t>
            </a:r>
            <a:r>
              <a:rPr lang="hu-HU" i="1" dirty="0" err="1"/>
              <a:t>Structure</a:t>
            </a:r>
            <a:r>
              <a:rPr lang="hu-HU" i="1" dirty="0"/>
              <a:t> and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Left</a:t>
            </a:r>
            <a:r>
              <a:rPr lang="hu-HU" i="1" dirty="0"/>
              <a:t> </a:t>
            </a:r>
            <a:r>
              <a:rPr lang="hu-HU" i="1" dirty="0" err="1"/>
              <a:t>Periphery</a:t>
            </a:r>
            <a:r>
              <a:rPr lang="hu-HU" i="1" dirty="0"/>
              <a:t>: </a:t>
            </a:r>
            <a:r>
              <a:rPr lang="hu-HU" i="1" dirty="0" err="1"/>
              <a:t>Studies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Hungarian</a:t>
            </a:r>
            <a:r>
              <a:rPr lang="hu-HU" i="1" dirty="0"/>
              <a:t>. </a:t>
            </a:r>
            <a:r>
              <a:rPr lang="hu-HU" dirty="0" err="1"/>
              <a:t>Dordrecht</a:t>
            </a:r>
            <a:r>
              <a:rPr lang="hu-HU" dirty="0"/>
              <a:t>, Springer.</a:t>
            </a:r>
          </a:p>
          <a:p>
            <a:pPr marL="0" indent="0">
              <a:buNone/>
            </a:pPr>
            <a:r>
              <a:rPr lang="en-US" dirty="0" smtClean="0"/>
              <a:t>É</a:t>
            </a:r>
            <a:r>
              <a:rPr lang="en-US" dirty="0"/>
              <a:t>. Kiss Katalin 2014. The evolution of functional left peripheries in the Hungarian sentence. In: É. Kiss, Katalin (</a:t>
            </a:r>
            <a:r>
              <a:rPr lang="en-US" dirty="0" err="1"/>
              <a:t>ed</a:t>
            </a:r>
            <a:r>
              <a:rPr lang="en-US" dirty="0"/>
              <a:t>)</a:t>
            </a:r>
            <a:r>
              <a:rPr lang="hu-HU" dirty="0"/>
              <a:t>,</a:t>
            </a:r>
            <a:r>
              <a:rPr lang="en-US" dirty="0"/>
              <a:t> The evolution of functional left peripheries in Hungarian syntax.</a:t>
            </a:r>
            <a:r>
              <a:rPr lang="hu-HU" dirty="0"/>
              <a:t> Oxford, </a:t>
            </a:r>
            <a:r>
              <a:rPr lang="en-US" dirty="0"/>
              <a:t>OUP.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van </a:t>
            </a:r>
            <a:r>
              <a:rPr lang="hu-HU" dirty="0" err="1" smtClean="0"/>
              <a:t>Gelderen</a:t>
            </a:r>
            <a:r>
              <a:rPr lang="hu-HU" dirty="0" smtClean="0"/>
              <a:t>, </a:t>
            </a:r>
            <a:r>
              <a:rPr lang="hu-HU" dirty="0" err="1" smtClean="0"/>
              <a:t>Elly</a:t>
            </a:r>
            <a:r>
              <a:rPr lang="hu-HU" dirty="0" smtClean="0"/>
              <a:t> 2017. </a:t>
            </a:r>
            <a:r>
              <a:rPr lang="hu-HU" dirty="0" err="1" smtClean="0"/>
              <a:t>Cyclicity</a:t>
            </a:r>
            <a:r>
              <a:rPr lang="hu-HU" dirty="0" smtClean="0"/>
              <a:t>. 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Ledgeway</a:t>
            </a:r>
            <a:r>
              <a:rPr lang="hu-HU" dirty="0"/>
              <a:t>, A. – Roberts, I. (</a:t>
            </a:r>
            <a:r>
              <a:rPr lang="hu-HU" dirty="0" err="1"/>
              <a:t>eds</a:t>
            </a:r>
            <a:r>
              <a:rPr lang="hu-HU" dirty="0" smtClean="0"/>
              <a:t>.), 467-488.</a:t>
            </a:r>
            <a:endParaRPr lang="hu-HU" dirty="0"/>
          </a:p>
          <a:p>
            <a:pPr marL="0" indent="-457200">
              <a:buNone/>
            </a:pPr>
            <a:r>
              <a:rPr lang="hu-HU" dirty="0" smtClean="0"/>
              <a:t>Gyuris Beáta (2008). A diskurzus-partikulák formális vizsgálata felé.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 smtClean="0"/>
              <a:t>Kiefer</a:t>
            </a:r>
            <a:r>
              <a:rPr lang="hu-HU" dirty="0" smtClean="0"/>
              <a:t> Ferenc (szerk.), Strukturális magyar nyelvtan 4. A szótár szerkezete. Akadémiai Kiadó, Budapest. 639-682.</a:t>
            </a:r>
          </a:p>
          <a:p>
            <a:pPr marL="0" indent="-457200">
              <a:buNone/>
            </a:pPr>
            <a:r>
              <a:rPr lang="hu-HU" dirty="0" smtClean="0"/>
              <a:t>Hegedűs</a:t>
            </a:r>
            <a:r>
              <a:rPr lang="hu-HU" dirty="0"/>
              <a:t>, Veronika (2015). A predikátummozgatás megszilárdulása: Az ige-igekötő szórend és igemódosítók az ómagyarban. </a:t>
            </a:r>
            <a:r>
              <a:rPr lang="hu-HU" dirty="0" err="1"/>
              <a:t>In</a:t>
            </a:r>
            <a:r>
              <a:rPr lang="hu-HU" dirty="0"/>
              <a:t>: Kenesei, István – É. Kiss, Katalin (szerk.), Általános Nyelvészeti Tanulmányok XXVII: </a:t>
            </a:r>
            <a:r>
              <a:rPr lang="hu-HU" dirty="0" err="1"/>
              <a:t>Diakrón</a:t>
            </a:r>
            <a:r>
              <a:rPr lang="hu-HU" dirty="0"/>
              <a:t> mondattani kutatások. Budapest, Akadémiai Kiadó. </a:t>
            </a:r>
            <a:endParaRPr lang="hu-HU" dirty="0" smtClean="0"/>
          </a:p>
          <a:p>
            <a:pPr marL="0" indent="-457200">
              <a:buNone/>
            </a:pPr>
            <a:r>
              <a:rPr lang="hu-HU" dirty="0"/>
              <a:t>Henry, Alison 2002. </a:t>
            </a:r>
            <a:r>
              <a:rPr lang="hu-HU" dirty="0" err="1"/>
              <a:t>Variation</a:t>
            </a:r>
            <a:r>
              <a:rPr lang="hu-HU" dirty="0"/>
              <a:t> and </a:t>
            </a:r>
            <a:r>
              <a:rPr lang="hu-HU" dirty="0" err="1"/>
              <a:t>Syntactic</a:t>
            </a:r>
            <a:r>
              <a:rPr lang="hu-HU" dirty="0"/>
              <a:t> </a:t>
            </a:r>
            <a:r>
              <a:rPr lang="hu-HU" dirty="0" err="1"/>
              <a:t>Theory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Chambers</a:t>
            </a:r>
            <a:r>
              <a:rPr lang="hu-HU" dirty="0"/>
              <a:t>, Jack K. – </a:t>
            </a:r>
            <a:r>
              <a:rPr lang="hu-HU" dirty="0" err="1"/>
              <a:t>Trudgill</a:t>
            </a:r>
            <a:r>
              <a:rPr lang="hu-HU" dirty="0"/>
              <a:t>, Peter – </a:t>
            </a:r>
            <a:r>
              <a:rPr lang="hu-HU" dirty="0" err="1"/>
              <a:t>Schilling-Estes</a:t>
            </a:r>
            <a:r>
              <a:rPr lang="hu-HU" dirty="0"/>
              <a:t>, </a:t>
            </a:r>
            <a:r>
              <a:rPr lang="hu-HU" dirty="0" err="1"/>
              <a:t>Natalie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.): The </a:t>
            </a:r>
            <a:r>
              <a:rPr lang="hu-HU" dirty="0" err="1"/>
              <a:t>Handbook</a:t>
            </a:r>
            <a:r>
              <a:rPr lang="hu-HU" dirty="0"/>
              <a:t> of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Variation</a:t>
            </a:r>
            <a:r>
              <a:rPr lang="hu-HU" dirty="0"/>
              <a:t> and </a:t>
            </a:r>
            <a:r>
              <a:rPr lang="hu-HU" dirty="0" err="1"/>
              <a:t>Change</a:t>
            </a:r>
            <a:r>
              <a:rPr lang="hu-HU" dirty="0"/>
              <a:t>. </a:t>
            </a:r>
            <a:r>
              <a:rPr lang="hu-HU" dirty="0" err="1"/>
              <a:t>Blackwell</a:t>
            </a:r>
            <a:r>
              <a:rPr lang="hu-HU" dirty="0"/>
              <a:t> </a:t>
            </a:r>
            <a:r>
              <a:rPr lang="hu-HU" dirty="0" err="1"/>
              <a:t>Publishers</a:t>
            </a:r>
            <a:r>
              <a:rPr lang="hu-HU" dirty="0"/>
              <a:t> Ltd., </a:t>
            </a:r>
            <a:r>
              <a:rPr lang="hu-HU" dirty="0" err="1"/>
              <a:t>Malden</a:t>
            </a:r>
            <a:r>
              <a:rPr lang="hu-HU" dirty="0"/>
              <a:t>–Oxford–</a:t>
            </a:r>
            <a:r>
              <a:rPr lang="hu-HU" dirty="0" err="1"/>
              <a:t>Carlton</a:t>
            </a:r>
            <a:r>
              <a:rPr lang="hu-HU" dirty="0"/>
              <a:t>. 267–282</a:t>
            </a:r>
            <a:r>
              <a:rPr lang="hu-HU" dirty="0" smtClean="0"/>
              <a:t>.</a:t>
            </a:r>
          </a:p>
          <a:p>
            <a:pPr marL="0" indent="-457200">
              <a:buNone/>
            </a:pPr>
            <a:r>
              <a:rPr lang="hu-HU" dirty="0" smtClean="0"/>
              <a:t>Honti László 1997. Die </a:t>
            </a:r>
            <a:r>
              <a:rPr lang="hu-HU" dirty="0" err="1" smtClean="0"/>
              <a:t>Negation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Uralischen</a:t>
            </a:r>
            <a:r>
              <a:rPr lang="hu-HU" dirty="0" smtClean="0"/>
              <a:t> I-III. </a:t>
            </a:r>
            <a:r>
              <a:rPr lang="hu-HU" dirty="0" err="1" smtClean="0"/>
              <a:t>Linguistica</a:t>
            </a:r>
            <a:r>
              <a:rPr lang="hu-HU" dirty="0" smtClean="0"/>
              <a:t> </a:t>
            </a:r>
            <a:r>
              <a:rPr lang="hu-HU" dirty="0" err="1" smtClean="0"/>
              <a:t>Uralica</a:t>
            </a:r>
            <a:r>
              <a:rPr lang="hu-HU" dirty="0" smtClean="0"/>
              <a:t>: 81-96, 161-175, 242-252.</a:t>
            </a:r>
          </a:p>
          <a:p>
            <a:pPr marL="0" indent="-457200">
              <a:buNone/>
            </a:pPr>
            <a:r>
              <a:rPr lang="hu-HU" dirty="0" smtClean="0"/>
              <a:t>Kenesei István 2008. Funkcionális kategóriák.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Kiefer</a:t>
            </a:r>
            <a:r>
              <a:rPr lang="hu-HU" dirty="0"/>
              <a:t> Ferenc (szerk.), Strukturális magyar nyelvtan 4. A szótár szerkezete. Akadémiai Kiadó, Budapest. </a:t>
            </a:r>
            <a:r>
              <a:rPr lang="hu-HU" dirty="0" smtClean="0"/>
              <a:t>601-637.</a:t>
            </a:r>
            <a:endParaRPr lang="hu-HU" dirty="0"/>
          </a:p>
          <a:p>
            <a:pPr marL="0" indent="-45720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53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-457200">
              <a:buNone/>
            </a:pPr>
            <a:r>
              <a:rPr lang="hu-HU" dirty="0" err="1"/>
              <a:t>Klemm</a:t>
            </a:r>
            <a:r>
              <a:rPr lang="hu-HU" dirty="0"/>
              <a:t> Antal 1928–1942. </a:t>
            </a:r>
            <a:r>
              <a:rPr lang="hu-HU" i="1" dirty="0"/>
              <a:t>Magyar történeti mondattan. </a:t>
            </a:r>
            <a:r>
              <a:rPr lang="hu-HU" dirty="0"/>
              <a:t>Budapest: MTA.</a:t>
            </a:r>
          </a:p>
          <a:p>
            <a:pPr marL="0" indent="-457200">
              <a:buNone/>
            </a:pPr>
            <a:r>
              <a:rPr lang="hu-HU" dirty="0" err="1"/>
              <a:t>Komlósy</a:t>
            </a:r>
            <a:r>
              <a:rPr lang="hu-HU" dirty="0"/>
              <a:t> András 1991: Régensek és vonzatok.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Kiefer</a:t>
            </a:r>
            <a:r>
              <a:rPr lang="hu-HU" dirty="0"/>
              <a:t> Ferenc (szerk.), Strukturális magyar nyelvtan I. Mondattan. Akadémiai Kiadó, Budapest. 299-527</a:t>
            </a:r>
            <a:r>
              <a:rPr lang="hu-HU" dirty="0" smtClean="0"/>
              <a:t>.</a:t>
            </a:r>
          </a:p>
          <a:p>
            <a:pPr marL="0" indent="-457200">
              <a:buNone/>
            </a:pPr>
            <a:r>
              <a:rPr lang="hu-HU" dirty="0" err="1" smtClean="0"/>
              <a:t>Ledgeway</a:t>
            </a:r>
            <a:r>
              <a:rPr lang="hu-HU" dirty="0" smtClean="0"/>
              <a:t>, Adam, </a:t>
            </a:r>
            <a:r>
              <a:rPr lang="hu-HU" dirty="0" err="1" smtClean="0"/>
              <a:t>Ian</a:t>
            </a:r>
            <a:r>
              <a:rPr lang="hu-HU" dirty="0" smtClean="0"/>
              <a:t> Roberts 2017. The Cambridge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. Cambridge, CUP.</a:t>
            </a:r>
            <a:endParaRPr lang="hu-HU" dirty="0"/>
          </a:p>
          <a:p>
            <a:pPr marL="0" indent="-457200">
              <a:buNone/>
            </a:pPr>
            <a:r>
              <a:rPr lang="hu-HU" dirty="0" err="1" smtClean="0"/>
              <a:t>Lightfoot</a:t>
            </a:r>
            <a:r>
              <a:rPr lang="hu-HU" dirty="0"/>
              <a:t>, David 2017. </a:t>
            </a:r>
            <a:r>
              <a:rPr lang="hu-HU" dirty="0" err="1" smtClean="0"/>
              <a:t>Acquisition</a:t>
            </a:r>
            <a:r>
              <a:rPr lang="hu-HU" dirty="0" smtClean="0"/>
              <a:t> and </a:t>
            </a:r>
            <a:r>
              <a:rPr lang="hu-HU" dirty="0" err="1" smtClean="0"/>
              <a:t>learnability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/>
              <a:t>Ledgeway</a:t>
            </a:r>
            <a:r>
              <a:rPr lang="hu-HU" dirty="0"/>
              <a:t>, A. – Roberts, I. (</a:t>
            </a:r>
            <a:r>
              <a:rPr lang="hu-HU" dirty="0" err="1"/>
              <a:t>eds</a:t>
            </a:r>
            <a:r>
              <a:rPr lang="hu-HU" dirty="0"/>
              <a:t>.) </a:t>
            </a:r>
            <a:r>
              <a:rPr lang="hu-HU" dirty="0" smtClean="0"/>
              <a:t>381-400.</a:t>
            </a:r>
            <a:endParaRPr lang="hu-HU" dirty="0"/>
          </a:p>
          <a:p>
            <a:pPr marL="0" indent="-457200">
              <a:buNone/>
            </a:pPr>
            <a:r>
              <a:rPr lang="hu-HU" dirty="0" err="1" smtClean="0"/>
              <a:t>Kroch</a:t>
            </a:r>
            <a:r>
              <a:rPr lang="hu-HU" dirty="0"/>
              <a:t>, Anthony 1994. </a:t>
            </a:r>
            <a:r>
              <a:rPr lang="hu-HU" dirty="0" err="1"/>
              <a:t>Morphosyntactic</a:t>
            </a:r>
            <a:r>
              <a:rPr lang="hu-HU" dirty="0"/>
              <a:t> </a:t>
            </a:r>
            <a:r>
              <a:rPr lang="hu-HU" dirty="0" err="1"/>
              <a:t>variation</a:t>
            </a:r>
            <a:r>
              <a:rPr lang="hu-HU" dirty="0"/>
              <a:t>. </a:t>
            </a:r>
            <a:r>
              <a:rPr lang="hu-HU" u="sng" dirty="0">
                <a:hlinkClick r:id="rId3"/>
              </a:rPr>
              <a:t>http://www.ling.upenn.edu/~kroch/online-frame.html</a:t>
            </a:r>
            <a:endParaRPr lang="hu-HU" dirty="0"/>
          </a:p>
          <a:p>
            <a:pPr marL="0" indent="-457200">
              <a:buNone/>
            </a:pPr>
            <a:r>
              <a:rPr lang="hu-HU" dirty="0" err="1" smtClean="0"/>
              <a:t>Kroch</a:t>
            </a:r>
            <a:r>
              <a:rPr lang="hu-HU" dirty="0"/>
              <a:t>, Anthony S. 2005. </a:t>
            </a:r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change</a:t>
            </a:r>
            <a:r>
              <a:rPr lang="hu-HU" dirty="0"/>
              <a:t> and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acquisition</a:t>
            </a:r>
            <a:r>
              <a:rPr lang="hu-HU" dirty="0"/>
              <a:t>.  ftp://</a:t>
            </a:r>
            <a:r>
              <a:rPr lang="hu-HU" dirty="0" smtClean="0"/>
              <a:t>babel.ling.upenn.edu/papers/faculty/tony_kroch/papers/lsa-forum.pdf</a:t>
            </a:r>
          </a:p>
          <a:p>
            <a:pPr marL="0" indent="-457200">
              <a:buNone/>
            </a:pPr>
            <a:r>
              <a:rPr lang="hu-HU" dirty="0" err="1"/>
              <a:t>Molecz</a:t>
            </a:r>
            <a:r>
              <a:rPr lang="hu-HU" dirty="0"/>
              <a:t> Béla 1900. A magyar szórend történeti fejlődése. Budapest.</a:t>
            </a:r>
          </a:p>
          <a:p>
            <a:pPr marL="0" indent="-457200">
              <a:buNone/>
            </a:pPr>
            <a:r>
              <a:rPr lang="hu-HU" dirty="0" err="1" smtClean="0"/>
              <a:t>Pintzuk</a:t>
            </a:r>
            <a:r>
              <a:rPr lang="hu-HU" dirty="0"/>
              <a:t>, </a:t>
            </a:r>
            <a:r>
              <a:rPr lang="hu-HU" dirty="0" err="1"/>
              <a:t>Suzan</a:t>
            </a:r>
            <a:r>
              <a:rPr lang="hu-HU" dirty="0"/>
              <a:t>, Anne Taylor, Anthony Warner. </a:t>
            </a:r>
            <a:r>
              <a:rPr lang="hu-HU" dirty="0" err="1"/>
              <a:t>Corpora</a:t>
            </a:r>
            <a:r>
              <a:rPr lang="hu-HU" dirty="0"/>
              <a:t> and </a:t>
            </a:r>
            <a:r>
              <a:rPr lang="hu-HU" dirty="0" err="1"/>
              <a:t>quantitative</a:t>
            </a:r>
            <a:r>
              <a:rPr lang="hu-HU" dirty="0"/>
              <a:t> </a:t>
            </a:r>
            <a:r>
              <a:rPr lang="hu-HU" dirty="0" err="1"/>
              <a:t>methods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Ledgeway</a:t>
            </a:r>
            <a:r>
              <a:rPr lang="hu-HU" dirty="0"/>
              <a:t>, A. – Roberts, I. (</a:t>
            </a:r>
            <a:r>
              <a:rPr lang="hu-HU" dirty="0" err="1"/>
              <a:t>eds</a:t>
            </a:r>
            <a:r>
              <a:rPr lang="hu-HU" dirty="0"/>
              <a:t>.) 218-240</a:t>
            </a:r>
            <a:r>
              <a:rPr lang="hu-HU" dirty="0" smtClean="0"/>
              <a:t>.</a:t>
            </a:r>
          </a:p>
          <a:p>
            <a:pPr marL="0" indent="-457200">
              <a:buNone/>
            </a:pPr>
            <a:r>
              <a:rPr lang="hu-HU" dirty="0" smtClean="0"/>
              <a:t>Pólya Katalin 2008. Adalékok a </a:t>
            </a:r>
            <a:r>
              <a:rPr lang="hu-HU" i="1" dirty="0" smtClean="0"/>
              <a:t>csak</a:t>
            </a:r>
            <a:r>
              <a:rPr lang="hu-HU" dirty="0" smtClean="0"/>
              <a:t> partikula történeti változásihoz.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 smtClean="0"/>
              <a:t>Büky</a:t>
            </a:r>
            <a:r>
              <a:rPr lang="hu-HU" dirty="0" smtClean="0"/>
              <a:t> László – Forgács Tamás – Sinkovics Balázs (szerk.), A nyelvtörténeti kutatások újabb eredményei V. Szeged, JATE Press. 177-183.</a:t>
            </a:r>
          </a:p>
          <a:p>
            <a:pPr marL="0" indent="-457200">
              <a:buNone/>
            </a:pPr>
            <a:r>
              <a:rPr lang="hu-HU" dirty="0" err="1" smtClean="0"/>
              <a:t>Postma</a:t>
            </a:r>
            <a:r>
              <a:rPr lang="hu-HU" dirty="0" smtClean="0"/>
              <a:t>, </a:t>
            </a:r>
            <a:r>
              <a:rPr lang="hu-HU" dirty="0" err="1" smtClean="0"/>
              <a:t>Gertjan</a:t>
            </a:r>
            <a:r>
              <a:rPr lang="hu-HU" dirty="0" smtClean="0"/>
              <a:t> 2017. </a:t>
            </a:r>
            <a:r>
              <a:rPr lang="hu-HU" dirty="0"/>
              <a:t>Modelling </a:t>
            </a:r>
            <a:r>
              <a:rPr lang="hu-HU" dirty="0" err="1"/>
              <a:t>transient</a:t>
            </a:r>
            <a:r>
              <a:rPr lang="hu-HU" dirty="0"/>
              <a:t> </a:t>
            </a:r>
            <a:r>
              <a:rPr lang="hu-HU" dirty="0" err="1"/>
              <a:t>states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/>
              <a:t>Mathieu</a:t>
            </a:r>
            <a:r>
              <a:rPr lang="hu-HU" dirty="0"/>
              <a:t>, </a:t>
            </a:r>
            <a:r>
              <a:rPr lang="hu-HU" dirty="0" err="1"/>
              <a:t>Éric</a:t>
            </a:r>
            <a:r>
              <a:rPr lang="hu-HU" dirty="0"/>
              <a:t> -- </a:t>
            </a:r>
            <a:r>
              <a:rPr lang="hu-HU" dirty="0" err="1"/>
              <a:t>Truswell</a:t>
            </a:r>
            <a:r>
              <a:rPr lang="hu-HU" dirty="0"/>
              <a:t>, Robert (</a:t>
            </a:r>
            <a:r>
              <a:rPr lang="hu-HU" dirty="0" err="1"/>
              <a:t>eds</a:t>
            </a:r>
            <a:r>
              <a:rPr lang="hu-HU" dirty="0"/>
              <a:t>), </a:t>
            </a:r>
            <a:r>
              <a:rPr lang="hu-HU" dirty="0" err="1"/>
              <a:t>Micro-change</a:t>
            </a:r>
            <a:r>
              <a:rPr lang="hu-HU" dirty="0"/>
              <a:t> and </a:t>
            </a:r>
            <a:r>
              <a:rPr lang="hu-HU" dirty="0" err="1"/>
              <a:t>Macro-change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Diachronic</a:t>
            </a:r>
            <a:r>
              <a:rPr lang="hu-HU" dirty="0"/>
              <a:t> </a:t>
            </a:r>
            <a:r>
              <a:rPr lang="hu-HU" dirty="0" err="1"/>
              <a:t>Syntax</a:t>
            </a:r>
            <a:r>
              <a:rPr lang="hu-HU" dirty="0" smtClean="0"/>
              <a:t>. Oxford, </a:t>
            </a:r>
            <a:r>
              <a:rPr lang="hu-HU" dirty="0" err="1" smtClean="0"/>
              <a:t>OUP</a:t>
            </a:r>
            <a:r>
              <a:rPr lang="hu-HU" dirty="0" smtClean="0"/>
              <a:t>. 75-93</a:t>
            </a:r>
            <a:r>
              <a:rPr lang="hu-HU" dirty="0"/>
              <a:t>.</a:t>
            </a:r>
            <a:endParaRPr lang="hu-HU" dirty="0" smtClean="0"/>
          </a:p>
          <a:p>
            <a:pPr marL="0" indent="-457200">
              <a:buNone/>
            </a:pPr>
            <a:r>
              <a:rPr lang="hu-HU" dirty="0" smtClean="0"/>
              <a:t>Roberts, </a:t>
            </a:r>
            <a:r>
              <a:rPr lang="hu-HU" dirty="0" err="1" smtClean="0"/>
              <a:t>Ian</a:t>
            </a:r>
            <a:r>
              <a:rPr lang="hu-HU" dirty="0" smtClean="0"/>
              <a:t> 2007. </a:t>
            </a:r>
            <a:r>
              <a:rPr lang="hu-HU" dirty="0" err="1" smtClean="0"/>
              <a:t>Diachronic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. Cambridge, CUP.</a:t>
            </a:r>
            <a:endParaRPr lang="hu-HU" dirty="0"/>
          </a:p>
          <a:p>
            <a:pPr marL="0" indent="-457200">
              <a:buNone/>
            </a:pPr>
            <a:r>
              <a:rPr lang="hu-HU" dirty="0" err="1"/>
              <a:t>Wacha</a:t>
            </a:r>
            <a:r>
              <a:rPr lang="hu-HU" dirty="0"/>
              <a:t> Balázs 1995. A mondat szórendje. </a:t>
            </a:r>
            <a:r>
              <a:rPr lang="hu-HU" dirty="0" err="1"/>
              <a:t>In</a:t>
            </a:r>
            <a:r>
              <a:rPr lang="hu-HU" dirty="0"/>
              <a:t>: Benkő Loránd (</a:t>
            </a:r>
            <a:r>
              <a:rPr lang="hu-HU" dirty="0" err="1"/>
              <a:t>főszerk</a:t>
            </a:r>
            <a:r>
              <a:rPr lang="hu-HU" dirty="0"/>
              <a:t>.), Rácz Endre (szerk.), A magyar nyelv történeti nyelvtana II/2: A kései ómagyar kor: Mondattan, szöveggrammatika. 155-209. Budapest, Akadémiai Kiadó.</a:t>
            </a:r>
          </a:p>
          <a:p>
            <a:pPr marL="0" indent="-45720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95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OTKA 116217, </a:t>
            </a:r>
            <a:r>
              <a:rPr lang="hu-HU" i="1" dirty="0"/>
              <a:t>Versengő szerkezetek a </a:t>
            </a:r>
            <a:r>
              <a:rPr lang="hu-HU" i="1" dirty="0" err="1"/>
              <a:t>középmagyar</a:t>
            </a:r>
            <a:r>
              <a:rPr lang="hu-HU" i="1" dirty="0"/>
              <a:t> élőnyelvben: változók elemzésén alapuló </a:t>
            </a:r>
            <a:r>
              <a:rPr lang="hu-HU" i="1" dirty="0" err="1"/>
              <a:t>megközelítéslítés</a:t>
            </a:r>
            <a:endParaRPr lang="hu-HU" i="1" dirty="0"/>
          </a:p>
          <a:p>
            <a:r>
              <a:rPr lang="hu-HU" dirty="0"/>
              <a:t>OTKA 112057, </a:t>
            </a:r>
            <a:r>
              <a:rPr lang="hu-HU" i="1" dirty="0"/>
              <a:t>Magyar generatív történeti szintaxis 2</a:t>
            </a:r>
          </a:p>
          <a:p>
            <a:r>
              <a:rPr lang="hu-HU" dirty="0"/>
              <a:t>Bolyai János Kutatási Ösztöndíj</a:t>
            </a:r>
          </a:p>
          <a:p>
            <a:r>
              <a:rPr lang="hu-HU" dirty="0" smtClean="0"/>
              <a:t>Dömötör </a:t>
            </a:r>
            <a:r>
              <a:rPr lang="hu-HU" dirty="0" err="1" smtClean="0"/>
              <a:t>Adrienne</a:t>
            </a:r>
            <a:r>
              <a:rPr lang="hu-HU" dirty="0" smtClean="0"/>
              <a:t>, É. Kiss Katalin, </a:t>
            </a:r>
            <a:r>
              <a:rPr lang="hu-HU" dirty="0" err="1" smtClean="0"/>
              <a:t>Georgieva</a:t>
            </a:r>
            <a:r>
              <a:rPr lang="hu-HU" dirty="0" smtClean="0"/>
              <a:t> </a:t>
            </a:r>
            <a:r>
              <a:rPr lang="hu-HU" dirty="0" err="1" smtClean="0"/>
              <a:t>Ekaterina</a:t>
            </a:r>
            <a:r>
              <a:rPr lang="hu-HU" dirty="0" smtClean="0"/>
              <a:t>, Gyuris Beáta, Hegedűs </a:t>
            </a:r>
            <a:r>
              <a:rPr lang="hu-HU" dirty="0"/>
              <a:t>Veronika</a:t>
            </a:r>
            <a:r>
              <a:rPr lang="hu-HU" dirty="0" smtClean="0"/>
              <a:t>, Kenesei István, </a:t>
            </a:r>
            <a:r>
              <a:rPr lang="hu-HU" dirty="0" err="1"/>
              <a:t>Mády</a:t>
            </a:r>
            <a:r>
              <a:rPr lang="hu-HU" dirty="0"/>
              <a:t> </a:t>
            </a:r>
            <a:r>
              <a:rPr lang="hu-HU" dirty="0" smtClean="0"/>
              <a:t>Katalin</a:t>
            </a:r>
            <a:r>
              <a:rPr lang="hu-HU" smtClean="0"/>
              <a:t>, Surányi Balázs, Varga Mónika, Wacha Balázs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43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igazi mottó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„Azért, hogy megfelelően gyűjthessük, elemezhessük és értelmezhessük a korpuszok adatait, szükségünk van nyelvelméletre és a nyelvi változás elméletére” </a:t>
            </a:r>
            <a:r>
              <a:rPr lang="hu-HU" dirty="0"/>
              <a:t>(</a:t>
            </a:r>
            <a:r>
              <a:rPr lang="hu-HU" dirty="0" err="1"/>
              <a:t>Pintzuk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</a:t>
            </a:r>
            <a:r>
              <a:rPr lang="hu-HU" dirty="0" smtClean="0"/>
              <a:t>2017: 218)</a:t>
            </a:r>
          </a:p>
          <a:p>
            <a:pPr marL="0" indent="0">
              <a:buNone/>
            </a:pPr>
            <a:endParaRPr lang="hu-HU" dirty="0"/>
          </a:p>
          <a:p>
            <a:pPr marL="0" indent="0" algn="r">
              <a:buNone/>
            </a:pPr>
            <a:r>
              <a:rPr lang="hu-HU" dirty="0" smtClean="0"/>
              <a:t>{„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properly</a:t>
            </a:r>
            <a:r>
              <a:rPr lang="hu-HU" dirty="0"/>
              <a:t> </a:t>
            </a:r>
            <a:r>
              <a:rPr lang="hu-HU" dirty="0" err="1"/>
              <a:t>collect</a:t>
            </a:r>
            <a:r>
              <a:rPr lang="hu-HU" dirty="0"/>
              <a:t>, </a:t>
            </a:r>
            <a:r>
              <a:rPr lang="hu-HU" dirty="0" err="1"/>
              <a:t>analyze</a:t>
            </a:r>
            <a:r>
              <a:rPr lang="hu-HU" dirty="0"/>
              <a:t> and </a:t>
            </a:r>
            <a:r>
              <a:rPr lang="hu-HU" dirty="0" err="1"/>
              <a:t>interpret</a:t>
            </a:r>
            <a:r>
              <a:rPr lang="hu-HU" dirty="0"/>
              <a:t> corpus </a:t>
            </a:r>
            <a:r>
              <a:rPr lang="hu-HU" dirty="0" err="1"/>
              <a:t>data</a:t>
            </a:r>
            <a:r>
              <a:rPr lang="hu-HU" dirty="0"/>
              <a:t>,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need</a:t>
            </a:r>
            <a:r>
              <a:rPr lang="hu-HU" dirty="0"/>
              <a:t> a </a:t>
            </a:r>
            <a:r>
              <a:rPr lang="hu-HU" dirty="0" err="1"/>
              <a:t>theory</a:t>
            </a:r>
            <a:r>
              <a:rPr lang="hu-HU" dirty="0"/>
              <a:t> of </a:t>
            </a:r>
            <a:r>
              <a:rPr lang="hu-HU" dirty="0" err="1"/>
              <a:t>grammar</a:t>
            </a:r>
            <a:r>
              <a:rPr lang="hu-HU" dirty="0"/>
              <a:t> and a </a:t>
            </a:r>
            <a:r>
              <a:rPr lang="hu-HU" dirty="0" err="1"/>
              <a:t>theory</a:t>
            </a:r>
            <a:r>
              <a:rPr lang="hu-HU" dirty="0"/>
              <a:t> of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change</a:t>
            </a:r>
            <a:r>
              <a:rPr lang="hu-HU" dirty="0" smtClean="0"/>
              <a:t>.”}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41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Vázlat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Szakirodalmi előzmények</a:t>
            </a:r>
          </a:p>
          <a:p>
            <a:r>
              <a:rPr lang="hu-HU" dirty="0" smtClean="0"/>
              <a:t>A változatok megoszlása: stabil arányok, majd radikális változás</a:t>
            </a:r>
          </a:p>
          <a:p>
            <a:r>
              <a:rPr lang="hu-HU" dirty="0" smtClean="0"/>
              <a:t>A változás egy lehetséges magyarázata (feltételezésként): </a:t>
            </a:r>
            <a:r>
              <a:rPr lang="hu-HU" dirty="0" err="1" smtClean="0"/>
              <a:t>Jespersen-ciklus</a:t>
            </a:r>
            <a:r>
              <a:rPr lang="hu-HU" dirty="0" smtClean="0"/>
              <a:t>, de nem tipikus?</a:t>
            </a:r>
          </a:p>
          <a:p>
            <a:r>
              <a:rPr lang="hu-HU" dirty="0" smtClean="0"/>
              <a:t>Általános nyelvtörténeti kérdések: vannak-e egyáltalán ciklusok és irányok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5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5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Szakirodalmi előzmények: tagadás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mtClean="0"/>
              <a:t>Molecz (1901): a két változat közötti választást motiváló tényezők vizsgálata, a funkciók változása</a:t>
            </a:r>
          </a:p>
          <a:p>
            <a:r>
              <a:rPr lang="hu-HU" smtClean="0"/>
              <a:t>Klemm (1928–1942): </a:t>
            </a:r>
            <a:r>
              <a:rPr lang="hu-HU" dirty="0" smtClean="0"/>
              <a:t>mindkét szórend megvan a legkorábbi nyelvemlékektől, de a megszakított az ősibb (obi-ugor párhuzamok), melyet később a fordított kiszorított</a:t>
            </a:r>
          </a:p>
          <a:p>
            <a:r>
              <a:rPr lang="hu-HU" dirty="0" err="1" smtClean="0"/>
              <a:t>Wacha</a:t>
            </a:r>
            <a:r>
              <a:rPr lang="hu-HU" dirty="0" smtClean="0"/>
              <a:t> (1995</a:t>
            </a:r>
            <a:r>
              <a:rPr lang="hu-HU" smtClean="0"/>
              <a:t>): a megszakított szórendű tagadott </a:t>
            </a:r>
            <a:r>
              <a:rPr lang="hu-HU" dirty="0" smtClean="0"/>
              <a:t>igekötős igék esetében az egybeírás arra utalhatott, hogy ezek egy szólamot alkottak</a:t>
            </a:r>
          </a:p>
          <a:p>
            <a:r>
              <a:rPr lang="hu-HU" dirty="0" smtClean="0"/>
              <a:t>É. Kiss (2014): SOV ---&gt; SVO változás, a mondat bal perifériájának újraértelmezése operátor-tartományként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Bemenet (É. Kiss 2014)</a:t>
            </a:r>
            <a:endParaRPr lang="hu-H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08304" y="4365104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hu-H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33613"/>
            <a:ext cx="4678635" cy="38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28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Átmenet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707904" y="5373216"/>
            <a:ext cx="2160240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Görbe összekötő 6"/>
          <p:cNvCxnSpPr/>
          <p:nvPr/>
        </p:nvCxnSpPr>
        <p:spPr>
          <a:xfrm rot="16200000" flipV="1">
            <a:off x="1727684" y="3681028"/>
            <a:ext cx="2448272" cy="1368152"/>
          </a:xfrm>
          <a:prstGeom prst="curvedConnector3">
            <a:avLst>
              <a:gd name="adj1" fmla="val -8286"/>
            </a:avLst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452320" y="4653136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smtClean="0">
                <a:solidFill>
                  <a:srgbClr val="00B050"/>
                </a:solidFill>
              </a:rPr>
              <a:t>A’</a:t>
            </a:r>
            <a:endParaRPr lang="hu-HU" sz="4400" b="1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192688" cy="449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3275856" y="5733256"/>
            <a:ext cx="2160240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Görbe összekötő 8"/>
          <p:cNvCxnSpPr/>
          <p:nvPr/>
        </p:nvCxnSpPr>
        <p:spPr>
          <a:xfrm rot="16200000" flipV="1">
            <a:off x="1043608" y="3861048"/>
            <a:ext cx="2592288" cy="1584176"/>
          </a:xfrm>
          <a:prstGeom prst="curvedConnector3">
            <a:avLst>
              <a:gd name="adj1" fmla="val -2911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3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Kimenet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40352" y="4869160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smtClean="0">
                <a:solidFill>
                  <a:srgbClr val="FF0000"/>
                </a:solidFill>
              </a:rPr>
              <a:t>B</a:t>
            </a:r>
            <a:endParaRPr lang="hu-HU" sz="44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76967"/>
            <a:ext cx="6264033" cy="427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églalap 6"/>
          <p:cNvSpPr/>
          <p:nvPr/>
        </p:nvSpPr>
        <p:spPr>
          <a:xfrm>
            <a:off x="4283968" y="4509120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Görbe összekötő 9"/>
          <p:cNvCxnSpPr/>
          <p:nvPr/>
        </p:nvCxnSpPr>
        <p:spPr>
          <a:xfrm rot="10800000">
            <a:off x="2339752" y="4149080"/>
            <a:ext cx="2232248" cy="864096"/>
          </a:xfrm>
          <a:prstGeom prst="curvedConnector3">
            <a:avLst>
              <a:gd name="adj1" fmla="val 100894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6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2259</Words>
  <Application>Microsoft Office PowerPoint</Application>
  <PresentationFormat>Diavetítés a képernyőre (4:3 oldalarány)</PresentationFormat>
  <Paragraphs>236</Paragraphs>
  <Slides>39</Slides>
  <Notes>39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0" baseType="lpstr">
      <vt:lpstr>Office-téma</vt:lpstr>
      <vt:lpstr>A magyar tagadó mondatok története és a nyelvi változások modelljei</vt:lpstr>
      <vt:lpstr>Rendhagyó mottó</vt:lpstr>
      <vt:lpstr>Tagadás két változatban</vt:lpstr>
      <vt:lpstr>Vázlat</vt:lpstr>
      <vt:lpstr>előzmények</vt:lpstr>
      <vt:lpstr>Szakirodalmi előzmények: tagadás</vt:lpstr>
      <vt:lpstr>Bemenet (É. Kiss 2014)</vt:lpstr>
      <vt:lpstr>Átmenet</vt:lpstr>
      <vt:lpstr>Kimenet</vt:lpstr>
      <vt:lpstr>Összevetés</vt:lpstr>
      <vt:lpstr>Fontos!</vt:lpstr>
      <vt:lpstr>A változatok változó viszonya</vt:lpstr>
      <vt:lpstr>Elektronikus korpuszok – új távlatok</vt:lpstr>
      <vt:lpstr>Az eddig gyűjtött adatok</vt:lpstr>
      <vt:lpstr>PowerPoint bemutató</vt:lpstr>
      <vt:lpstr>Szerkezeti kérdések</vt:lpstr>
      <vt:lpstr>A 0. lépés</vt:lpstr>
      <vt:lpstr>Mi lenne a Jespersen-ciklus, és ez itt miért nem tipikus?</vt:lpstr>
      <vt:lpstr>Előzetes feltételezések</vt:lpstr>
      <vt:lpstr>Partikulá(ri)s kérdés</vt:lpstr>
      <vt:lpstr>csak</vt:lpstr>
      <vt:lpstr>Csak rész-részösszegzés</vt:lpstr>
      <vt:lpstr>is+megszakított szórend</vt:lpstr>
      <vt:lpstr>Gyors v.ö. az is kapcsán – szintén jelezhet inkompatibilitást?</vt:lpstr>
      <vt:lpstr>is+fordított szórend</vt:lpstr>
      <vt:lpstr>Többet is mond</vt:lpstr>
      <vt:lpstr>Számokkal is</vt:lpstr>
      <vt:lpstr>Részösszegzés</vt:lpstr>
      <vt:lpstr>Tehát: tripla Jespersen?</vt:lpstr>
      <vt:lpstr>Nyelvtörténet-elméleti kérdések</vt:lpstr>
      <vt:lpstr>Vannak-e egyáltalán ciklusok és egyebek?</vt:lpstr>
      <vt:lpstr>Megfigyelések, megjegyzések</vt:lpstr>
      <vt:lpstr>Postma háromfázisú modellje (2017: 90)</vt:lpstr>
      <vt:lpstr>Összegzés</vt:lpstr>
      <vt:lpstr>Korpuszok</vt:lpstr>
      <vt:lpstr>Hivatkozások</vt:lpstr>
      <vt:lpstr>Hivatkozások</vt:lpstr>
      <vt:lpstr>Köszönet</vt:lpstr>
      <vt:lpstr>Az igazi mottó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Gugán Katalin</dc:creator>
  <cp:lastModifiedBy>Gugán Katalin</cp:lastModifiedBy>
  <cp:revision>108</cp:revision>
  <cp:lastPrinted>2017-11-21T14:11:54Z</cp:lastPrinted>
  <dcterms:created xsi:type="dcterms:W3CDTF">2017-10-20T11:52:37Z</dcterms:created>
  <dcterms:modified xsi:type="dcterms:W3CDTF">2018-01-15T10:18:27Z</dcterms:modified>
</cp:coreProperties>
</file>