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6" r:id="rId9"/>
    <p:sldId id="267" r:id="rId10"/>
    <p:sldId id="268" r:id="rId11"/>
    <p:sldId id="269" r:id="rId12"/>
    <p:sldId id="272" r:id="rId13"/>
    <p:sldId id="273" r:id="rId14"/>
    <p:sldId id="274" r:id="rId15"/>
    <p:sldId id="270" r:id="rId16"/>
    <p:sldId id="271" r:id="rId17"/>
    <p:sldId id="283" r:id="rId18"/>
    <p:sldId id="290" r:id="rId19"/>
    <p:sldId id="284" r:id="rId20"/>
    <p:sldId id="285" r:id="rId21"/>
    <p:sldId id="288" r:id="rId22"/>
    <p:sldId id="279" r:id="rId23"/>
    <p:sldId id="286" r:id="rId24"/>
    <p:sldId id="287" r:id="rId25"/>
    <p:sldId id="281" r:id="rId26"/>
    <p:sldId id="280" r:id="rId27"/>
    <p:sldId id="282" r:id="rId2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52" d="100"/>
          <a:sy n="52" d="100"/>
        </p:scale>
        <p:origin x="9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1889D572-FCEE-427D-B566-80AFCC1E2502}" type="datetimeFigureOut">
              <a:rPr lang="hu-HU" smtClean="0"/>
              <a:t>2017.09.06.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238661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889D572-FCEE-427D-B566-80AFCC1E2502}" type="datetimeFigureOut">
              <a:rPr lang="hu-HU" smtClean="0"/>
              <a:t>2017.09.06.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377130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889D572-FCEE-427D-B566-80AFCC1E2502}" type="datetimeFigureOut">
              <a:rPr lang="hu-HU" smtClean="0"/>
              <a:t>2017.09.06.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350175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889D572-FCEE-427D-B566-80AFCC1E2502}" type="datetimeFigureOut">
              <a:rPr lang="hu-HU" smtClean="0"/>
              <a:t>2017.09.06.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278166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889D572-FCEE-427D-B566-80AFCC1E2502}" type="datetimeFigureOut">
              <a:rPr lang="hu-HU" smtClean="0"/>
              <a:t>2017.09.06.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409257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889D572-FCEE-427D-B566-80AFCC1E2502}" type="datetimeFigureOut">
              <a:rPr lang="hu-HU" smtClean="0"/>
              <a:t>2017.09.06.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27669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889D572-FCEE-427D-B566-80AFCC1E2502}" type="datetimeFigureOut">
              <a:rPr lang="hu-HU" smtClean="0"/>
              <a:t>2017.09.06.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17683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889D572-FCEE-427D-B566-80AFCC1E2502}" type="datetimeFigureOut">
              <a:rPr lang="hu-HU" smtClean="0"/>
              <a:t>2017.09.06.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325730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9D572-FCEE-427D-B566-80AFCC1E2502}" type="datetimeFigureOut">
              <a:rPr lang="hu-HU" smtClean="0"/>
              <a:t>2017.09.06.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314081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1889D572-FCEE-427D-B566-80AFCC1E2502}" type="datetimeFigureOut">
              <a:rPr lang="hu-HU" smtClean="0"/>
              <a:t>2017.09.06.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367868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1889D572-FCEE-427D-B566-80AFCC1E2502}" type="datetimeFigureOut">
              <a:rPr lang="hu-HU" smtClean="0"/>
              <a:t>2017.09.06.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24179B-EC44-41D5-9C1D-1D692B9C93AF}" type="slidenum">
              <a:rPr lang="hu-HU" smtClean="0"/>
              <a:t>‹#›</a:t>
            </a:fld>
            <a:endParaRPr lang="hu-HU"/>
          </a:p>
        </p:txBody>
      </p:sp>
    </p:spTree>
    <p:extLst>
      <p:ext uri="{BB962C8B-B14F-4D97-AF65-F5344CB8AC3E}">
        <p14:creationId xmlns:p14="http://schemas.microsoft.com/office/powerpoint/2010/main" val="8898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3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9D572-FCEE-427D-B566-80AFCC1E2502}" type="datetimeFigureOut">
              <a:rPr lang="hu-HU" smtClean="0"/>
              <a:t>2017.09.06.</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4179B-EC44-41D5-9C1D-1D692B9C93AF}" type="slidenum">
              <a:rPr lang="hu-HU" smtClean="0"/>
              <a:t>‹#›</a:t>
            </a:fld>
            <a:endParaRPr lang="hu-HU"/>
          </a:p>
        </p:txBody>
      </p:sp>
    </p:spTree>
    <p:extLst>
      <p:ext uri="{BB962C8B-B14F-4D97-AF65-F5344CB8AC3E}">
        <p14:creationId xmlns:p14="http://schemas.microsoft.com/office/powerpoint/2010/main" val="310403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r="25000"/>
          <a:stretch/>
        </p:blipFill>
        <p:spPr>
          <a:xfrm>
            <a:off x="0" y="0"/>
            <a:ext cx="9144000" cy="6857785"/>
          </a:xfrm>
          <a:prstGeom prst="rect">
            <a:avLst/>
          </a:prstGeom>
        </p:spPr>
      </p:pic>
      <p:sp>
        <p:nvSpPr>
          <p:cNvPr id="2" name="Cím 1"/>
          <p:cNvSpPr>
            <a:spLocks noGrp="1"/>
          </p:cNvSpPr>
          <p:nvPr>
            <p:ph type="ctrTitle"/>
          </p:nvPr>
        </p:nvSpPr>
        <p:spPr>
          <a:xfrm>
            <a:off x="685800" y="1589541"/>
            <a:ext cx="7772400" cy="2387600"/>
          </a:xfrm>
        </p:spPr>
        <p:txBody>
          <a:bodyPr>
            <a:normAutofit/>
          </a:bodyPr>
          <a:lstStyle/>
          <a:p>
            <a:r>
              <a:rPr lang="en-US"/>
              <a:t>Laryngeal Relativism predicts </a:t>
            </a:r>
            <a:r>
              <a:rPr lang="en-US" smtClean="0"/>
              <a:t>Italian</a:t>
            </a:r>
            <a:endParaRPr lang="hu-HU"/>
          </a:p>
        </p:txBody>
      </p:sp>
      <p:sp>
        <p:nvSpPr>
          <p:cNvPr id="3" name="Alcím 2"/>
          <p:cNvSpPr>
            <a:spLocks noGrp="1"/>
          </p:cNvSpPr>
          <p:nvPr>
            <p:ph type="subTitle" idx="1"/>
          </p:nvPr>
        </p:nvSpPr>
        <p:spPr>
          <a:xfrm>
            <a:off x="1143000" y="3977141"/>
            <a:ext cx="6858000" cy="1655762"/>
          </a:xfrm>
        </p:spPr>
        <p:txBody>
          <a:bodyPr>
            <a:normAutofit/>
          </a:bodyPr>
          <a:lstStyle/>
          <a:p>
            <a:endParaRPr lang="hu-HU" smtClean="0"/>
          </a:p>
          <a:p>
            <a:r>
              <a:rPr lang="hu-HU" smtClean="0"/>
              <a:t>Katalin </a:t>
            </a:r>
            <a:r>
              <a:rPr lang="hu-HU"/>
              <a:t>Balogné </a:t>
            </a:r>
            <a:r>
              <a:rPr lang="hu-HU" smtClean="0"/>
              <a:t>Bérces &amp; Bálint Huszthy</a:t>
            </a:r>
            <a:endParaRPr lang="hu-HU"/>
          </a:p>
          <a:p>
            <a:r>
              <a:rPr lang="hu-HU"/>
              <a:t>Pázmány Péter Catholic University, Budapest, </a:t>
            </a:r>
            <a:r>
              <a:rPr lang="hu-HU" smtClean="0"/>
              <a:t>Hungary</a:t>
            </a:r>
            <a:endParaRPr lang="hu-HU"/>
          </a:p>
        </p:txBody>
      </p:sp>
      <p:sp>
        <p:nvSpPr>
          <p:cNvPr id="6" name="Szövegdoboz 5"/>
          <p:cNvSpPr txBox="1"/>
          <p:nvPr/>
        </p:nvSpPr>
        <p:spPr>
          <a:xfrm>
            <a:off x="5187820" y="5783678"/>
            <a:ext cx="3956180" cy="830997"/>
          </a:xfrm>
          <a:prstGeom prst="rect">
            <a:avLst/>
          </a:prstGeom>
          <a:noFill/>
        </p:spPr>
        <p:txBody>
          <a:bodyPr wrap="square" rtlCol="0">
            <a:spAutoFit/>
          </a:bodyPr>
          <a:lstStyle/>
          <a:p>
            <a:r>
              <a:rPr lang="hu-HU" sz="2400" smtClean="0"/>
              <a:t>berces.katalin@btk.ppke.hu</a:t>
            </a:r>
          </a:p>
          <a:p>
            <a:r>
              <a:rPr lang="hu-HU" sz="2400" smtClean="0"/>
              <a:t>huszthy.balint@gmail.com</a:t>
            </a:r>
          </a:p>
        </p:txBody>
      </p:sp>
      <p:pic>
        <p:nvPicPr>
          <p:cNvPr id="7" name="Kép 6"/>
          <p:cNvPicPr>
            <a:picLocks noChangeAspect="1"/>
          </p:cNvPicPr>
          <p:nvPr/>
        </p:nvPicPr>
        <p:blipFill rotWithShape="1">
          <a:blip r:embed="rId3"/>
          <a:srcRect l="830" t="15796" r="2933" b="56122"/>
          <a:stretch/>
        </p:blipFill>
        <p:spPr>
          <a:xfrm>
            <a:off x="0" y="0"/>
            <a:ext cx="9386597" cy="1604866"/>
          </a:xfrm>
          <a:prstGeom prst="rect">
            <a:avLst/>
          </a:prstGeom>
        </p:spPr>
      </p:pic>
    </p:spTree>
    <p:extLst>
      <p:ext uri="{BB962C8B-B14F-4D97-AF65-F5344CB8AC3E}">
        <p14:creationId xmlns:p14="http://schemas.microsoft.com/office/powerpoint/2010/main" val="420737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T</a:t>
            </a:r>
            <a:r>
              <a:rPr lang="en-US" smtClean="0"/>
              <a:t>hree </a:t>
            </a:r>
            <a:r>
              <a:rPr lang="en-US"/>
              <a:t>subtypes of binary laryngeal systems</a:t>
            </a:r>
            <a:endParaRPr lang="hu-HU"/>
          </a:p>
        </p:txBody>
      </p:sp>
      <p:sp>
        <p:nvSpPr>
          <p:cNvPr id="3" name="Tartalom helye 2"/>
          <p:cNvSpPr>
            <a:spLocks noGrp="1"/>
          </p:cNvSpPr>
          <p:nvPr>
            <p:ph idx="1"/>
          </p:nvPr>
        </p:nvSpPr>
        <p:spPr/>
        <p:txBody>
          <a:bodyPr/>
          <a:lstStyle/>
          <a:p>
            <a:pPr marL="514350" indent="-514350">
              <a:buFont typeface="+mj-lt"/>
              <a:buAutoNum type="alphaLcParenR"/>
            </a:pPr>
            <a:r>
              <a:rPr lang="en-US" smtClean="0"/>
              <a:t>the </a:t>
            </a:r>
            <a:r>
              <a:rPr lang="en-US"/>
              <a:t>absence of a source </a:t>
            </a:r>
            <a:r>
              <a:rPr lang="en-US" smtClean="0"/>
              <a:t>element</a:t>
            </a:r>
            <a:endParaRPr lang="en-US"/>
          </a:p>
          <a:p>
            <a:pPr marL="514350" indent="-514350">
              <a:buFont typeface="+mj-lt"/>
              <a:buAutoNum type="alphaLcParenR"/>
            </a:pPr>
            <a:r>
              <a:rPr lang="en-US" smtClean="0"/>
              <a:t>L </a:t>
            </a:r>
            <a:r>
              <a:rPr lang="en-US"/>
              <a:t>in the marked series of </a:t>
            </a:r>
            <a:r>
              <a:rPr lang="en-US" smtClean="0"/>
              <a:t>obstruents</a:t>
            </a:r>
            <a:endParaRPr lang="en-US"/>
          </a:p>
          <a:p>
            <a:pPr marL="514350" indent="-514350">
              <a:buFont typeface="+mj-lt"/>
              <a:buAutoNum type="alphaLcParenR"/>
            </a:pPr>
            <a:r>
              <a:rPr lang="en-US" smtClean="0"/>
              <a:t>H </a:t>
            </a:r>
            <a:r>
              <a:rPr lang="en-US"/>
              <a:t>in the marked series of </a:t>
            </a:r>
            <a:r>
              <a:rPr lang="en-US" smtClean="0"/>
              <a:t>obstruents</a:t>
            </a:r>
            <a:endParaRPr lang="en-US"/>
          </a:p>
          <a:p>
            <a:pPr marL="0" indent="0">
              <a:buNone/>
            </a:pPr>
            <a:endParaRPr lang="hu-HU"/>
          </a:p>
        </p:txBody>
      </p:sp>
    </p:spTree>
    <p:extLst>
      <p:ext uri="{BB962C8B-B14F-4D97-AF65-F5344CB8AC3E}">
        <p14:creationId xmlns:p14="http://schemas.microsoft.com/office/powerpoint/2010/main" val="424652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mtClean="0"/>
              <a:t>a) </a:t>
            </a:r>
            <a:r>
              <a:rPr lang="en-US"/>
              <a:t>the absence of a source </a:t>
            </a:r>
            <a:r>
              <a:rPr lang="en-US" smtClean="0"/>
              <a:t>element</a:t>
            </a:r>
            <a:r>
              <a:rPr lang="hu-HU" smtClean="0"/>
              <a:t>: h-systems</a:t>
            </a:r>
            <a:endParaRPr lang="hu-HU"/>
          </a:p>
        </p:txBody>
      </p:sp>
      <p:sp>
        <p:nvSpPr>
          <p:cNvPr id="3" name="Tartalom helye 2"/>
          <p:cNvSpPr>
            <a:spLocks noGrp="1"/>
          </p:cNvSpPr>
          <p:nvPr>
            <p:ph idx="1"/>
          </p:nvPr>
        </p:nvSpPr>
        <p:spPr/>
        <p:txBody>
          <a:bodyPr/>
          <a:lstStyle/>
          <a:p>
            <a:r>
              <a:rPr lang="hu-HU"/>
              <a:t>(true) aspiration languages like English and German</a:t>
            </a:r>
          </a:p>
          <a:p>
            <a:r>
              <a:rPr lang="hu-HU"/>
              <a:t>fortisness/aspiration is dominant obstruency </a:t>
            </a:r>
            <a:r>
              <a:rPr lang="hu-HU" smtClean="0"/>
              <a:t>(</a:t>
            </a:r>
            <a:r>
              <a:rPr lang="hu-HU" b="1" smtClean="0"/>
              <a:t>h</a:t>
            </a:r>
            <a:r>
              <a:rPr lang="hu-HU" smtClean="0"/>
              <a:t>) dependent </a:t>
            </a:r>
            <a:r>
              <a:rPr lang="hu-HU"/>
              <a:t>on licensing, i.e., on prosodic position (Huber &amp; Balogné Bérces 2010</a:t>
            </a:r>
            <a:r>
              <a:rPr lang="hu-HU" smtClean="0"/>
              <a:t>)</a:t>
            </a:r>
          </a:p>
          <a:p>
            <a:r>
              <a:rPr lang="en-US"/>
              <a:t>no laryngeal </a:t>
            </a:r>
            <a:r>
              <a:rPr lang="en-US" smtClean="0"/>
              <a:t>spreading</a:t>
            </a:r>
            <a:endParaRPr lang="hu-HU" smtClean="0"/>
          </a:p>
          <a:p>
            <a:r>
              <a:rPr lang="hu-HU" smtClean="0"/>
              <a:t>t</a:t>
            </a:r>
            <a:r>
              <a:rPr lang="en-US" smtClean="0"/>
              <a:t>he </a:t>
            </a:r>
            <a:r>
              <a:rPr lang="en-US"/>
              <a:t>lenis series undergoes </a:t>
            </a:r>
            <a:r>
              <a:rPr lang="en-US" b="1" smtClean="0"/>
              <a:t>passive </a:t>
            </a:r>
            <a:r>
              <a:rPr lang="en-US" b="1"/>
              <a:t>voicing</a:t>
            </a:r>
            <a:endParaRPr lang="hu-HU" b="1"/>
          </a:p>
          <a:p>
            <a:endParaRPr lang="hu-HU"/>
          </a:p>
        </p:txBody>
      </p:sp>
    </p:spTree>
    <p:extLst>
      <p:ext uri="{BB962C8B-B14F-4D97-AF65-F5344CB8AC3E}">
        <p14:creationId xmlns:p14="http://schemas.microsoft.com/office/powerpoint/2010/main" val="15363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a) </a:t>
            </a:r>
            <a:r>
              <a:rPr lang="en-US"/>
              <a:t>the absence of a source element</a:t>
            </a:r>
            <a:r>
              <a:rPr lang="hu-HU"/>
              <a:t>: h-systems</a:t>
            </a:r>
          </a:p>
        </p:txBody>
      </p:sp>
      <p:pic>
        <p:nvPicPr>
          <p:cNvPr id="6146" name="Kép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225448"/>
            <a:ext cx="7903961" cy="225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56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a) </a:t>
            </a:r>
            <a:r>
              <a:rPr lang="en-US"/>
              <a:t>the absence of a source element</a:t>
            </a:r>
            <a:r>
              <a:rPr lang="hu-HU"/>
              <a:t>: h-systems</a:t>
            </a:r>
          </a:p>
        </p:txBody>
      </p:sp>
      <p:sp>
        <p:nvSpPr>
          <p:cNvPr id="3" name="Tartalom helye 2"/>
          <p:cNvSpPr>
            <a:spLocks noGrp="1"/>
          </p:cNvSpPr>
          <p:nvPr>
            <p:ph idx="1"/>
          </p:nvPr>
        </p:nvSpPr>
        <p:spPr/>
        <p:txBody>
          <a:bodyPr/>
          <a:lstStyle/>
          <a:p>
            <a:r>
              <a:rPr lang="hu-HU"/>
              <a:t>plus: “laryngeal relativism” predicts languages in which the lenis series is phonetically voiced -&gt; account for </a:t>
            </a:r>
            <a:r>
              <a:rPr lang="hu-HU" b="1"/>
              <a:t>Swedish</a:t>
            </a:r>
            <a:r>
              <a:rPr lang="hu-HU"/>
              <a:t> </a:t>
            </a:r>
            <a:r>
              <a:rPr lang="hu-HU" smtClean="0"/>
              <a:t>(“</a:t>
            </a:r>
            <a:r>
              <a:rPr lang="hu-HU"/>
              <a:t>the [voice] fallacy of [sg] languages” – Balogné Bérces &amp; Huber 2010</a:t>
            </a:r>
            <a:r>
              <a:rPr lang="hu-HU" smtClean="0"/>
              <a:t>)</a:t>
            </a:r>
          </a:p>
          <a:p>
            <a:r>
              <a:rPr lang="en-US" smtClean="0"/>
              <a:t>Swedish</a:t>
            </a:r>
            <a:r>
              <a:rPr lang="hu-HU" smtClean="0"/>
              <a:t> </a:t>
            </a:r>
            <a:r>
              <a:rPr lang="en-US" smtClean="0"/>
              <a:t>simply </a:t>
            </a:r>
            <a:r>
              <a:rPr lang="en-US"/>
              <a:t>“overshoots” the phonetic distance required for discriminability</a:t>
            </a:r>
            <a:endParaRPr lang="hu-HU"/>
          </a:p>
          <a:p>
            <a:endParaRPr lang="hu-HU"/>
          </a:p>
        </p:txBody>
      </p:sp>
      <p:pic>
        <p:nvPicPr>
          <p:cNvPr id="5122" name="Ké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82" y="4651408"/>
            <a:ext cx="7662368" cy="137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452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a) </a:t>
            </a:r>
            <a:r>
              <a:rPr lang="en-US"/>
              <a:t>the absence of a source element</a:t>
            </a:r>
            <a:r>
              <a:rPr lang="hu-HU"/>
              <a:t>: h-systems</a:t>
            </a:r>
          </a:p>
        </p:txBody>
      </p:sp>
      <p:pic>
        <p:nvPicPr>
          <p:cNvPr id="4098" name="Kép 9"/>
          <p:cNvPicPr>
            <a:picLocks noChangeAspect="1" noChangeArrowheads="1"/>
          </p:cNvPicPr>
          <p:nvPr/>
        </p:nvPicPr>
        <p:blipFill rotWithShape="1">
          <a:blip r:embed="rId2">
            <a:extLst>
              <a:ext uri="{28A0092B-C50C-407E-A947-70E740481C1C}">
                <a14:useLocalDpi xmlns:a14="http://schemas.microsoft.com/office/drawing/2010/main" val="0"/>
              </a:ext>
            </a:extLst>
          </a:blip>
          <a:srcRect l="3490" t="30145" r="3816" b="6803"/>
          <a:stretch/>
        </p:blipFill>
        <p:spPr bwMode="auto">
          <a:xfrm>
            <a:off x="1234022" y="2226841"/>
            <a:ext cx="6675955" cy="330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artalom helye 4"/>
          <p:cNvSpPr>
            <a:spLocks noGrp="1"/>
          </p:cNvSpPr>
          <p:nvPr>
            <p:ph idx="1"/>
          </p:nvPr>
        </p:nvSpPr>
        <p:spPr>
          <a:xfrm>
            <a:off x="927229" y="1834956"/>
            <a:ext cx="7886700" cy="4631159"/>
          </a:xfrm>
        </p:spPr>
        <p:txBody>
          <a:bodyPr>
            <a:normAutofit fontScale="92500" lnSpcReduction="10000"/>
          </a:bodyPr>
          <a:lstStyle/>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lgn="r">
              <a:buNone/>
            </a:pPr>
            <a:endParaRPr lang="hu-HU" smtClean="0"/>
          </a:p>
          <a:p>
            <a:pPr marL="0" indent="0" algn="r">
              <a:buNone/>
            </a:pPr>
            <a:r>
              <a:rPr lang="hu-HU" smtClean="0"/>
              <a:t>Cyran (2016), incorporating van der Hulst (2015)</a:t>
            </a:r>
            <a:endParaRPr lang="hu-HU"/>
          </a:p>
        </p:txBody>
      </p:sp>
    </p:spTree>
    <p:extLst>
      <p:ext uri="{BB962C8B-B14F-4D97-AF65-F5344CB8AC3E}">
        <p14:creationId xmlns:p14="http://schemas.microsoft.com/office/powerpoint/2010/main" val="117276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mtClean="0"/>
              <a:t>b) </a:t>
            </a:r>
            <a:r>
              <a:rPr lang="en-US"/>
              <a:t>L in the marked series of </a:t>
            </a:r>
            <a:r>
              <a:rPr lang="en-US" smtClean="0"/>
              <a:t>obstruents</a:t>
            </a:r>
            <a:endParaRPr lang="hu-HU"/>
          </a:p>
        </p:txBody>
      </p:sp>
      <p:sp>
        <p:nvSpPr>
          <p:cNvPr id="3" name="Tartalom helye 2"/>
          <p:cNvSpPr>
            <a:spLocks noGrp="1"/>
          </p:cNvSpPr>
          <p:nvPr>
            <p:ph idx="1"/>
          </p:nvPr>
        </p:nvSpPr>
        <p:spPr/>
        <p:txBody>
          <a:bodyPr/>
          <a:lstStyle/>
          <a:p>
            <a:r>
              <a:rPr lang="en-US"/>
              <a:t>(true) [voice] languages/</a:t>
            </a:r>
            <a:r>
              <a:rPr lang="en-US" b="1"/>
              <a:t>L-systems</a:t>
            </a:r>
            <a:r>
              <a:rPr lang="en-US"/>
              <a:t> like Warsaw </a:t>
            </a:r>
            <a:r>
              <a:rPr lang="en-US" smtClean="0"/>
              <a:t>Polish</a:t>
            </a:r>
            <a:r>
              <a:rPr lang="hu-HU" smtClean="0"/>
              <a:t>, French</a:t>
            </a:r>
            <a:r>
              <a:rPr lang="en-US" smtClean="0"/>
              <a:t> </a:t>
            </a:r>
            <a:r>
              <a:rPr lang="en-US"/>
              <a:t>or (Standard) Hungarian, in harmony with Cyran</a:t>
            </a:r>
            <a:endParaRPr lang="hu-HU"/>
          </a:p>
        </p:txBody>
      </p:sp>
      <p:pic>
        <p:nvPicPr>
          <p:cNvPr id="7170" name="Ké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43" y="3083865"/>
            <a:ext cx="6345161" cy="377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mtClean="0"/>
              <a:t>c) </a:t>
            </a:r>
            <a:r>
              <a:rPr lang="en-US"/>
              <a:t>H in the marked series of </a:t>
            </a:r>
            <a:r>
              <a:rPr lang="en-US" smtClean="0"/>
              <a:t>obstruents</a:t>
            </a:r>
            <a:endParaRPr lang="hu-HU"/>
          </a:p>
        </p:txBody>
      </p:sp>
      <p:sp>
        <p:nvSpPr>
          <p:cNvPr id="3" name="Tartalom helye 2"/>
          <p:cNvSpPr>
            <a:spLocks noGrp="1"/>
          </p:cNvSpPr>
          <p:nvPr>
            <p:ph idx="1"/>
          </p:nvPr>
        </p:nvSpPr>
        <p:spPr/>
        <p:txBody>
          <a:bodyPr/>
          <a:lstStyle/>
          <a:p>
            <a:r>
              <a:rPr lang="en-US"/>
              <a:t>(Cyran’s</a:t>
            </a:r>
            <a:r>
              <a:rPr lang="en-US" smtClean="0"/>
              <a:t>) </a:t>
            </a:r>
            <a:r>
              <a:rPr lang="en-US" b="1" smtClean="0"/>
              <a:t>H-systems</a:t>
            </a:r>
            <a:r>
              <a:rPr lang="en-US" smtClean="0"/>
              <a:t>, </a:t>
            </a:r>
            <a:r>
              <a:rPr lang="en-US"/>
              <a:t>i.e., languages like Cracow </a:t>
            </a:r>
            <a:r>
              <a:rPr lang="en-US" smtClean="0"/>
              <a:t>Polish</a:t>
            </a:r>
            <a:endParaRPr lang="en-US"/>
          </a:p>
          <a:p>
            <a:r>
              <a:rPr lang="en-US"/>
              <a:t>H-spreading </a:t>
            </a:r>
            <a:r>
              <a:rPr lang="en-US" smtClean="0"/>
              <a:t>only</a:t>
            </a:r>
            <a:endParaRPr lang="hu-HU" smtClean="0"/>
          </a:p>
          <a:p>
            <a:r>
              <a:rPr lang="en-US" dirty="0" err="1" smtClean="0"/>
              <a:t>Balogné</a:t>
            </a:r>
            <a:r>
              <a:rPr lang="en-US" dirty="0" smtClean="0"/>
              <a:t> </a:t>
            </a:r>
            <a:r>
              <a:rPr lang="en-US" dirty="0" err="1" smtClean="0"/>
              <a:t>Bérces</a:t>
            </a:r>
            <a:r>
              <a:rPr lang="en-US" dirty="0" smtClean="0"/>
              <a:t> (2017</a:t>
            </a:r>
            <a:r>
              <a:rPr lang="en-US" smtClean="0"/>
              <a:t>): “</a:t>
            </a:r>
            <a:r>
              <a:rPr lang="hu-HU" smtClean="0"/>
              <a:t>Y</a:t>
            </a:r>
            <a:r>
              <a:rPr lang="en-US" smtClean="0"/>
              <a:t>orkshire </a:t>
            </a:r>
            <a:r>
              <a:rPr lang="en-US" dirty="0" smtClean="0"/>
              <a:t>Assimilation</a:t>
            </a:r>
            <a:r>
              <a:rPr lang="hu-HU" dirty="0" smtClean="0"/>
              <a:t>”</a:t>
            </a:r>
            <a:endParaRPr lang="en-US" dirty="0"/>
          </a:p>
          <a:p>
            <a:r>
              <a:rPr lang="hu-HU" dirty="0" smtClean="0"/>
              <a:t>i</a:t>
            </a:r>
            <a:r>
              <a:rPr lang="en-US" dirty="0" smtClean="0"/>
              <a:t>n </a:t>
            </a:r>
            <a:r>
              <a:rPr lang="en-US" dirty="0"/>
              <a:t>harmony with </a:t>
            </a:r>
            <a:r>
              <a:rPr lang="en-US" dirty="0" err="1"/>
              <a:t>Cyran</a:t>
            </a:r>
            <a:r>
              <a:rPr lang="en-US" dirty="0"/>
              <a:t>, if such languages also have final obstruent </a:t>
            </a:r>
            <a:r>
              <a:rPr lang="en-US" dirty="0" smtClean="0"/>
              <a:t>de</a:t>
            </a:r>
            <a:r>
              <a:rPr lang="hu-HU" dirty="0" err="1" smtClean="0"/>
              <a:t>laryngealisation</a:t>
            </a:r>
            <a:r>
              <a:rPr lang="en-US" dirty="0" smtClean="0"/>
              <a:t>, </a:t>
            </a:r>
            <a:r>
              <a:rPr lang="en-US" dirty="0"/>
              <a:t>they also exhibit </a:t>
            </a:r>
            <a:r>
              <a:rPr lang="en-US" b="1" dirty="0"/>
              <a:t>cross-word passive voicing </a:t>
            </a:r>
            <a:r>
              <a:rPr lang="en-US" dirty="0"/>
              <a:t>manifested in “pre-sonorant voicing” (cf. Slovak, Catalan, Southern Dutch/West Flemish, Ecuadorian Spanish</a:t>
            </a:r>
            <a:r>
              <a:rPr lang="en-US" dirty="0" smtClean="0"/>
              <a:t>)</a:t>
            </a:r>
            <a:endParaRPr lang="en-US" dirty="0"/>
          </a:p>
        </p:txBody>
      </p:sp>
    </p:spTree>
    <p:extLst>
      <p:ext uri="{BB962C8B-B14F-4D97-AF65-F5344CB8AC3E}">
        <p14:creationId xmlns:p14="http://schemas.microsoft.com/office/powerpoint/2010/main" val="327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smtClean="0"/>
              <a:t>Italian</a:t>
            </a:r>
            <a:endParaRPr lang="hu-HU"/>
          </a:p>
        </p:txBody>
      </p:sp>
      <p:sp>
        <p:nvSpPr>
          <p:cNvPr id="3" name="Tartalom helye 2"/>
          <p:cNvSpPr>
            <a:spLocks noGrp="1"/>
          </p:cNvSpPr>
          <p:nvPr>
            <p:ph idx="1"/>
          </p:nvPr>
        </p:nvSpPr>
        <p:spPr/>
        <p:txBody>
          <a:bodyPr>
            <a:normAutofit fontScale="92500" lnSpcReduction="10000"/>
          </a:bodyPr>
          <a:lstStyle/>
          <a:p>
            <a:r>
              <a:rPr lang="en-US"/>
              <a:t>Laryngeal </a:t>
            </a:r>
            <a:r>
              <a:rPr lang="en-US" smtClean="0"/>
              <a:t>Relativism </a:t>
            </a:r>
            <a:r>
              <a:rPr lang="en-US"/>
              <a:t>also predicts the existence of, e.g., h-systems with virtually no aspiration in the fortis </a:t>
            </a:r>
            <a:r>
              <a:rPr lang="en-US" smtClean="0"/>
              <a:t>series</a:t>
            </a:r>
            <a:endParaRPr lang="hu-HU" smtClean="0"/>
          </a:p>
          <a:p>
            <a:r>
              <a:rPr lang="en-US"/>
              <a:t>this is indeed the laryngeal characterisation of </a:t>
            </a:r>
            <a:r>
              <a:rPr lang="en-US" smtClean="0"/>
              <a:t>Italian</a:t>
            </a:r>
            <a:endParaRPr lang="hu-HU" smtClean="0"/>
          </a:p>
          <a:p>
            <a:r>
              <a:rPr lang="hu-HU" b="1" smtClean="0"/>
              <a:t>Italian</a:t>
            </a:r>
            <a:r>
              <a:rPr lang="hu-HU" smtClean="0"/>
              <a:t>:</a:t>
            </a:r>
            <a:r>
              <a:rPr lang="en-US" smtClean="0"/>
              <a:t> </a:t>
            </a:r>
            <a:r>
              <a:rPr lang="en-US"/>
              <a:t>Romance </a:t>
            </a:r>
            <a:r>
              <a:rPr lang="hu-HU" smtClean="0"/>
              <a:t>+ </a:t>
            </a:r>
            <a:r>
              <a:rPr lang="en-US" smtClean="0"/>
              <a:t>phonetics</a:t>
            </a:r>
            <a:r>
              <a:rPr lang="hu-HU" smtClean="0"/>
              <a:t> -&gt;</a:t>
            </a:r>
            <a:r>
              <a:rPr lang="en-US" smtClean="0"/>
              <a:t> </a:t>
            </a:r>
            <a:r>
              <a:rPr lang="en-US"/>
              <a:t>generally considered as an </a:t>
            </a:r>
            <a:r>
              <a:rPr lang="en-US" smtClean="0"/>
              <a:t>L-language</a:t>
            </a:r>
            <a:endParaRPr lang="hu-HU" smtClean="0"/>
          </a:p>
          <a:p>
            <a:r>
              <a:rPr lang="en-US"/>
              <a:t>deficient phonotactics of the native vocabulary: laryngeal activity proper cannot be detected due to the absence of </a:t>
            </a:r>
            <a:r>
              <a:rPr lang="en-US" smtClean="0"/>
              <a:t>obstruent clusters</a:t>
            </a:r>
            <a:endParaRPr lang="hu-HU" smtClean="0"/>
          </a:p>
          <a:p>
            <a:r>
              <a:rPr lang="hu-HU" smtClean="0"/>
              <a:t>our</a:t>
            </a:r>
            <a:r>
              <a:rPr lang="en-US" smtClean="0"/>
              <a:t> data</a:t>
            </a:r>
            <a:r>
              <a:rPr lang="hu-HU" smtClean="0"/>
              <a:t> </a:t>
            </a:r>
            <a:r>
              <a:rPr lang="en-US"/>
              <a:t>(Huszthy in prep.)</a:t>
            </a:r>
            <a:r>
              <a:rPr lang="hu-HU" smtClean="0"/>
              <a:t>:</a:t>
            </a:r>
            <a:r>
              <a:rPr lang="en-US" smtClean="0"/>
              <a:t> potential </a:t>
            </a:r>
            <a:r>
              <a:rPr lang="en-US"/>
              <a:t>feature spreading situations, </a:t>
            </a:r>
            <a:r>
              <a:rPr lang="en-US" smtClean="0"/>
              <a:t>elicited </a:t>
            </a:r>
            <a:r>
              <a:rPr lang="en-US"/>
              <a:t>in loanword and foreign accent </a:t>
            </a:r>
            <a:r>
              <a:rPr lang="en-US" smtClean="0"/>
              <a:t>settings</a:t>
            </a:r>
            <a:endParaRPr lang="hu-HU" smtClean="0"/>
          </a:p>
        </p:txBody>
      </p:sp>
    </p:spTree>
    <p:extLst>
      <p:ext uri="{BB962C8B-B14F-4D97-AF65-F5344CB8AC3E}">
        <p14:creationId xmlns:p14="http://schemas.microsoft.com/office/powerpoint/2010/main" val="3810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srcRect l="14222" t="8612" r="14605" b="24122"/>
          <a:stretch/>
        </p:blipFill>
        <p:spPr>
          <a:xfrm>
            <a:off x="0" y="559828"/>
            <a:ext cx="9166392" cy="5076000"/>
          </a:xfrm>
          <a:prstGeom prst="rect">
            <a:avLst/>
          </a:prstGeom>
        </p:spPr>
      </p:pic>
    </p:spTree>
    <p:extLst>
      <p:ext uri="{BB962C8B-B14F-4D97-AF65-F5344CB8AC3E}">
        <p14:creationId xmlns:p14="http://schemas.microsoft.com/office/powerpoint/2010/main" val="3175617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615820" y="383786"/>
            <a:ext cx="7886700" cy="1325563"/>
          </a:xfrm>
        </p:spPr>
        <p:txBody>
          <a:bodyPr/>
          <a:lstStyle/>
          <a:p>
            <a:pPr algn="ctr"/>
            <a:r>
              <a:rPr lang="hu-HU" smtClean="0"/>
              <a:t>Italian</a:t>
            </a:r>
            <a:endParaRPr lang="hu-HU"/>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00" y="824113"/>
            <a:ext cx="8878539" cy="5458587"/>
          </a:xfrm>
          <a:prstGeom prst="rect">
            <a:avLst/>
          </a:prstGeom>
        </p:spPr>
      </p:pic>
    </p:spTree>
    <p:extLst>
      <p:ext uri="{BB962C8B-B14F-4D97-AF65-F5344CB8AC3E}">
        <p14:creationId xmlns:p14="http://schemas.microsoft.com/office/powerpoint/2010/main" val="2216698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Roadmap</a:t>
            </a:r>
            <a:endParaRPr lang="hu-HU"/>
          </a:p>
        </p:txBody>
      </p:sp>
      <p:sp>
        <p:nvSpPr>
          <p:cNvPr id="3" name="Tartalom helye 2"/>
          <p:cNvSpPr>
            <a:spLocks noGrp="1"/>
          </p:cNvSpPr>
          <p:nvPr>
            <p:ph idx="1"/>
          </p:nvPr>
        </p:nvSpPr>
        <p:spPr>
          <a:xfrm>
            <a:off x="628650" y="1589899"/>
            <a:ext cx="7886700" cy="5072157"/>
          </a:xfrm>
        </p:spPr>
        <p:txBody>
          <a:bodyPr>
            <a:normAutofit fontScale="92500" lnSpcReduction="10000"/>
          </a:bodyPr>
          <a:lstStyle/>
          <a:p>
            <a:r>
              <a:rPr lang="hu-HU"/>
              <a:t>two-way laryngeal </a:t>
            </a:r>
            <a:r>
              <a:rPr lang="hu-HU" smtClean="0"/>
              <a:t>systems</a:t>
            </a:r>
            <a:endParaRPr lang="hu-HU"/>
          </a:p>
          <a:p>
            <a:r>
              <a:rPr lang="hu-HU"/>
              <a:t>“laryngeal realism”: [voice] languages vs. [spread glottis] / aspiration languages ~ Element Theory: L-systems vs. H-systems</a:t>
            </a:r>
          </a:p>
          <a:p>
            <a:r>
              <a:rPr lang="hu-HU"/>
              <a:t>“laryngeal relativism” (E. Cyran): both the marked and the unmarked sets may receive any (more or less arbitrary) phonetic interpretation</a:t>
            </a:r>
          </a:p>
          <a:p>
            <a:r>
              <a:rPr lang="hu-HU"/>
              <a:t>p</a:t>
            </a:r>
            <a:r>
              <a:rPr lang="hu-HU" smtClean="0"/>
              <a:t>roposal#1 (Balogné Bérces – Huszthy 2017, Balogné Bérces 2017): “</a:t>
            </a:r>
            <a:r>
              <a:rPr lang="hu-HU"/>
              <a:t>classical” aspiration languages do not fit into Cyran’s typology -&gt; three subtypes of binary laryngeal systems: L-systems vs. H-systems vs. unmarked systems (h-systems</a:t>
            </a:r>
            <a:r>
              <a:rPr lang="hu-HU" smtClean="0"/>
              <a:t>)</a:t>
            </a:r>
          </a:p>
          <a:p>
            <a:r>
              <a:rPr lang="hu-HU"/>
              <a:t>p</a:t>
            </a:r>
            <a:r>
              <a:rPr lang="hu-HU" smtClean="0"/>
              <a:t>roposal#2: Italian is an h-system</a:t>
            </a:r>
            <a:endParaRPr lang="hu-HU"/>
          </a:p>
        </p:txBody>
      </p:sp>
    </p:spTree>
    <p:extLst>
      <p:ext uri="{BB962C8B-B14F-4D97-AF65-F5344CB8AC3E}">
        <p14:creationId xmlns:p14="http://schemas.microsoft.com/office/powerpoint/2010/main" val="33913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smtClean="0"/>
              <a:t>Italian</a:t>
            </a:r>
            <a:endParaRPr lang="hu-HU"/>
          </a:p>
        </p:txBody>
      </p:sp>
      <p:sp>
        <p:nvSpPr>
          <p:cNvPr id="3" name="Tartalom helye 2"/>
          <p:cNvSpPr>
            <a:spLocks noGrp="1"/>
          </p:cNvSpPr>
          <p:nvPr>
            <p:ph idx="1"/>
          </p:nvPr>
        </p:nvSpPr>
        <p:spPr>
          <a:xfrm>
            <a:off x="628650" y="1825624"/>
            <a:ext cx="7886700" cy="4855093"/>
          </a:xfrm>
        </p:spPr>
        <p:txBody>
          <a:bodyPr>
            <a:normAutofit/>
          </a:bodyPr>
          <a:lstStyle/>
          <a:p>
            <a:r>
              <a:rPr lang="en-US"/>
              <a:t>substantial voicing of lenis and voicelessness of fortis, </a:t>
            </a:r>
            <a:r>
              <a:rPr lang="en-US" b="1"/>
              <a:t>but</a:t>
            </a:r>
            <a:r>
              <a:rPr lang="en-US" smtClean="0"/>
              <a:t>:</a:t>
            </a:r>
            <a:endParaRPr lang="hu-HU" smtClean="0"/>
          </a:p>
          <a:p>
            <a:r>
              <a:rPr lang="en-US" smtClean="0"/>
              <a:t>“</a:t>
            </a:r>
            <a:r>
              <a:rPr lang="hu-HU" smtClean="0"/>
              <a:t>RVA”: 15% only (mostly devoicing; voicing RVA in 4% only) </a:t>
            </a:r>
            <a:r>
              <a:rPr lang="hu-HU" smtClean="0"/>
              <a:t>+ </a:t>
            </a:r>
            <a:r>
              <a:rPr lang="en-US" smtClean="0"/>
              <a:t>“</a:t>
            </a:r>
            <a:r>
              <a:rPr lang="hu-HU" smtClean="0"/>
              <a:t>Progressive Devoicing” (PD): 8% (North: 16%) </a:t>
            </a:r>
            <a:r>
              <a:rPr lang="hu-HU"/>
              <a:t>– very much like in, e.g., English</a:t>
            </a:r>
            <a:endParaRPr lang="hu-HU" smtClean="0"/>
          </a:p>
          <a:p>
            <a:r>
              <a:rPr lang="hu-HU" smtClean="0"/>
              <a:t>analysis: </a:t>
            </a:r>
            <a:r>
              <a:rPr lang="hu-HU" b="1" smtClean="0"/>
              <a:t>no RVA</a:t>
            </a:r>
          </a:p>
          <a:p>
            <a:r>
              <a:rPr lang="hu-HU" smtClean="0"/>
              <a:t>t</a:t>
            </a:r>
            <a:r>
              <a:rPr lang="en-US" smtClean="0"/>
              <a:t>he </a:t>
            </a:r>
            <a:r>
              <a:rPr lang="en-US"/>
              <a:t>voicing present in the lenis set is fundamentally </a:t>
            </a:r>
            <a:r>
              <a:rPr lang="en-US" b="1"/>
              <a:t>passive voicing</a:t>
            </a:r>
            <a:r>
              <a:rPr lang="en-US"/>
              <a:t>, maintained in sonorant environments and frequently lost next to a fortis </a:t>
            </a:r>
            <a:r>
              <a:rPr lang="en-US" smtClean="0"/>
              <a:t>obstruent</a:t>
            </a:r>
            <a:r>
              <a:rPr lang="hu-HU" smtClean="0"/>
              <a:t> (= </a:t>
            </a:r>
            <a:r>
              <a:rPr lang="en-US" smtClean="0"/>
              <a:t>“</a:t>
            </a:r>
            <a:r>
              <a:rPr lang="hu-HU" smtClean="0"/>
              <a:t>devoicing RVA” / </a:t>
            </a:r>
            <a:r>
              <a:rPr lang="en-US" smtClean="0"/>
              <a:t>“</a:t>
            </a:r>
            <a:r>
              <a:rPr lang="hu-HU" smtClean="0"/>
              <a:t>PD”)</a:t>
            </a:r>
            <a:endParaRPr lang="hu-HU" smtClean="0"/>
          </a:p>
        </p:txBody>
      </p:sp>
    </p:spTree>
    <p:extLst>
      <p:ext uri="{BB962C8B-B14F-4D97-AF65-F5344CB8AC3E}">
        <p14:creationId xmlns:p14="http://schemas.microsoft.com/office/powerpoint/2010/main" val="14101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smtClean="0"/>
              <a:t>Italian</a:t>
            </a:r>
            <a:endParaRPr lang="hu-HU"/>
          </a:p>
        </p:txBody>
      </p:sp>
      <p:sp>
        <p:nvSpPr>
          <p:cNvPr id="3" name="Tartalom helye 2"/>
          <p:cNvSpPr>
            <a:spLocks noGrp="1"/>
          </p:cNvSpPr>
          <p:nvPr>
            <p:ph idx="1"/>
          </p:nvPr>
        </p:nvSpPr>
        <p:spPr/>
        <p:txBody>
          <a:bodyPr>
            <a:normAutofit/>
          </a:bodyPr>
          <a:lstStyle/>
          <a:p>
            <a:r>
              <a:rPr lang="hu-HU"/>
              <a:t>p</a:t>
            </a:r>
            <a:r>
              <a:rPr lang="en-US"/>
              <a:t>honologically: no true laryngeal activity (no assimilation/spreading) =&gt; in our present system, it is an </a:t>
            </a:r>
            <a:r>
              <a:rPr lang="en-US" b="1"/>
              <a:t>h-language</a:t>
            </a:r>
          </a:p>
          <a:p>
            <a:r>
              <a:rPr lang="en-US"/>
              <a:t>fortis: a degree of overall </a:t>
            </a:r>
            <a:r>
              <a:rPr lang="en-US" b="1"/>
              <a:t>aspiration</a:t>
            </a:r>
            <a:r>
              <a:rPr lang="en-US"/>
              <a:t> that falls between the standard values of “ordinary” L-systems like Slavic/Hungarian and h-systems like (standard</a:t>
            </a:r>
            <a:r>
              <a:rPr lang="en-US"/>
              <a:t>) </a:t>
            </a:r>
            <a:r>
              <a:rPr lang="en-US" smtClean="0"/>
              <a:t>English</a:t>
            </a:r>
            <a:r>
              <a:rPr lang="hu-HU" smtClean="0"/>
              <a:t>: </a:t>
            </a:r>
            <a:r>
              <a:rPr lang="hu-HU"/>
              <a:t>/p/: 24 ms /t/: 27 ms /k/: </a:t>
            </a:r>
            <a:r>
              <a:rPr lang="hu-HU"/>
              <a:t>46 </a:t>
            </a:r>
            <a:r>
              <a:rPr lang="hu-HU" smtClean="0"/>
              <a:t>ms</a:t>
            </a:r>
            <a:endParaRPr lang="hu-HU"/>
          </a:p>
          <a:p>
            <a:r>
              <a:rPr lang="en-US" smtClean="0"/>
              <a:t>That </a:t>
            </a:r>
            <a:r>
              <a:rPr lang="en-US"/>
              <a:t>is, it seems to be </a:t>
            </a:r>
            <a:r>
              <a:rPr lang="en-US" b="1"/>
              <a:t>an </a:t>
            </a:r>
            <a:r>
              <a:rPr lang="en-US" b="1" smtClean="0"/>
              <a:t>h-system </a:t>
            </a:r>
            <a:r>
              <a:rPr lang="en-US" b="1"/>
              <a:t>with virtually no aspiration in the fortis series </a:t>
            </a:r>
            <a:r>
              <a:rPr lang="en-US"/>
              <a:t>– an option actually </a:t>
            </a:r>
            <a:r>
              <a:rPr lang="en-US" b="1" i="1"/>
              <a:t>predicted</a:t>
            </a:r>
            <a:r>
              <a:rPr lang="en-US"/>
              <a:t> by “laryngeal relativism”</a:t>
            </a:r>
            <a:endParaRPr lang="hu-HU"/>
          </a:p>
        </p:txBody>
      </p:sp>
    </p:spTree>
    <p:extLst>
      <p:ext uri="{BB962C8B-B14F-4D97-AF65-F5344CB8AC3E}">
        <p14:creationId xmlns:p14="http://schemas.microsoft.com/office/powerpoint/2010/main" val="29377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Conclusion</a:t>
            </a:r>
            <a:endParaRPr lang="hu-HU"/>
          </a:p>
        </p:txBody>
      </p:sp>
      <p:sp>
        <p:nvSpPr>
          <p:cNvPr id="3" name="Tartalom helye 2"/>
          <p:cNvSpPr>
            <a:spLocks noGrp="1"/>
          </p:cNvSpPr>
          <p:nvPr>
            <p:ph idx="1"/>
          </p:nvPr>
        </p:nvSpPr>
        <p:spPr/>
        <p:txBody>
          <a:bodyPr>
            <a:normAutofit fontScale="92500" lnSpcReduction="10000"/>
          </a:bodyPr>
          <a:lstStyle/>
          <a:p>
            <a:r>
              <a:rPr lang="en-US" smtClean="0"/>
              <a:t>“</a:t>
            </a:r>
            <a:r>
              <a:rPr lang="en-US" b="1"/>
              <a:t>laryngeal relativism</a:t>
            </a:r>
            <a:r>
              <a:rPr lang="en-US"/>
              <a:t>” clarifies the relation btw. </a:t>
            </a:r>
            <a:r>
              <a:rPr lang="en-US" b="1"/>
              <a:t>phonological system </a:t>
            </a:r>
            <a:r>
              <a:rPr lang="en-US"/>
              <a:t>and </a:t>
            </a:r>
            <a:r>
              <a:rPr lang="en-US" b="1"/>
              <a:t>phonetic realisation </a:t>
            </a:r>
            <a:r>
              <a:rPr lang="en-US"/>
              <a:t>(“sufficient discriminability in production and perception”) and explains how two different systems may receive identical phonetic interpretation</a:t>
            </a:r>
          </a:p>
          <a:p>
            <a:r>
              <a:rPr lang="en-US"/>
              <a:t>the present paper: adds the insight of Huber &amp; Balogné Bérces (2010, etc.) concerning representations in aspiration languages</a:t>
            </a:r>
          </a:p>
          <a:p>
            <a:r>
              <a:rPr lang="en-US"/>
              <a:t>-&gt; proposal: </a:t>
            </a:r>
            <a:r>
              <a:rPr lang="en-US" b="1"/>
              <a:t>three subtypes of binary laryngeal systems</a:t>
            </a:r>
            <a:r>
              <a:rPr lang="en-US"/>
              <a:t>: L-systems vs. H-systems vs. unmarked systems (h-systems</a:t>
            </a:r>
            <a:r>
              <a:rPr lang="en-US" smtClean="0"/>
              <a:t>)</a:t>
            </a:r>
            <a:endParaRPr lang="hu-HU" smtClean="0"/>
          </a:p>
          <a:p>
            <a:r>
              <a:rPr lang="hu-HU" b="1"/>
              <a:t>Italian is </a:t>
            </a:r>
            <a:r>
              <a:rPr lang="hu-HU" b="1"/>
              <a:t>an </a:t>
            </a:r>
            <a:r>
              <a:rPr lang="hu-HU" b="1" smtClean="0"/>
              <a:t>h-system</a:t>
            </a:r>
            <a:endParaRPr lang="hu-HU" b="1"/>
          </a:p>
        </p:txBody>
      </p:sp>
    </p:spTree>
    <p:extLst>
      <p:ext uri="{BB962C8B-B14F-4D97-AF65-F5344CB8AC3E}">
        <p14:creationId xmlns:p14="http://schemas.microsoft.com/office/powerpoint/2010/main" val="1346380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Conclusion</a:t>
            </a:r>
            <a:endParaRPr lang="hu-HU"/>
          </a:p>
        </p:txBody>
      </p:sp>
      <p:sp>
        <p:nvSpPr>
          <p:cNvPr id="3" name="Tartalom helye 2"/>
          <p:cNvSpPr>
            <a:spLocks noGrp="1"/>
          </p:cNvSpPr>
          <p:nvPr>
            <p:ph idx="1"/>
          </p:nvPr>
        </p:nvSpPr>
        <p:spPr/>
        <p:txBody>
          <a:bodyPr>
            <a:normAutofit/>
          </a:bodyPr>
          <a:lstStyle/>
          <a:p>
            <a:pPr marL="0" indent="0">
              <a:buNone/>
            </a:pPr>
            <a:r>
              <a:rPr lang="en-US" smtClean="0"/>
              <a:t>Although </a:t>
            </a:r>
            <a:r>
              <a:rPr lang="en-US"/>
              <a:t>our careful acoustic analysis has detected a degree of overall aspiration in the fortis series that falls between the standard values of “ordinary” L-systems like Slavic/Hungarian and h-systems like (standard) English, </a:t>
            </a:r>
            <a:r>
              <a:rPr lang="en-US" b="1"/>
              <a:t>we contend that primary evidence is to be sought in phonological behaviour</a:t>
            </a:r>
            <a:r>
              <a:rPr lang="en-US"/>
              <a:t>, which is arbitrarily related to phonetic realisation – in Italian very much like in the Cracow dialect of </a:t>
            </a:r>
            <a:r>
              <a:rPr lang="en-US" smtClean="0"/>
              <a:t>Polish</a:t>
            </a:r>
            <a:r>
              <a:rPr lang="hu-HU" smtClean="0"/>
              <a:t>.</a:t>
            </a:r>
            <a:endParaRPr lang="en-US"/>
          </a:p>
        </p:txBody>
      </p:sp>
    </p:spTree>
    <p:extLst>
      <p:ext uri="{BB962C8B-B14F-4D97-AF65-F5344CB8AC3E}">
        <p14:creationId xmlns:p14="http://schemas.microsoft.com/office/powerpoint/2010/main" val="160043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Conclusion</a:t>
            </a:r>
            <a:endParaRPr lang="hu-HU"/>
          </a:p>
        </p:txBody>
      </p:sp>
      <p:sp>
        <p:nvSpPr>
          <p:cNvPr id="3" name="Tartalom helye 2"/>
          <p:cNvSpPr>
            <a:spLocks noGrp="1"/>
          </p:cNvSpPr>
          <p:nvPr>
            <p:ph idx="1"/>
          </p:nvPr>
        </p:nvSpPr>
        <p:spPr/>
        <p:txBody>
          <a:bodyPr/>
          <a:lstStyle/>
          <a:p>
            <a:r>
              <a:rPr lang="hu-HU" smtClean="0"/>
              <a:t>Italian: Northern/central vs. southern</a:t>
            </a:r>
          </a:p>
          <a:p>
            <a:r>
              <a:rPr lang="hu-HU" smtClean="0"/>
              <a:t>The </a:t>
            </a:r>
            <a:r>
              <a:rPr lang="hu-HU"/>
              <a:t>data from our southern informants exhibit repair strategies in the case of input obstruent clusters preventing output clusters (e.g., schwa epenthesis) to such an extent that still deprives us of sufficient empirical evidence of the laryngeal phonology of these varieties</a:t>
            </a:r>
          </a:p>
        </p:txBody>
      </p:sp>
    </p:spTree>
    <p:extLst>
      <p:ext uri="{BB962C8B-B14F-4D97-AF65-F5344CB8AC3E}">
        <p14:creationId xmlns:p14="http://schemas.microsoft.com/office/powerpoint/2010/main" val="1059809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Future </a:t>
            </a:r>
            <a:r>
              <a:rPr lang="hu-HU"/>
              <a:t>research</a:t>
            </a:r>
            <a:endParaRPr lang="hu-HU"/>
          </a:p>
        </p:txBody>
      </p:sp>
      <p:sp>
        <p:nvSpPr>
          <p:cNvPr id="3" name="Tartalom helye 2"/>
          <p:cNvSpPr>
            <a:spLocks noGrp="1"/>
          </p:cNvSpPr>
          <p:nvPr>
            <p:ph idx="1"/>
          </p:nvPr>
        </p:nvSpPr>
        <p:spPr/>
        <p:txBody>
          <a:bodyPr>
            <a:normAutofit/>
          </a:bodyPr>
          <a:lstStyle/>
          <a:p>
            <a:r>
              <a:rPr lang="hu-HU" smtClean="0"/>
              <a:t>we</a:t>
            </a:r>
            <a:r>
              <a:rPr lang="en-US" smtClean="0"/>
              <a:t> assume </a:t>
            </a:r>
            <a:r>
              <a:rPr lang="en-US"/>
              <a:t>that 3- and 4-way systems </a:t>
            </a:r>
            <a:r>
              <a:rPr lang="hu-HU" smtClean="0"/>
              <a:t>(Thai, Korean; Hindi) </a:t>
            </a:r>
            <a:r>
              <a:rPr lang="en-US" smtClean="0"/>
              <a:t>can </a:t>
            </a:r>
            <a:r>
              <a:rPr lang="en-US"/>
              <a:t>be accounted for in a similar </a:t>
            </a:r>
            <a:r>
              <a:rPr lang="en-US" smtClean="0"/>
              <a:t>vein</a:t>
            </a:r>
            <a:endParaRPr lang="hu-HU" smtClean="0"/>
          </a:p>
          <a:p>
            <a:r>
              <a:rPr lang="en-US" smtClean="0"/>
              <a:t>binary systems </a:t>
            </a:r>
            <a:r>
              <a:rPr lang="en-US"/>
              <a:t>based on constricted glottis </a:t>
            </a:r>
            <a:r>
              <a:rPr lang="hu-HU"/>
              <a:t>(e.g., </a:t>
            </a:r>
            <a:r>
              <a:rPr lang="hu-HU" smtClean="0"/>
              <a:t>K'ekchi</a:t>
            </a:r>
            <a:r>
              <a:rPr lang="hu-HU"/>
              <a:t>)</a:t>
            </a:r>
            <a:endParaRPr lang="en-US"/>
          </a:p>
        </p:txBody>
      </p:sp>
    </p:spTree>
    <p:extLst>
      <p:ext uri="{BB962C8B-B14F-4D97-AF65-F5344CB8AC3E}">
        <p14:creationId xmlns:p14="http://schemas.microsoft.com/office/powerpoint/2010/main" val="2093065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29225"/>
            <a:ext cx="7886700" cy="847853"/>
          </a:xfrm>
        </p:spPr>
        <p:txBody>
          <a:bodyPr/>
          <a:lstStyle/>
          <a:p>
            <a:r>
              <a:rPr lang="hu-HU" smtClean="0"/>
              <a:t>References</a:t>
            </a:r>
            <a:endParaRPr lang="hu-HU"/>
          </a:p>
        </p:txBody>
      </p:sp>
      <p:sp>
        <p:nvSpPr>
          <p:cNvPr id="3" name="Tartalom helye 2"/>
          <p:cNvSpPr>
            <a:spLocks noGrp="1"/>
          </p:cNvSpPr>
          <p:nvPr>
            <p:ph idx="1"/>
          </p:nvPr>
        </p:nvSpPr>
        <p:spPr>
          <a:xfrm>
            <a:off x="628650" y="701644"/>
            <a:ext cx="8328738" cy="6156355"/>
          </a:xfrm>
        </p:spPr>
        <p:txBody>
          <a:bodyPr>
            <a:noAutofit/>
          </a:bodyPr>
          <a:lstStyle/>
          <a:p>
            <a:pPr marL="357188" indent="-357188">
              <a:buNone/>
            </a:pPr>
            <a:r>
              <a:rPr lang="en-US" sz="1600" b="1"/>
              <a:t>Balogné Bérces</a:t>
            </a:r>
            <a:r>
              <a:rPr lang="en-US" sz="1600"/>
              <a:t>, K. &amp; D. </a:t>
            </a:r>
            <a:r>
              <a:rPr lang="en-US" sz="1600" b="1"/>
              <a:t>Huber</a:t>
            </a:r>
            <a:r>
              <a:rPr lang="en-US" sz="1600"/>
              <a:t>. 2010. Naughty or nice? or: Why Swedish and Dutch are well-behaved Germanic languages. Poster, The Eighteenth Manchester Phonology Meeting, 20–22 May 2010</a:t>
            </a:r>
            <a:r>
              <a:rPr lang="en-US" sz="1600" smtClean="0"/>
              <a:t>.</a:t>
            </a:r>
            <a:endParaRPr lang="hu-HU" sz="1600" smtClean="0"/>
          </a:p>
          <a:p>
            <a:pPr marL="357188" indent="-357188">
              <a:buNone/>
            </a:pPr>
            <a:r>
              <a:rPr lang="fr-FR" sz="1600" b="1"/>
              <a:t>Balogné </a:t>
            </a:r>
            <a:r>
              <a:rPr lang="fr-FR" sz="1600" b="1" smtClean="0"/>
              <a:t>Bérces</a:t>
            </a:r>
            <a:r>
              <a:rPr lang="hu-HU" sz="1600" smtClean="0"/>
              <a:t>, K. &amp; B.</a:t>
            </a:r>
            <a:r>
              <a:rPr lang="fr-FR" sz="1600" b="1" smtClean="0"/>
              <a:t> Huszthy</a:t>
            </a:r>
            <a:r>
              <a:rPr lang="hu-HU" sz="1600" smtClean="0"/>
              <a:t>.</a:t>
            </a:r>
            <a:r>
              <a:rPr lang="fr-FR" sz="1600" b="1" smtClean="0"/>
              <a:t> </a:t>
            </a:r>
            <a:r>
              <a:rPr lang="fr-FR" sz="1600" smtClean="0"/>
              <a:t>2017</a:t>
            </a:r>
            <a:r>
              <a:rPr lang="hu-HU" sz="1600" smtClean="0"/>
              <a:t>. </a:t>
            </a:r>
            <a:r>
              <a:rPr lang="en-US" sz="1600"/>
              <a:t>The “real” and “relative” typology of binary laryngeal </a:t>
            </a:r>
            <a:r>
              <a:rPr lang="en-US" sz="1600" smtClean="0"/>
              <a:t>systems. </a:t>
            </a:r>
            <a:r>
              <a:rPr lang="en-US" sz="1600"/>
              <a:t>2nd Budapest Linguistics Conference (BLINC2), ELTE, Budapest, 1-3 June </a:t>
            </a:r>
            <a:r>
              <a:rPr lang="en-US" sz="1600" smtClean="0"/>
              <a:t>2017</a:t>
            </a:r>
            <a:r>
              <a:rPr lang="hu-HU" sz="1600" smtClean="0"/>
              <a:t>.</a:t>
            </a:r>
          </a:p>
          <a:p>
            <a:pPr marL="357188" indent="-357188">
              <a:buNone/>
            </a:pPr>
            <a:r>
              <a:rPr lang="fr-FR" sz="1600" b="1" smtClean="0"/>
              <a:t>Balogné Bérces</a:t>
            </a:r>
            <a:r>
              <a:rPr lang="hu-HU" sz="1600" smtClean="0"/>
              <a:t>, K.</a:t>
            </a:r>
            <a:r>
              <a:rPr lang="hu-HU" sz="1600" b="1" smtClean="0"/>
              <a:t> </a:t>
            </a:r>
            <a:r>
              <a:rPr lang="fr-FR" sz="1600" smtClean="0"/>
              <a:t>2017</a:t>
            </a:r>
            <a:r>
              <a:rPr lang="hu-HU" sz="1600"/>
              <a:t>. </a:t>
            </a:r>
            <a:r>
              <a:rPr lang="hu-HU" sz="1600" smtClean="0"/>
              <a:t>Binary </a:t>
            </a:r>
            <a:r>
              <a:rPr lang="hu-HU" sz="1600"/>
              <a:t>laryngeal systems in a privative model of melodic </a:t>
            </a:r>
            <a:r>
              <a:rPr lang="hu-HU" sz="1600" smtClean="0"/>
              <a:t>representations. </a:t>
            </a:r>
            <a:r>
              <a:rPr lang="hu-HU" sz="1600"/>
              <a:t>15es Rencontres du Réseau Français de Phonologie (RFP2017), Grenoble, 5-7 July </a:t>
            </a:r>
            <a:r>
              <a:rPr lang="hu-HU" sz="1600" smtClean="0"/>
              <a:t>2017.</a:t>
            </a:r>
            <a:endParaRPr lang="hu-HU" sz="1600"/>
          </a:p>
          <a:p>
            <a:pPr marL="357188" indent="-357188">
              <a:buNone/>
            </a:pPr>
            <a:r>
              <a:rPr lang="hu-HU" sz="1600" b="1" smtClean="0"/>
              <a:t>Cyran</a:t>
            </a:r>
            <a:r>
              <a:rPr lang="hu-HU" sz="1600"/>
              <a:t>, E. 2014. Between phonology and phonetics: Polish voicing. Studies in Generative Grammar 118. Berlin: Mouton de Gruyter</a:t>
            </a:r>
            <a:r>
              <a:rPr lang="hu-HU" sz="1600" smtClean="0"/>
              <a:t>.</a:t>
            </a:r>
          </a:p>
          <a:p>
            <a:pPr marL="357188" indent="-357188">
              <a:buNone/>
            </a:pPr>
            <a:r>
              <a:rPr lang="en-US" sz="1600" b="1"/>
              <a:t>Cyran</a:t>
            </a:r>
            <a:r>
              <a:rPr lang="en-US" sz="1600"/>
              <a:t>, E. 2016. Laryngeal Relativism. Why? And what now?. Paper presented at OCP13, Budapest.</a:t>
            </a:r>
            <a:endParaRPr lang="hu-HU" sz="1600"/>
          </a:p>
          <a:p>
            <a:pPr marL="357188" indent="-357188">
              <a:buNone/>
            </a:pPr>
            <a:r>
              <a:rPr lang="hu-HU" sz="1600" b="1" smtClean="0"/>
              <a:t>Honeybone</a:t>
            </a:r>
            <a:r>
              <a:rPr lang="hu-HU" sz="1600"/>
              <a:t>, P. 2005. Diachronic evidence in segmental phonology: the case of obstruent laryngeal specifications. In van Oostendorp, M. &amp; van de Weijer, J. (eds.) The internal organization of phonological segments. Berlin: Mouton de Gruyter. 319-354</a:t>
            </a:r>
            <a:r>
              <a:rPr lang="hu-HU" sz="1600" smtClean="0"/>
              <a:t>.</a:t>
            </a:r>
          </a:p>
          <a:p>
            <a:pPr marL="357188" indent="-357188">
              <a:buNone/>
            </a:pPr>
            <a:r>
              <a:rPr lang="hu-HU" sz="1600" b="1" smtClean="0"/>
              <a:t>Huber</a:t>
            </a:r>
            <a:r>
              <a:rPr lang="hu-HU" sz="1600"/>
              <a:t>, D. &amp; K. </a:t>
            </a:r>
            <a:r>
              <a:rPr lang="hu-HU" sz="1600" b="1"/>
              <a:t>Balogné Bérces</a:t>
            </a:r>
            <a:r>
              <a:rPr lang="hu-HU" sz="1600"/>
              <a:t>. 2010. [voice] and/versus [spread glottis] in the modified Leiden model. Acta Linguistica Hungarica 57.4: 444-457</a:t>
            </a:r>
            <a:r>
              <a:rPr lang="hu-HU" sz="1600" smtClean="0"/>
              <a:t>.</a:t>
            </a:r>
          </a:p>
          <a:p>
            <a:pPr marL="357188" indent="-357188">
              <a:buNone/>
            </a:pPr>
            <a:r>
              <a:rPr lang="hu-HU" sz="1600" b="1"/>
              <a:t>van der Hulst</a:t>
            </a:r>
            <a:r>
              <a:rPr lang="hu-HU" sz="1600"/>
              <a:t>, H. 2015. The laryngeal class in RcvP and voice phenomena in Dutch. In J. Caspers, Y, Chen, W. Heeren, J. Pacilly, N. Schiller &amp; E. van Zanten (eds.) Above and beyond segments. Experimental  linguistics and phonetics. Amsterdam: John Benjamins. 323–349.</a:t>
            </a:r>
          </a:p>
          <a:p>
            <a:pPr marL="357188" indent="-357188">
              <a:buNone/>
            </a:pPr>
            <a:r>
              <a:rPr lang="en-US" sz="1600" b="1"/>
              <a:t>Huszthy, </a:t>
            </a:r>
            <a:r>
              <a:rPr lang="en-US" sz="1600"/>
              <a:t>B.</a:t>
            </a:r>
            <a:r>
              <a:rPr lang="en-US" sz="1600" b="1"/>
              <a:t> </a:t>
            </a:r>
            <a:r>
              <a:rPr lang="en-US" sz="1600"/>
              <a:t>In prep. How can Italian phonology lack voice assimilation? Doctoral dissertation, PPCU, </a:t>
            </a:r>
            <a:r>
              <a:rPr lang="en-US" sz="1600" smtClean="0"/>
              <a:t>Budapest</a:t>
            </a:r>
            <a:r>
              <a:rPr lang="hu-HU" sz="1600" smtClean="0"/>
              <a:t>.</a:t>
            </a:r>
          </a:p>
          <a:p>
            <a:pPr marL="357188" indent="-357188">
              <a:buNone/>
            </a:pPr>
            <a:r>
              <a:rPr lang="hu-HU" sz="1600" b="1" smtClean="0"/>
              <a:t>Iverson</a:t>
            </a:r>
            <a:r>
              <a:rPr lang="hu-HU" sz="1600"/>
              <a:t>, G. K. &amp; J. C. </a:t>
            </a:r>
            <a:r>
              <a:rPr lang="hu-HU" sz="1600" b="1"/>
              <a:t>Salmons</a:t>
            </a:r>
            <a:r>
              <a:rPr lang="hu-HU" sz="1600"/>
              <a:t>. 2008. Germanic aspiration: phonetic enhancement and language contact. Sprachwissenschaft 33. 257-278</a:t>
            </a:r>
            <a:r>
              <a:rPr lang="hu-HU" sz="1600" smtClean="0"/>
              <a:t>.</a:t>
            </a:r>
          </a:p>
        </p:txBody>
      </p:sp>
    </p:spTree>
    <p:extLst>
      <p:ext uri="{BB962C8B-B14F-4D97-AF65-F5344CB8AC3E}">
        <p14:creationId xmlns:p14="http://schemas.microsoft.com/office/powerpoint/2010/main" val="3010772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5408" y="689784"/>
            <a:ext cx="6948000" cy="2308267"/>
          </a:xfrm>
          <a:prstGeom prst="rect">
            <a:avLst/>
          </a:prstGeom>
          <a:noFill/>
          <a:ln>
            <a:noFill/>
          </a:ln>
        </p:spPr>
      </p:pic>
      <p:pic>
        <p:nvPicPr>
          <p:cNvPr id="5" name="Kép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5408" y="4013424"/>
            <a:ext cx="6948000" cy="2100832"/>
          </a:xfrm>
          <a:prstGeom prst="rect">
            <a:avLst/>
          </a:prstGeom>
          <a:noFill/>
          <a:ln>
            <a:noFill/>
          </a:ln>
        </p:spPr>
      </p:pic>
    </p:spTree>
    <p:extLst>
      <p:ext uri="{BB962C8B-B14F-4D97-AF65-F5344CB8AC3E}">
        <p14:creationId xmlns:p14="http://schemas.microsoft.com/office/powerpoint/2010/main" val="341532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Two-way </a:t>
            </a:r>
            <a:r>
              <a:rPr lang="en-US"/>
              <a:t>laryngeal contrasts in obstruents</a:t>
            </a:r>
            <a:endParaRPr lang="hu-HU"/>
          </a:p>
        </p:txBody>
      </p:sp>
      <p:sp>
        <p:nvSpPr>
          <p:cNvPr id="5" name="Tartalom helye 4"/>
          <p:cNvSpPr>
            <a:spLocks noGrp="1"/>
          </p:cNvSpPr>
          <p:nvPr>
            <p:ph idx="1"/>
          </p:nvPr>
        </p:nvSpPr>
        <p:spPr/>
        <p:txBody>
          <a:bodyPr/>
          <a:lstStyle/>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r>
              <a:rPr lang="hu-HU" smtClean="0"/>
              <a:t>+ three- and four-way contrasts (Thai, Korean; Hindi)</a:t>
            </a:r>
            <a:endParaRPr lang="hu-HU"/>
          </a:p>
        </p:txBody>
      </p:sp>
      <p:pic>
        <p:nvPicPr>
          <p:cNvPr id="4" name="Kép 3"/>
          <p:cNvPicPr>
            <a:picLocks noChangeAspect="1"/>
          </p:cNvPicPr>
          <p:nvPr/>
        </p:nvPicPr>
        <p:blipFill rotWithShape="1">
          <a:blip r:embed="rId2"/>
          <a:srcRect l="21492" t="46490" r="20727" b="22490"/>
          <a:stretch/>
        </p:blipFill>
        <p:spPr>
          <a:xfrm>
            <a:off x="300740" y="2388636"/>
            <a:ext cx="8542520" cy="2687217"/>
          </a:xfrm>
          <a:prstGeom prst="rect">
            <a:avLst/>
          </a:prstGeom>
        </p:spPr>
      </p:pic>
      <p:sp>
        <p:nvSpPr>
          <p:cNvPr id="3" name="Lekerekített téglalap 2"/>
          <p:cNvSpPr/>
          <p:nvPr/>
        </p:nvSpPr>
        <p:spPr>
          <a:xfrm>
            <a:off x="300740" y="2537927"/>
            <a:ext cx="7051782" cy="179147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455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271820"/>
            <a:ext cx="8142126" cy="1325563"/>
          </a:xfrm>
        </p:spPr>
        <p:txBody>
          <a:bodyPr/>
          <a:lstStyle/>
          <a:p>
            <a:pPr algn="ctr"/>
            <a:r>
              <a:rPr lang="hu-HU" smtClean="0"/>
              <a:t>Aspiration vs. voice lang’s</a:t>
            </a:r>
            <a:endParaRPr lang="hu-HU"/>
          </a:p>
        </p:txBody>
      </p:sp>
      <p:sp>
        <p:nvSpPr>
          <p:cNvPr id="3" name="Tartalom helye 2"/>
          <p:cNvSpPr>
            <a:spLocks noGrp="1"/>
          </p:cNvSpPr>
          <p:nvPr>
            <p:ph idx="1"/>
          </p:nvPr>
        </p:nvSpPr>
        <p:spPr>
          <a:xfrm>
            <a:off x="628650" y="1597383"/>
            <a:ext cx="7886700" cy="5094514"/>
          </a:xfrm>
        </p:spPr>
        <p:txBody>
          <a:bodyPr>
            <a:normAutofit lnSpcReduction="10000"/>
          </a:bodyPr>
          <a:lstStyle/>
          <a:p>
            <a:r>
              <a:rPr lang="hu-HU" smtClean="0"/>
              <a:t>traditional Generative Phonological view: </a:t>
            </a:r>
            <a:r>
              <a:rPr lang="en-US"/>
              <a:t>the </a:t>
            </a:r>
            <a:r>
              <a:rPr lang="en-US" b="1"/>
              <a:t>phonetic</a:t>
            </a:r>
            <a:r>
              <a:rPr lang="en-US"/>
              <a:t> manifestation of an underlying voiceless vs. voiced </a:t>
            </a:r>
            <a:r>
              <a:rPr lang="en-US" smtClean="0"/>
              <a:t>distinction</a:t>
            </a:r>
            <a:endParaRPr lang="hu-HU" smtClean="0"/>
          </a:p>
          <a:p>
            <a:r>
              <a:rPr lang="en-US"/>
              <a:t>“the narrow interpretation of [voice]” or “</a:t>
            </a:r>
            <a:r>
              <a:rPr lang="en-US" b="1"/>
              <a:t>laryngeal realism</a:t>
            </a:r>
            <a:r>
              <a:rPr lang="en-US" smtClean="0"/>
              <a:t>”</a:t>
            </a:r>
            <a:r>
              <a:rPr lang="hu-HU" smtClean="0"/>
              <a:t> </a:t>
            </a:r>
            <a:r>
              <a:rPr lang="en-US"/>
              <a:t>(e.g., Honeybone 2005, Iverson &amp; Salmons 2008)</a:t>
            </a:r>
            <a:r>
              <a:rPr lang="hu-HU" smtClean="0"/>
              <a:t>:</a:t>
            </a:r>
            <a:r>
              <a:rPr lang="en-US" smtClean="0"/>
              <a:t> </a:t>
            </a:r>
            <a:r>
              <a:rPr lang="hu-HU" smtClean="0"/>
              <a:t>spread glottis/</a:t>
            </a:r>
            <a:r>
              <a:rPr lang="en-US" b="1" smtClean="0"/>
              <a:t>aspiration lang</a:t>
            </a:r>
            <a:r>
              <a:rPr lang="hu-HU" b="1" smtClean="0"/>
              <a:t>’</a:t>
            </a:r>
            <a:r>
              <a:rPr lang="en-US" b="1" smtClean="0"/>
              <a:t>s </a:t>
            </a:r>
            <a:r>
              <a:rPr lang="hu-HU" smtClean="0"/>
              <a:t>vs. </a:t>
            </a:r>
            <a:r>
              <a:rPr lang="en-US" b="1" smtClean="0"/>
              <a:t>voice lang</a:t>
            </a:r>
            <a:r>
              <a:rPr lang="hu-HU" b="1" smtClean="0"/>
              <a:t>’</a:t>
            </a:r>
            <a:r>
              <a:rPr lang="en-US" b="1" smtClean="0"/>
              <a:t>s</a:t>
            </a:r>
            <a:endParaRPr lang="hu-HU" b="1" smtClean="0"/>
          </a:p>
          <a:p>
            <a:r>
              <a:rPr lang="en-US"/>
              <a:t>the difference is primarily </a:t>
            </a:r>
            <a:r>
              <a:rPr lang="en-US" b="1"/>
              <a:t>phonological</a:t>
            </a:r>
            <a:r>
              <a:rPr lang="en-US"/>
              <a:t>: </a:t>
            </a:r>
            <a:r>
              <a:rPr lang="en-US" smtClean="0"/>
              <a:t>two </a:t>
            </a:r>
            <a:r>
              <a:rPr lang="en-US"/>
              <a:t>totally different phonological </a:t>
            </a:r>
            <a:r>
              <a:rPr lang="en-US" smtClean="0"/>
              <a:t>mechanisms</a:t>
            </a:r>
            <a:r>
              <a:rPr lang="hu-HU" smtClean="0"/>
              <a:t> – </a:t>
            </a:r>
            <a:r>
              <a:rPr lang="en-US" smtClean="0"/>
              <a:t>in </a:t>
            </a:r>
            <a:r>
              <a:rPr lang="en-US"/>
              <a:t>voice </a:t>
            </a:r>
            <a:r>
              <a:rPr lang="en-US" smtClean="0"/>
              <a:t>lang</a:t>
            </a:r>
            <a:r>
              <a:rPr lang="hu-HU" smtClean="0"/>
              <a:t>’</a:t>
            </a:r>
            <a:r>
              <a:rPr lang="en-US" smtClean="0"/>
              <a:t>s </a:t>
            </a:r>
            <a:r>
              <a:rPr lang="en-US"/>
              <a:t>the [voice] feature is phonologically </a:t>
            </a:r>
            <a:r>
              <a:rPr lang="en-US" smtClean="0"/>
              <a:t>active </a:t>
            </a:r>
            <a:r>
              <a:rPr lang="hu-HU" smtClean="0"/>
              <a:t>(-&gt;</a:t>
            </a:r>
            <a:r>
              <a:rPr lang="en-US" smtClean="0"/>
              <a:t> assimilation processes</a:t>
            </a:r>
            <a:r>
              <a:rPr lang="hu-HU" smtClean="0"/>
              <a:t>)</a:t>
            </a:r>
            <a:r>
              <a:rPr lang="en-US" smtClean="0"/>
              <a:t>, </a:t>
            </a:r>
            <a:r>
              <a:rPr lang="en-US"/>
              <a:t>in aspiration </a:t>
            </a:r>
            <a:r>
              <a:rPr lang="en-US" smtClean="0"/>
              <a:t>lang</a:t>
            </a:r>
            <a:r>
              <a:rPr lang="hu-HU" smtClean="0"/>
              <a:t>’</a:t>
            </a:r>
            <a:r>
              <a:rPr lang="en-US" smtClean="0"/>
              <a:t>s </a:t>
            </a:r>
            <a:r>
              <a:rPr lang="en-US"/>
              <a:t>no signs of any laryngeal activity are </a:t>
            </a:r>
            <a:r>
              <a:rPr lang="en-US" smtClean="0"/>
              <a:t>detectable</a:t>
            </a:r>
            <a:r>
              <a:rPr lang="hu-HU" smtClean="0"/>
              <a:t> (cf. </a:t>
            </a:r>
            <a:r>
              <a:rPr lang="en-US" smtClean="0"/>
              <a:t>Huber </a:t>
            </a:r>
            <a:r>
              <a:rPr lang="en-US"/>
              <a:t>&amp; Balogné Bérces (2010) </a:t>
            </a:r>
            <a:r>
              <a:rPr lang="en-US" smtClean="0"/>
              <a:t>and elsewhere)</a:t>
            </a:r>
            <a:endParaRPr lang="hu-HU" i="1"/>
          </a:p>
        </p:txBody>
      </p:sp>
    </p:spTree>
    <p:extLst>
      <p:ext uri="{BB962C8B-B14F-4D97-AF65-F5344CB8AC3E}">
        <p14:creationId xmlns:p14="http://schemas.microsoft.com/office/powerpoint/2010/main" val="33476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a:t>Aspiration vs. voice lang’s</a:t>
            </a:r>
          </a:p>
        </p:txBody>
      </p:sp>
      <p:sp>
        <p:nvSpPr>
          <p:cNvPr id="3" name="Tartalom helye 2"/>
          <p:cNvSpPr>
            <a:spLocks noGrp="1"/>
          </p:cNvSpPr>
          <p:nvPr>
            <p:ph idx="1"/>
          </p:nvPr>
        </p:nvSpPr>
        <p:spPr>
          <a:xfrm>
            <a:off x="628650" y="1825624"/>
            <a:ext cx="7886700" cy="4873755"/>
          </a:xfrm>
        </p:spPr>
        <p:txBody>
          <a:bodyPr>
            <a:normAutofit/>
          </a:bodyPr>
          <a:lstStyle/>
          <a:p>
            <a:pPr marL="0" indent="0">
              <a:buNone/>
            </a:pPr>
            <a:r>
              <a:rPr lang="en-US"/>
              <a:t>the difference is primarily </a:t>
            </a:r>
            <a:r>
              <a:rPr lang="en-US" b="1" smtClean="0"/>
              <a:t>phonological</a:t>
            </a:r>
            <a:r>
              <a:rPr lang="hu-HU" smtClean="0"/>
              <a:t>: </a:t>
            </a:r>
            <a:r>
              <a:rPr lang="en-US" smtClean="0"/>
              <a:t>the presence/absence </a:t>
            </a:r>
            <a:r>
              <a:rPr lang="en-US"/>
              <a:t>of phonological behaviour (in our case, </a:t>
            </a:r>
            <a:r>
              <a:rPr lang="hu-HU" smtClean="0"/>
              <a:t>RVA</a:t>
            </a:r>
            <a:r>
              <a:rPr lang="en-US" smtClean="0"/>
              <a:t>) </a:t>
            </a:r>
            <a:r>
              <a:rPr lang="en-US"/>
              <a:t>implies the </a:t>
            </a:r>
            <a:r>
              <a:rPr lang="en-US" smtClean="0"/>
              <a:t>presence/absence </a:t>
            </a:r>
            <a:r>
              <a:rPr lang="en-US"/>
              <a:t>of the representation of some phonological agent (in our case, some laryngeal prime/component</a:t>
            </a:r>
            <a:r>
              <a:rPr lang="en-US" smtClean="0"/>
              <a:t>)</a:t>
            </a:r>
            <a:endParaRPr lang="hu-HU" smtClean="0"/>
          </a:p>
          <a:p>
            <a:pPr marL="0" indent="0">
              <a:buNone/>
            </a:pPr>
            <a:endParaRPr lang="hu-HU"/>
          </a:p>
          <a:p>
            <a:pPr marL="0" indent="0">
              <a:buNone/>
            </a:pPr>
            <a:r>
              <a:rPr lang="en-US" smtClean="0"/>
              <a:t>English</a:t>
            </a:r>
            <a:r>
              <a:rPr lang="hu-HU" smtClean="0"/>
              <a:t>:</a:t>
            </a:r>
            <a:r>
              <a:rPr lang="en-US" smtClean="0"/>
              <a:t> </a:t>
            </a:r>
            <a:r>
              <a:rPr lang="en-US" i="1"/>
              <a:t>ma</a:t>
            </a:r>
            <a:r>
              <a:rPr lang="en-US" i="1" u="sng"/>
              <a:t>tch</a:t>
            </a:r>
            <a:r>
              <a:rPr lang="en-US"/>
              <a:t> [-tʃ] </a:t>
            </a:r>
            <a:r>
              <a:rPr lang="hu-HU" smtClean="0"/>
              <a:t>+ </a:t>
            </a:r>
            <a:r>
              <a:rPr lang="en-US" i="1" u="sng" smtClean="0"/>
              <a:t>b</a:t>
            </a:r>
            <a:r>
              <a:rPr lang="en-US" i="1" smtClean="0"/>
              <a:t>ox</a:t>
            </a:r>
            <a:r>
              <a:rPr lang="en-US" smtClean="0"/>
              <a:t> </a:t>
            </a:r>
            <a:r>
              <a:rPr lang="en-US"/>
              <a:t>[b̥-] </a:t>
            </a:r>
            <a:r>
              <a:rPr lang="hu-HU" smtClean="0"/>
              <a:t>-&gt; </a:t>
            </a:r>
            <a:r>
              <a:rPr lang="en-US" i="1" smtClean="0"/>
              <a:t>ma</a:t>
            </a:r>
            <a:r>
              <a:rPr lang="en-US" i="1" u="sng" smtClean="0"/>
              <a:t>tchb</a:t>
            </a:r>
            <a:r>
              <a:rPr lang="en-US" i="1" smtClean="0"/>
              <a:t>ox</a:t>
            </a:r>
            <a:r>
              <a:rPr lang="en-US" smtClean="0"/>
              <a:t> [</a:t>
            </a:r>
            <a:r>
              <a:rPr lang="hu-HU" smtClean="0"/>
              <a:t>-</a:t>
            </a:r>
            <a:r>
              <a:rPr lang="en-US" smtClean="0"/>
              <a:t>tʃb</a:t>
            </a:r>
            <a:r>
              <a:rPr lang="en-US"/>
              <a:t>̥</a:t>
            </a:r>
            <a:r>
              <a:rPr lang="en-US" smtClean="0"/>
              <a:t>-]</a:t>
            </a:r>
            <a:r>
              <a:rPr lang="hu-HU" smtClean="0"/>
              <a:t> vs.</a:t>
            </a:r>
          </a:p>
          <a:p>
            <a:pPr marL="0" indent="0">
              <a:buNone/>
            </a:pPr>
            <a:r>
              <a:rPr lang="en-US" smtClean="0"/>
              <a:t>Hungarian</a:t>
            </a:r>
            <a:r>
              <a:rPr lang="hu-HU" smtClean="0"/>
              <a:t>:</a:t>
            </a:r>
            <a:r>
              <a:rPr lang="en-US" smtClean="0"/>
              <a:t> </a:t>
            </a:r>
            <a:r>
              <a:rPr lang="en-US" i="1"/>
              <a:t>ma</a:t>
            </a:r>
            <a:r>
              <a:rPr lang="en-US" i="1" u="sng"/>
              <a:t>tchb</a:t>
            </a:r>
            <a:r>
              <a:rPr lang="en-US" i="1"/>
              <a:t>ox</a:t>
            </a:r>
            <a:r>
              <a:rPr lang="en-US"/>
              <a:t> [-dʒb-] ‘small toy car</a:t>
            </a:r>
            <a:r>
              <a:rPr lang="en-US" smtClean="0"/>
              <a:t>’</a:t>
            </a:r>
            <a:endParaRPr lang="en-US" dirty="0"/>
          </a:p>
          <a:p>
            <a:endParaRPr lang="hu-HU" dirty="0"/>
          </a:p>
        </p:txBody>
      </p:sp>
    </p:spTree>
    <p:extLst>
      <p:ext uri="{BB962C8B-B14F-4D97-AF65-F5344CB8AC3E}">
        <p14:creationId xmlns:p14="http://schemas.microsoft.com/office/powerpoint/2010/main" val="27128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“Laryngeal relativism”</a:t>
            </a:r>
          </a:p>
        </p:txBody>
      </p:sp>
      <p:sp>
        <p:nvSpPr>
          <p:cNvPr id="3" name="Tartalom helye 2"/>
          <p:cNvSpPr>
            <a:spLocks noGrp="1"/>
          </p:cNvSpPr>
          <p:nvPr>
            <p:ph idx="1"/>
          </p:nvPr>
        </p:nvSpPr>
        <p:spPr/>
        <p:txBody>
          <a:bodyPr/>
          <a:lstStyle/>
          <a:p>
            <a:r>
              <a:rPr lang="en-US"/>
              <a:t>Cyran (various publications, e.g., 2014)</a:t>
            </a:r>
          </a:p>
          <a:p>
            <a:r>
              <a:rPr lang="en-US"/>
              <a:t>as long as a sufficient phonetic distance is kept between the two sets of obstruents to maintain phonological contrast (“</a:t>
            </a:r>
            <a:r>
              <a:rPr lang="en-US" b="1"/>
              <a:t>sufficient discriminability </a:t>
            </a:r>
            <a:r>
              <a:rPr lang="en-US"/>
              <a:t>in production and perception”), both the marked and the unmarked sets may receive </a:t>
            </a:r>
            <a:r>
              <a:rPr lang="en-US" b="1"/>
              <a:t>any</a:t>
            </a:r>
            <a:r>
              <a:rPr lang="en-US"/>
              <a:t> (more or less arbitrary) phonetic interpretation</a:t>
            </a:r>
          </a:p>
          <a:p>
            <a:r>
              <a:rPr lang="en-US"/>
              <a:t>phonetic interpretation is partly systemic (phonological</a:t>
            </a:r>
            <a:r>
              <a:rPr lang="en-US" smtClean="0"/>
              <a:t>)</a:t>
            </a:r>
            <a:endParaRPr lang="en-US"/>
          </a:p>
        </p:txBody>
      </p:sp>
    </p:spTree>
    <p:extLst>
      <p:ext uri="{BB962C8B-B14F-4D97-AF65-F5344CB8AC3E}">
        <p14:creationId xmlns:p14="http://schemas.microsoft.com/office/powerpoint/2010/main" val="29318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“Laryngeal relativism”</a:t>
            </a:r>
          </a:p>
        </p:txBody>
      </p:sp>
      <p:sp>
        <p:nvSpPr>
          <p:cNvPr id="3" name="Tartalom helye 2"/>
          <p:cNvSpPr>
            <a:spLocks noGrp="1"/>
          </p:cNvSpPr>
          <p:nvPr>
            <p:ph idx="1"/>
          </p:nvPr>
        </p:nvSpPr>
        <p:spPr/>
        <p:txBody>
          <a:bodyPr>
            <a:normAutofit fontScale="92500" lnSpcReduction="10000"/>
          </a:bodyPr>
          <a:lstStyle/>
          <a:p>
            <a:r>
              <a:rPr lang="en-US"/>
              <a:t>it may even be the case that two laryngeal systems which are phonetically identical stem from two phonological settings in which the marked / unmarked relation is </a:t>
            </a:r>
            <a:r>
              <a:rPr lang="en-US" b="1"/>
              <a:t>reversed</a:t>
            </a:r>
          </a:p>
          <a:p>
            <a:r>
              <a:rPr lang="en-US"/>
              <a:t>Polish: </a:t>
            </a:r>
            <a:r>
              <a:rPr lang="en-US" b="1"/>
              <a:t>Warsaw Polish </a:t>
            </a:r>
            <a:r>
              <a:rPr lang="en-US"/>
              <a:t>(WP) vs. </a:t>
            </a:r>
            <a:r>
              <a:rPr lang="en-US" b="1"/>
              <a:t>Cracow Polish </a:t>
            </a:r>
            <a:r>
              <a:rPr lang="en-US"/>
              <a:t>(CP)</a:t>
            </a:r>
          </a:p>
          <a:p>
            <a:r>
              <a:rPr lang="en-US"/>
              <a:t>differ phonologically but are phonetically identical in terms of laryngeal features:</a:t>
            </a:r>
          </a:p>
          <a:p>
            <a:r>
              <a:rPr lang="en-US"/>
              <a:t>WP: “classical” [voice] system (analysed as an “L-system” by Cyran</a:t>
            </a:r>
            <a:r>
              <a:rPr lang="en-US" smtClean="0"/>
              <a:t>)</a:t>
            </a:r>
            <a:r>
              <a:rPr lang="hu-HU"/>
              <a:t>: </a:t>
            </a:r>
            <a:r>
              <a:rPr lang="hu-HU" b="1" smtClean="0"/>
              <a:t>L-spreading</a:t>
            </a:r>
            <a:endParaRPr lang="en-US" b="1"/>
          </a:p>
          <a:p>
            <a:r>
              <a:rPr lang="en-US"/>
              <a:t>CP: “H-system”, with phonologically active </a:t>
            </a:r>
            <a:r>
              <a:rPr lang="en-US" smtClean="0"/>
              <a:t>H</a:t>
            </a:r>
            <a:r>
              <a:rPr lang="hu-HU"/>
              <a:t>: </a:t>
            </a:r>
            <a:r>
              <a:rPr lang="hu-HU" b="1" smtClean="0"/>
              <a:t>H-spreading</a:t>
            </a:r>
            <a:endParaRPr lang="en-US" b="1"/>
          </a:p>
        </p:txBody>
      </p:sp>
    </p:spTree>
    <p:extLst>
      <p:ext uri="{BB962C8B-B14F-4D97-AF65-F5344CB8AC3E}">
        <p14:creationId xmlns:p14="http://schemas.microsoft.com/office/powerpoint/2010/main" val="12189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Kép 5"/>
          <p:cNvPicPr>
            <a:picLocks noChangeAspect="1" noChangeArrowheads="1"/>
          </p:cNvPicPr>
          <p:nvPr/>
        </p:nvPicPr>
        <p:blipFill>
          <a:blip r:embed="rId2">
            <a:extLst>
              <a:ext uri="{28A0092B-C50C-407E-A947-70E740481C1C}">
                <a14:useLocalDpi xmlns:a14="http://schemas.microsoft.com/office/drawing/2010/main" val="0"/>
              </a:ext>
            </a:extLst>
          </a:blip>
          <a:srcRect l="3156" t="7527" r="6146" b="5757"/>
          <a:stretch>
            <a:fillRect/>
          </a:stretch>
        </p:blipFill>
        <p:spPr bwMode="auto">
          <a:xfrm>
            <a:off x="1236404" y="452631"/>
            <a:ext cx="6899890" cy="510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rtalom helye 4"/>
          <p:cNvSpPr>
            <a:spLocks noGrp="1"/>
          </p:cNvSpPr>
          <p:nvPr>
            <p:ph idx="1"/>
          </p:nvPr>
        </p:nvSpPr>
        <p:spPr>
          <a:xfrm>
            <a:off x="628650" y="1825624"/>
            <a:ext cx="7886700" cy="4631159"/>
          </a:xfrm>
        </p:spPr>
        <p:txBody>
          <a:bodyPr>
            <a:normAutofit fontScale="92500" lnSpcReduction="10000"/>
          </a:bodyPr>
          <a:lstStyle/>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buNone/>
            </a:pPr>
            <a:endParaRPr lang="hu-HU" smtClean="0"/>
          </a:p>
          <a:p>
            <a:pPr marL="0" indent="0">
              <a:buNone/>
            </a:pPr>
            <a:endParaRPr lang="hu-HU"/>
          </a:p>
          <a:p>
            <a:pPr marL="0" indent="0" algn="r">
              <a:buNone/>
            </a:pPr>
            <a:endParaRPr lang="hu-HU" smtClean="0"/>
          </a:p>
          <a:p>
            <a:pPr marL="0" indent="0" algn="r">
              <a:buNone/>
            </a:pPr>
            <a:r>
              <a:rPr lang="hu-HU" smtClean="0"/>
              <a:t>Cyran (2016)</a:t>
            </a:r>
            <a:endParaRPr lang="hu-HU"/>
          </a:p>
        </p:txBody>
      </p:sp>
    </p:spTree>
    <p:extLst>
      <p:ext uri="{BB962C8B-B14F-4D97-AF65-F5344CB8AC3E}">
        <p14:creationId xmlns:p14="http://schemas.microsoft.com/office/powerpoint/2010/main" val="3660444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“Laryngeal relativism”</a:t>
            </a:r>
          </a:p>
        </p:txBody>
      </p:sp>
      <p:sp>
        <p:nvSpPr>
          <p:cNvPr id="3" name="Tartalom helye 2"/>
          <p:cNvSpPr>
            <a:spLocks noGrp="1"/>
          </p:cNvSpPr>
          <p:nvPr>
            <p:ph idx="1"/>
          </p:nvPr>
        </p:nvSpPr>
        <p:spPr/>
        <p:txBody>
          <a:bodyPr/>
          <a:lstStyle/>
          <a:p>
            <a:r>
              <a:rPr lang="en-US" smtClean="0"/>
              <a:t>re-defines </a:t>
            </a:r>
            <a:r>
              <a:rPr lang="en-US"/>
              <a:t>the category of H-systems: active H that spreads</a:t>
            </a:r>
          </a:p>
          <a:p>
            <a:r>
              <a:rPr lang="en-US"/>
              <a:t>but: recall: in their “classical” version, e.g., in (standard) English and German, no laryngeal activity in the form of any kind of spreading is attested – suggesting the </a:t>
            </a:r>
            <a:r>
              <a:rPr lang="en-US" b="1"/>
              <a:t>absence</a:t>
            </a:r>
            <a:r>
              <a:rPr lang="en-US"/>
              <a:t> of any laryngeal element (following Huber &amp; Balogné Bérces 2010</a:t>
            </a:r>
            <a:r>
              <a:rPr lang="en-US" smtClean="0"/>
              <a:t>)</a:t>
            </a:r>
            <a:endParaRPr lang="hu-HU" smtClean="0"/>
          </a:p>
          <a:p>
            <a:r>
              <a:rPr lang="hu-HU" smtClean="0"/>
              <a:t>-&gt; we arrive at a typology with three systems:</a:t>
            </a:r>
            <a:endParaRPr lang="en-US"/>
          </a:p>
        </p:txBody>
      </p:sp>
    </p:spTree>
    <p:extLst>
      <p:ext uri="{BB962C8B-B14F-4D97-AF65-F5344CB8AC3E}">
        <p14:creationId xmlns:p14="http://schemas.microsoft.com/office/powerpoint/2010/main" val="26268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1700</Words>
  <Application>Microsoft Office PowerPoint</Application>
  <PresentationFormat>Diavetítés a képernyőre (4:3 oldalarány)</PresentationFormat>
  <Paragraphs>125</Paragraphs>
  <Slides>27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27</vt:i4>
      </vt:variant>
    </vt:vector>
  </HeadingPairs>
  <TitlesOfParts>
    <vt:vector size="31" baseType="lpstr">
      <vt:lpstr>Arial</vt:lpstr>
      <vt:lpstr>Calibri</vt:lpstr>
      <vt:lpstr>Calibri Light</vt:lpstr>
      <vt:lpstr>Office-téma</vt:lpstr>
      <vt:lpstr>Laryngeal Relativism predicts Italian</vt:lpstr>
      <vt:lpstr>Roadmap</vt:lpstr>
      <vt:lpstr>Two-way laryngeal contrasts in obstruents</vt:lpstr>
      <vt:lpstr>Aspiration vs. voice lang’s</vt:lpstr>
      <vt:lpstr>Aspiration vs. voice lang’s</vt:lpstr>
      <vt:lpstr>“Laryngeal relativism”</vt:lpstr>
      <vt:lpstr>“Laryngeal relativism”</vt:lpstr>
      <vt:lpstr>PowerPoint bemutató</vt:lpstr>
      <vt:lpstr>“Laryngeal relativism”</vt:lpstr>
      <vt:lpstr>Three subtypes of binary laryngeal systems</vt:lpstr>
      <vt:lpstr>a) the absence of a source element: h-systems</vt:lpstr>
      <vt:lpstr>a) the absence of a source element: h-systems</vt:lpstr>
      <vt:lpstr>a) the absence of a source element: h-systems</vt:lpstr>
      <vt:lpstr>a) the absence of a source element: h-systems</vt:lpstr>
      <vt:lpstr>b) L in the marked series of obstruents</vt:lpstr>
      <vt:lpstr>c) H in the marked series of obstruents</vt:lpstr>
      <vt:lpstr>Italian</vt:lpstr>
      <vt:lpstr>PowerPoint bemutató</vt:lpstr>
      <vt:lpstr>Italian</vt:lpstr>
      <vt:lpstr>Italian</vt:lpstr>
      <vt:lpstr>Italian</vt:lpstr>
      <vt:lpstr>Conclusion</vt:lpstr>
      <vt:lpstr>Conclusion</vt:lpstr>
      <vt:lpstr>Conclusion</vt:lpstr>
      <vt:lpstr>Future research</vt:lpstr>
      <vt:lpstr>References</vt:lpstr>
      <vt:lpstr>PowerPoint bemutató</vt:lpstr>
    </vt:vector>
  </TitlesOfParts>
  <Company>PPKE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Felhasználó</dc:creator>
  <cp:lastModifiedBy>bbkati</cp:lastModifiedBy>
  <cp:revision>100</cp:revision>
  <dcterms:created xsi:type="dcterms:W3CDTF">2016-06-29T12:56:57Z</dcterms:created>
  <dcterms:modified xsi:type="dcterms:W3CDTF">2017-09-06T19:49:08Z</dcterms:modified>
</cp:coreProperties>
</file>