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4" r:id="rId16"/>
    <p:sldId id="267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8" r:id="rId27"/>
    <p:sldId id="283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161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C1D1B-50FD-4931-A30F-0F49BF0948E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71CFE-B65E-4419-A74A-C52DB8520C5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71CFE-B65E-4419-A74A-C52DB8520C5D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71CFE-B65E-4419-A74A-C52DB8520C5D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30E3-399F-41E2-AA8D-E8A260205885}" type="datetimeFigureOut">
              <a:rPr lang="hu-HU" smtClean="0"/>
              <a:pPr/>
              <a:t>2012.04.18.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E673-2337-4E04-9195-84705D1D7D5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történeti korpusz szerepe az ősmagyar mondattan rekonstruálásában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É. Kiss Katalin</a:t>
            </a:r>
          </a:p>
          <a:p>
            <a:r>
              <a:rPr lang="hu-HU" dirty="0" smtClean="0"/>
              <a:t>MTA Nyelvtudományi Intézet </a:t>
            </a:r>
          </a:p>
          <a:p>
            <a:r>
              <a:rPr lang="hu-HU" dirty="0" smtClean="0"/>
              <a:t>2012. április 19.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Bizonyíték az ősmagyar kötött szórendű, tárgyrag nélküli </a:t>
            </a:r>
            <a:r>
              <a:rPr lang="hu-HU" sz="3600" dirty="0" err="1" smtClean="0"/>
              <a:t>SOV</a:t>
            </a:r>
            <a:r>
              <a:rPr lang="hu-HU" sz="3600" dirty="0" smtClean="0"/>
              <a:t> mondatszerkezetre: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ragtalan tárgy eltűnésének </a:t>
            </a:r>
            <a:r>
              <a:rPr lang="hu-HU" sz="6000" baseline="-25000" dirty="0" smtClean="0"/>
              <a:t>ᶴ</a:t>
            </a:r>
            <a:r>
              <a:rPr lang="hu-HU" dirty="0" smtClean="0"/>
              <a:t> görbéje. </a:t>
            </a:r>
          </a:p>
          <a:p>
            <a:pPr>
              <a:buNone/>
            </a:pPr>
            <a:r>
              <a:rPr lang="hu-HU" dirty="0" smtClean="0"/>
              <a:t>Ómagyar kódexek: </a:t>
            </a:r>
            <a:r>
              <a:rPr lang="hu-HU" dirty="0" smtClean="0"/>
              <a:t>az igeneves </a:t>
            </a:r>
            <a:r>
              <a:rPr lang="hu-HU" dirty="0" smtClean="0"/>
              <a:t>kifejezésekben csökkenő </a:t>
            </a:r>
            <a:r>
              <a:rPr lang="hu-HU" dirty="0" smtClean="0"/>
              <a:t>arányú ragtalan </a:t>
            </a:r>
            <a:r>
              <a:rPr lang="hu-HU" dirty="0" smtClean="0"/>
              <a:t>tárgy. 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Miért csak az igeneves kifejezésekben?</a:t>
            </a:r>
          </a:p>
          <a:p>
            <a:pPr marL="571500" indent="-571500">
              <a:buAutoNum type="romanLcParenBoth"/>
            </a:pPr>
            <a:r>
              <a:rPr lang="hu-HU" dirty="0" smtClean="0"/>
              <a:t>Topikjelölés csak </a:t>
            </a:r>
            <a:r>
              <a:rPr lang="hu-HU" dirty="0" smtClean="0"/>
              <a:t>fő-/véges mondatban</a:t>
            </a:r>
            <a:endParaRPr lang="hu-HU" dirty="0" smtClean="0"/>
          </a:p>
          <a:p>
            <a:pPr marL="571500" indent="-571500">
              <a:buAutoNum type="romanLcParenBoth"/>
            </a:pPr>
            <a:r>
              <a:rPr lang="hu-HU" dirty="0" err="1" smtClean="0"/>
              <a:t>Lightfoot</a:t>
            </a:r>
            <a:r>
              <a:rPr lang="hu-HU" dirty="0" smtClean="0"/>
              <a:t>: a változások a főmondatban kezdődnek, az archaizmusok a mellékmondatokban maradnak fenn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Jókai-, Bécsi, Müncheni kódex: </a:t>
            </a:r>
            <a:br>
              <a:rPr lang="hu-HU" dirty="0" smtClean="0"/>
            </a:br>
            <a:r>
              <a:rPr lang="hu-HU" dirty="0" smtClean="0"/>
              <a:t>151 ragtalan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1370: Jókai-kódex: 24382 szó/42 		  (580)</a:t>
            </a:r>
          </a:p>
          <a:p>
            <a:pPr>
              <a:buNone/>
            </a:pPr>
            <a:r>
              <a:rPr lang="hu-HU" dirty="0" smtClean="0"/>
              <a:t>1416: Müncheni kódex: 69589 szó/78    (892)</a:t>
            </a:r>
          </a:p>
          <a:p>
            <a:pPr>
              <a:buNone/>
            </a:pPr>
            <a:r>
              <a:rPr lang="hu-HU" dirty="0" smtClean="0"/>
              <a:t>           Apor-kódex: 22118 szó/18 		(1382)</a:t>
            </a:r>
          </a:p>
          <a:p>
            <a:pPr>
              <a:buNone/>
            </a:pPr>
            <a:r>
              <a:rPr lang="hu-HU" dirty="0" smtClean="0"/>
              <a:t>           Bécsi kódex: 62235 szó/24 		(2591)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Minden ragtalan tárgy </a:t>
            </a:r>
            <a:r>
              <a:rPr lang="hu-HU" dirty="0" err="1" smtClean="0"/>
              <a:t>SOV</a:t>
            </a:r>
            <a:r>
              <a:rPr lang="hu-HU" dirty="0" smtClean="0"/>
              <a:t> szórenddel.</a:t>
            </a:r>
          </a:p>
          <a:p>
            <a:pPr>
              <a:buNone/>
            </a:pPr>
            <a:r>
              <a:rPr lang="hu-HU" dirty="0" smtClean="0"/>
              <a:t>Nem kivétel: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(1) </a:t>
            </a:r>
            <a:r>
              <a:rPr lang="hu-HU" b="1" i="1" dirty="0" err="1" smtClean="0"/>
              <a:t>Kyk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i="1" dirty="0" err="1" smtClean="0"/>
              <a:t>beteglewnek</a:t>
            </a:r>
            <a:r>
              <a:rPr lang="hu-HU" dirty="0" smtClean="0"/>
              <a:t> </a:t>
            </a:r>
            <a:r>
              <a:rPr lang="hu-HU" i="1" dirty="0" err="1" smtClean="0"/>
              <a:t>zoktal</a:t>
            </a:r>
            <a:r>
              <a:rPr lang="hu-HU" dirty="0" smtClean="0"/>
              <a:t> t</a:t>
            </a:r>
            <a:r>
              <a:rPr lang="hu-HU" baseline="-25000" dirty="0" smtClean="0"/>
              <a:t>i</a:t>
            </a:r>
            <a:r>
              <a:rPr lang="hu-HU" dirty="0" smtClean="0"/>
              <a:t>  </a:t>
            </a:r>
            <a:r>
              <a:rPr lang="hu-HU" b="1" i="1" dirty="0" smtClean="0"/>
              <a:t>vinned</a:t>
            </a:r>
            <a:r>
              <a:rPr lang="hu-HU" dirty="0" smtClean="0"/>
              <a:t> (Jókai 143)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ragtalan tárgy igeneves mondatban található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Főnévi igenév: </a:t>
            </a:r>
          </a:p>
          <a:p>
            <a:pPr>
              <a:buNone/>
            </a:pPr>
            <a:r>
              <a:rPr lang="hu-HU" dirty="0" smtClean="0"/>
              <a:t>(2) </a:t>
            </a:r>
            <a:r>
              <a:rPr lang="hu-HU" i="1" dirty="0" smtClean="0"/>
              <a:t>ne </a:t>
            </a:r>
            <a:r>
              <a:rPr lang="hu-HU" i="1" dirty="0" err="1" smtClean="0"/>
              <a:t>fordo’l’lon</a:t>
            </a:r>
            <a:r>
              <a:rPr lang="hu-HU" i="1" dirty="0" smtClean="0"/>
              <a:t> mˉg </a:t>
            </a:r>
            <a:r>
              <a:rPr lang="hu-HU" b="1" i="1" dirty="0" smtClean="0"/>
              <a:t>ǫ </a:t>
            </a:r>
            <a:r>
              <a:rPr lang="hu-HU" b="1" i="1" dirty="0" err="1" smtClean="0"/>
              <a:t>kǫntosǫ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feluènni</a:t>
            </a:r>
            <a:r>
              <a:rPr lang="hu-HU" b="1" i="1" dirty="0" smtClean="0"/>
              <a:t> 							</a:t>
            </a:r>
            <a:r>
              <a:rPr lang="hu-HU" dirty="0" smtClean="0"/>
              <a:t>(Müncheni 67)</a:t>
            </a:r>
          </a:p>
          <a:p>
            <a:pPr>
              <a:buNone/>
            </a:pPr>
            <a:r>
              <a:rPr lang="hu-HU" b="1" dirty="0" smtClean="0"/>
              <a:t>ó/ő melléknévi igenév: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/>
              <a:t>Jókai + Huszita B: </a:t>
            </a:r>
            <a:r>
              <a:rPr lang="hu-HU" dirty="0" smtClean="0"/>
              <a:t>38 ragtalan&lt;&gt;100 </a:t>
            </a:r>
            <a:r>
              <a:rPr lang="hu-HU" dirty="0" smtClean="0"/>
              <a:t>ragos tárgy)</a:t>
            </a:r>
          </a:p>
          <a:p>
            <a:pPr>
              <a:buNone/>
            </a:pPr>
            <a:r>
              <a:rPr lang="hu-HU" dirty="0" smtClean="0"/>
              <a:t>(3) </a:t>
            </a:r>
            <a:r>
              <a:rPr lang="hu-HU" i="1" dirty="0" err="1" smtClean="0"/>
              <a:t>ǫtuèn</a:t>
            </a:r>
            <a:r>
              <a:rPr lang="hu-HU" i="1" dirty="0" smtClean="0"/>
              <a:t> </a:t>
            </a:r>
            <a:r>
              <a:rPr lang="hu-HU" i="1" dirty="0" err="1" smtClean="0"/>
              <a:t>kǫnǫklètnè</a:t>
            </a:r>
            <a:r>
              <a:rPr lang="hu-HU" i="1" dirty="0" smtClean="0"/>
              <a:t> </a:t>
            </a:r>
            <a:r>
              <a:rPr lang="hu-HU" i="1" dirty="0" err="1" smtClean="0"/>
              <a:t>magassag</a:t>
            </a:r>
            <a:r>
              <a:rPr lang="hu-HU" i="1" dirty="0" smtClean="0"/>
              <a:t> </a:t>
            </a:r>
            <a:r>
              <a:rPr lang="hu-HU" i="1" dirty="0" err="1" smtClean="0"/>
              <a:t>vallot</a:t>
            </a:r>
            <a:r>
              <a:rPr lang="hu-HU" i="1" dirty="0" smtClean="0"/>
              <a:t> </a:t>
            </a:r>
            <a:r>
              <a:rPr lang="hu-HU" dirty="0" smtClean="0"/>
              <a:t>(Bécsi 61)</a:t>
            </a:r>
          </a:p>
          <a:p>
            <a:pPr>
              <a:buNone/>
            </a:pPr>
            <a:r>
              <a:rPr lang="hu-HU" dirty="0" smtClean="0"/>
              <a:t>(4) </a:t>
            </a:r>
            <a:r>
              <a:rPr lang="hu-HU" i="1" dirty="0" err="1" smtClean="0"/>
              <a:t>kiral</a:t>
            </a:r>
            <a:r>
              <a:rPr lang="hu-HU" i="1" dirty="0" smtClean="0"/>
              <a:t> </a:t>
            </a:r>
            <a:r>
              <a:rPr lang="hu-HU" i="1" dirty="0" err="1" smtClean="0"/>
              <a:t>lèuèli</a:t>
            </a:r>
            <a:r>
              <a:rPr lang="hu-HU" i="1" dirty="0" smtClean="0"/>
              <a:t> </a:t>
            </a:r>
            <a:r>
              <a:rPr lang="hu-HU" i="1" dirty="0" err="1" smtClean="0"/>
              <a:t>irokat</a:t>
            </a:r>
            <a:r>
              <a:rPr lang="hu-HU" i="1" dirty="0" smtClean="0"/>
              <a:t> </a:t>
            </a:r>
            <a:r>
              <a:rPr lang="hu-HU" dirty="0" smtClean="0"/>
              <a:t>(Bécsi 65) </a:t>
            </a:r>
          </a:p>
          <a:p>
            <a:pPr>
              <a:buNone/>
            </a:pPr>
            <a:r>
              <a:rPr lang="hu-HU" dirty="0" smtClean="0"/>
              <a:t>(5) </a:t>
            </a:r>
            <a:r>
              <a:rPr lang="hu-HU" i="1" dirty="0" smtClean="0"/>
              <a:t>ǫ haza </a:t>
            </a:r>
            <a:r>
              <a:rPr lang="hu-HU" i="1" dirty="0" err="1" smtClean="0"/>
              <a:t>rakoual</a:t>
            </a:r>
            <a:r>
              <a:rPr lang="hu-HU" i="1" dirty="0" smtClean="0"/>
              <a:t> </a:t>
            </a:r>
            <a:r>
              <a:rPr lang="hu-HU" dirty="0" smtClean="0"/>
              <a:t>(Müncheni 139)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ragtalan tárgy igeneves mondatban található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t/</a:t>
            </a:r>
            <a:r>
              <a:rPr lang="hu-HU" b="1" dirty="0" err="1" smtClean="0"/>
              <a:t>tt</a:t>
            </a:r>
            <a:r>
              <a:rPr lang="hu-HU" b="1" dirty="0" smtClean="0"/>
              <a:t> melléknévi igenév </a:t>
            </a:r>
            <a:r>
              <a:rPr lang="hu-HU" dirty="0" smtClean="0"/>
              <a:t>(2 </a:t>
            </a:r>
            <a:r>
              <a:rPr lang="hu-HU" dirty="0" err="1" smtClean="0"/>
              <a:t>ragtalan-2</a:t>
            </a:r>
            <a:r>
              <a:rPr lang="hu-HU" dirty="0" smtClean="0"/>
              <a:t> ragos tárgy)</a:t>
            </a:r>
          </a:p>
          <a:p>
            <a:pPr>
              <a:buNone/>
            </a:pPr>
            <a:r>
              <a:rPr lang="hu-HU" dirty="0" smtClean="0"/>
              <a:t>(6) </a:t>
            </a:r>
            <a:r>
              <a:rPr lang="hu-HU" i="1" dirty="0" smtClean="0"/>
              <a:t>Agyad meg </a:t>
            </a:r>
            <a:r>
              <a:rPr lang="hu-HU" i="1" dirty="0" err="1" smtClean="0"/>
              <a:t>ymmar</a:t>
            </a:r>
            <a:r>
              <a:rPr lang="hu-HU" i="1" dirty="0" smtClean="0"/>
              <a:t> </a:t>
            </a:r>
            <a:r>
              <a:rPr lang="hu-HU" b="1" i="1" dirty="0" err="1" smtClean="0"/>
              <a:t>bewne</a:t>
            </a:r>
            <a:r>
              <a:rPr lang="hu-HU" i="1" dirty="0" smtClean="0"/>
              <a:t> </a:t>
            </a:r>
            <a:r>
              <a:rPr lang="hu-HU" b="1" i="1" dirty="0" err="1" smtClean="0"/>
              <a:t>zantnak</a:t>
            </a:r>
            <a:r>
              <a:rPr lang="hu-HU" i="1" dirty="0" smtClean="0"/>
              <a:t> </a:t>
            </a:r>
            <a:r>
              <a:rPr lang="hu-HU" dirty="0" smtClean="0"/>
              <a:t>(Jókai 158)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atta</a:t>
            </a:r>
            <a:r>
              <a:rPr lang="hu-HU" b="1" dirty="0" smtClean="0"/>
              <a:t>/ette </a:t>
            </a:r>
            <a:r>
              <a:rPr lang="hu-HU" dirty="0" smtClean="0"/>
              <a:t>(2 ragtalan tárgy)</a:t>
            </a:r>
          </a:p>
          <a:p>
            <a:pPr>
              <a:buNone/>
            </a:pPr>
            <a:r>
              <a:rPr lang="hu-HU" dirty="0" smtClean="0"/>
              <a:t>(7) </a:t>
            </a:r>
            <a:r>
              <a:rPr lang="hu-HU" i="1" dirty="0" smtClean="0"/>
              <a:t>Az </a:t>
            </a:r>
            <a:r>
              <a:rPr lang="hu-HU" i="1" dirty="0" err="1" smtClean="0"/>
              <a:t>paraztrol</a:t>
            </a:r>
            <a:r>
              <a:rPr lang="hu-HU" i="1" dirty="0" smtClean="0"/>
              <a:t> </a:t>
            </a:r>
            <a:r>
              <a:rPr lang="hu-HU" i="1" dirty="0" err="1" smtClean="0"/>
              <a:t>ky</a:t>
            </a:r>
            <a:r>
              <a:rPr lang="hu-HU" i="1" dirty="0" smtClean="0"/>
              <a:t> zent </a:t>
            </a:r>
            <a:r>
              <a:rPr lang="hu-HU" i="1" dirty="0" err="1" smtClean="0"/>
              <a:t>fferenczet</a:t>
            </a:r>
            <a:r>
              <a:rPr lang="hu-HU" i="1" dirty="0" smtClean="0"/>
              <a:t> </a:t>
            </a:r>
            <a:r>
              <a:rPr lang="hu-HU" i="1" dirty="0" err="1" smtClean="0"/>
              <a:t>lewlteuala</a:t>
            </a:r>
            <a:r>
              <a:rPr lang="hu-HU" i="1" dirty="0" smtClean="0"/>
              <a:t> </a:t>
            </a:r>
            <a:r>
              <a:rPr lang="hu-HU" b="1" i="1" dirty="0" err="1" smtClean="0"/>
              <a:t>egyhaz</a:t>
            </a:r>
            <a:r>
              <a:rPr lang="hu-HU" b="1" i="1" dirty="0" smtClean="0"/>
              <a:t> </a:t>
            </a:r>
            <a:r>
              <a:rPr lang="hu-HU" b="1" i="1" dirty="0" err="1" smtClean="0"/>
              <a:t>feprette</a:t>
            </a:r>
            <a:r>
              <a:rPr lang="hu-HU" b="1" i="1" dirty="0" smtClean="0"/>
              <a:t> </a:t>
            </a:r>
            <a:r>
              <a:rPr lang="hu-HU" dirty="0" smtClean="0"/>
              <a:t>(Jókai 97)</a:t>
            </a:r>
          </a:p>
          <a:p>
            <a:pPr>
              <a:buNone/>
            </a:pPr>
            <a:r>
              <a:rPr lang="hu-HU" dirty="0" smtClean="0"/>
              <a:t>(8) </a:t>
            </a:r>
            <a:r>
              <a:rPr lang="hu-HU" i="1" dirty="0" smtClean="0"/>
              <a:t>Meg ǫ </a:t>
            </a:r>
            <a:r>
              <a:rPr lang="hu-HU" b="1" i="1" dirty="0" smtClean="0"/>
              <a:t>è </a:t>
            </a:r>
            <a:r>
              <a:rPr lang="hu-HU" b="1" i="1" dirty="0" err="1" smtClean="0"/>
              <a:t>bèzellèttè</a:t>
            </a:r>
            <a:r>
              <a:rPr lang="hu-HU" b="1" i="1" dirty="0" smtClean="0"/>
              <a:t> </a:t>
            </a:r>
            <a:r>
              <a:rPr lang="hu-HU" dirty="0" smtClean="0"/>
              <a:t>(Müncheni 80)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ragtalan tárgy igeneves mondatban található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ván</a:t>
            </a:r>
            <a:r>
              <a:rPr lang="hu-HU" b="1" dirty="0" smtClean="0"/>
              <a:t>/vén határozói igenév</a:t>
            </a:r>
          </a:p>
          <a:p>
            <a:pPr>
              <a:buNone/>
            </a:pPr>
            <a:r>
              <a:rPr lang="hu-HU" dirty="0" smtClean="0"/>
              <a:t>(Jókai: 35 ragtalan &lt;&gt; 205 ragos tárgy;</a:t>
            </a:r>
          </a:p>
          <a:p>
            <a:pPr>
              <a:buNone/>
            </a:pPr>
            <a:r>
              <a:rPr lang="hu-HU" dirty="0" smtClean="0"/>
              <a:t>Müncheni: 66, Bécsi: 13 ragtalan tárgy)</a:t>
            </a:r>
          </a:p>
          <a:p>
            <a:pPr>
              <a:buNone/>
            </a:pPr>
            <a:r>
              <a:rPr lang="hu-HU" dirty="0" smtClean="0"/>
              <a:t>(9) </a:t>
            </a:r>
            <a:r>
              <a:rPr lang="hu-HU" b="1" i="1" dirty="0" err="1" smtClean="0"/>
              <a:t>ky</a:t>
            </a:r>
            <a:r>
              <a:rPr lang="hu-HU" b="1" i="1" dirty="0" smtClean="0"/>
              <a:t> </a:t>
            </a:r>
            <a:r>
              <a:rPr lang="hu-HU" b="1" i="1" dirty="0" err="1" smtClean="0"/>
              <a:t>haluan</a:t>
            </a:r>
            <a:r>
              <a:rPr lang="hu-HU" b="1" i="1" dirty="0" smtClean="0"/>
              <a:t> </a:t>
            </a:r>
            <a:r>
              <a:rPr lang="hu-HU" i="1" dirty="0" err="1" smtClean="0"/>
              <a:t>legottan</a:t>
            </a:r>
            <a:r>
              <a:rPr lang="hu-HU" i="1" dirty="0" smtClean="0"/>
              <a:t> el </a:t>
            </a:r>
            <a:r>
              <a:rPr lang="hu-HU" i="1" dirty="0" err="1" smtClean="0"/>
              <a:t>mene</a:t>
            </a:r>
            <a:r>
              <a:rPr lang="hu-HU" i="1" dirty="0" smtClean="0"/>
              <a:t> </a:t>
            </a:r>
            <a:r>
              <a:rPr lang="hu-HU" dirty="0" smtClean="0"/>
              <a:t>(Jókai 98)</a:t>
            </a:r>
          </a:p>
          <a:p>
            <a:pPr>
              <a:buNone/>
            </a:pPr>
            <a:r>
              <a:rPr lang="hu-HU" dirty="0" smtClean="0"/>
              <a:t>(10) </a:t>
            </a:r>
            <a:r>
              <a:rPr lang="hu-HU" i="1" dirty="0" err="1" smtClean="0"/>
              <a:t>Dè</a:t>
            </a:r>
            <a:r>
              <a:rPr lang="hu-HU" i="1" dirty="0" smtClean="0"/>
              <a:t> </a:t>
            </a:r>
            <a:r>
              <a:rPr lang="hu-HU" b="1" i="1" dirty="0" err="1" smtClean="0"/>
              <a:t>fèiec</a:t>
            </a:r>
            <a:r>
              <a:rPr lang="hu-HU" b="1" i="1" dirty="0" smtClean="0"/>
              <a:t> </a:t>
            </a:r>
            <a:r>
              <a:rPr lang="hu-HU" b="1" i="1" dirty="0" err="1" smtClean="0"/>
              <a:t>lehaituan</a:t>
            </a:r>
            <a:r>
              <a:rPr lang="hu-HU" b="1" i="1" dirty="0" smtClean="0"/>
              <a:t> </a:t>
            </a:r>
            <a:r>
              <a:rPr lang="hu-HU" i="1" dirty="0" err="1" smtClean="0"/>
              <a:t>èrǫcǫdnecuala</a:t>
            </a:r>
            <a:r>
              <a:rPr lang="hu-HU" i="1" dirty="0" smtClean="0"/>
              <a:t> </a:t>
            </a:r>
            <a:r>
              <a:rPr lang="hu-HU" i="1" dirty="0" err="1" smtClean="0"/>
              <a:t>elzaladnioc</a:t>
            </a:r>
            <a:r>
              <a:rPr lang="hu-HU" i="1" dirty="0" smtClean="0"/>
              <a:t> </a:t>
            </a:r>
            <a:r>
              <a:rPr lang="hu-HU" dirty="0" smtClean="0"/>
              <a:t>(Bécsi 43)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Ragtalan tárgy a kései ómagyar korban: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(i) </a:t>
            </a:r>
            <a:r>
              <a:rPr lang="hu-HU" b="1" dirty="0" smtClean="0"/>
              <a:t>Szórványossá válik</a:t>
            </a:r>
            <a:r>
              <a:rPr lang="hu-HU" dirty="0" smtClean="0"/>
              <a:t>, pl.</a:t>
            </a:r>
          </a:p>
          <a:p>
            <a:pPr>
              <a:buNone/>
            </a:pPr>
            <a:r>
              <a:rPr lang="hu-HU" dirty="0" smtClean="0"/>
              <a:t>1516: </a:t>
            </a:r>
            <a:r>
              <a:rPr lang="hu-HU" dirty="0" err="1" smtClean="0"/>
              <a:t>Jordánszky</a:t>
            </a:r>
            <a:r>
              <a:rPr lang="hu-HU" dirty="0" smtClean="0"/>
              <a:t>: 186300(?) szó/16(?) (11643)</a:t>
            </a:r>
          </a:p>
          <a:p>
            <a:pPr>
              <a:buNone/>
            </a:pPr>
            <a:r>
              <a:rPr lang="hu-HU" dirty="0" smtClean="0"/>
              <a:t>(12) </a:t>
            </a:r>
            <a:r>
              <a:rPr lang="hu-HU" i="1" dirty="0" err="1" smtClean="0"/>
              <a:t>mychoda</a:t>
            </a:r>
            <a:r>
              <a:rPr lang="hu-HU" i="1" dirty="0" smtClean="0"/>
              <a:t> </a:t>
            </a:r>
            <a:r>
              <a:rPr lang="hu-HU" i="1" dirty="0" err="1" smtClean="0"/>
              <a:t>latny</a:t>
            </a:r>
            <a:r>
              <a:rPr lang="hu-HU" i="1" dirty="0" smtClean="0"/>
              <a:t> mentetek ki?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(13</a:t>
            </a:r>
            <a:r>
              <a:rPr lang="hu-HU" i="1" dirty="0" smtClean="0"/>
              <a:t>) </a:t>
            </a:r>
            <a:r>
              <a:rPr lang="hu-HU" i="1" dirty="0" err="1" smtClean="0"/>
              <a:t>ydegen</a:t>
            </a:r>
            <a:r>
              <a:rPr lang="hu-HU" i="1" dirty="0" smtClean="0"/>
              <a:t> </a:t>
            </a:r>
            <a:r>
              <a:rPr lang="hu-HU" i="1" dirty="0" err="1" smtClean="0"/>
              <a:t>ysten</a:t>
            </a:r>
            <a:r>
              <a:rPr lang="hu-HU" i="1" dirty="0" smtClean="0"/>
              <a:t> </a:t>
            </a:r>
            <a:r>
              <a:rPr lang="hu-HU" i="1" dirty="0" err="1" smtClean="0"/>
              <a:t>ymadok</a:t>
            </a:r>
            <a:endParaRPr lang="hu-HU" i="1" dirty="0" smtClean="0"/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err="1" smtClean="0"/>
              <a:t>ii</a:t>
            </a:r>
            <a:r>
              <a:rPr lang="hu-HU" dirty="0" smtClean="0"/>
              <a:t>) </a:t>
            </a:r>
            <a:r>
              <a:rPr lang="hu-HU" b="1" dirty="0" smtClean="0"/>
              <a:t>Az ó/ő melléknévi igenévbe </a:t>
            </a:r>
            <a:r>
              <a:rPr lang="hu-HU" b="1" dirty="0" err="1" smtClean="0"/>
              <a:t>inkorporálódik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Pl. Károli: </a:t>
            </a:r>
            <a:r>
              <a:rPr lang="hu-HU" i="1" dirty="0" smtClean="0"/>
              <a:t>törvény törő, ajtó tartó leány, írás ismerő</a:t>
            </a:r>
            <a:endParaRPr lang="hu-H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ragtalan igenévi tárgy arányának csökkenése</a:t>
            </a:r>
            <a:endParaRPr lang="hu-HU" sz="3600" dirty="0"/>
          </a:p>
        </p:txBody>
      </p:sp>
      <p:pic>
        <p:nvPicPr>
          <p:cNvPr id="4" name="Tartalom helye 3" descr="sgor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418" y="1600200"/>
            <a:ext cx="7097164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Támpontok az S-görbe további kiterjesztéséhez: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(i) Rokonnyelvi (vogul)  ragtalan tárgyú igeneves kifejezések</a:t>
            </a:r>
          </a:p>
          <a:p>
            <a:pPr marL="514350" indent="-514350">
              <a:buNone/>
            </a:pPr>
            <a:r>
              <a:rPr lang="hu-HU" dirty="0" smtClean="0"/>
              <a:t>(</a:t>
            </a:r>
            <a:r>
              <a:rPr lang="hu-HU" dirty="0" err="1" smtClean="0"/>
              <a:t>ii</a:t>
            </a:r>
            <a:r>
              <a:rPr lang="hu-HU" dirty="0" smtClean="0"/>
              <a:t>) Mai </a:t>
            </a:r>
            <a:r>
              <a:rPr lang="hu-HU" dirty="0" err="1" smtClean="0"/>
              <a:t>fosszíliák</a:t>
            </a:r>
            <a:r>
              <a:rPr lang="hu-HU" dirty="0" smtClean="0"/>
              <a:t>:</a:t>
            </a:r>
          </a:p>
          <a:p>
            <a:pPr marL="514350" indent="-514350">
              <a:buNone/>
            </a:pPr>
            <a:r>
              <a:rPr lang="hu-HU" dirty="0" smtClean="0"/>
              <a:t>(11) a. </a:t>
            </a:r>
            <a:r>
              <a:rPr lang="hu-HU" i="1" dirty="0" smtClean="0"/>
              <a:t>szavatartó, </a:t>
            </a:r>
            <a:r>
              <a:rPr lang="hu-HU" i="1" dirty="0" smtClean="0"/>
              <a:t>a mondó </a:t>
            </a:r>
            <a:r>
              <a:rPr lang="hu-HU" i="1" dirty="0" smtClean="0"/>
              <a:t>vagyok, </a:t>
            </a:r>
            <a:r>
              <a:rPr lang="hu-HU" i="1" dirty="0" smtClean="0"/>
              <a:t>mi tévő </a:t>
            </a:r>
            <a:r>
              <a:rPr lang="hu-HU" i="1" dirty="0" smtClean="0"/>
              <a:t>legyek</a:t>
            </a:r>
          </a:p>
          <a:p>
            <a:pPr marL="514350" indent="-514350">
              <a:buNone/>
            </a:pPr>
            <a:r>
              <a:rPr lang="hu-HU" dirty="0" smtClean="0"/>
              <a:t>b. </a:t>
            </a:r>
            <a:r>
              <a:rPr lang="hu-HU" i="1" dirty="0" err="1" smtClean="0"/>
              <a:t>eszevesztett</a:t>
            </a:r>
            <a:r>
              <a:rPr lang="hu-HU" i="1" dirty="0" smtClean="0"/>
              <a:t>, színehagyott, katona viselt, kárvallott, világlátott, </a:t>
            </a:r>
            <a:r>
              <a:rPr lang="hu-HU" i="1" dirty="0" err="1" smtClean="0"/>
              <a:t>életúnt</a:t>
            </a:r>
            <a:endParaRPr lang="hu-HU" i="1" dirty="0" smtClean="0"/>
          </a:p>
          <a:p>
            <a:pPr marL="514350" indent="-514350">
              <a:buNone/>
            </a:pPr>
            <a:r>
              <a:rPr lang="hu-HU" dirty="0" smtClean="0"/>
              <a:t>c. </a:t>
            </a:r>
            <a:r>
              <a:rPr lang="hu-HU" i="1" dirty="0" err="1" smtClean="0"/>
              <a:t>könnyhullatva</a:t>
            </a:r>
            <a:r>
              <a:rPr lang="hu-HU" i="1" dirty="0" smtClean="0"/>
              <a:t>, kalap levéve</a:t>
            </a:r>
          </a:p>
          <a:p>
            <a:pPr marL="514350" indent="-51435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Tárgyrag megjelenése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err="1" smtClean="0">
                <a:sym typeface="Wingdings" pitchFamily="2" charset="2"/>
              </a:rPr>
              <a:t>VO</a:t>
            </a:r>
            <a:r>
              <a:rPr lang="hu-HU" dirty="0" smtClean="0">
                <a:sym typeface="Wingdings" pitchFamily="2" charset="2"/>
              </a:rPr>
              <a:t> szórend: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(12) </a:t>
            </a:r>
            <a:r>
              <a:rPr lang="hu-HU" i="1" dirty="0" err="1" smtClean="0"/>
              <a:t>Azoc</a:t>
            </a:r>
            <a:r>
              <a:rPr lang="hu-HU" i="1" dirty="0" smtClean="0"/>
              <a:t> [</a:t>
            </a:r>
            <a:r>
              <a:rPr lang="hu-HU" i="1" dirty="0" err="1" smtClean="0"/>
              <a:t>legottan</a:t>
            </a:r>
            <a:r>
              <a:rPr lang="hu-HU" i="1" dirty="0" smtClean="0"/>
              <a:t> </a:t>
            </a:r>
            <a:r>
              <a:rPr lang="hu-HU" b="1" i="1" dirty="0" err="1" smtClean="0"/>
              <a:t>haloioc</a:t>
            </a:r>
            <a:r>
              <a:rPr lang="hu-HU" i="1" dirty="0" smtClean="0"/>
              <a:t> </a:t>
            </a:r>
            <a:r>
              <a:rPr lang="hu-HU" b="1" i="1" dirty="0" err="1" smtClean="0"/>
              <a:t>meghaguā</a:t>
            </a:r>
            <a:r>
              <a:rPr lang="hu-HU" i="1" dirty="0" smtClean="0"/>
              <a:t>] </a:t>
            </a:r>
            <a:r>
              <a:rPr lang="hu-HU" i="1" dirty="0" err="1" smtClean="0"/>
              <a:t>kǫuetec</a:t>
            </a:r>
            <a:r>
              <a:rPr lang="hu-HU" i="1" dirty="0" smtClean="0"/>
              <a:t> </a:t>
            </a:r>
            <a:r>
              <a:rPr lang="hu-HU" i="1" dirty="0" err="1" smtClean="0"/>
              <a:t>ǫtet</a:t>
            </a:r>
            <a:r>
              <a:rPr lang="hu-HU" i="1" dirty="0" smtClean="0"/>
              <a:t> </a:t>
            </a:r>
            <a:r>
              <a:rPr lang="hu-HU" dirty="0" smtClean="0"/>
              <a:t>(Müncheni, Máté 4,20)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(13) </a:t>
            </a:r>
            <a:r>
              <a:rPr lang="hu-HU" i="1" dirty="0" smtClean="0"/>
              <a:t>Azok </a:t>
            </a:r>
            <a:r>
              <a:rPr lang="hu-HU" i="1" dirty="0" err="1" smtClean="0"/>
              <a:t>kedyg</a:t>
            </a:r>
            <a:r>
              <a:rPr lang="hu-HU" i="1" dirty="0" smtClean="0"/>
              <a:t> [</a:t>
            </a:r>
            <a:r>
              <a:rPr lang="hu-HU" i="1" dirty="0" err="1" smtClean="0"/>
              <a:t>legottan</a:t>
            </a:r>
            <a:r>
              <a:rPr lang="hu-HU" i="1" dirty="0" smtClean="0"/>
              <a:t> </a:t>
            </a:r>
            <a:r>
              <a:rPr lang="hu-HU" b="1" i="1" dirty="0" smtClean="0"/>
              <a:t>el </a:t>
            </a:r>
            <a:r>
              <a:rPr lang="hu-HU" b="1" i="1" dirty="0" err="1" smtClean="0"/>
              <a:t>hagywan</a:t>
            </a:r>
            <a:r>
              <a:rPr lang="hu-HU" b="1" i="1" dirty="0" smtClean="0"/>
              <a:t> </a:t>
            </a:r>
            <a:r>
              <a:rPr lang="hu-HU" b="1" i="1" dirty="0" err="1" smtClean="0"/>
              <a:t>haloyokat</a:t>
            </a:r>
            <a:r>
              <a:rPr lang="hu-HU" b="1" i="1" dirty="0" smtClean="0"/>
              <a:t> es </a:t>
            </a:r>
            <a:r>
              <a:rPr lang="hu-HU" b="1" i="1" dirty="0" err="1" smtClean="0"/>
              <a:t>hayoyokat</a:t>
            </a:r>
            <a:r>
              <a:rPr lang="hu-HU" i="1" dirty="0" smtClean="0"/>
              <a:t>] </a:t>
            </a:r>
            <a:r>
              <a:rPr lang="hu-HU" i="1" dirty="0" err="1" smtClean="0"/>
              <a:t>kóweteek</a:t>
            </a:r>
            <a:r>
              <a:rPr lang="hu-HU" i="1" dirty="0" smtClean="0"/>
              <a:t> </a:t>
            </a:r>
            <a:r>
              <a:rPr lang="hu-HU" i="1" dirty="0" err="1" smtClean="0"/>
              <a:t>hewtet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Jordánszky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 általánosan </a:t>
            </a:r>
            <a:r>
              <a:rPr lang="hu-HU" dirty="0" smtClean="0"/>
              <a:t>elfogadott feltevés cáfolata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Janhunen</a:t>
            </a:r>
            <a:r>
              <a:rPr lang="hu-HU" dirty="0" smtClean="0"/>
              <a:t> (1982: 35), Honti (1996), and </a:t>
            </a:r>
            <a:r>
              <a:rPr lang="hu-HU" dirty="0" err="1" smtClean="0"/>
              <a:t>Kulonen</a:t>
            </a:r>
            <a:r>
              <a:rPr lang="hu-HU" dirty="0" smtClean="0"/>
              <a:t> (1997, 63-71), stb.:</a:t>
            </a:r>
          </a:p>
          <a:p>
            <a:pPr>
              <a:buNone/>
            </a:pPr>
            <a:r>
              <a:rPr lang="hu-HU" dirty="0" smtClean="0"/>
              <a:t>	a tárgyas ragozás </a:t>
            </a:r>
            <a:r>
              <a:rPr lang="hu-HU" i="1" dirty="0" err="1" smtClean="0"/>
              <a:t>-ja</a:t>
            </a:r>
            <a:r>
              <a:rPr lang="hu-HU" i="1" dirty="0" smtClean="0"/>
              <a:t>/</a:t>
            </a:r>
            <a:r>
              <a:rPr lang="hu-HU" i="1" dirty="0" err="1" smtClean="0"/>
              <a:t>je</a:t>
            </a:r>
            <a:r>
              <a:rPr lang="hu-HU" i="1" dirty="0" smtClean="0"/>
              <a:t>/i </a:t>
            </a:r>
            <a:r>
              <a:rPr lang="hu-HU" dirty="0" smtClean="0"/>
              <a:t>morfémája a névmási tárgynak az igéhez való agglutinálódásával jött létre, és a névmási tárgy eltűnését okozta – </a:t>
            </a:r>
            <a:r>
              <a:rPr lang="hu-HU" dirty="0" err="1" smtClean="0"/>
              <a:t>cf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ír-om</a:t>
            </a:r>
            <a:r>
              <a:rPr lang="hu-HU" dirty="0" smtClean="0"/>
              <a:t> 	</a:t>
            </a:r>
            <a:r>
              <a:rPr lang="hu-HU" dirty="0" err="1" smtClean="0"/>
              <a:t>ír-</a:t>
            </a:r>
            <a:r>
              <a:rPr lang="hu-HU" b="1" dirty="0" err="1" smtClean="0"/>
              <a:t>j</a:t>
            </a:r>
            <a:r>
              <a:rPr lang="hu-HU" dirty="0" err="1" smtClean="0"/>
              <a:t>-uk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ír-od</a:t>
            </a:r>
            <a:r>
              <a:rPr lang="hu-HU" dirty="0" smtClean="0"/>
              <a:t>	</a:t>
            </a:r>
            <a:r>
              <a:rPr lang="hu-HU" dirty="0" err="1" smtClean="0"/>
              <a:t>ír-</a:t>
            </a:r>
            <a:r>
              <a:rPr lang="hu-HU" b="1" dirty="0" err="1" smtClean="0"/>
              <a:t>já</a:t>
            </a:r>
            <a:r>
              <a:rPr lang="hu-HU" dirty="0" err="1" smtClean="0"/>
              <a:t>-tok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ír-</a:t>
            </a:r>
            <a:r>
              <a:rPr lang="hu-HU" b="1" dirty="0" err="1" smtClean="0"/>
              <a:t>ja</a:t>
            </a:r>
            <a:r>
              <a:rPr lang="hu-HU" dirty="0" err="1" smtClean="0"/>
              <a:t>-0</a:t>
            </a:r>
            <a:r>
              <a:rPr lang="hu-HU" dirty="0" smtClean="0"/>
              <a:t>	</a:t>
            </a:r>
            <a:r>
              <a:rPr lang="hu-HU" dirty="0" err="1" smtClean="0"/>
              <a:t>ír-</a:t>
            </a:r>
            <a:r>
              <a:rPr lang="hu-HU" b="1" dirty="0" err="1" smtClean="0"/>
              <a:t>já</a:t>
            </a:r>
            <a:r>
              <a:rPr lang="hu-HU" dirty="0" err="1" smtClean="0"/>
              <a:t>-k</a:t>
            </a:r>
            <a:endParaRPr lang="hu-H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Lehetséges-e szintaktikai rekonstrukció?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Lightfoot</a:t>
            </a:r>
            <a:r>
              <a:rPr lang="hu-HU" dirty="0"/>
              <a:t> (2002): nem</a:t>
            </a:r>
          </a:p>
          <a:p>
            <a:r>
              <a:rPr lang="hu-HU" dirty="0" err="1"/>
              <a:t>Campbell</a:t>
            </a:r>
            <a:r>
              <a:rPr lang="hu-HU" dirty="0"/>
              <a:t> and Harris (2002),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Pires</a:t>
            </a:r>
            <a:r>
              <a:rPr lang="hu-HU" dirty="0" smtClean="0"/>
              <a:t> </a:t>
            </a:r>
            <a:r>
              <a:rPr lang="hu-HU" dirty="0"/>
              <a:t>and Thomason (2008): 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igen</a:t>
            </a:r>
            <a:r>
              <a:rPr lang="hu-HU" dirty="0"/>
              <a:t>, a </a:t>
            </a:r>
            <a:r>
              <a:rPr lang="hu-HU" dirty="0" err="1" smtClean="0"/>
              <a:t>rokonnyelvekbeli</a:t>
            </a:r>
            <a:r>
              <a:rPr lang="hu-HU" dirty="0" smtClean="0"/>
              <a:t> rendszeres 	szintaktikai megfelelések és az </a:t>
            </a:r>
          </a:p>
          <a:p>
            <a:pPr>
              <a:buNone/>
            </a:pPr>
            <a:r>
              <a:rPr lang="hu-HU" dirty="0" smtClean="0"/>
              <a:t>		iránymegszorítások alapján</a:t>
            </a:r>
          </a:p>
          <a:p>
            <a:r>
              <a:rPr lang="hu-HU" dirty="0" smtClean="0"/>
              <a:t>Von </a:t>
            </a:r>
            <a:r>
              <a:rPr lang="hu-HU" dirty="0" err="1" smtClean="0"/>
              <a:t>Mengden</a:t>
            </a:r>
            <a:r>
              <a:rPr lang="hu-HU" dirty="0" smtClean="0"/>
              <a:t> (2008):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igen, a </a:t>
            </a:r>
            <a:r>
              <a:rPr lang="hu-HU" dirty="0"/>
              <a:t>tipológiai </a:t>
            </a:r>
            <a:r>
              <a:rPr lang="hu-HU" dirty="0" err="1"/>
              <a:t>univerzálék</a:t>
            </a:r>
            <a:r>
              <a:rPr lang="hu-HU"/>
              <a:t> </a:t>
            </a:r>
            <a:r>
              <a:rPr lang="hu-HU" smtClean="0"/>
              <a:t>alapján,            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és a </a:t>
            </a:r>
            <a:r>
              <a:rPr lang="hu-HU" dirty="0" err="1" smtClean="0"/>
              <a:t>grammatikalizáció</a:t>
            </a:r>
            <a:r>
              <a:rPr lang="hu-HU" dirty="0" smtClean="0"/>
              <a:t> visszafejtésével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200" dirty="0" smtClean="0"/>
              <a:t>Jelen á</a:t>
            </a:r>
            <a:r>
              <a:rPr lang="hu-HU" sz="3200" dirty="0" smtClean="0"/>
              <a:t>llítás</a:t>
            </a:r>
            <a:r>
              <a:rPr lang="hu-HU" sz="3200" dirty="0" smtClean="0"/>
              <a:t>: a </a:t>
            </a:r>
            <a:r>
              <a:rPr lang="hu-HU" sz="3200" i="1" dirty="0" smtClean="0"/>
              <a:t>ja/</a:t>
            </a:r>
            <a:r>
              <a:rPr lang="hu-HU" sz="3200" i="1" dirty="0" err="1" smtClean="0"/>
              <a:t>je</a:t>
            </a:r>
            <a:r>
              <a:rPr lang="hu-HU" sz="3200" i="1" dirty="0" smtClean="0"/>
              <a:t>/i </a:t>
            </a:r>
            <a:r>
              <a:rPr lang="hu-HU" sz="3200" dirty="0" smtClean="0"/>
              <a:t>topikismétlő névmásból </a:t>
            </a:r>
            <a:r>
              <a:rPr lang="hu-HU" sz="3200" dirty="0" smtClean="0"/>
              <a:t>keletkezett</a:t>
            </a:r>
            <a:r>
              <a:rPr lang="hu-HU" sz="3200" dirty="0" smtClean="0"/>
              <a:t>; független a rejtett tárgyi névmástól.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Bizonyíték:</a:t>
            </a:r>
          </a:p>
          <a:p>
            <a:pPr>
              <a:buNone/>
            </a:pPr>
            <a:r>
              <a:rPr lang="hu-HU" dirty="0" smtClean="0"/>
              <a:t>A korai ómagyarban alig van rejtett tárgyi névmás; csak a </a:t>
            </a:r>
            <a:r>
              <a:rPr lang="hu-HU" dirty="0" err="1" smtClean="0"/>
              <a:t>XX</a:t>
            </a:r>
            <a:r>
              <a:rPr lang="hu-HU" dirty="0" smtClean="0"/>
              <a:t>. századra válik általánossá.</a:t>
            </a:r>
          </a:p>
          <a:p>
            <a:pPr>
              <a:buNone/>
            </a:pPr>
            <a:r>
              <a:rPr lang="hu-HU" dirty="0" smtClean="0"/>
              <a:t>A tárgyas ragozás funkciója az ómagyar kor elején: a tárgy határozottságának jelölése.</a:t>
            </a:r>
          </a:p>
          <a:p>
            <a:pPr>
              <a:buNone/>
            </a:pPr>
            <a:r>
              <a:rPr lang="hu-HU" dirty="0" smtClean="0"/>
              <a:t>A névelőrendszer kialakulása után </a:t>
            </a:r>
            <a:r>
              <a:rPr lang="hu-HU" b="1" dirty="0" err="1" smtClean="0"/>
              <a:t>exaptáció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	a funkcióját vesztett tárgyas ragozás új szerepet talál: a rejtett tárgyi névmás engedélyezését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4000" b="1" dirty="0" smtClean="0"/>
              <a:t>Halotti beszéd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sz="3600" dirty="0" smtClean="0"/>
              <a:t>6 kitett tárgyi névmás: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(14) </a:t>
            </a:r>
            <a:r>
              <a:rPr lang="hu-HU" i="1" dirty="0" err="1" smtClean="0"/>
              <a:t>Heon</a:t>
            </a:r>
            <a:r>
              <a:rPr lang="hu-HU" i="1" dirty="0" smtClean="0"/>
              <a:t> </a:t>
            </a:r>
            <a:r>
              <a:rPr lang="hu-HU" i="1" dirty="0" err="1" smtClean="0"/>
              <a:t>tilutoa</a:t>
            </a:r>
            <a:r>
              <a:rPr lang="hu-HU" i="1" dirty="0" smtClean="0"/>
              <a:t> </a:t>
            </a:r>
            <a:r>
              <a:rPr lang="hu-HU" b="1" i="1" dirty="0" err="1" smtClean="0"/>
              <a:t>wt</a:t>
            </a:r>
            <a:r>
              <a:rPr lang="hu-HU" i="1" dirty="0" smtClean="0"/>
              <a:t> </a:t>
            </a:r>
            <a:r>
              <a:rPr lang="hu-HU" i="1" dirty="0" err="1" smtClean="0"/>
              <a:t>ig</a:t>
            </a:r>
            <a:r>
              <a:rPr lang="hu-HU" i="1" dirty="0" smtClean="0"/>
              <a:t> fa </a:t>
            </a:r>
            <a:r>
              <a:rPr lang="hu-HU" i="1" dirty="0" err="1" smtClean="0"/>
              <a:t>gimilce</a:t>
            </a:r>
            <a:r>
              <a:rPr lang="hu-HU" i="1" dirty="0" smtClean="0"/>
              <a:t> </a:t>
            </a:r>
            <a:r>
              <a:rPr lang="hu-HU" i="1" dirty="0" err="1" smtClean="0"/>
              <a:t>tvl</a:t>
            </a:r>
            <a:endParaRPr lang="hu-HU" i="1" dirty="0" smtClean="0"/>
          </a:p>
          <a:p>
            <a:pPr>
              <a:buNone/>
            </a:pPr>
            <a:endParaRPr lang="hu-HU" sz="1500" i="1" dirty="0" smtClean="0"/>
          </a:p>
          <a:p>
            <a:pPr>
              <a:buNone/>
            </a:pPr>
            <a:r>
              <a:rPr lang="hu-HU" dirty="0" smtClean="0"/>
              <a:t>1 kétséges rejtett tárgyi pro:</a:t>
            </a:r>
          </a:p>
          <a:p>
            <a:pPr>
              <a:buNone/>
            </a:pPr>
            <a:r>
              <a:rPr lang="hu-HU" dirty="0" smtClean="0"/>
              <a:t>(15) </a:t>
            </a:r>
            <a:r>
              <a:rPr lang="hu-HU" i="1" dirty="0" err="1" smtClean="0"/>
              <a:t>Hug</a:t>
            </a:r>
            <a:r>
              <a:rPr lang="hu-HU" i="1" dirty="0" smtClean="0"/>
              <a:t> es </a:t>
            </a:r>
            <a:r>
              <a:rPr lang="hu-HU" i="1" dirty="0" err="1" smtClean="0"/>
              <a:t>tiv</a:t>
            </a:r>
            <a:r>
              <a:rPr lang="hu-HU" i="1" dirty="0" smtClean="0"/>
              <a:t> </a:t>
            </a:r>
            <a:r>
              <a:rPr lang="hu-HU" i="1" dirty="0" err="1" smtClean="0"/>
              <a:t>latiatuc</a:t>
            </a:r>
            <a:r>
              <a:rPr lang="hu-HU" i="1" dirty="0" smtClean="0"/>
              <a:t> </a:t>
            </a:r>
            <a:r>
              <a:rPr lang="hu-HU" b="1" i="1" dirty="0" smtClean="0"/>
              <a:t>pro</a:t>
            </a:r>
            <a:r>
              <a:rPr lang="hu-HU" i="1" dirty="0" smtClean="0"/>
              <a:t> </a:t>
            </a:r>
            <a:r>
              <a:rPr lang="hu-HU" i="1" dirty="0" err="1" smtClean="0"/>
              <a:t>szumtuchel</a:t>
            </a:r>
            <a:r>
              <a:rPr lang="hu-HU" i="1" dirty="0" smtClean="0"/>
              <a:t>. </a:t>
            </a:r>
            <a:r>
              <a:rPr lang="hu-HU" i="1" dirty="0" err="1" smtClean="0"/>
              <a:t>isa</a:t>
            </a:r>
            <a:r>
              <a:rPr lang="hu-HU" i="1" dirty="0" smtClean="0"/>
              <a:t> es </a:t>
            </a:r>
            <a:r>
              <a:rPr lang="hu-HU" i="1" dirty="0" err="1" smtClean="0"/>
              <a:t>num</a:t>
            </a:r>
            <a:r>
              <a:rPr lang="hu-HU" i="1" dirty="0" smtClean="0"/>
              <a:t> </a:t>
            </a:r>
            <a:r>
              <a:rPr lang="hu-HU" i="1" dirty="0" err="1" smtClean="0"/>
              <a:t>igg</a:t>
            </a:r>
            <a:r>
              <a:rPr lang="hu-HU" i="1" dirty="0" smtClean="0"/>
              <a:t> ember </a:t>
            </a:r>
            <a:r>
              <a:rPr lang="hu-HU" i="1" dirty="0" err="1" smtClean="0"/>
              <a:t>mulchotia</a:t>
            </a:r>
            <a:r>
              <a:rPr lang="hu-HU" i="1" dirty="0" smtClean="0"/>
              <a:t> ez vermut.</a:t>
            </a: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r>
              <a:rPr lang="hu-HU" dirty="0" smtClean="0"/>
              <a:t>Nem rejtett tárgyi pro, hanem VP-törlés: </a:t>
            </a:r>
          </a:p>
          <a:p>
            <a:pPr>
              <a:buNone/>
            </a:pPr>
            <a:r>
              <a:rPr lang="hu-HU" dirty="0" smtClean="0"/>
              <a:t>(16) </a:t>
            </a:r>
            <a:r>
              <a:rPr lang="hu-HU" i="1" dirty="0" err="1" smtClean="0"/>
              <a:t>Hadlaua</a:t>
            </a:r>
            <a:r>
              <a:rPr lang="hu-HU" i="1" dirty="0" smtClean="0"/>
              <a:t> </a:t>
            </a:r>
            <a:r>
              <a:rPr lang="hu-HU" i="1" dirty="0" err="1" smtClean="0"/>
              <a:t>choltat</a:t>
            </a:r>
            <a:r>
              <a:rPr lang="hu-HU" i="1" dirty="0" smtClean="0"/>
              <a:t>  </a:t>
            </a:r>
            <a:r>
              <a:rPr lang="hu-HU" i="1" dirty="0" err="1" smtClean="0"/>
              <a:t>terumteve</a:t>
            </a:r>
            <a:r>
              <a:rPr lang="hu-HU" i="1" dirty="0" smtClean="0"/>
              <a:t> </a:t>
            </a:r>
            <a:r>
              <a:rPr lang="hu-HU" i="1" dirty="0" err="1" smtClean="0"/>
              <a:t>istentvl</a:t>
            </a:r>
            <a:r>
              <a:rPr lang="hu-HU" i="1" dirty="0" smtClean="0"/>
              <a:t>. </a:t>
            </a:r>
            <a:r>
              <a:rPr lang="hu-HU" i="1" dirty="0" err="1" smtClean="0"/>
              <a:t>ge</a:t>
            </a:r>
            <a:r>
              <a:rPr lang="hu-HU" i="1" dirty="0" smtClean="0"/>
              <a:t>   </a:t>
            </a:r>
            <a:r>
              <a:rPr lang="hu-HU" i="1" dirty="0" err="1" smtClean="0"/>
              <a:t>feledeve</a:t>
            </a:r>
            <a:r>
              <a:rPr lang="hu-HU" i="1" dirty="0" smtClean="0"/>
              <a:t>    – </a:t>
            </a:r>
            <a:r>
              <a:rPr lang="hu-HU" dirty="0" err="1" smtClean="0"/>
              <a:t>cf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(17) </a:t>
            </a:r>
            <a:r>
              <a:rPr lang="hu-HU" i="1" dirty="0" smtClean="0"/>
              <a:t>Keresek egy ismerőst, de nem </a:t>
            </a: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dirty="0" smtClean="0"/>
              <a:t> </a:t>
            </a:r>
            <a:r>
              <a:rPr lang="hu-HU" i="1" dirty="0" smtClean="0"/>
              <a:t>találok </a:t>
            </a:r>
            <a:r>
              <a:rPr lang="hu-HU" dirty="0" smtClean="0"/>
              <a:t>[</a:t>
            </a:r>
            <a:r>
              <a:rPr lang="hu-HU" baseline="-25000" dirty="0" smtClean="0"/>
              <a:t>VP</a:t>
            </a:r>
            <a:r>
              <a:rPr lang="hu-HU" dirty="0" smtClean="0"/>
              <a:t> </a:t>
            </a:r>
            <a:r>
              <a:rPr lang="hu-HU" dirty="0" err="1" smtClean="0"/>
              <a:t>t</a:t>
            </a:r>
            <a:r>
              <a:rPr lang="hu-HU" baseline="-25000" dirty="0" err="1" smtClean="0"/>
              <a:t>V</a:t>
            </a:r>
            <a:r>
              <a:rPr lang="hu-HU" baseline="-25000" dirty="0" smtClean="0"/>
              <a:t> </a:t>
            </a:r>
            <a:r>
              <a:rPr lang="hu-HU" dirty="0" smtClean="0"/>
              <a:t>]]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biztos példák: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Ómagyar Mária-siralom</a:t>
            </a:r>
          </a:p>
          <a:p>
            <a:pPr>
              <a:buNone/>
            </a:pPr>
            <a:r>
              <a:rPr lang="hu-HU" dirty="0" smtClean="0"/>
              <a:t>(18) </a:t>
            </a:r>
            <a:r>
              <a:rPr lang="hu-HU" i="1" dirty="0" err="1" smtClean="0"/>
              <a:t>Walasth</a:t>
            </a:r>
            <a:r>
              <a:rPr lang="hu-HU" i="1" dirty="0" smtClean="0"/>
              <a:t> </a:t>
            </a:r>
            <a:r>
              <a:rPr lang="hu-HU" i="1" dirty="0" err="1" smtClean="0"/>
              <a:t>vylagum</a:t>
            </a:r>
            <a:r>
              <a:rPr lang="hu-HU" i="1" dirty="0" smtClean="0"/>
              <a:t> </a:t>
            </a:r>
            <a:r>
              <a:rPr lang="hu-HU" i="1" dirty="0" err="1" smtClean="0"/>
              <a:t>tul</a:t>
            </a:r>
            <a:r>
              <a:rPr lang="hu-HU" i="1" dirty="0" smtClean="0"/>
              <a:t> </a:t>
            </a:r>
            <a:r>
              <a:rPr lang="hu-HU" i="1" dirty="0" err="1" smtClean="0"/>
              <a:t>sydou</a:t>
            </a:r>
            <a:r>
              <a:rPr lang="hu-HU" i="1" dirty="0" smtClean="0"/>
              <a:t> </a:t>
            </a:r>
            <a:r>
              <a:rPr lang="hu-HU" i="1" dirty="0" err="1" smtClean="0"/>
              <a:t>fyodumtul</a:t>
            </a:r>
            <a:r>
              <a:rPr lang="hu-HU" i="1" dirty="0" smtClean="0"/>
              <a:t> </a:t>
            </a:r>
            <a:r>
              <a:rPr lang="hu-HU" b="1" i="1" dirty="0" smtClean="0"/>
              <a:t>pro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Königsbergi töredék:</a:t>
            </a:r>
          </a:p>
          <a:p>
            <a:pPr>
              <a:buNone/>
            </a:pPr>
            <a:r>
              <a:rPr lang="hu-HU" dirty="0" smtClean="0"/>
              <a:t>(19)</a:t>
            </a:r>
            <a:r>
              <a:rPr lang="hu-HU" i="1" dirty="0" smtClean="0"/>
              <a:t> </a:t>
            </a:r>
            <a:r>
              <a:rPr lang="hu-HU" i="1" dirty="0" err="1" smtClean="0"/>
              <a:t>vleben</a:t>
            </a:r>
            <a:r>
              <a:rPr lang="hu-HU" i="1" dirty="0" smtClean="0"/>
              <a:t> tart </a:t>
            </a:r>
            <a:r>
              <a:rPr lang="hu-HU" i="1" dirty="0" err="1" smtClean="0"/>
              <a:t>chudaltus</a:t>
            </a:r>
            <a:r>
              <a:rPr lang="hu-HU" i="1" dirty="0" smtClean="0"/>
              <a:t> </a:t>
            </a:r>
            <a:r>
              <a:rPr lang="hu-HU" i="1" dirty="0" err="1" smtClean="0"/>
              <a:t>fiot</a:t>
            </a:r>
            <a:r>
              <a:rPr lang="hu-HU" i="1" dirty="0" smtClean="0"/>
              <a:t>. </a:t>
            </a:r>
            <a:r>
              <a:rPr lang="hu-HU" i="1" dirty="0" err="1" smtClean="0"/>
              <a:t>furiscte</a:t>
            </a:r>
            <a:r>
              <a:rPr lang="hu-HU" i="1" dirty="0" smtClean="0"/>
              <a:t> </a:t>
            </a:r>
            <a:r>
              <a:rPr lang="hu-HU" i="1" dirty="0" err="1" smtClean="0"/>
              <a:t>musia</a:t>
            </a:r>
            <a:r>
              <a:rPr lang="hu-HU" i="1" dirty="0" smtClean="0"/>
              <a:t>. </a:t>
            </a:r>
            <a:r>
              <a:rPr lang="hu-HU" i="1" dirty="0" err="1" smtClean="0"/>
              <a:t>etety</a:t>
            </a:r>
            <a:r>
              <a:rPr lang="hu-HU" i="1" dirty="0" smtClean="0"/>
              <a:t> </a:t>
            </a:r>
            <a:r>
              <a:rPr lang="hu-HU" i="1" dirty="0" err="1" smtClean="0"/>
              <a:t>ymletí</a:t>
            </a:r>
            <a:r>
              <a:rPr lang="hu-HU" i="1" dirty="0" smtClean="0"/>
              <a:t> </a:t>
            </a:r>
            <a:r>
              <a:rPr lang="hu-HU" b="1" dirty="0" smtClean="0"/>
              <a:t>pro</a:t>
            </a:r>
          </a:p>
          <a:p>
            <a:pPr>
              <a:buNone/>
            </a:pPr>
            <a:r>
              <a:rPr lang="hu-HU" dirty="0" smtClean="0"/>
              <a:t>Bizonytalan másoló?</a:t>
            </a:r>
          </a:p>
          <a:p>
            <a:pPr>
              <a:buNone/>
            </a:pPr>
            <a:r>
              <a:rPr lang="hu-HU" dirty="0" smtClean="0"/>
              <a:t>(20) </a:t>
            </a:r>
            <a:r>
              <a:rPr lang="hu-HU" i="1" dirty="0" err="1" smtClean="0"/>
              <a:t>Tudyuc</a:t>
            </a:r>
            <a:r>
              <a:rPr lang="hu-HU" i="1" dirty="0" smtClean="0"/>
              <a:t> </a:t>
            </a:r>
            <a:r>
              <a:rPr lang="hu-HU" i="1" dirty="0" err="1" smtClean="0"/>
              <a:t>latiuc</a:t>
            </a:r>
            <a:r>
              <a:rPr lang="hu-HU" i="1" dirty="0" smtClean="0"/>
              <a:t> </a:t>
            </a:r>
            <a:r>
              <a:rPr lang="hu-HU" b="1" i="1" baseline="30000" dirty="0" err="1" smtClean="0"/>
              <a:t>evt</a:t>
            </a:r>
            <a:r>
              <a:rPr lang="hu-HU" i="1" dirty="0" smtClean="0"/>
              <a:t> </a:t>
            </a:r>
            <a:r>
              <a:rPr lang="hu-HU" i="1" dirty="0" err="1" smtClean="0"/>
              <a:t>scuz</a:t>
            </a:r>
            <a:r>
              <a:rPr lang="hu-HU" i="1" dirty="0" smtClean="0"/>
              <a:t> </a:t>
            </a:r>
            <a:r>
              <a:rPr lang="hu-HU" i="1" dirty="0" err="1" smtClean="0"/>
              <a:t>lean</a:t>
            </a:r>
            <a:r>
              <a:rPr lang="hu-HU" i="1" dirty="0" smtClean="0"/>
              <a:t> </a:t>
            </a:r>
            <a:r>
              <a:rPr lang="hu-HU" i="1" dirty="0" err="1" smtClean="0"/>
              <a:t>nac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A kitett névmások aránya a Jókai-kódexben: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SINGULARIS</a:t>
            </a:r>
            <a:r>
              <a:rPr lang="hu-HU" dirty="0" smtClean="0"/>
              <a:t>      – </a:t>
            </a:r>
            <a:r>
              <a:rPr lang="hu-HU" dirty="0" err="1" smtClean="0"/>
              <a:t>PLURALIS</a:t>
            </a:r>
            <a:r>
              <a:rPr lang="hu-HU" dirty="0" smtClean="0"/>
              <a:t> arány:</a:t>
            </a:r>
          </a:p>
          <a:p>
            <a:pPr>
              <a:buNone/>
            </a:pPr>
            <a:r>
              <a:rPr lang="hu-HU" dirty="0" err="1" smtClean="0"/>
              <a:t>NOM</a:t>
            </a:r>
            <a:r>
              <a:rPr lang="hu-HU" dirty="0" smtClean="0"/>
              <a:t>:  36 </a:t>
            </a:r>
            <a:r>
              <a:rPr lang="hu-HU" i="1" dirty="0" smtClean="0"/>
              <a:t>ő</a:t>
            </a:r>
            <a:r>
              <a:rPr lang="hu-HU" dirty="0" smtClean="0"/>
              <a:t>       –    9 </a:t>
            </a:r>
            <a:r>
              <a:rPr lang="hu-HU" i="1" dirty="0" smtClean="0"/>
              <a:t>ők	</a:t>
            </a:r>
            <a:r>
              <a:rPr lang="hu-HU" dirty="0" smtClean="0"/>
              <a:t>4   :1</a:t>
            </a:r>
          </a:p>
          <a:p>
            <a:pPr>
              <a:buNone/>
            </a:pPr>
            <a:r>
              <a:rPr lang="hu-HU" dirty="0" smtClean="0"/>
              <a:t>DAT: 	107 </a:t>
            </a:r>
            <a:r>
              <a:rPr lang="hu-HU" i="1" dirty="0" smtClean="0"/>
              <a:t>neki</a:t>
            </a:r>
            <a:r>
              <a:rPr lang="hu-HU" dirty="0" smtClean="0"/>
              <a:t>  –  42 </a:t>
            </a:r>
            <a:r>
              <a:rPr lang="hu-HU" i="1" dirty="0" smtClean="0"/>
              <a:t>nekik</a:t>
            </a:r>
            <a:r>
              <a:rPr lang="hu-HU" dirty="0" smtClean="0"/>
              <a:t>   	2,5:1</a:t>
            </a:r>
          </a:p>
          <a:p>
            <a:pPr>
              <a:buNone/>
            </a:pPr>
            <a:r>
              <a:rPr lang="hu-HU" dirty="0" err="1" smtClean="0"/>
              <a:t>ACC</a:t>
            </a:r>
            <a:r>
              <a:rPr lang="hu-HU" dirty="0" smtClean="0"/>
              <a:t>:     98 </a:t>
            </a:r>
            <a:r>
              <a:rPr lang="hu-HU" i="1" dirty="0" err="1" smtClean="0"/>
              <a:t>őtet</a:t>
            </a:r>
            <a:r>
              <a:rPr lang="hu-HU" dirty="0" smtClean="0"/>
              <a:t>  –  19 </a:t>
            </a:r>
            <a:r>
              <a:rPr lang="hu-HU" i="1" dirty="0" smtClean="0"/>
              <a:t>őket</a:t>
            </a:r>
            <a:r>
              <a:rPr lang="hu-HU" dirty="0" smtClean="0"/>
              <a:t>	5    :1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NOMINATIVUS–ACCUSATIVUS arány:</a:t>
            </a:r>
          </a:p>
          <a:p>
            <a:pPr>
              <a:buNone/>
            </a:pPr>
            <a:r>
              <a:rPr lang="hu-HU" dirty="0" err="1" smtClean="0"/>
              <a:t>PLURALIS</a:t>
            </a:r>
            <a:r>
              <a:rPr lang="hu-HU" dirty="0" smtClean="0"/>
              <a:t>: 		  9 </a:t>
            </a:r>
            <a:r>
              <a:rPr lang="hu-HU" i="1" dirty="0" smtClean="0"/>
              <a:t>ők</a:t>
            </a:r>
            <a:r>
              <a:rPr lang="hu-HU" dirty="0" smtClean="0"/>
              <a:t> – 19 </a:t>
            </a:r>
            <a:r>
              <a:rPr lang="hu-HU" i="1" dirty="0" smtClean="0"/>
              <a:t>őket</a:t>
            </a:r>
            <a:r>
              <a:rPr lang="hu-HU" dirty="0" smtClean="0"/>
              <a:t> 		1:2,1</a:t>
            </a:r>
          </a:p>
          <a:p>
            <a:pPr>
              <a:buNone/>
            </a:pPr>
            <a:r>
              <a:rPr lang="hu-HU" dirty="0" err="1" smtClean="0"/>
              <a:t>SINGULARIS</a:t>
            </a:r>
            <a:r>
              <a:rPr lang="hu-HU" dirty="0" smtClean="0"/>
              <a:t>:	36 </a:t>
            </a:r>
            <a:r>
              <a:rPr lang="hu-HU" i="1" dirty="0" smtClean="0"/>
              <a:t>ő </a:t>
            </a:r>
            <a:r>
              <a:rPr lang="hu-HU" dirty="0" smtClean="0"/>
              <a:t> 	–  98 </a:t>
            </a:r>
            <a:r>
              <a:rPr lang="hu-HU" i="1" dirty="0" err="1" smtClean="0"/>
              <a:t>őtet</a:t>
            </a:r>
            <a:r>
              <a:rPr lang="hu-HU" dirty="0" smtClean="0"/>
              <a:t>		1:2,4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kitett egyes sz. 3. személyű tárgyi névmások száma Máté Evangéliumában: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500" dirty="0" smtClean="0"/>
              <a:t>Müncheni kódex 	     (1416-35/1466):  137 </a:t>
            </a:r>
          </a:p>
          <a:p>
            <a:pPr>
              <a:buNone/>
            </a:pPr>
            <a:r>
              <a:rPr lang="hu-HU" sz="3500" dirty="0" smtClean="0"/>
              <a:t>Pesti Gábor: </a:t>
            </a:r>
            <a:r>
              <a:rPr lang="hu-HU" sz="3500" dirty="0" err="1" smtClean="0"/>
              <a:t>Novum</a:t>
            </a:r>
            <a:r>
              <a:rPr lang="hu-HU" sz="3500" dirty="0" smtClean="0"/>
              <a:t> Testamentum(1536):  124</a:t>
            </a:r>
          </a:p>
          <a:p>
            <a:pPr>
              <a:buNone/>
            </a:pPr>
            <a:r>
              <a:rPr lang="hu-HU" sz="3500" dirty="0" smtClean="0"/>
              <a:t>Károli Gáspár   			           (1590):  108</a:t>
            </a:r>
          </a:p>
          <a:p>
            <a:pPr>
              <a:buNone/>
            </a:pPr>
            <a:r>
              <a:rPr lang="hu-HU" sz="3500" dirty="0" smtClean="0"/>
              <a:t>Káldi György: Vulgata			 (1626):  117</a:t>
            </a:r>
          </a:p>
          <a:p>
            <a:pPr>
              <a:buNone/>
            </a:pPr>
            <a:r>
              <a:rPr lang="hu-HU" sz="3500" dirty="0" smtClean="0"/>
              <a:t>Békés Gellért – Dalos Patrik ford.  (1950):    19 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kitett egyes és többes számú tárgyi névmások arányának változása: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Jókai kódex 			(1370):       98/19	  </a:t>
            </a:r>
          </a:p>
          <a:p>
            <a:pPr>
              <a:buNone/>
            </a:pPr>
            <a:r>
              <a:rPr lang="hu-HU" dirty="0" smtClean="0"/>
              <a:t>Müncheni kódex  (1416-35/1466): 	       137/35	</a:t>
            </a:r>
          </a:p>
          <a:p>
            <a:pPr>
              <a:buNone/>
            </a:pPr>
            <a:r>
              <a:rPr lang="hu-HU" dirty="0" smtClean="0"/>
              <a:t>Pesti G.: </a:t>
            </a:r>
            <a:r>
              <a:rPr lang="hu-HU" dirty="0" err="1" smtClean="0"/>
              <a:t>Novum</a:t>
            </a:r>
            <a:r>
              <a:rPr lang="hu-HU" dirty="0" smtClean="0"/>
              <a:t> Testamentum (1536):  124/43	</a:t>
            </a:r>
          </a:p>
          <a:p>
            <a:pPr>
              <a:buNone/>
            </a:pPr>
            <a:r>
              <a:rPr lang="hu-HU" dirty="0" smtClean="0"/>
              <a:t>Károli Máté Evangéliuma (1590): 	      108/48	</a:t>
            </a:r>
          </a:p>
          <a:p>
            <a:pPr>
              <a:buNone/>
            </a:pPr>
            <a:r>
              <a:rPr lang="hu-HU" dirty="0" smtClean="0"/>
              <a:t>Káldi Máté Evangéliuma (1626): 	      117/41	</a:t>
            </a:r>
          </a:p>
          <a:p>
            <a:pPr>
              <a:buNone/>
            </a:pPr>
            <a:r>
              <a:rPr lang="hu-HU" dirty="0" smtClean="0"/>
              <a:t>Szövegtár 1775-1800:    		      116/108</a:t>
            </a:r>
          </a:p>
          <a:p>
            <a:pPr>
              <a:buNone/>
            </a:pPr>
            <a:r>
              <a:rPr lang="hu-HU" dirty="0" smtClean="0"/>
              <a:t>Szövegtár 1875-1900: 	                         1171/915	</a:t>
            </a:r>
          </a:p>
          <a:p>
            <a:pPr>
              <a:buNone/>
            </a:pPr>
            <a:r>
              <a:rPr lang="hu-HU" dirty="0" smtClean="0"/>
              <a:t>Szövegtár 1975-2000</a:t>
            </a:r>
            <a:r>
              <a:rPr lang="hu-HU" dirty="0" smtClean="0"/>
              <a:t>: 	                         1317/2621</a:t>
            </a:r>
          </a:p>
          <a:p>
            <a:pPr>
              <a:buNone/>
            </a:pPr>
            <a:r>
              <a:rPr lang="hu-HU" dirty="0" err="1" smtClean="0"/>
              <a:t>Békés-Dalos</a:t>
            </a:r>
            <a:r>
              <a:rPr lang="hu-HU" dirty="0" smtClean="0"/>
              <a:t> Máté Evangéliuma (1951):  19/49	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1" descr="jokai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53742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Összegzés: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Egy annotált nyelvtörténeti adatbázis a nyelvemlékes kor előtti időszakra visszavetíthető információkkal is szolgál.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A rekonstrukció egy további segédeszköze:</a:t>
            </a:r>
            <a:br>
              <a:rPr lang="hu-HU" sz="3600" dirty="0" smtClean="0"/>
            </a:br>
            <a:r>
              <a:rPr lang="hu-HU" sz="3600" dirty="0" smtClean="0"/>
              <a:t>a változások S-görbéje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nyelvi változások során a kialakuló új jelenségek terjedése  </a:t>
            </a:r>
            <a:r>
              <a:rPr lang="hu-HU" sz="7200" baseline="-25000" dirty="0"/>
              <a:t>ᶴ</a:t>
            </a:r>
            <a:r>
              <a:rPr lang="hu-HU" sz="4000" dirty="0"/>
              <a:t> </a:t>
            </a:r>
            <a:r>
              <a:rPr lang="hu-HU" dirty="0"/>
              <a:t>görbét ír le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Az eltűnő </a:t>
            </a:r>
            <a:r>
              <a:rPr lang="hu-HU" dirty="0" smtClean="0"/>
              <a:t>változat ( </a:t>
            </a:r>
            <a:r>
              <a:rPr lang="hu-HU" sz="2800" dirty="0" smtClean="0"/>
              <a:t>ʅ </a:t>
            </a:r>
            <a:r>
              <a:rPr lang="hu-HU" dirty="0" smtClean="0"/>
              <a:t>) </a:t>
            </a:r>
            <a:r>
              <a:rPr lang="hu-HU" dirty="0" smtClean="0"/>
              <a:t>képviseli </a:t>
            </a:r>
            <a:r>
              <a:rPr lang="hu-HU" dirty="0"/>
              <a:t>a múltban uralkodó szerkezetet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populációk genetikai változását is </a:t>
            </a:r>
            <a:r>
              <a:rPr lang="hu-HU" sz="6600" baseline="-25000" dirty="0" smtClean="0"/>
              <a:t>ᶴ</a:t>
            </a:r>
            <a:r>
              <a:rPr lang="hu-HU" dirty="0" smtClean="0"/>
              <a:t> görbe jellemzi.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Az  </a:t>
            </a:r>
            <a:r>
              <a:rPr lang="hu-HU" sz="6600" baseline="-25000" dirty="0" smtClean="0"/>
              <a:t>ᶴ</a:t>
            </a:r>
            <a:r>
              <a:rPr lang="hu-HU" sz="3600" dirty="0" smtClean="0"/>
              <a:t> görbe proponálói: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Osgood</a:t>
            </a:r>
            <a:r>
              <a:rPr lang="hu-HU" dirty="0"/>
              <a:t>, Charles, and Thomas </a:t>
            </a:r>
            <a:r>
              <a:rPr lang="hu-HU" dirty="0" err="1"/>
              <a:t>Sebeok</a:t>
            </a:r>
            <a:r>
              <a:rPr lang="hu-HU" dirty="0"/>
              <a:t>. 1954. </a:t>
            </a:r>
            <a:r>
              <a:rPr lang="hu-HU" dirty="0" err="1" smtClean="0"/>
              <a:t>Psycholinguistics</a:t>
            </a:r>
            <a:r>
              <a:rPr lang="hu-HU" dirty="0" smtClean="0"/>
              <a:t>. </a:t>
            </a:r>
            <a:r>
              <a:rPr lang="hu-HU" i="1" dirty="0"/>
              <a:t>J. </a:t>
            </a:r>
            <a:r>
              <a:rPr lang="hu-HU" i="1" dirty="0" err="1"/>
              <a:t>Abn</a:t>
            </a:r>
            <a:r>
              <a:rPr lang="hu-HU" i="1" dirty="0"/>
              <a:t>. and </a:t>
            </a:r>
            <a:r>
              <a:rPr lang="hu-HU" i="1" dirty="0" err="1"/>
              <a:t>Social</a:t>
            </a:r>
            <a:r>
              <a:rPr lang="hu-HU" i="1" dirty="0"/>
              <a:t> </a:t>
            </a:r>
            <a:r>
              <a:rPr lang="hu-HU" i="1" dirty="0" err="1"/>
              <a:t>Psych</a:t>
            </a:r>
            <a:r>
              <a:rPr lang="hu-HU" i="1" dirty="0"/>
              <a:t>. </a:t>
            </a:r>
            <a:r>
              <a:rPr lang="hu-HU" dirty="0" smtClean="0"/>
              <a:t>49/4. </a:t>
            </a:r>
          </a:p>
          <a:p>
            <a:r>
              <a:rPr lang="hu-HU" dirty="0" err="1"/>
              <a:t>Weinreich</a:t>
            </a:r>
            <a:r>
              <a:rPr lang="hu-HU" dirty="0"/>
              <a:t>, </a:t>
            </a:r>
            <a:r>
              <a:rPr lang="hu-HU" dirty="0" err="1" smtClean="0"/>
              <a:t>Labov</a:t>
            </a:r>
            <a:r>
              <a:rPr lang="hu-HU" dirty="0" smtClean="0"/>
              <a:t> &amp; </a:t>
            </a:r>
            <a:r>
              <a:rPr lang="hu-HU" dirty="0" err="1"/>
              <a:t>Herzog</a:t>
            </a:r>
            <a:r>
              <a:rPr lang="hu-HU" dirty="0"/>
              <a:t>. 1968. </a:t>
            </a:r>
            <a:r>
              <a:rPr lang="hu-HU" dirty="0" err="1"/>
              <a:t>Empirical</a:t>
            </a:r>
            <a:r>
              <a:rPr lang="hu-HU" dirty="0"/>
              <a:t> </a:t>
            </a:r>
            <a:r>
              <a:rPr lang="hu-HU" dirty="0" err="1"/>
              <a:t>Foundations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a </a:t>
            </a:r>
            <a:r>
              <a:rPr lang="hu-HU" dirty="0" err="1"/>
              <a:t>Theory</a:t>
            </a:r>
            <a:r>
              <a:rPr lang="hu-HU" dirty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/>
              <a:t>Change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i="1" dirty="0" err="1"/>
              <a:t>Directions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Historical</a:t>
            </a:r>
            <a:r>
              <a:rPr lang="hu-HU" i="1" dirty="0"/>
              <a:t> </a:t>
            </a:r>
            <a:r>
              <a:rPr lang="hu-HU" i="1" dirty="0" err="1" smtClean="0"/>
              <a:t>Linguistics</a:t>
            </a:r>
            <a:r>
              <a:rPr lang="hu-HU" i="1" dirty="0" smtClean="0"/>
              <a:t>. </a:t>
            </a:r>
            <a:r>
              <a:rPr lang="hu-HU" dirty="0" err="1" smtClean="0"/>
              <a:t>Ed</a:t>
            </a:r>
            <a:r>
              <a:rPr lang="hu-HU" dirty="0" smtClean="0"/>
              <a:t>. </a:t>
            </a:r>
            <a:r>
              <a:rPr lang="hu-HU" dirty="0"/>
              <a:t>W. P</a:t>
            </a:r>
            <a:r>
              <a:rPr lang="hu-HU" dirty="0" smtClean="0"/>
              <a:t>. Lehmann</a:t>
            </a:r>
            <a:r>
              <a:rPr lang="hu-HU" dirty="0"/>
              <a:t>. </a:t>
            </a:r>
            <a:r>
              <a:rPr lang="hu-HU" dirty="0" smtClean="0"/>
              <a:t>Austin, U. Texas Press.</a:t>
            </a:r>
          </a:p>
          <a:p>
            <a:r>
              <a:rPr lang="hu-HU" dirty="0" err="1"/>
              <a:t>Bailey</a:t>
            </a:r>
            <a:r>
              <a:rPr lang="hu-HU" dirty="0"/>
              <a:t>, Charles-James. 1973. </a:t>
            </a:r>
            <a:r>
              <a:rPr lang="hu-HU" i="1" dirty="0" err="1"/>
              <a:t>Variation</a:t>
            </a:r>
            <a:r>
              <a:rPr lang="hu-HU" i="1" dirty="0"/>
              <a:t> and </a:t>
            </a:r>
            <a:r>
              <a:rPr lang="hu-HU" i="1" dirty="0" err="1"/>
              <a:t>Linguistic</a:t>
            </a:r>
            <a:r>
              <a:rPr lang="hu-HU" i="1" dirty="0"/>
              <a:t> </a:t>
            </a:r>
            <a:r>
              <a:rPr lang="hu-HU" i="1" dirty="0" err="1"/>
              <a:t>Theory</a:t>
            </a:r>
            <a:r>
              <a:rPr lang="hu-HU" i="1" dirty="0"/>
              <a:t>. </a:t>
            </a:r>
            <a:r>
              <a:rPr lang="hu-HU" dirty="0"/>
              <a:t>Washington: Center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Applied</a:t>
            </a:r>
            <a:r>
              <a:rPr lang="hu-HU" dirty="0"/>
              <a:t> </a:t>
            </a:r>
            <a:r>
              <a:rPr lang="hu-HU" dirty="0" err="1"/>
              <a:t>Linguistics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err="1" smtClean="0"/>
              <a:t>Altmann</a:t>
            </a:r>
            <a:r>
              <a:rPr lang="hu-HU" dirty="0"/>
              <a:t>, G. </a:t>
            </a:r>
            <a:r>
              <a:rPr lang="hu-HU" i="1" dirty="0"/>
              <a:t>et </a:t>
            </a:r>
            <a:r>
              <a:rPr lang="hu-HU" i="1" dirty="0" err="1"/>
              <a:t>al</a:t>
            </a:r>
            <a:r>
              <a:rPr lang="hu-HU" dirty="0"/>
              <a:t>. 1983. A Law of </a:t>
            </a:r>
            <a:r>
              <a:rPr lang="hu-HU" dirty="0" err="1"/>
              <a:t>Change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i="1" dirty="0" err="1"/>
              <a:t>Historical</a:t>
            </a:r>
            <a:r>
              <a:rPr lang="hu-HU" i="1" dirty="0"/>
              <a:t> </a:t>
            </a:r>
            <a:r>
              <a:rPr lang="hu-HU" i="1" dirty="0" err="1"/>
              <a:t>Linguistics</a:t>
            </a:r>
            <a:r>
              <a:rPr lang="hu-HU" i="1" dirty="0"/>
              <a:t>. </a:t>
            </a:r>
            <a:r>
              <a:rPr lang="hu-HU" dirty="0"/>
              <a:t>Edited </a:t>
            </a:r>
            <a:r>
              <a:rPr lang="hu-HU" dirty="0" err="1"/>
              <a:t>by</a:t>
            </a:r>
            <a:r>
              <a:rPr lang="hu-HU" dirty="0"/>
              <a:t> B. </a:t>
            </a:r>
            <a:r>
              <a:rPr lang="hu-HU" dirty="0" err="1"/>
              <a:t>Brainard</a:t>
            </a:r>
            <a:r>
              <a:rPr lang="hu-HU" dirty="0"/>
              <a:t>. 104-115. Bochum, West </a:t>
            </a:r>
            <a:r>
              <a:rPr lang="hu-HU" dirty="0" err="1"/>
              <a:t>Germany</a:t>
            </a:r>
            <a:r>
              <a:rPr lang="hu-HU" dirty="0"/>
              <a:t>: </a:t>
            </a:r>
            <a:r>
              <a:rPr lang="hu-HU" dirty="0" err="1"/>
              <a:t>Studienverlag</a:t>
            </a:r>
            <a:r>
              <a:rPr lang="hu-HU" dirty="0"/>
              <a:t> Dr. N. </a:t>
            </a:r>
            <a:r>
              <a:rPr lang="hu-HU" dirty="0" err="1"/>
              <a:t>Brockmeyer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Jelen javaslat: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4000" dirty="0" smtClean="0"/>
              <a:t>Szintaktikai rekonstrukció a </a:t>
            </a:r>
            <a:r>
              <a:rPr lang="hu-HU" sz="4000" dirty="0" smtClean="0"/>
              <a:t>változások leszálló S-görbéjének </a:t>
            </a:r>
            <a:r>
              <a:rPr lang="hu-HU" sz="4000" dirty="0" smtClean="0"/>
              <a:t>visszafelé való kiterjesztésével</a:t>
            </a:r>
            <a:endParaRPr lang="hu-H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 további segédhipotézis:</a:t>
            </a:r>
            <a:br>
              <a:rPr lang="hu-HU" dirty="0" smtClean="0"/>
            </a:br>
            <a:r>
              <a:rPr lang="hu-HU" dirty="0" err="1" smtClean="0"/>
              <a:t>degree-0</a:t>
            </a:r>
            <a:r>
              <a:rPr lang="hu-HU" dirty="0" smtClean="0"/>
              <a:t> </a:t>
            </a:r>
            <a:r>
              <a:rPr lang="hu-HU" dirty="0" err="1" smtClean="0"/>
              <a:t>learnability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Wexler&amp;</a:t>
            </a:r>
            <a:r>
              <a:rPr lang="hu-HU" dirty="0" smtClean="0"/>
              <a:t> </a:t>
            </a:r>
            <a:r>
              <a:rPr lang="hu-HU" dirty="0" err="1" smtClean="0"/>
              <a:t>Culicover</a:t>
            </a:r>
            <a:r>
              <a:rPr lang="hu-HU" dirty="0" smtClean="0"/>
              <a:t> (1980</a:t>
            </a:r>
            <a:r>
              <a:rPr lang="hu-HU" dirty="0" smtClean="0"/>
              <a:t>); </a:t>
            </a:r>
            <a:r>
              <a:rPr lang="hu-HU" dirty="0" err="1" smtClean="0"/>
              <a:t>Lightfoot</a:t>
            </a:r>
            <a:r>
              <a:rPr lang="hu-HU" dirty="0" smtClean="0"/>
              <a:t> (1991) </a:t>
            </a:r>
            <a:r>
              <a:rPr lang="hu-HU" i="1" dirty="0" err="1" smtClean="0"/>
              <a:t>How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set</a:t>
            </a:r>
            <a:r>
              <a:rPr lang="hu-HU" i="1" dirty="0" smtClean="0"/>
              <a:t> </a:t>
            </a:r>
            <a:r>
              <a:rPr lang="hu-HU" i="1" dirty="0" err="1" smtClean="0"/>
              <a:t>parameters</a:t>
            </a:r>
            <a:r>
              <a:rPr lang="hu-HU" i="1" dirty="0" smtClean="0"/>
              <a:t>:</a:t>
            </a:r>
          </a:p>
          <a:p>
            <a:r>
              <a:rPr lang="hu-HU" dirty="0" smtClean="0"/>
              <a:t>Az anyanyelvét tanuló gyerek a főmondat alapján következteti ki a grammatikát.  --&gt; </a:t>
            </a:r>
          </a:p>
          <a:p>
            <a:r>
              <a:rPr lang="hu-HU" dirty="0" smtClean="0"/>
              <a:t>A változások (az új paraméter-beállítások) a főmondatokban keletkeznek.</a:t>
            </a:r>
          </a:p>
          <a:p>
            <a:r>
              <a:rPr lang="hu-HU" dirty="0" smtClean="0"/>
              <a:t>A mellékmondati változások a főmondatok változásainak “melléktermékei</a:t>
            </a:r>
            <a:r>
              <a:rPr lang="hu-HU" dirty="0" smtClean="0"/>
              <a:t>” – tehát</a:t>
            </a:r>
            <a:r>
              <a:rPr lang="hu-HU" b="1" dirty="0" smtClean="0"/>
              <a:t> a mellékmondatok konzervatívabbak.</a:t>
            </a:r>
            <a:endParaRPr lang="hu-H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Esettanulmány: A magyar tárgyas ragozás kialakulásának rekonstrukciója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Hipotézis:</a:t>
            </a:r>
          </a:p>
          <a:p>
            <a:pPr>
              <a:buNone/>
            </a:pPr>
            <a:r>
              <a:rPr lang="hu-HU" dirty="0" smtClean="0"/>
              <a:t>A tárgyas ragozás </a:t>
            </a:r>
          </a:p>
          <a:p>
            <a:pPr>
              <a:buFontTx/>
              <a:buChar char="-"/>
            </a:pPr>
            <a:r>
              <a:rPr lang="hu-HU" dirty="0" smtClean="0"/>
              <a:t>a kötött szórendű ősmagyar </a:t>
            </a:r>
            <a:r>
              <a:rPr lang="hu-HU" dirty="0" err="1" smtClean="0"/>
              <a:t>SOV</a:t>
            </a:r>
            <a:r>
              <a:rPr lang="hu-HU" dirty="0" smtClean="0"/>
              <a:t> mondatban a tárgy másodlagos topik szerepét jelölte (vö. </a:t>
            </a:r>
            <a:r>
              <a:rPr lang="hu-HU" dirty="0" err="1" smtClean="0"/>
              <a:t>Marcantonio</a:t>
            </a:r>
            <a:r>
              <a:rPr lang="hu-HU" dirty="0" smtClean="0"/>
              <a:t> 1985, </a:t>
            </a:r>
            <a:r>
              <a:rPr lang="hu-HU" dirty="0" err="1" smtClean="0"/>
              <a:t>Nikolaeva</a:t>
            </a:r>
            <a:r>
              <a:rPr lang="hu-HU" dirty="0" smtClean="0"/>
              <a:t> 1999, 2001, </a:t>
            </a:r>
            <a:r>
              <a:rPr lang="hu-HU" dirty="0" err="1" smtClean="0"/>
              <a:t>Nikolaeva</a:t>
            </a:r>
            <a:r>
              <a:rPr lang="hu-HU" dirty="0" smtClean="0"/>
              <a:t> &amp; </a:t>
            </a:r>
            <a:r>
              <a:rPr lang="hu-HU" dirty="0" err="1" smtClean="0"/>
              <a:t>Dalrymple</a:t>
            </a:r>
            <a:r>
              <a:rPr lang="hu-HU" dirty="0" smtClean="0"/>
              <a:t> 2011); 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-	topikismétlő névmásból keletkezett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 smtClean="0"/>
              <a:t>Dalrymple</a:t>
            </a:r>
            <a:r>
              <a:rPr lang="hu-HU" sz="3600" dirty="0" smtClean="0"/>
              <a:t> &amp; </a:t>
            </a:r>
            <a:r>
              <a:rPr lang="hu-HU" sz="3600" dirty="0" err="1" smtClean="0"/>
              <a:t>Nikolaeva</a:t>
            </a:r>
            <a:r>
              <a:rPr lang="hu-HU" sz="3600" dirty="0"/>
              <a:t>:</a:t>
            </a:r>
            <a:r>
              <a:rPr lang="hu-HU" sz="3600" dirty="0" smtClean="0"/>
              <a:t> </a:t>
            </a:r>
            <a:r>
              <a:rPr lang="hu-HU" sz="3600" i="1" dirty="0" err="1" smtClean="0"/>
              <a:t>Objects</a:t>
            </a:r>
            <a:r>
              <a:rPr lang="hu-HU" sz="3600" i="1" dirty="0" smtClean="0"/>
              <a:t> and </a:t>
            </a:r>
            <a:r>
              <a:rPr lang="hu-HU" sz="3600" i="1" dirty="0" err="1" smtClean="0"/>
              <a:t>Information</a:t>
            </a:r>
            <a:r>
              <a:rPr lang="hu-HU" sz="3600" i="1" dirty="0" smtClean="0"/>
              <a:t> </a:t>
            </a:r>
            <a:r>
              <a:rPr lang="hu-HU" sz="3600" i="1" dirty="0" err="1" smtClean="0"/>
              <a:t>Structure</a:t>
            </a:r>
            <a:r>
              <a:rPr lang="hu-HU" sz="3600" dirty="0" smtClean="0"/>
              <a:t> (2011,</a:t>
            </a:r>
            <a:r>
              <a:rPr lang="hu-HU" sz="3600" dirty="0" err="1" smtClean="0"/>
              <a:t>CUP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A differenciált tárgyjelölés, ill. differenciált ige-tárgy egyeztetés szerepe az obi-ugor és szamojéd nyelvekben: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3600" dirty="0" smtClean="0"/>
              <a:t>a </a:t>
            </a:r>
            <a:r>
              <a:rPr lang="hu-HU" sz="3600" dirty="0" err="1" smtClean="0"/>
              <a:t>SUBJ</a:t>
            </a:r>
            <a:r>
              <a:rPr lang="hu-HU" sz="4800" baseline="-25000" dirty="0" err="1" smtClean="0"/>
              <a:t>topik</a:t>
            </a:r>
            <a:r>
              <a:rPr lang="hu-HU" sz="3600" dirty="0" smtClean="0"/>
              <a:t> </a:t>
            </a:r>
            <a:r>
              <a:rPr lang="hu-HU" sz="3600" dirty="0" err="1" smtClean="0"/>
              <a:t>OBJ</a:t>
            </a:r>
            <a:r>
              <a:rPr lang="hu-HU" sz="4800" baseline="-25000" dirty="0" err="1" smtClean="0"/>
              <a:t>fókusz</a:t>
            </a:r>
            <a:r>
              <a:rPr lang="hu-HU" sz="3600" dirty="0" smtClean="0"/>
              <a:t> V  és</a:t>
            </a:r>
          </a:p>
          <a:p>
            <a:pPr>
              <a:buNone/>
            </a:pPr>
            <a:r>
              <a:rPr lang="hu-HU" sz="3600" dirty="0" smtClean="0"/>
              <a:t>a </a:t>
            </a:r>
            <a:r>
              <a:rPr lang="hu-HU" sz="3600" dirty="0" err="1" smtClean="0"/>
              <a:t>SUBJ</a:t>
            </a:r>
            <a:r>
              <a:rPr lang="hu-HU" sz="4800" baseline="-25000" dirty="0" err="1" smtClean="0"/>
              <a:t>topik</a:t>
            </a:r>
            <a:r>
              <a:rPr lang="hu-HU" sz="3600" dirty="0" smtClean="0"/>
              <a:t> </a:t>
            </a:r>
            <a:r>
              <a:rPr lang="hu-HU" sz="3600" dirty="0" err="1" smtClean="0"/>
              <a:t>OBJ</a:t>
            </a:r>
            <a:r>
              <a:rPr lang="hu-HU" sz="4800" baseline="-25000" dirty="0" err="1" smtClean="0"/>
              <a:t>topik</a:t>
            </a:r>
            <a:r>
              <a:rPr lang="hu-HU" sz="3600" dirty="0" smtClean="0"/>
              <a:t> V   megkülönböztetése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Változások az ősmagyarban és a korai ómagyarban: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 tárgy topik szerepét </a:t>
            </a:r>
            <a:r>
              <a:rPr lang="hu-HU" dirty="0" err="1" smtClean="0"/>
              <a:t>-</a:t>
            </a:r>
            <a:r>
              <a:rPr lang="hu-HU" i="1" dirty="0" err="1" smtClean="0"/>
              <a:t>t</a:t>
            </a:r>
            <a:r>
              <a:rPr lang="hu-HU" dirty="0" smtClean="0"/>
              <a:t> rag jelöli;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smtClean="0"/>
              <a:t>A tárgyrag használata általánossá válik, </a:t>
            </a:r>
          </a:p>
          <a:p>
            <a:pPr marL="514350" indent="-514350">
              <a:buNone/>
            </a:pPr>
            <a:r>
              <a:rPr lang="hu-HU" dirty="0" smtClean="0"/>
              <a:t>	a tárgy topik szerepét igei egyeztetés jelöli;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AutoNum type="arabicPeriod" startAt="3"/>
            </a:pPr>
            <a:r>
              <a:rPr lang="hu-HU" dirty="0" smtClean="0"/>
              <a:t>A tárgyas ragozás használata minden határozott tárgy esetére kiterjed, </a:t>
            </a:r>
          </a:p>
          <a:p>
            <a:pPr marL="514350" indent="-514350">
              <a:buNone/>
            </a:pPr>
            <a:r>
              <a:rPr lang="hu-HU" dirty="0" smtClean="0"/>
              <a:t>	a tárgyi topikot topikmozgatás jelöli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978</Words>
  <Application>Microsoft Office PowerPoint</Application>
  <PresentationFormat>Diavetítés a képernyőre (4:3 oldalarány)</PresentationFormat>
  <Paragraphs>169</Paragraphs>
  <Slides>27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Office-téma</vt:lpstr>
      <vt:lpstr>A történeti korpusz szerepe az ősmagyar mondattan rekonstruálásában</vt:lpstr>
      <vt:lpstr>Lehetséges-e szintaktikai rekonstrukció?</vt:lpstr>
      <vt:lpstr>A rekonstrukció egy további segédeszköze: a változások S-görbéje</vt:lpstr>
      <vt:lpstr>Az  ᶴ görbe proponálói:</vt:lpstr>
      <vt:lpstr>Jelen javaslat:</vt:lpstr>
      <vt:lpstr>Egy további segédhipotézis: degree-0 learnability</vt:lpstr>
      <vt:lpstr>Esettanulmány: A magyar tárgyas ragozás kialakulásának rekonstrukciója</vt:lpstr>
      <vt:lpstr>Dalrymple &amp; Nikolaeva: Objects and Information Structure (2011,CUP)</vt:lpstr>
      <vt:lpstr>Változások az ősmagyarban és a korai ómagyarban:</vt:lpstr>
      <vt:lpstr>Bizonyíték az ősmagyar kötött szórendű, tárgyrag nélküli SOV mondatszerkezetre:</vt:lpstr>
      <vt:lpstr>Jókai-, Bécsi, Müncheni kódex:  151 ragtalan tárgy</vt:lpstr>
      <vt:lpstr>Minden ragtalan tárgy igeneves mondatban található</vt:lpstr>
      <vt:lpstr>Minden ragtalan tárgy igeneves mondatban található</vt:lpstr>
      <vt:lpstr>Minden ragtalan tárgy igeneves mondatban található</vt:lpstr>
      <vt:lpstr>Ragtalan tárgy a kései ómagyar korban:</vt:lpstr>
      <vt:lpstr>A ragtalan igenévi tárgy arányának csökkenése</vt:lpstr>
      <vt:lpstr>Támpontok az S-görbe további kiterjesztéséhez:</vt:lpstr>
      <vt:lpstr>Tárgyrag megjelenése  VO szórend:</vt:lpstr>
      <vt:lpstr>Egy általánosan elfogadott feltevés cáfolata</vt:lpstr>
      <vt:lpstr>Jelen állítás: a ja/je/i topikismétlő névmásból keletkezett; független a rejtett tárgyi névmástól.</vt:lpstr>
      <vt:lpstr>Halotti beszéd: 6 kitett tárgyi névmás:</vt:lpstr>
      <vt:lpstr>Az első biztos példák:</vt:lpstr>
      <vt:lpstr>A kitett névmások aránya a Jókai-kódexben:</vt:lpstr>
      <vt:lpstr>A kitett egyes sz. 3. személyű tárgyi névmások száma Máté Evangéliumában:</vt:lpstr>
      <vt:lpstr>A kitett egyes és többes számú tárgyi névmások arányának változása: </vt:lpstr>
      <vt:lpstr>26. dia</vt:lpstr>
      <vt:lpstr>Összegzés: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történeti korpusz szerepe az ősmagyar mondattan rekonstruálásában</dc:title>
  <dc:creator>É.Kiss Katalin</dc:creator>
  <cp:lastModifiedBy>É.Kiss Katalin</cp:lastModifiedBy>
  <cp:revision>52</cp:revision>
  <dcterms:created xsi:type="dcterms:W3CDTF">2012-04-17T17:58:59Z</dcterms:created>
  <dcterms:modified xsi:type="dcterms:W3CDTF">2012-04-18T20:51:31Z</dcterms:modified>
</cp:coreProperties>
</file>