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3" r:id="rId6"/>
    <p:sldId id="272" r:id="rId7"/>
    <p:sldId id="270" r:id="rId8"/>
    <p:sldId id="273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EDD5"/>
    <a:srgbClr val="ECD4A6"/>
    <a:srgbClr val="254367"/>
    <a:srgbClr val="A329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723" autoAdjust="0"/>
  </p:normalViewPr>
  <p:slideViewPr>
    <p:cSldViewPr showGuides="1">
      <p:cViewPr>
        <p:scale>
          <a:sx n="70" d="100"/>
          <a:sy n="70" d="100"/>
        </p:scale>
        <p:origin x="-2178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Bejegyzésre</a:t>
            </a:r>
            <a:r>
              <a:rPr lang="en-US" sz="2000" dirty="0"/>
              <a:t> </a:t>
            </a:r>
            <a:r>
              <a:rPr lang="en-US" sz="2000" dirty="0" err="1"/>
              <a:t>javasolt</a:t>
            </a:r>
            <a:r>
              <a:rPr lang="en-US" sz="2000" dirty="0"/>
              <a:t> </a:t>
            </a:r>
            <a:r>
              <a:rPr lang="en-US" sz="2000" dirty="0" err="1"/>
              <a:t>nevek</a:t>
            </a:r>
            <a:r>
              <a:rPr lang="en-US" sz="2000" dirty="0"/>
              <a:t> </a:t>
            </a:r>
            <a:r>
              <a:rPr lang="en-US" sz="2000" dirty="0" err="1"/>
              <a:t>száma</a:t>
            </a:r>
            <a:endParaRPr lang="en-US" sz="200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Munka1!$F$21</c:f>
              <c:strCache>
                <c:ptCount val="1"/>
                <c:pt idx="0">
                  <c:v>Férfinevek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numRef>
              <c:f>Munka1!$E$22:$E$25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Munka1!$F$22:$F$25</c:f>
              <c:numCache>
                <c:formatCode>General</c:formatCode>
                <c:ptCount val="4"/>
                <c:pt idx="0">
                  <c:v>36</c:v>
                </c:pt>
                <c:pt idx="1">
                  <c:v>64</c:v>
                </c:pt>
                <c:pt idx="2">
                  <c:v>52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Munka1!$G$21</c:f>
              <c:strCache>
                <c:ptCount val="1"/>
                <c:pt idx="0">
                  <c:v>Női nevek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numRef>
              <c:f>Munka1!$E$22:$E$25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Munka1!$G$22:$G$25</c:f>
              <c:numCache>
                <c:formatCode>General</c:formatCode>
                <c:ptCount val="4"/>
                <c:pt idx="0">
                  <c:v>54</c:v>
                </c:pt>
                <c:pt idx="1">
                  <c:v>73</c:v>
                </c:pt>
                <c:pt idx="2">
                  <c:v>73</c:v>
                </c:pt>
                <c:pt idx="3">
                  <c:v>60</c:v>
                </c:pt>
              </c:numCache>
            </c:numRef>
          </c:val>
        </c:ser>
        <c:gapWidth val="75"/>
        <c:overlap val="100"/>
        <c:axId val="62046976"/>
        <c:axId val="62048512"/>
      </c:barChart>
      <c:catAx>
        <c:axId val="62046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62048512"/>
        <c:crosses val="autoZero"/>
        <c:auto val="1"/>
        <c:lblAlgn val="ctr"/>
        <c:lblOffset val="100"/>
      </c:catAx>
      <c:valAx>
        <c:axId val="62048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20469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BBF9-4A2F-4FDE-BEE6-FDDB63304BE0}" type="datetimeFigureOut">
              <a:rPr lang="hu-HU" smtClean="0"/>
              <a:pPr/>
              <a:t>2013. 11. 17.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A7280-AB8F-4265-8622-DD9085B139F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 mint fél évszázada a Nyelvtudományi Intézet  látja el azt a részben közigazgatási feladatot, hogy szakvéleményt mond egy új, a meglévő nevek között nem szereplő név bejegyezhetőségéről. </a:t>
            </a:r>
          </a:p>
          <a:p>
            <a:r>
              <a:rPr lang="hu-HU" dirty="0" smtClean="0"/>
              <a:t>De emellett a munka mellett mindenkor feladata volt az is, hogy névválasztó szülőket segítse, tanácsot adjon.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2009-től az Nyelvtudományi Intézet  minden olyan nevet, amelyet bejegyzésre javasol fel kell vennie a névjegyzékbe. Ennek következménye, hogy az adható nevek száma folyamatosan  bővül. Évente ez átlag  100 új nevet jelent. Ennek köszönhetően jelenleg 2021 adható női és 1542 férfinevünk van.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folyamatosan bővülő nevek listája fölvetette azt a kérdést, hogy az új nevekről hogyan tudjuk a legfontosabb információkat közölni. A nyomtatott forma lehetetlen, hiszen havonta kellene újabb és újabb kiadványokat készíteni. </a:t>
            </a:r>
          </a:p>
          <a:p>
            <a:endParaRPr lang="hu-HU" dirty="0"/>
          </a:p>
          <a:p>
            <a:r>
              <a:rPr lang="hu-HU" dirty="0" smtClean="0"/>
              <a:t>Maradt az online forma. Az Intézet honlapján havonta frissül az anyakönyvezhető nevek listája.  Azonban ez a lista csupán a neveket tartalmazza.  Nem helyettesíti a meglévő, a nevekről részletesebb információkat is közlő népszerű névkönyveket. </a:t>
            </a:r>
          </a:p>
          <a:p>
            <a:endParaRPr lang="hu-HU" dirty="0"/>
          </a:p>
          <a:p>
            <a:r>
              <a:rPr lang="hu-HU" dirty="0" smtClean="0"/>
              <a:t>Ezért megfogalmazódott egy utónévportál igénye. Egy </a:t>
            </a:r>
            <a:r>
              <a:rPr lang="hu-HU" dirty="0"/>
              <a:t>olyan rendszer, amely könnyen kezelhető, helyettesíti a névkönyvet, és követi a havonta frissülő névlistát.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felmérés alapján a LEGINKÁBB  szerepet játszó szempontok. Közülük az eredet a </a:t>
            </a:r>
            <a:r>
              <a:rPr lang="hu-HU" dirty="0" err="1" smtClean="0"/>
              <a:t>legkevesbé</a:t>
            </a:r>
            <a:r>
              <a:rPr lang="hu-HU" dirty="0" smtClean="0"/>
              <a:t>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felmérés alapján a LEGINKÁBB  szerepet játszó szempontok. Közülük az eredet a </a:t>
            </a:r>
            <a:r>
              <a:rPr lang="hu-HU" dirty="0" err="1" smtClean="0"/>
              <a:t>legkevesbé</a:t>
            </a:r>
            <a:r>
              <a:rPr lang="hu-HU" dirty="0" smtClean="0"/>
              <a:t>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7280-AB8F-4265-8622-DD9085B139F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B183C-7AA2-46CF-9618-C143A9DC823F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2734-75EB-445D-A38A-9C5F15FF3D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3255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99FE2-DF75-41D9-86EA-351773A1CD22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A093-AEBF-4621-95C4-5309470ECB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429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EEB9-904D-4985-A5DF-353C08EE6844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0C49-E193-4DA0-B0F2-3848F22CA8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7511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FD6B-BCAB-429A-A26B-6BBE3F04E8C3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73E07-5FC7-4930-B353-7284676BA7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931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70D2-BEC1-42D9-856C-090DE4DC089F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1759-016F-4206-A1B8-12F41B64D0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0123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AE46-CD50-4E79-A8D8-7D5FB2C0C659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BE34-5806-40BD-A1AB-667D9D9ED1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9492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E76F6-5ED6-4B80-B2EA-8FB985F7EC84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F22C-4DCD-40F6-A6C8-AEC0A53BCC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2394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C1494-98FF-4055-AE3C-25CCFECFFD97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0B41A-D4AF-4EFE-BF09-E86C2B9F8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4965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092A2-16A5-4DD1-AD20-3144E42A444C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2EFEE-ABE0-4683-BC5E-A3005F782A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9183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8438-9209-4989-BD86-A114263D5318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F4A8-44DE-40B5-BAE1-00546211B2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52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871E-EAB8-4F29-ABD0-72459C43CAC4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4D50-0661-4BB9-A7F8-495A9A3E45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2496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0CFC3E-5FBF-4A63-A34E-0DE493C3A620}" type="datetimeFigureOut">
              <a:rPr lang="hu-HU"/>
              <a:pPr>
                <a:defRPr/>
              </a:pPr>
              <a:t>2013. 11. 17.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78182-0293-4B76-87AA-D4899D8687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3132138" y="0"/>
            <a:ext cx="2879725" cy="3357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1989138"/>
            <a:ext cx="10172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Kép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5373688"/>
            <a:ext cx="78740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Kép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3" y="188913"/>
            <a:ext cx="25050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ím 3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8206680" cy="266429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Az Utónévkereső portál előzményei</a:t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Raátz Judit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err="1" smtClean="0">
                <a:solidFill>
                  <a:schemeClr val="bg1"/>
                </a:solidFill>
              </a:rPr>
              <a:t>raatz.judit</a:t>
            </a:r>
            <a:r>
              <a:rPr lang="hu-HU" sz="2000" dirty="0" smtClean="0">
                <a:solidFill>
                  <a:schemeClr val="bg1"/>
                </a:solidFill>
              </a:rPr>
              <a:t>@</a:t>
            </a:r>
            <a:r>
              <a:rPr lang="hu-HU" sz="2000" dirty="0" err="1" smtClean="0">
                <a:solidFill>
                  <a:schemeClr val="bg1"/>
                </a:solidFill>
              </a:rPr>
              <a:t>nytud.mta.hu</a:t>
            </a:r>
            <a:r>
              <a:rPr lang="hu-HU" sz="2800" dirty="0" smtClean="0">
                <a:solidFill>
                  <a:schemeClr val="bg1"/>
                </a:solidFill>
              </a:rPr>
              <a:t/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MTA Nyelvtudományi Intézet</a:t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Nyelvtechnológiai és Alkalmazott Nyelvészeti Osztály</a:t>
            </a:r>
            <a:endParaRPr lang="hu-HU" altLang="hu-HU" sz="2800" dirty="0" smtClean="0">
              <a:solidFill>
                <a:schemeClr val="bg1"/>
              </a:solidFill>
            </a:endParaRPr>
          </a:p>
        </p:txBody>
      </p:sp>
      <p:sp>
        <p:nvSpPr>
          <p:cNvPr id="22530" name="AutoShape 2" descr="data:image/jpeg;base64,/9j/4AAQSkZJRgABAQAAAQABAAD/2wCEAAkGBhQSEBQUEhQWFBUVFBcUFBUVFBUXGBgXFxccFRwdHRUYHCYeFxokGRwcHy8gJCcpLCwsGiExNTAqNSYrLCkBCQoKDgwOGg8PGikkHyQpLCkpLCwpKSkpLCkpLCwsKiwpKSwpKSwpKSwpLSwpKSwsLCksLCksLCwtLCksLCwpKf/AABEIAGQB2AMBIgACEQEDEQH/xAAcAAEAAgMBAQEAAAAAAAAAAAAABQYBAwQHAgj/xABCEAACAQMDAwMBBAcFBQkBAAABAgMABBEFEiEGEzEiQVFhBxQycRUjM0JSgZFDYnKhsRYkJYLBJjRTc3R1orKzF//EABoBAQEBAQEBAQAAAAAAAAAAAAABAgQDBgX/xAAqEQEAAgEDAgQFBQAAAAAAAAAAAQIRAyExEkEEUYGhMpHB0fAFEyJxsf/aAAwDAQACEQMRAD8A9uJpmhpQM0zSsE0Gc0zWiK9jYkK6MV/EAykj8wDxW6izExyzmmaUohmmaUoGaZrBr4767tu4Z87cjP8ATzQbM0zSlAzTNKUDNM0pQM0zSlAzTNKUDNM0pQM0zSlAzTNKUDNM0pQM0zSlAzTNKUDNM0pQM0zSlAzTNKUDNM0pQM0zSlAzTNKUDNM0pQM0zSlAzTNKUDNM0pQM0zSlAzTNKUAGlBSgGlDSgxWm4vY4/wBo6Jk4G51Xn+Z81smmVAWYhQPJJAH9TSKZWGVYMODkHI58eKD5ljSRSGCup8ggMp/keK4JtCAyYJHgb22HdH4wMwtlcfQY+hFZuOnoid0e6B/O+AhDnOeUwUfJ8hlOa4Yddkt5EhvQuHIWK6QbYpGPAV1JPZlPsMlW9jn0iTES1XUtXifs2pr7Qusd4oj3HEc6ZMLn4JPML/3WOD7MeanK1XNssiMkih1YEMrDIIPkEGqvZ3radMLedma2cE20zclNoLGJ25JwBlSfI459s56eeHv011Yma7WjfHaY74+3y8loublY0LuwVVGSScAVHRXc0/MY7MR8O65kYfKxnhB9Wz/hrl023N24uJgRGObeJvGP/EYe7H2+BUze3yQxtJKwREBZmY4AAqRm2/Zxxm2/Zqj0qMfiBkPuZGL/AOTcD+QrokmVB6iqgDPJCgD+ftUFa3M96A67rW2P4SQBcSr84YEQIfyLkcjZUpZ6PFFyqDcM+tsvIc+cyPlufPmtxERw1EY4dEFyrruRlcH3Vgw/qK21qluVX8TKMfLAefzrZmqrNKUoFKUoFKUoFKUoFKUoFKUoFKUoFKUoFKUoFKUoFKUoFKUoFKUoFKUoFKUoFKUoFKUoFKUoFKUoFKUoFKUoFKUoFKClANKGlArhvNHjkJOCj+0kZ2SA4xncPP5HI9sVD9RfaBbWb9tyzyDysYB258biSADj25NdPTfWdve5ETEOvJjcYbHyOSGH5Hj3xkZx11zjLonwutGn+5NZ6fN9W2qSQzLBdYPcOLe4A2rKQM7HHiObGTgcOASuMFRJajp8c8TxTKHjdSrqfBB/0P1Fa9Z0pbmB4mJG4cMMhkcHcrqQRhlYBh9RXL0rqjz2qtJjuozwzY8d2JjG+OBwWBIx81tzo7pW/eKaSwnYu8Kh4JWOTNbk4Uk4xvQ+hvng/OPnqqJruVbOMhfQ00jEA7SAQn5eogn8xWvr3EDWd6CFNvcpHITnmC4IicHHsCVf/lPzXZ0uN815OfLTmJfcbIhgYP1J/LgV5am+K+bEzvENvRmsNcWimQYljJhmXjiSP0nIHjPn+dRlun6Su2d+bO0kKRJztnuU4Z2BGGSM+lR43An2FQWu601hPqojyDJDHNFzjEz4h9IA5Yl85+VFXvp3RltLWGBcfqo1UkZwWx6jzzy2TWqTmN3Z4qkV1M14mImPWM49OHfNMqKWdgqqCzMxAAA5JJPgAc5qEs55bz1gtBbH9njKTTD+Ik8wxnyAMORgkr+E6dfP3i7gsv7Pabq5HPqjRgscfjBDS8kZ8R45BqyVtyue00+OIYjRV9sgc/zbyf610VXtQ66tonKZZyDhjGoIBHkbiRk/lUppWrxXCbomyBwR4Kn4I9qxGpWZxEpF6zOIl20pSttFVfqjrlbGaNJIXaNlVnmVkCxqZRESyn1YBYHj5q0VV9X05J9Q7Uo3JJp8yMPoZ4hwfY+4P0FB9dS9bLaTQxCJpmmZEyrBVQyOEj3E/wAR34x7Rsaltd1f7tAZNhkbciJGpAZ3kcIqgtxkk+9UPqHpoWdrp0e8yv8ApO03ysPU+DtUfQKgCgewFWXWlkub6OGF1T7qv3mRmQSL3JMxRKUDqfwiVv5LRHf091LHd2aXQxGjKzNuZTsCkg7mHAxjJ+K49P6pmukMtpa74MkJJLKIjKAcbkTax25zgttzjxVZ0G0mX9K6a+FkdXuINhbZidSrBSRhE7mOPI3sOduanvs01RZLGKE+ia3HZmiIw6MhI5XzyOc0HZqPU0kNgbprSTKgmWDcodFDEE58NgDPHtyM1sl6oH3e2liTuNcmMRRh1BJdd59R4wiglvjafyqC+zAZXUQcso1GdFBJYBAFwoz+7g+PFfHQGkrFeX6KWKW03atkZsiJJlEzhR45bA+cKB85CydT9RCzgEhjMhLbRGrKrHCtI2C3B2orN+SmsxdRq9h98Vdy9gz7QwzgKWK7vGRgj8xUXfwzXN+3ZdEWzTb+sjMiPNOuWUgSL+GLZ9R3j5zUB027w6dqdjKCr2iT7BlmHZlid48MwG4D1DwPAyMmgmP/AOgP9xF8bRvu5UOSJ494UttzsIA8+wOauCNkA884PIwf6Hwa8jstOlj0ewvFZ51tsSyWrhTG0W4qSqbfxpywZskZPOABXrNrdLLGsiHKOodTyMqw3A4PPIoQq931vLH2SbN9txOIIGM0YLlgzIxXkorKueeRkcVtvuspIUQy2ciM10lqFMkeMygbHDjhkJOOOQQcjitPXw/WaZ/7lF/+UtfP2msFgtnbAVNQtHdj4VRKMkn2AoJ/XNVNvEJBGZCZIo9oYLzK4jByfYMw/wA6iper3N/JZRW5kkiiWYsZURSrYHGQTnJ8V0dYyDsRKOWe7tQgHJbFwjnAHnCgsfgAmoHTR/2lu/8A0Mf/ANo6Cy6N1Glw8kRVop4sdyGTG4A+GBBKuh/iBP1xXOnUskzSCzg7yRuY2leURIzqcMqHaxfaeC2AM8ZODiAnUz9RKYG4hsmjndeQjuzFA3sW5UhefHtit32SzhbI2rgJPayPHNH+8MsSrY9wR4YcHHBoJzQOq0ujLHseK4hO2W3kwGUnwQwyrKf4h9PkZ4OkPtAjvu5mNrcpGsoErL6omz6xj90EYJ9siuO2g7vUMksP4IbUQ3LDBVpWbKpnP4gu0ke23nzUb0j0bHdWGmTMShjhaOUAftoWZj22/u7wD8YLjHPAWXpbrRb6W4jWF4xBs9TkesSbihC4yoKLu5weRUdq+sRLrFujxzOeIo5O5tt4ZJEdyCuBvkZADyW424xznn6TnWPVNbdztVHt3Zj4CrFIxP5Y5qJ1zRLuXTHulaPc8g1IIUAliK4dCsudrlYlUEFRkAjPsSLr1X1M1mqMttJcbywxEyhgVQyfhblvSrHj4rXF1rDIlrJbjvJczCDIYKY22M5DqeQQEPH5exzXwmqC5/Rk6+JZGfHnBNpLkZ+hyP5VFa/0pFFqVldQ5RpbsJMi8RuezKwcqPDjHn3BP8ypzSOqe9eXFq8RhkgCsNzqe4jE4ZAOSvjJ9twFYj6vjFrLdSqYoI3ZUckN3QrFAyAeQzD0/PB8VX/tQsgJLCVNySSXaWbuhwxgnDB0z/XHxk4rp+02zaOygkhT9XaXME7xIMAxRH8IHjA4P0x9KCRvupriGIzyWT9kDc+2VGmRPJZocAcDkgMSMf03X/WcCW8E8Z7ouZEigCkLvd8kAs2AgABznxgjGeKkv0tC1v396GAp3DIT6NmMkkn2x7GqF0bokLaRbW1/GAlxLI0KyEqwJJkQAjBVim45yPGOc4oLlZ6vP3lintu1vVikiSiVCV52k7VZWK5PIwcHmpivOJtDl0u7sxaXU0kc9wImtJnD+ggszqccBAM5wPAGecH0OedUVnchVUFmJ8BQMk/kBQV/U+tUhvorUxMwkZIzNuUIkkiu6o2eSxVMgD5FdeudQm3mtYxEZPvMpiVg6qFYLv5B5I2hjx8Y96o+t6LdTaZLdIybpJBqKoUAliK4eMrKGKsVhVQVIGfn2qS168S+GjSc7J7gswVmGM28m5dwwcZypPGRn5oLRZ68Zp3SKIvFH6XuN6hN44KKPLlTwSOAcjOQRXL1j1ethGrmJpid7FUZQQiAbn9X7oLKv5uPmoWzg/RmppCnFnfbjGnO2G4UAlVA4VXX2/0287brTJb6a7kjeMRhWsFSRCVdV5mIdW/Vt3Ts3bTgxDg4oLBr3UK21m90F7qIgkwjD1KxHIY8Hg5qO/20KQx3FxbvFbyKjd5XSQIJACpkVcMo5HIDAe9VH7879NXcMoIltA1rKDk4Mbrjn3GwjxxVjvryOPQAZWADWCIM87naAKoA/eYsRig7+qeoTCII40Zzds0UckcsabGKFw2XBGNoLA4PgcHIr46ZlaAra/dniQI7JKbgTK77gWUv+LecluccA48HFZXTWW20GK5XLCfa6PzwYJCqkH4G0Y9jxV1tYre0dYowEaeQssSY87RuYJxtXAyT8n60HB051ut1PLA8TQSRruAdlYOodomKsvGFdcc88+ODX3091iLyeeOOFlWJVZZGdcSLIW7bKBk7XClgT7YPvUUnRyXkUEhZo2iubsOVJBkhe4lDxEj91uP5ZxjJrt6eQDV9TAGAEsQABgY7cooJDpHqX7/b98RmIb2QKzKx9B2n8PA5zXNpnWyTX0lp2yu1ZGSQuhWXtydptqj1cMGBz/AarnQupm30NpEGZO/OkK8eqWScxxryRnLso81z6/pM+nfcLguksVpII5HVGSQRTHbJvALd0Z9eRg5zwc5AenilBSilKGlB+a7x3MjmTPcLMZM+d+Tuz8HOal+h2cajbdvz3AD/AISDuzj+7n/KvT+pPs2gu5TKGaF2/GUAIY/O0+G8ZI8109L9BwWR3rukkwR3HxwD52qOFz7nzXFGhaLPrNT9X0LeHmIj+UxjGPP6LLVb6TP6/UhnIF9x9M20BIx+easMsoUFmICgEsScAAckk+wxUB0Qha3e4YYN3M9zyMHY2FiyPY9lUzj/AK12vk2n7Th/wi7/APKz/wDNa29A/wDclz57kmfz3muT7Sf1lvDaAndd3MUOFKg9sHuSHn2Ean+ePmuzpM7Hu4T5juWYD2CSepcH+tedvjj1ec/FCm/aWx/StkPZntQ3Ht97yP8Ap5r1SvK+r7d559SmiJzZxW5Tj+0ikW449sDYSec816bY3qzRJKhysiK6n+6wDDj24NWnf+3f4raaV8qx77/VBaMP+KagSf7OzUD4ASRuPoST/SpTXpGW1mKfiET48j255HuBk1FEdjVskALe26qG5/bWxYhfgZikJHzsPxVkrUxmMOPGYw8OqzfZ67C7IX8Jjbf+Qxgn/m/1+tT2ofZzE7lo3MQJyUwGA/L4H0qa0Lp6O1UhMlmxudvJx/kB9K4NPw963iZclNG0WzKUpSlfoOwrlbTIjMJjGndC7BLtG8L8bvOPpXVVN6p1q/jvBFZiKQLb/eGidDvcLKI2VJNwAYqeMigs2o6PBcBRPDHKEO5O4gba3yM+D9azbaVDHI8iRIkkmO46qAzY8ZPk49s1VdL64++XNulu4RXjuO/FJH+tiliCYB5GBl8+Odv54xpHWUkRvIdQZe/bsDGsUZXvRNhYzGrMd7M524zwWUfWiZWn9Cwd/wC8dmPv4x3tg34xjG/zjHFfF/oFvO26aCKRgMbnRS2P8R5xVV6m1+9s7WyaSSLvT3EcM5EBZUEiknaokySuPk7qk+n9TuJp2xMk0CMYpM27wSLJsWQEbmO9cHHgcn3xQTWmaLBbArbwxwhjuYRoqAnGMkL5OOKWOiwQu7wwxxvJzIyIFLnz6iOW5J81CdDa9NdffO8yHsXktsmxNnpjxyfUck5/yrOs65PBqVnGSn3a53x/szvWZV3AGTcAAw8cZ9LUE7Z6XFCXMUaRmRt0hRQN7fLY8n6mudunLUvI5t4i8ylZW7a7pFOMhjjLA4HB+K4NT1O4N0YbYr6LZpJNybh3JDsgG4MCoyru3pPpTjzUJPrF+mpQ2RuICZbdpjILU4DKWGAvd/D6fnNBcIdGgSEwLDGsJBUxBAEIbyNvjBrbZWMcMYjiRY0X8KIoVRnngDxzVWl1m8ivNPt5Wj/X/eBMRFw3Z2sGT1+gMGHBzjFTOs3siT2aoyhZZ2jkBTcSoheXg5G05THg+aDrv9HgnKGaGOUxnchdAxVs5yM+D9RW+4t1kUo6q6sMMrAFSPqDwaqmjX19cS3gFxCot7loEBtid2EWTLHuj2cDjHgn3xW/T+uV7N210nalsji4RDvByMo0ZOMq/sDgg8HFBK6f0xawPvht40YDAYKMqDxhf4R9BisXfStpLIZZLaF5G8u0aljxjlsZ8VG2LX1zbrOs0UDSoJI4ez3EVWG5Q8m4MxIIyVxjJwK47PrSWawvH2rBd2YkE0ZHcUMgLAgZBKOAQDn5xnFBa7LT44V2wxpGuc7UUKM/kPeuXUenbadw80MbuBgOVG7HxuHOPHGarem9Yzdu5t59hv4ZuzGqoVWXuZ7Lhcn0Y9TcnAU5xxUl0FrM11amW4ZC/elj9EZRQI3MfgsSc4zQSNpNbI7WkXaVlj3tAgAwjHbkqB7/APX6112OnxwxiOGNY0X8KIoVR78AcCqVofUj/pMKViW3vRO1u6RoryPC4TLSBz3MqNw48Mtb+p9fv477tWaxSqtsty8TIRI6ibtsqPuwGxyMj+vigsbdM2p7ubaH9d+2/Vr+swc+vj1c/NdZ0+Ptdntr2tuzt7Rs2Yxt2+MY4xVY0jq/79PGLaUIjQzGWJ4v1sUsZjUBssMD9ZnGOdvB5ONOj9Yyot5Fe4N1bPhUijK91HwsJjXLbi7kLjJwSM4oLHB01ap29lvCvZJMWI1HbJ8lePST9K6LzTIpShljSQxtvjLKCUb5XPg/Wqvr2r3trHYB5IjLPdR28+ITsHcBY7PXkEYIBOc5zx4q5UHHqGjwz7e9FHLsO5N6BtrfIz4P1rrx7e3jH0qmaf1FctBqjs8Za0lnjhxFgYiiEoLDf6ic4I48Vx6P11OnbTUdkX3lEe1u0Q9g9xAwR1LHa4J9yM/TyRlaU6Rsw+4W0IOd3CALuznds/DuzznGa7r/AE2KdNk0aSrnO2RQwz4zg+9Vu1vL6W1hnE0CKbVZnPYZmaRgZNqr3AEVV2jOSSSfGK+OktRvrm3trl5IWSZT3I1h2MmdwDK5kIIBAyuMmglbSysrSdEjSGKeYNsAA7jqnqYA+do+PFSt5ZpKjRyosiMMMrAFSPqD5rzTpvqKe5UTGaCO7mka3UiwdgQhYKGlD8LwTjdxnxnzc5/vrdnEkUAWHdcu0e8GTAGIwXXaoKuSW9mXHvgJYadH2uz207Wzt9vaNmzGNu3xtxxiuFek7MCMC1gAiJaICJcISQxK8ek5wePioLpDWru7juZjJH2AXS0f7uVZyvmQrvPoyMAcE85xio3Quqbu6toWW7hS4nVikbWUva3AMQDLvxnA85P0B8UF51DR4Zyhmijl7bbk3oG2t8rnweBz9K+7DTYoF2QxpEpYsVRQoLHycD3PzVX6s1S+t7e5ukeOOOJFaOGSHe54UEs6yAAZJ4AzxUnoEl23beaSKSKWFXASFo3SRgrcnewZcbh7HOPOeA6R0raYkX7rDiUgyjtriQg7gWGPUcknn5padK2kTBo7aFGX8JWJAV/Ljj+VStKK4NT0G3uSpuIIpiudhkRW25+Mjj2rXZ9MWsLl4raFHKlS6xqG2nyN2M4qTpQc1hpsUCbIY0iTJbaihRk+Tge5rVFodusryrDGskgIkkCKGcHzubya7qUETH0pZqgRbWAIr9xVEShQ4/eC4wG4812ajpkVwnbnjSVMglJFDLkeODxXVSg+LeBUVURQqqAqqBgADgAD2FK+xSgUoaUCsVhwfY4/lmo+XRRJ+3dpl94zhYjyfxRr+Pg+GJHGcZoIy9b9IntRn/dM/r5R4mwf2Ube6Ej1uOMelTkkixkhR7AAfkAB/pWi9v4oE3SusaDCgsQBn2AHufgDmoC4t5dR9Lq0FkfxK25J7kfBXzDCffOHbGMKPJGjQF+/XrX5/YRK0FlyfXkjuzAfDEBVPuFz8GtvUc5s7gXaqWR4mikUfxKCyflkjb4/1qyeiKP92ONF+iqqgf0AAqqpaHVJRLJuWzjz2F5UzsQVMh9wgB9Pz5ry1N4xHPZ600euJtPEb+vaPX/N3f0ZozQ2n64ZlnZp5wR+/JyQR48YBGPmuLpKT7nM+nScBN0tkxz67cnJTOOXiY4PuQQfmpLRr5on+63By4/YyHxMg+v8YHkefeuvW9ES5jCsWR0YPFKhxJFIPDKf6gg8EEggg1rTmOnZm+rOrabzzMmu6QLmHZuMbqwkikHmOVeVYD3weCPBBIPBrXpGslz2p1EVwv448+lwP34mP44z5+VzhgDXJadQPCe1fhYm8LcDi3l+u4/sX+Uc+/pLVL32nRzKBIobB3KeVZG/iV1IZG/vKQa2w6aVx29m6f2rOMcCRVJzknlgASPb+VdSZwM4z748UV9UpSgVWnP/ABpeDj7gy52ttz31bG7GM4BOM5xVlpQVO+0+NdatZUjw7wXAldUPOO329zAYz+0wTycfQVzdT26nWdMbZuKifewjJxlV7e5gMD1b8Z8HNXWmaJhR/tRzjTyAzbNRhlbajMVRM7mO0HAGR/Wpr/amN544oA8jyH1OI3CIi5YlnYBc44CjnJHsKns0zQec9D6zHajUe/3ELahcSoBDMzOhwAVCqSwOD4qS6whku9K76oyTRsl5boyguhjbcoKjPqKeQPkjn3umaUMK/wBGlpIpLp1ZHupDJsYYZEUdqNDkAghVyR8sfmoXUoW/2jtW2ttFnIpba20MWkIBbGAce1XqlBTusg0d9p1yUdoYWnSZkUts7yoqsVUFtuVOSBge+K7H1JLu6tfu+6RIXeaSUKRGuYniVdzAbmJfOFzgKc44zZaUFF6Y12KCfUhLvTfetIhMMuHXtImVIX1epCOPp8iuSPpeW/8A0nO6tALyNIbYSAqxSMZDvHyVDMF88gZ4Ga9FzShhT+mOqo4rWOC7D288KLC8bRud3bXaDGygiUEAH0k+ajE0l1tNYu5EeNr1X7cJBLhEjaOPKqMh3LE7fbI+teh5pQwjF0iB7hLwIDL2tiyYOe2x3eD4OMjPBwSPyo/TmovDo0ioHSaS5mijzHIChnmO2QrjIVUbuZ9gK9Lpmg85616WFpBBcWjTE2csTJAXklDgHYQuQzRkoSCFwpHkZAImbeXfrQkUNsbTRhijgZafeAcgYbac7TzVtpQwrL2MUesRyIm2SW1mErKrYYh4imSBt3YEnnkhfoK4tcgQ65YMY8kQz7n7ZIBOO1l8YznfjJ4yfmrnSgpn2jgltOwGbbqEUjbVZsIqsCx2g4UFhkn5q50rFFeeaU3+664MMC09yyAo4LBoBGpUEeoF1IGPirFYadFLpMMdymY/ukQkVlORtiGeMZDD+uRVizSiK5oj40eLIYFbIAgqwYFYtpG0jOQQRitX2agrpVqGBUpHhgwKkEMxIIIzVopQecfZ3rUNvpuy4Eiss0snbMExYgydxSFCZPsQBWeq+oXuooLbbJbrdZe4kaN8xW2eEOAR3ZAPAPGce9ejZpmhhW9O1qEq8FtG6wW8HqkMcioBtIVE3ANI2ASSMjjyS3EH0X1HBb6VbrOJO5CnMX3eZpAyscYTZ9Rz4+tegUzQU/riZ5dEnJjYSSwgiMKxYF2UhcYzuA4P1BqwaAf90t+CP1EXBBBHoHBB5B+lSFKKUpSgUpSgUpSgUpSgClBSgUoaUCtNzb71wHdOc5QgH8uQa3Vgig44NHiR+4E3Sc4kctI4B8hWckov91cD6Vpm6gjziPdO2cbYRv58cvnYv/Mwrqk02Nl2uiuM5AkG/BHv68810AYqbtx0Rzv7fnsgTokl0Q17t7YIZbVCWTI5zK/HeIP7uAv+Lg1PAVmlIjC31JvzxHEdo/Pm5r/T0mTZIMjORyQQR4II5BHzXFE88HDhriMDiRQO6o/vp+//AIl545HvUtSpNc7vGY7uaG8jlBVWVuPUh84P8SHkfzFc8WhxxkdkvCMg7I2xHx7CI5RAfJ2gZ967JrZXxvVWwcjcoOD881hLZQcjOf8AG5H9Ccf5Vd13bFUj3z/IV9UpVUpSlApSlApSlApSlApSlApWKzQKUpQKUpQKUpQKUpQKUpQKUpQKUpQKUpQKUpQKUpQKUpQKUpQKUpQKUpQKUpQYrNKUAUoKUA0pSgxWaxSgVmsUoM1ilKDJpWKUGaxSlBmlKUA0NYpQZNKxSgzSsUoFZpSgxWaxSgzSlKBSsUoM0rFKDNKUoFKxSgzSsUoFZrFKDNKUoBpSlApWKUGaxSlBmlYpQZpWKUGaUpQKVilBmlYpQZpSlArFKU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69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artalom helye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Nyelvművelő és Nyelvi Tanácsadó Kutatócsoport feladata:</a:t>
            </a:r>
          </a:p>
          <a:p>
            <a:endParaRPr lang="hu-HU" b="1" dirty="0" smtClean="0"/>
          </a:p>
          <a:p>
            <a:pPr lvl="1"/>
            <a:r>
              <a:rPr lang="hu-HU" dirty="0" smtClean="0"/>
              <a:t>Névkérelmek szakvéleményezése</a:t>
            </a:r>
          </a:p>
          <a:p>
            <a:pPr lvl="1"/>
            <a:r>
              <a:rPr lang="hu-HU" dirty="0" smtClean="0"/>
              <a:t> A névválasztás segítése, tanácsadás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69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Diagram 7"/>
          <p:cNvGraphicFramePr/>
          <p:nvPr/>
        </p:nvGraphicFramePr>
        <p:xfrm>
          <a:off x="1259632" y="1804987"/>
          <a:ext cx="6768751" cy="392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3600" dirty="0" smtClean="0"/>
              <a:t>Az adható nevek bővülés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351"/>
            <a:ext cx="9169400" cy="136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hu-HU" sz="3600" dirty="0" smtClean="0"/>
              <a:t>Hogyan jeleníthető meg az információ az új névről?</a:t>
            </a:r>
            <a:endParaRPr lang="hu-HU" sz="3600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/>
          <a:lstStyle/>
          <a:p>
            <a:r>
              <a:rPr lang="hu-HU" dirty="0" smtClean="0"/>
              <a:t>Nyomtatott forma?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Online?</a:t>
            </a:r>
          </a:p>
          <a:p>
            <a:pPr>
              <a:buNone/>
            </a:pPr>
            <a:r>
              <a:rPr lang="hu-HU" sz="2800" dirty="0" smtClean="0"/>
              <a:t>http://www.nytud.hu/oszt/nyelvmuvelo/utonevek/</a:t>
            </a:r>
          </a:p>
          <a:p>
            <a:endParaRPr lang="hu-HU" dirty="0" smtClean="0"/>
          </a:p>
          <a:p>
            <a:r>
              <a:rPr lang="hu-HU" b="1" dirty="0" smtClean="0"/>
              <a:t>UTÓNÉVKERESŐ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smtClean="0"/>
              <a:t>Igen, de milyen adatokat tartalmazzon? </a:t>
            </a:r>
          </a:p>
          <a:p>
            <a:pPr>
              <a:buNone/>
            </a:pPr>
            <a:r>
              <a:rPr lang="hu-HU" dirty="0" smtClean="0"/>
              <a:t>		- névadás segítése</a:t>
            </a:r>
          </a:p>
          <a:p>
            <a:pPr>
              <a:buNone/>
            </a:pPr>
            <a:r>
              <a:rPr lang="hu-HU" dirty="0" smtClean="0"/>
              <a:t>		- előzetes kutatások (2010. és 2012.)</a:t>
            </a:r>
          </a:p>
          <a:p>
            <a:pPr>
              <a:buNone/>
            </a:pPr>
            <a:r>
              <a:rPr lang="hu-HU" b="1" dirty="0" smtClean="0"/>
              <a:t>		</a:t>
            </a:r>
          </a:p>
          <a:p>
            <a:pPr>
              <a:buNone/>
            </a:pP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69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Cím 1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hu-HU" sz="4000" dirty="0" smtClean="0"/>
              <a:t>A kutatás alapkérdése</a:t>
            </a:r>
            <a:endParaRPr lang="hu-HU" sz="40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dirty="0" smtClean="0"/>
              <a:t>Milyen szempontokat vesznek figyelembe a szülők a névválasztáskor?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000" smtClean="0"/>
              <a:t>	Raátz </a:t>
            </a:r>
            <a:r>
              <a:rPr lang="hu-HU" sz="2000" dirty="0" smtClean="0"/>
              <a:t>Judit  2012. A mai keresztnévadás kulturális reprezentációjának vizsgálata. </a:t>
            </a:r>
            <a:r>
              <a:rPr lang="hu-HU" sz="2000" dirty="0" err="1" smtClean="0"/>
              <a:t>In</a:t>
            </a:r>
            <a:r>
              <a:rPr lang="hu-HU" sz="2000" dirty="0" smtClean="0"/>
              <a:t>: Balázs Géza – Veszelszki Ágnes (szerk.) Nyelv és kultúra, kulturális nyelvészet. Magyar szemiotikai tanulmányok 25-26. kötet. 308‑314.</a:t>
            </a:r>
          </a:p>
          <a:p>
            <a:pPr>
              <a:buNone/>
            </a:pPr>
            <a:endParaRPr lang="hu-HU" sz="18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69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Cím 1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hu-HU" sz="4000" dirty="0" smtClean="0"/>
              <a:t>A kutatás eredményei</a:t>
            </a:r>
            <a:endParaRPr lang="hu-HU" sz="4000" dirty="0"/>
          </a:p>
        </p:txBody>
      </p:sp>
      <p:sp>
        <p:nvSpPr>
          <p:cNvPr id="15" name="Tartalom helye 1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b="1" dirty="0" smtClean="0"/>
              <a:t>A név  hangzása </a:t>
            </a:r>
            <a:r>
              <a:rPr lang="hu-HU" dirty="0" smtClean="0"/>
              <a:t>(97%-nak meghatározó)</a:t>
            </a:r>
          </a:p>
          <a:p>
            <a:r>
              <a:rPr lang="hu-HU" b="1" dirty="0" smtClean="0"/>
              <a:t>Jelentése  </a:t>
            </a:r>
            <a:r>
              <a:rPr lang="hu-HU" dirty="0" smtClean="0"/>
              <a:t>(64,2%-nak fontos)</a:t>
            </a:r>
          </a:p>
          <a:p>
            <a:r>
              <a:rPr lang="hu-HU" b="1" dirty="0" smtClean="0"/>
              <a:t>Gyakorisága </a:t>
            </a:r>
            <a:r>
              <a:rPr lang="hu-HU" dirty="0" smtClean="0"/>
              <a:t>(84,8% egyedi vagy ritka nevet szeretne)</a:t>
            </a:r>
          </a:p>
          <a:p>
            <a:r>
              <a:rPr lang="hu-HU" b="1" dirty="0" smtClean="0"/>
              <a:t>Névnap</a:t>
            </a:r>
            <a:r>
              <a:rPr lang="hu-HU" dirty="0" smtClean="0"/>
              <a:t> (69,4%-nak fontos, hogy legyen névnapja a névnek)</a:t>
            </a:r>
          </a:p>
          <a:p>
            <a:r>
              <a:rPr lang="hu-HU" b="1" dirty="0" smtClean="0"/>
              <a:t>Eredete </a:t>
            </a:r>
            <a:r>
              <a:rPr lang="hu-HU" dirty="0" smtClean="0"/>
              <a:t>(75,8%-nak mindegy)</a:t>
            </a:r>
            <a:endParaRPr lang="hu-HU" b="1" dirty="0" smtClean="0"/>
          </a:p>
          <a:p>
            <a:r>
              <a:rPr lang="hu-HU" dirty="0" smtClean="0"/>
              <a:t>Egyéb, szubjektív szempontok: öröklés, tiszteleti névadás stb. </a:t>
            </a:r>
            <a:r>
              <a:rPr lang="hu-HU" sz="2800" dirty="0" smtClean="0"/>
              <a:t>(Raátz 2012)</a:t>
            </a:r>
          </a:p>
          <a:p>
            <a:pPr>
              <a:buNone/>
            </a:pPr>
            <a:endParaRPr lang="hu-HU" sz="18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69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églalap 12"/>
          <p:cNvSpPr/>
          <p:nvPr/>
        </p:nvSpPr>
        <p:spPr>
          <a:xfrm rot="10800000" flipV="1">
            <a:off x="671513" y="950913"/>
            <a:ext cx="7800975" cy="46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3000">
                <a:srgbClr val="A32936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7824788" y="6218238"/>
            <a:ext cx="1114425" cy="595312"/>
            <a:chOff x="176470" y="5896650"/>
            <a:chExt cx="1619672" cy="864096"/>
          </a:xfrm>
        </p:grpSpPr>
        <p:sp>
          <p:nvSpPr>
            <p:cNvPr id="12" name="Téglalap 11"/>
            <p:cNvSpPr/>
            <p:nvPr/>
          </p:nvSpPr>
          <p:spPr>
            <a:xfrm>
              <a:off x="176470" y="5896650"/>
              <a:ext cx="161967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u-HU"/>
            </a:p>
          </p:txBody>
        </p:sp>
        <p:pic>
          <p:nvPicPr>
            <p:cNvPr id="3078" name="Kép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95" y="5994973"/>
              <a:ext cx="1315821" cy="666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A keresztnév és a családnév egymáshoz való viszonya</a:t>
            </a:r>
            <a:b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hu-HU" sz="3600" dirty="0"/>
          </a:p>
        </p:txBody>
      </p:sp>
      <p:pic>
        <p:nvPicPr>
          <p:cNvPr id="11" name="Diagram 13"/>
          <p:cNvPicPr>
            <a:picLocks noGrp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700808"/>
            <a:ext cx="612067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8"/>
          <p:cNvSpPr/>
          <p:nvPr/>
        </p:nvSpPr>
        <p:spPr>
          <a:xfrm>
            <a:off x="6300192" y="5949280"/>
            <a:ext cx="13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(Raátz 2012)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utónévportált készítői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MTA Nyelvtudományi Intézet:</a:t>
            </a:r>
          </a:p>
          <a:p>
            <a:pPr>
              <a:buNone/>
            </a:pPr>
            <a:r>
              <a:rPr lang="hu-HU" dirty="0" smtClean="0"/>
              <a:t>		Raátz Judit </a:t>
            </a:r>
            <a:r>
              <a:rPr lang="hu-HU" dirty="0" smtClean="0">
                <a:sym typeface="Symbol"/>
              </a:rPr>
              <a:t> Sass Bálint</a:t>
            </a:r>
          </a:p>
          <a:p>
            <a:r>
              <a:rPr lang="hu-HU" dirty="0" smtClean="0">
                <a:sym typeface="Symbol"/>
              </a:rPr>
              <a:t>Az adatok rögzítésében, kódolásában az ELTE BTK hallgatói vettek részt:</a:t>
            </a:r>
          </a:p>
          <a:p>
            <a:pPr>
              <a:buNone/>
            </a:pPr>
            <a:r>
              <a:rPr lang="hu-HU" dirty="0" smtClean="0"/>
              <a:t>	Bácsi Enikő, Császár Judit, Fehér Adrienn, Földes Eszter, Holecz Margit, Katona Ágnes, Somlai Marcell, Stári Eszter, Szűcs Ágnes, Tóth Bianka, Ürmös Petra, Zsigmond Anita</a:t>
            </a:r>
          </a:p>
          <a:p>
            <a:endParaRPr lang="hu-HU" dirty="0" smtClean="0">
              <a:sym typeface="Symbol"/>
            </a:endParaRPr>
          </a:p>
          <a:p>
            <a:endParaRPr lang="hu-HU" dirty="0" smtClean="0">
              <a:sym typeface="Symbol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sablon_02</Template>
  <TotalTime>289</TotalTime>
  <Words>368</Words>
  <Application>Microsoft Office PowerPoint</Application>
  <PresentationFormat>Diavetítés a képernyőre (4:3 oldalarány)</PresentationFormat>
  <Paragraphs>55</Paragraphs>
  <Slides>8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sablon_02</vt:lpstr>
      <vt:lpstr> Az Utónévkereső portál előzményei Raátz Judit raatz.judit@nytud.mta.hu MTA Nyelvtudományi Intézet Nyelvtechnológiai és Alkalmazott Nyelvészeti Osztály</vt:lpstr>
      <vt:lpstr>2. dia</vt:lpstr>
      <vt:lpstr>Az adható nevek bővülés</vt:lpstr>
      <vt:lpstr>Hogyan jeleníthető meg az információ az új névről?</vt:lpstr>
      <vt:lpstr>A kutatás alapkérdése</vt:lpstr>
      <vt:lpstr>A kutatás eredményei</vt:lpstr>
      <vt:lpstr>A keresztnév és a családnév egymáshoz való viszonya </vt:lpstr>
      <vt:lpstr>Az utónévportált készítői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Kazda Tünde</dc:creator>
  <cp:lastModifiedBy>Judit</cp:lastModifiedBy>
  <cp:revision>9</cp:revision>
  <dcterms:created xsi:type="dcterms:W3CDTF">2013-10-03T18:23:21Z</dcterms:created>
  <dcterms:modified xsi:type="dcterms:W3CDTF">2013-11-17T16:54:54Z</dcterms:modified>
</cp:coreProperties>
</file>