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63" r:id="rId4"/>
    <p:sldId id="264" r:id="rId5"/>
    <p:sldId id="293" r:id="rId6"/>
    <p:sldId id="272" r:id="rId7"/>
    <p:sldId id="281" r:id="rId8"/>
    <p:sldId id="282" r:id="rId9"/>
    <p:sldId id="283" r:id="rId10"/>
    <p:sldId id="297" r:id="rId11"/>
    <p:sldId id="275" r:id="rId12"/>
    <p:sldId id="284" r:id="rId13"/>
    <p:sldId id="285" r:id="rId14"/>
    <p:sldId id="286" r:id="rId15"/>
    <p:sldId id="295" r:id="rId16"/>
    <p:sldId id="276" r:id="rId17"/>
    <p:sldId id="287" r:id="rId18"/>
    <p:sldId id="288" r:id="rId19"/>
    <p:sldId id="289" r:id="rId20"/>
    <p:sldId id="296" r:id="rId21"/>
    <p:sldId id="280" r:id="rId22"/>
    <p:sldId id="260" r:id="rId23"/>
    <p:sldId id="257" r:id="rId24"/>
    <p:sldId id="261" r:id="rId25"/>
    <p:sldId id="279" r:id="rId2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2544" y="-7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1989138"/>
            <a:ext cx="101727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 userDrawn="1"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 userDrawn="1"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 mintájának szerkesztése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325" y="5352349"/>
            <a:ext cx="939351" cy="1245003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988" y="188640"/>
            <a:ext cx="4002024" cy="157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447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2128"/>
          </a:xfrm>
        </p:spPr>
        <p:txBody>
          <a:bodyPr/>
          <a:lstStyle>
            <a:lvl1pPr>
              <a:defRPr>
                <a:solidFill>
                  <a:srgbClr val="8A0000"/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grpSp>
        <p:nvGrpSpPr>
          <p:cNvPr id="6" name="Csoportba foglalás 5"/>
          <p:cNvGrpSpPr/>
          <p:nvPr userDrawn="1"/>
        </p:nvGrpSpPr>
        <p:grpSpPr>
          <a:xfrm>
            <a:off x="0" y="980728"/>
            <a:ext cx="9169400" cy="7015162"/>
            <a:chOff x="0" y="950913"/>
            <a:chExt cx="9169400" cy="7015162"/>
          </a:xfrm>
        </p:grpSpPr>
        <p:sp>
          <p:nvSpPr>
            <p:cNvPr id="8" name="Téglalap 7"/>
            <p:cNvSpPr/>
            <p:nvPr/>
          </p:nvSpPr>
          <p:spPr>
            <a:xfrm rot="10800000" flipV="1">
              <a:off x="671513" y="950913"/>
              <a:ext cx="7800975" cy="46037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43000">
                  <a:srgbClr val="A32936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/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488113"/>
              <a:ext cx="9169400" cy="1477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Csoportba foglalás 1"/>
            <p:cNvGrpSpPr>
              <a:grpSpLocks/>
            </p:cNvGrpSpPr>
            <p:nvPr/>
          </p:nvGrpSpPr>
          <p:grpSpPr bwMode="auto">
            <a:xfrm>
              <a:off x="7824788" y="6218238"/>
              <a:ext cx="1114425" cy="595312"/>
              <a:chOff x="176470" y="5896650"/>
              <a:chExt cx="1619672" cy="864096"/>
            </a:xfrm>
          </p:grpSpPr>
          <p:sp>
            <p:nvSpPr>
              <p:cNvPr id="10" name="Téglalap 9"/>
              <p:cNvSpPr/>
              <p:nvPr/>
            </p:nvSpPr>
            <p:spPr>
              <a:xfrm>
                <a:off x="176470" y="5896650"/>
                <a:ext cx="1619672" cy="8640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/>
              </a:p>
            </p:txBody>
          </p:sp>
          <p:pic>
            <p:nvPicPr>
              <p:cNvPr id="11" name="Kép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8395" y="5994973"/>
                <a:ext cx="1315821" cy="6663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2" name="Kép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46" y="6338287"/>
            <a:ext cx="397667" cy="52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4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30410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8A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3m_TEq2E4c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INNET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259632" y="3284984"/>
            <a:ext cx="6400800" cy="1752600"/>
          </a:xfrm>
        </p:spPr>
        <p:txBody>
          <a:bodyPr/>
          <a:lstStyle/>
          <a:p>
            <a:r>
              <a:rPr lang="hu-HU" dirty="0" smtClean="0"/>
              <a:t>Az interaktív </a:t>
            </a:r>
            <a:r>
              <a:rPr lang="hu-HU" dirty="0" smtClean="0"/>
              <a:t>térkép </a:t>
            </a:r>
          </a:p>
          <a:p>
            <a:r>
              <a:rPr lang="hu-HU" sz="2000" dirty="0" err="1" smtClean="0"/>
              <a:t>Duray</a:t>
            </a:r>
            <a:r>
              <a:rPr lang="hu-HU" sz="2000" dirty="0" smtClean="0"/>
              <a:t> Zsuzsa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4799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Afrika – a </a:t>
            </a:r>
            <a:r>
              <a:rPr lang="hu-HU" dirty="0" err="1" smtClean="0"/>
              <a:t>taa</a:t>
            </a:r>
            <a:r>
              <a:rPr lang="hu-HU" dirty="0" smtClean="0"/>
              <a:t> nyelv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819073" y="908720"/>
            <a:ext cx="8087279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Most nézzünk meg egy afrikai nyelvet!</a:t>
            </a:r>
          </a:p>
          <a:p>
            <a:endParaRPr lang="hu-HU" dirty="0" smtClean="0"/>
          </a:p>
          <a:p>
            <a:r>
              <a:rPr lang="hu-HU" dirty="0" smtClean="0"/>
              <a:t>Válasszuk ki például a </a:t>
            </a:r>
            <a:r>
              <a:rPr lang="hu-HU" dirty="0" err="1" smtClean="0"/>
              <a:t>taa</a:t>
            </a:r>
            <a:r>
              <a:rPr lang="hu-HU" dirty="0" smtClean="0"/>
              <a:t> nyelvet, amit Namíbiában 500-an, Botswanában</a:t>
            </a:r>
          </a:p>
          <a:p>
            <a:r>
              <a:rPr lang="hu-HU" dirty="0" smtClean="0"/>
              <a:t>4000-en beszélnek, tehát veszélyeztetett nyelv</a:t>
            </a:r>
          </a:p>
          <a:p>
            <a:endParaRPr lang="hu-HU" dirty="0"/>
          </a:p>
          <a:p>
            <a:r>
              <a:rPr lang="hu-HU" dirty="0" smtClean="0"/>
              <a:t>A nyelvészek körében ez a nyelv fonémagazdagságáról híres. 5 </a:t>
            </a:r>
            <a:r>
              <a:rPr lang="hu-HU" dirty="0" err="1" smtClean="0"/>
              <a:t>csettintőhangot</a:t>
            </a:r>
            <a:endParaRPr lang="hu-HU" dirty="0" smtClean="0"/>
          </a:p>
          <a:p>
            <a:r>
              <a:rPr lang="hu-HU" dirty="0"/>
              <a:t>i</a:t>
            </a:r>
            <a:r>
              <a:rPr lang="hu-HU" dirty="0" smtClean="0"/>
              <a:t>s tartalmaz</a:t>
            </a:r>
          </a:p>
          <a:p>
            <a:endParaRPr lang="hu-HU" dirty="0"/>
          </a:p>
          <a:p>
            <a:r>
              <a:rPr lang="hu-HU" dirty="0" smtClean="0"/>
              <a:t>Ha itt a filmfelvevőre kattintunk, akkor egy </a:t>
            </a:r>
            <a:r>
              <a:rPr lang="hu-HU" dirty="0" err="1" smtClean="0"/>
              <a:t>taa</a:t>
            </a:r>
            <a:r>
              <a:rPr lang="hu-HU" dirty="0" smtClean="0"/>
              <a:t> nyelven beszélő hölgy meséjét</a:t>
            </a:r>
          </a:p>
          <a:p>
            <a:r>
              <a:rPr lang="hu-HU" dirty="0"/>
              <a:t>h</a:t>
            </a:r>
            <a:r>
              <a:rPr lang="hu-HU" dirty="0" smtClean="0"/>
              <a:t>allgathatjuk meg. Hallgassunk bele a mesébe!</a:t>
            </a:r>
          </a:p>
          <a:p>
            <a:endParaRPr lang="hu-HU" dirty="0"/>
          </a:p>
          <a:p>
            <a:r>
              <a:rPr lang="hu-HU" dirty="0" smtClean="0"/>
              <a:t>Éppen a </a:t>
            </a:r>
            <a:r>
              <a:rPr lang="hu-HU" dirty="0" err="1" smtClean="0"/>
              <a:t>csettintőhangokra</a:t>
            </a:r>
            <a:r>
              <a:rPr lang="hu-HU" dirty="0" smtClean="0"/>
              <a:t> épül a kérdőjel alatt meghúzódó feladat. Az itt megjelenő</a:t>
            </a:r>
          </a:p>
          <a:p>
            <a:r>
              <a:rPr lang="hu-HU" dirty="0" smtClean="0"/>
              <a:t>állatnevek mind </a:t>
            </a:r>
            <a:r>
              <a:rPr lang="hu-HU" dirty="0" err="1" smtClean="0"/>
              <a:t>csettintőhangokat</a:t>
            </a:r>
            <a:r>
              <a:rPr lang="hu-HU" dirty="0" smtClean="0"/>
              <a:t> tartalmaznak. Ezek jelölésével ismerkedhetünk </a:t>
            </a:r>
          </a:p>
          <a:p>
            <a:r>
              <a:rPr lang="hu-HU" dirty="0"/>
              <a:t>m</a:t>
            </a:r>
            <a:r>
              <a:rPr lang="hu-HU" dirty="0" smtClean="0"/>
              <a:t>eg itt és meg is hallgathatjuk őket. A feladat </a:t>
            </a:r>
            <a:r>
              <a:rPr lang="hu-HU" dirty="0" smtClean="0"/>
              <a:t>az</a:t>
            </a:r>
            <a:r>
              <a:rPr lang="hu-HU" dirty="0" smtClean="0"/>
              <a:t>, hogy kitaláljuk melyik állatnevet</a:t>
            </a:r>
          </a:p>
          <a:p>
            <a:r>
              <a:rPr lang="hu-HU" dirty="0" smtClean="0"/>
              <a:t>halljuk a lejátszásban.</a:t>
            </a:r>
          </a:p>
          <a:p>
            <a:endParaRPr lang="hu-HU" dirty="0"/>
          </a:p>
          <a:p>
            <a:r>
              <a:rPr lang="hu-HU" dirty="0" smtClean="0"/>
              <a:t>A megoldást itt is a szürke mező rejti.</a:t>
            </a:r>
          </a:p>
          <a:p>
            <a:endParaRPr lang="hu-HU" dirty="0"/>
          </a:p>
          <a:p>
            <a:r>
              <a:rPr lang="hu-HU" dirty="0" smtClean="0"/>
              <a:t>Kapcsolódás: </a:t>
            </a:r>
            <a:r>
              <a:rPr lang="hu-HU" dirty="0" smtClean="0"/>
              <a:t>innen </a:t>
            </a:r>
            <a:r>
              <a:rPr lang="hu-HU" dirty="0" smtClean="0"/>
              <a:t>átugorhatunk a Tudástárnak a nyelv hangjairól szóló fejezetére, ahol</a:t>
            </a:r>
          </a:p>
          <a:p>
            <a:r>
              <a:rPr lang="hu-HU" dirty="0" smtClean="0"/>
              <a:t>Miriam </a:t>
            </a:r>
            <a:r>
              <a:rPr lang="hu-HU" dirty="0" err="1" smtClean="0"/>
              <a:t>Makeba</a:t>
            </a:r>
            <a:r>
              <a:rPr lang="hu-HU" dirty="0" smtClean="0"/>
              <a:t> énekel nekünk </a:t>
            </a:r>
            <a:r>
              <a:rPr lang="hu-HU" dirty="0" err="1" smtClean="0"/>
              <a:t>taa</a:t>
            </a:r>
            <a:r>
              <a:rPr lang="hu-HU" dirty="0"/>
              <a:t> nyelven: </a:t>
            </a:r>
            <a:endParaRPr lang="hu-HU" dirty="0" smtClean="0"/>
          </a:p>
          <a:p>
            <a:r>
              <a:rPr lang="hu-HU" dirty="0" smtClean="0">
                <a:hlinkClick r:id="rId2"/>
              </a:rPr>
              <a:t>https</a:t>
            </a:r>
            <a:r>
              <a:rPr lang="hu-HU" dirty="0">
                <a:hlinkClick r:id="rId2"/>
              </a:rPr>
              <a:t>://</a:t>
            </a:r>
            <a:r>
              <a:rPr lang="hu-HU" dirty="0" smtClean="0">
                <a:hlinkClick r:id="rId2"/>
              </a:rPr>
              <a:t>www.youtube.com/watch?v=3m_TEq2E4cs</a:t>
            </a:r>
            <a:endParaRPr lang="hu-HU" dirty="0" smtClean="0"/>
          </a:p>
          <a:p>
            <a:endParaRPr lang="hu-HU" dirty="0" smtClean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41104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Afrika – a </a:t>
            </a:r>
            <a:r>
              <a:rPr lang="hu-HU" dirty="0" err="1" smtClean="0"/>
              <a:t>taa</a:t>
            </a:r>
            <a:r>
              <a:rPr lang="hu-HU" dirty="0" smtClean="0"/>
              <a:t> nyelv</a:t>
            </a:r>
            <a:endParaRPr lang="hu-H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44" y="1268760"/>
            <a:ext cx="7272808" cy="516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Egyenes összekötő nyíllal 3"/>
          <p:cNvCxnSpPr/>
          <p:nvPr/>
        </p:nvCxnSpPr>
        <p:spPr>
          <a:xfrm flipV="1">
            <a:off x="4296091" y="4725144"/>
            <a:ext cx="28803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737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</a:t>
            </a:r>
            <a:r>
              <a:rPr lang="hu-HU" dirty="0" err="1" smtClean="0"/>
              <a:t>taa</a:t>
            </a:r>
            <a:r>
              <a:rPr lang="hu-HU" dirty="0" smtClean="0"/>
              <a:t> nyelv- mese</a:t>
            </a:r>
            <a:endParaRPr lang="hu-H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7800036" cy="524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779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</a:t>
            </a:r>
            <a:r>
              <a:rPr lang="hu-HU" dirty="0" err="1" smtClean="0"/>
              <a:t>taa</a:t>
            </a:r>
            <a:r>
              <a:rPr lang="hu-HU" dirty="0" smtClean="0"/>
              <a:t> nyelv - </a:t>
            </a:r>
            <a:r>
              <a:rPr lang="hu-HU" dirty="0" err="1"/>
              <a:t>c</a:t>
            </a:r>
            <a:r>
              <a:rPr lang="hu-HU" dirty="0" err="1" smtClean="0"/>
              <a:t>settintőhangok</a:t>
            </a:r>
            <a:endParaRPr lang="hu-H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10118"/>
            <a:ext cx="7560840" cy="532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712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</a:t>
            </a:r>
            <a:r>
              <a:rPr lang="hu-HU" dirty="0" err="1" smtClean="0"/>
              <a:t>taa</a:t>
            </a:r>
            <a:r>
              <a:rPr lang="hu-HU" dirty="0" smtClean="0"/>
              <a:t> nyelv – Miriam </a:t>
            </a:r>
            <a:r>
              <a:rPr lang="hu-HU" dirty="0" err="1" smtClean="0"/>
              <a:t>Makeba</a:t>
            </a:r>
            <a:r>
              <a:rPr lang="hu-HU" dirty="0" smtClean="0"/>
              <a:t> dala</a:t>
            </a:r>
            <a:endParaRPr lang="hu-H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43117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560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Amerika – a </a:t>
            </a:r>
            <a:r>
              <a:rPr lang="hu-HU" dirty="0" err="1" smtClean="0"/>
              <a:t>chontal</a:t>
            </a:r>
            <a:r>
              <a:rPr lang="hu-HU" dirty="0" smtClean="0"/>
              <a:t> nyelv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611560" y="1340768"/>
            <a:ext cx="8558112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Utazzunk el Amerikába és kattintsunk rá a Mexikóban beszélt </a:t>
            </a:r>
            <a:r>
              <a:rPr lang="hu-HU" dirty="0" err="1" smtClean="0"/>
              <a:t>chontal</a:t>
            </a:r>
            <a:r>
              <a:rPr lang="hu-HU" dirty="0" smtClean="0"/>
              <a:t> nyelvre</a:t>
            </a:r>
          </a:p>
          <a:p>
            <a:r>
              <a:rPr lang="hu-HU" dirty="0"/>
              <a:t>é</a:t>
            </a:r>
            <a:r>
              <a:rPr lang="hu-HU" dirty="0" smtClean="0"/>
              <a:t>s annak is egy olyan nyelvi változatára, amelyet 200, többségében idősebb beszélő</a:t>
            </a:r>
          </a:p>
          <a:p>
            <a:r>
              <a:rPr lang="hu-HU" dirty="0" smtClean="0"/>
              <a:t>használ</a:t>
            </a:r>
          </a:p>
          <a:p>
            <a:endParaRPr lang="hu-HU" dirty="0"/>
          </a:p>
          <a:p>
            <a:r>
              <a:rPr lang="hu-HU" dirty="0" smtClean="0"/>
              <a:t>Ha a filmfelvevőre kattintunk, akkor egy idős bácsit hallunk, ahogy </a:t>
            </a:r>
            <a:r>
              <a:rPr lang="hu-HU" dirty="0" err="1" smtClean="0"/>
              <a:t>chontal</a:t>
            </a:r>
            <a:r>
              <a:rPr lang="hu-HU" dirty="0" smtClean="0"/>
              <a:t> nyelven</a:t>
            </a:r>
          </a:p>
          <a:p>
            <a:r>
              <a:rPr lang="hu-HU" dirty="0"/>
              <a:t>é</a:t>
            </a:r>
            <a:r>
              <a:rPr lang="hu-HU" dirty="0" smtClean="0"/>
              <a:t>nekel. A fényképezőgépre kattintva a fotók segítségével a </a:t>
            </a:r>
            <a:r>
              <a:rPr lang="hu-HU" dirty="0" err="1" smtClean="0"/>
              <a:t>chontal</a:t>
            </a:r>
            <a:r>
              <a:rPr lang="hu-HU" dirty="0" smtClean="0"/>
              <a:t> kultúrába is betekintést</a:t>
            </a:r>
          </a:p>
          <a:p>
            <a:r>
              <a:rPr lang="hu-HU" dirty="0" smtClean="0"/>
              <a:t>nyerhetünk </a:t>
            </a:r>
          </a:p>
          <a:p>
            <a:endParaRPr lang="hu-HU" dirty="0"/>
          </a:p>
          <a:p>
            <a:r>
              <a:rPr lang="hu-HU" dirty="0" smtClean="0"/>
              <a:t>A feladat ikonjára kattintva olyan </a:t>
            </a:r>
            <a:r>
              <a:rPr lang="hu-HU" dirty="0" err="1" smtClean="0"/>
              <a:t>chontal</a:t>
            </a:r>
            <a:r>
              <a:rPr lang="hu-HU" dirty="0" smtClean="0"/>
              <a:t> szavakat és kifejezéseket ismerhetünk meg, amelyek</a:t>
            </a:r>
          </a:p>
          <a:p>
            <a:r>
              <a:rPr lang="hu-HU" dirty="0"/>
              <a:t>a</a:t>
            </a:r>
            <a:r>
              <a:rPr lang="hu-HU" dirty="0" smtClean="0"/>
              <a:t> táj leírására szolgálnak. Az itt látható táblázat 2. oszlopában a szavak szó szerinti jelentésével</a:t>
            </a:r>
          </a:p>
          <a:p>
            <a:r>
              <a:rPr lang="hu-HU" dirty="0"/>
              <a:t>t</a:t>
            </a:r>
            <a:r>
              <a:rPr lang="hu-HU" dirty="0" smtClean="0"/>
              <a:t>alálkozunk, a 3.-ban pedig a mi feladatunk a táblázat fölött felsorolt </a:t>
            </a:r>
            <a:r>
              <a:rPr lang="hu-HU" dirty="0" err="1" smtClean="0"/>
              <a:t>chontal</a:t>
            </a:r>
            <a:r>
              <a:rPr lang="hu-HU" dirty="0" smtClean="0"/>
              <a:t> szavakból </a:t>
            </a:r>
          </a:p>
          <a:p>
            <a:r>
              <a:rPr lang="hu-HU" dirty="0" smtClean="0"/>
              <a:t>kiválasztani angol megfelelőjét </a:t>
            </a:r>
          </a:p>
          <a:p>
            <a:endParaRPr lang="hu-HU" dirty="0"/>
          </a:p>
          <a:p>
            <a:r>
              <a:rPr lang="hu-HU" dirty="0" smtClean="0"/>
              <a:t>Azt érdekes itt megfigyelni, hogy a </a:t>
            </a:r>
            <a:r>
              <a:rPr lang="hu-HU" dirty="0" err="1" smtClean="0"/>
              <a:t>chontálban</a:t>
            </a:r>
            <a:r>
              <a:rPr lang="hu-HU" dirty="0" smtClean="0"/>
              <a:t> ezeket a földrajzi kifejezéseket egyszerű </a:t>
            </a:r>
          </a:p>
          <a:p>
            <a:r>
              <a:rPr lang="hu-HU" dirty="0" smtClean="0"/>
              <a:t>mondatokkal fejezik ki</a:t>
            </a:r>
          </a:p>
          <a:p>
            <a:r>
              <a:rPr lang="hu-HU" dirty="0" smtClean="0"/>
              <a:t> </a:t>
            </a:r>
          </a:p>
          <a:p>
            <a:r>
              <a:rPr lang="hu-HU" dirty="0" smtClean="0"/>
              <a:t>Itt is a szürke mezőre kattintva kapjuk meg a megoldást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22876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Amerika – a </a:t>
            </a:r>
            <a:r>
              <a:rPr lang="hu-HU" dirty="0" err="1" smtClean="0"/>
              <a:t>chontal</a:t>
            </a:r>
            <a:r>
              <a:rPr lang="hu-HU" dirty="0" smtClean="0"/>
              <a:t> nyelv</a:t>
            </a:r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7920880" cy="530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Egyenes összekötő nyíllal 3"/>
          <p:cNvCxnSpPr/>
          <p:nvPr/>
        </p:nvCxnSpPr>
        <p:spPr>
          <a:xfrm flipV="1">
            <a:off x="4788024" y="3451647"/>
            <a:ext cx="28803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033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</a:t>
            </a:r>
            <a:r>
              <a:rPr lang="hu-HU" dirty="0" err="1" smtClean="0"/>
              <a:t>chontal</a:t>
            </a:r>
            <a:r>
              <a:rPr lang="hu-HU" dirty="0" smtClean="0"/>
              <a:t> nyelv - </a:t>
            </a:r>
            <a:r>
              <a:rPr lang="hu-HU" dirty="0" err="1" smtClean="0"/>
              <a:t>chontal</a:t>
            </a:r>
            <a:r>
              <a:rPr lang="hu-HU" dirty="0" smtClean="0"/>
              <a:t> dal</a:t>
            </a:r>
            <a:endParaRPr lang="hu-H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7383785" cy="50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086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</a:t>
            </a:r>
            <a:r>
              <a:rPr lang="hu-HU" dirty="0" err="1" smtClean="0"/>
              <a:t>chontal</a:t>
            </a:r>
            <a:r>
              <a:rPr lang="hu-HU" dirty="0" smtClean="0"/>
              <a:t> kultúra</a:t>
            </a:r>
            <a:endParaRPr lang="hu-H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7335019" cy="508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646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</a:t>
            </a:r>
            <a:r>
              <a:rPr lang="hu-HU" dirty="0" err="1" smtClean="0"/>
              <a:t>chontal</a:t>
            </a:r>
            <a:r>
              <a:rPr lang="hu-HU" dirty="0" smtClean="0"/>
              <a:t> nyelv - feladat</a:t>
            </a:r>
            <a:endParaRPr lang="hu-H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268760"/>
            <a:ext cx="6965005" cy="5098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936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 is az interaktív térkép?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827584" y="1340768"/>
            <a:ext cx="770525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Olyan kép- és hangzóanyagokat, feladatokat tartalmazó felület, amely bemutatja </a:t>
            </a:r>
          </a:p>
          <a:p>
            <a:r>
              <a:rPr lang="hu-HU" dirty="0" smtClean="0"/>
              <a:t>a Tudástárban és a Tananyagokban előforduló veszélyeztetett nyelveket, kapcsolódik</a:t>
            </a:r>
          </a:p>
          <a:p>
            <a:r>
              <a:rPr lang="hu-HU" dirty="0" smtClean="0"/>
              <a:t>azokhoz</a:t>
            </a:r>
          </a:p>
          <a:p>
            <a:endParaRPr lang="hu-HU" dirty="0"/>
          </a:p>
          <a:p>
            <a:r>
              <a:rPr lang="hu-HU" dirty="0" smtClean="0"/>
              <a:t>Interaktív: </a:t>
            </a:r>
            <a:r>
              <a:rPr lang="hu-HU" dirty="0" smtClean="0"/>
              <a:t>a </a:t>
            </a:r>
            <a:r>
              <a:rPr lang="hu-HU" dirty="0" smtClean="0"/>
              <a:t>diáknak és a tanárnak lehetősége nyílik arra, hogy kötetlenebb,</a:t>
            </a:r>
          </a:p>
          <a:p>
            <a:r>
              <a:rPr lang="hu-HU" dirty="0"/>
              <a:t>s</a:t>
            </a:r>
            <a:r>
              <a:rPr lang="hu-HU" dirty="0" smtClean="0"/>
              <a:t>zabadabb, játékosabb formában ismerkedjen meg a világ néhány veszélyeztetett</a:t>
            </a:r>
          </a:p>
          <a:p>
            <a:r>
              <a:rPr lang="hu-HU" dirty="0" smtClean="0"/>
              <a:t>nyelvével</a:t>
            </a:r>
          </a:p>
          <a:p>
            <a:r>
              <a:rPr lang="hu-HU" dirty="0" smtClean="0"/>
              <a:t> </a:t>
            </a:r>
          </a:p>
          <a:p>
            <a:r>
              <a:rPr lang="hu-HU" dirty="0" smtClean="0"/>
              <a:t>Cél: </a:t>
            </a:r>
            <a:r>
              <a:rPr lang="hu-HU" dirty="0" smtClean="0"/>
              <a:t>horizonttágítás</a:t>
            </a:r>
            <a:r>
              <a:rPr lang="hu-HU" dirty="0" smtClean="0"/>
              <a:t>, azaz minél több és sokszínűbb ismeret átadása, a világ </a:t>
            </a:r>
          </a:p>
          <a:p>
            <a:r>
              <a:rPr lang="hu-HU" dirty="0"/>
              <a:t>n</a:t>
            </a:r>
            <a:r>
              <a:rPr lang="hu-HU" dirty="0" smtClean="0"/>
              <a:t>yelvi és kulturális örökségének bemutatása</a:t>
            </a:r>
          </a:p>
          <a:p>
            <a:endParaRPr lang="hu-HU" dirty="0"/>
          </a:p>
          <a:p>
            <a:r>
              <a:rPr lang="hu-HU" dirty="0" smtClean="0"/>
              <a:t>A finnugor kutatócsoport feladata: </a:t>
            </a:r>
            <a:r>
              <a:rPr lang="hu-HU" dirty="0" smtClean="0"/>
              <a:t>az </a:t>
            </a:r>
            <a:r>
              <a:rPr lang="hu-HU" dirty="0" smtClean="0"/>
              <a:t>interaktív térkép finnugor nyelvekkel való </a:t>
            </a:r>
          </a:p>
          <a:p>
            <a:r>
              <a:rPr lang="hu-HU" dirty="0" smtClean="0"/>
              <a:t>bővítése</a:t>
            </a:r>
          </a:p>
          <a:p>
            <a:endParaRPr lang="hu-HU" dirty="0" smtClean="0"/>
          </a:p>
          <a:p>
            <a:r>
              <a:rPr lang="hu-HU" dirty="0" smtClean="0"/>
              <a:t>Az </a:t>
            </a:r>
            <a:r>
              <a:rPr lang="hu-HU" dirty="0" err="1" smtClean="0"/>
              <a:t>anamorfikus</a:t>
            </a:r>
            <a:r>
              <a:rPr lang="hu-HU" dirty="0" smtClean="0"/>
              <a:t> térkép: </a:t>
            </a:r>
            <a:r>
              <a:rPr lang="hu-HU" dirty="0" smtClean="0"/>
              <a:t>azt </a:t>
            </a:r>
            <a:r>
              <a:rPr lang="hu-HU" dirty="0" smtClean="0"/>
              <a:t>mutatja, hogy miként nézne ki a világ, ha az </a:t>
            </a:r>
          </a:p>
          <a:p>
            <a:r>
              <a:rPr lang="hu-HU" dirty="0" smtClean="0"/>
              <a:t>országok/kontinensek méretét az ott beszélt nyelvek száma határozná meg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32148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Szibéria – a hanti nyelv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609147" y="1412776"/>
            <a:ext cx="825976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 smtClean="0"/>
          </a:p>
          <a:p>
            <a:r>
              <a:rPr lang="hu-HU" dirty="0" smtClean="0"/>
              <a:t>Végül utazzunk el Szibériába és nézzünk meg egy finnugor nyelvet, a hantit!</a:t>
            </a:r>
          </a:p>
          <a:p>
            <a:endParaRPr lang="hu-HU" dirty="0"/>
          </a:p>
          <a:p>
            <a:r>
              <a:rPr lang="hu-HU" dirty="0" smtClean="0"/>
              <a:t>Az oldalak hasonlóképpen épülnek fel a korábban bemutatottakhoz: </a:t>
            </a:r>
            <a:r>
              <a:rPr lang="hu-HU" dirty="0"/>
              <a:t>N</a:t>
            </a:r>
            <a:r>
              <a:rPr lang="hu-HU" dirty="0" smtClean="0"/>
              <a:t>yelvi </a:t>
            </a:r>
            <a:r>
              <a:rPr lang="hu-HU" dirty="0" smtClean="0"/>
              <a:t>jellemzők –</a:t>
            </a:r>
          </a:p>
          <a:p>
            <a:r>
              <a:rPr lang="hu-HU" dirty="0" smtClean="0"/>
              <a:t>Kultúra és hagyományok – Nyelvi feladatok</a:t>
            </a:r>
          </a:p>
          <a:p>
            <a:endParaRPr lang="hu-HU" dirty="0"/>
          </a:p>
          <a:p>
            <a:r>
              <a:rPr lang="hu-HU" dirty="0" smtClean="0"/>
              <a:t>A térképet folyamatosan bővítjük, egyre több veszélyeztetett finnugor nyelv kerül föl rá. </a:t>
            </a:r>
          </a:p>
          <a:p>
            <a:r>
              <a:rPr lang="hu-HU" dirty="0"/>
              <a:t>A</a:t>
            </a:r>
            <a:r>
              <a:rPr lang="hu-HU" dirty="0" smtClean="0"/>
              <a:t>z oldalt folyamatosan fejlesztjük</a:t>
            </a:r>
          </a:p>
          <a:p>
            <a:endParaRPr lang="hu-HU" dirty="0"/>
          </a:p>
          <a:p>
            <a:r>
              <a:rPr lang="hu-HU" dirty="0" smtClean="0"/>
              <a:t>Reméljük, hogy a honlap elnyerte tetszésüket és arra ösztönöznénk a diákokat és tanárokat</a:t>
            </a:r>
          </a:p>
          <a:p>
            <a:r>
              <a:rPr lang="hu-HU" dirty="0"/>
              <a:t>e</a:t>
            </a:r>
            <a:r>
              <a:rPr lang="hu-HU" dirty="0" smtClean="0"/>
              <a:t>gyaránt, hogy böngésszék kedvükre az oldalt és leljenek benne sok-sok örömöt!  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543827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Szibéria – a hanti nyelv</a:t>
            </a:r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7472409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Egyenes összekötő nyíllal 3"/>
          <p:cNvCxnSpPr/>
          <p:nvPr/>
        </p:nvCxnSpPr>
        <p:spPr>
          <a:xfrm flipV="1">
            <a:off x="3851920" y="3068960"/>
            <a:ext cx="28803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735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Nyelvi jellemzők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4279"/>
            <a:ext cx="8460432" cy="497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2842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Kultúra és hagyományok</a:t>
            </a:r>
            <a:endParaRPr lang="hu-H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8" y="1052736"/>
            <a:ext cx="8942888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8154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Nyelvi feladatok</a:t>
            </a:r>
            <a:endParaRPr lang="hu-H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7" y="1340769"/>
            <a:ext cx="8673724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179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3275856" y="2636912"/>
            <a:ext cx="38934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3200" dirty="0" smtClean="0"/>
              <a:t>Köszönöm a figyelmet!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1571933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Az interaktív térkép</a:t>
            </a:r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36000"/>
            <a:ext cx="7689443" cy="5301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8316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Az </a:t>
            </a:r>
            <a:r>
              <a:rPr lang="hu-HU" dirty="0" err="1" smtClean="0"/>
              <a:t>anamorfikus</a:t>
            </a:r>
            <a:r>
              <a:rPr lang="hu-HU" dirty="0" smtClean="0"/>
              <a:t> térkép</a:t>
            </a:r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34941"/>
            <a:ext cx="7632848" cy="525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072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Európa – </a:t>
            </a:r>
            <a:r>
              <a:rPr lang="hu-HU" dirty="0" smtClean="0"/>
              <a:t>a kelta </a:t>
            </a:r>
            <a:r>
              <a:rPr lang="hu-HU" dirty="0" smtClean="0"/>
              <a:t>nyelvek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539552" y="1268760"/>
            <a:ext cx="8174161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Kattintsunk a földrészek közül Európára és nézzük meg a kelta nyelveket!</a:t>
            </a:r>
          </a:p>
          <a:p>
            <a:endParaRPr lang="hu-HU" dirty="0"/>
          </a:p>
          <a:p>
            <a:r>
              <a:rPr lang="hu-HU" dirty="0" smtClean="0"/>
              <a:t>Néhány alapinformáció a nyelvről és a kapcsolódási pont a Tudástár 9. fejezetéhez,</a:t>
            </a:r>
          </a:p>
          <a:p>
            <a:r>
              <a:rPr lang="hu-HU" dirty="0"/>
              <a:t>a</a:t>
            </a:r>
            <a:r>
              <a:rPr lang="hu-HU" dirty="0" smtClean="0"/>
              <a:t>hol a keltához hasonló nyelvek újjáélesztéséről, </a:t>
            </a:r>
            <a:r>
              <a:rPr lang="hu-HU" dirty="0" err="1" smtClean="0"/>
              <a:t>revitalizációjáról</a:t>
            </a:r>
            <a:r>
              <a:rPr lang="hu-HU" dirty="0" smtClean="0"/>
              <a:t> esik szó</a:t>
            </a:r>
          </a:p>
          <a:p>
            <a:endParaRPr lang="hu-HU" dirty="0"/>
          </a:p>
          <a:p>
            <a:r>
              <a:rPr lang="hu-HU" dirty="0" smtClean="0"/>
              <a:t>A hangzóanyagra kattintva az ír és a walesi közötti különbséget hallgathatjuk meg</a:t>
            </a:r>
          </a:p>
          <a:p>
            <a:endParaRPr lang="hu-HU" dirty="0"/>
          </a:p>
          <a:p>
            <a:r>
              <a:rPr lang="hu-HU" dirty="0" smtClean="0"/>
              <a:t>Az első feladatban arra kérnek bennünket, hogy keressük meg a létigét kijelentő és tagadó</a:t>
            </a:r>
          </a:p>
          <a:p>
            <a:r>
              <a:rPr lang="hu-HU" dirty="0"/>
              <a:t>m</a:t>
            </a:r>
            <a:r>
              <a:rPr lang="hu-HU" dirty="0" smtClean="0"/>
              <a:t>ódban a két kelta nyelven</a:t>
            </a:r>
          </a:p>
          <a:p>
            <a:endParaRPr lang="hu-HU" dirty="0"/>
          </a:p>
          <a:p>
            <a:r>
              <a:rPr lang="hu-HU" dirty="0" smtClean="0"/>
              <a:t>A feladatok megoldását a szürke részek rejtik</a:t>
            </a:r>
          </a:p>
          <a:p>
            <a:endParaRPr lang="hu-HU" dirty="0"/>
          </a:p>
          <a:p>
            <a:r>
              <a:rPr lang="hu-HU" dirty="0" smtClean="0"/>
              <a:t>A további feladatok a kelta nyelvek nem-indoeurópai jellemzőit mutatják be: </a:t>
            </a:r>
            <a:r>
              <a:rPr lang="hu-HU" dirty="0" smtClean="0"/>
              <a:t>pl</a:t>
            </a:r>
            <a:r>
              <a:rPr lang="hu-HU" dirty="0" smtClean="0"/>
              <a:t>. a finnhez</a:t>
            </a:r>
          </a:p>
          <a:p>
            <a:r>
              <a:rPr lang="hu-HU" dirty="0" smtClean="0"/>
              <a:t>hasonlóan nem létezik birtokot kifejező ige, azt a létige és az elöljárószó fejezi ki. Ezt a </a:t>
            </a:r>
          </a:p>
          <a:p>
            <a:r>
              <a:rPr lang="hu-HU" dirty="0" smtClean="0"/>
              <a:t>Jelenséget két példamondaton keresztül alaposabban is megvizsgálhatjuk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74741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9619" y="260648"/>
            <a:ext cx="8229600" cy="752128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Európa – a kelta nyelvek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27" y="1196752"/>
            <a:ext cx="7795106" cy="503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Egyenes összekötő nyíllal 5"/>
          <p:cNvCxnSpPr/>
          <p:nvPr/>
        </p:nvCxnSpPr>
        <p:spPr>
          <a:xfrm flipV="1">
            <a:off x="4031940" y="3721035"/>
            <a:ext cx="36004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55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Az ír és a walesi</a:t>
            </a:r>
            <a:endParaRPr lang="hu-H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70148"/>
            <a:ext cx="8367259" cy="5083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5938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Kelta nyelvek – feladat 1.</a:t>
            </a:r>
            <a:endParaRPr lang="hu-H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266963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263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Kelta nyelvek – feladat 2.</a:t>
            </a:r>
            <a:endParaRPr lang="hu-H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503746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527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3642</TotalTime>
  <Words>674</Words>
  <Application>Microsoft Office PowerPoint</Application>
  <PresentationFormat>Diavetítés a képernyőre (4:3 oldalarány)</PresentationFormat>
  <Paragraphs>111</Paragraphs>
  <Slides>25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26" baseType="lpstr">
      <vt:lpstr>Office-téma</vt:lpstr>
      <vt:lpstr>INNET</vt:lpstr>
      <vt:lpstr>Mi is az interaktív térkép?</vt:lpstr>
      <vt:lpstr>Az interaktív térkép</vt:lpstr>
      <vt:lpstr>Az anamorfikus térkép</vt:lpstr>
      <vt:lpstr>Európa – a kelta nyelvek</vt:lpstr>
      <vt:lpstr>Európa – a kelta nyelvek</vt:lpstr>
      <vt:lpstr>Az ír és a walesi</vt:lpstr>
      <vt:lpstr>Kelta nyelvek – feladat 1.</vt:lpstr>
      <vt:lpstr>Kelta nyelvek – feladat 2.</vt:lpstr>
      <vt:lpstr>Afrika – a taa nyelv</vt:lpstr>
      <vt:lpstr>Afrika – a taa nyelv</vt:lpstr>
      <vt:lpstr>A taa nyelv- mese</vt:lpstr>
      <vt:lpstr>A taa nyelv - csettintőhangok</vt:lpstr>
      <vt:lpstr>A taa nyelv – Miriam Makeba dala</vt:lpstr>
      <vt:lpstr>Amerika – a chontal nyelv</vt:lpstr>
      <vt:lpstr>Amerika – a chontal nyelv</vt:lpstr>
      <vt:lpstr>A chontal nyelv - chontal dal</vt:lpstr>
      <vt:lpstr>A chontal kultúra</vt:lpstr>
      <vt:lpstr>A chontal nyelv - feladat</vt:lpstr>
      <vt:lpstr>Szibéria – a hanti nyelv</vt:lpstr>
      <vt:lpstr>Szibéria – a hanti nyelv</vt:lpstr>
      <vt:lpstr>Nyelvi jellemzők</vt:lpstr>
      <vt:lpstr>Kultúra és hagyományok</vt:lpstr>
      <vt:lpstr>Nyelvi feladatok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Szabó Éva</dc:creator>
  <cp:lastModifiedBy>Duray Zsuzsa</cp:lastModifiedBy>
  <cp:revision>55</cp:revision>
  <dcterms:created xsi:type="dcterms:W3CDTF">2013-10-14T10:54:26Z</dcterms:created>
  <dcterms:modified xsi:type="dcterms:W3CDTF">2014-11-20T08:52:32Z</dcterms:modified>
</cp:coreProperties>
</file>