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7" r:id="rId1"/>
  </p:sldMasterIdLst>
  <p:notesMasterIdLst>
    <p:notesMasterId r:id="rId31"/>
  </p:notesMasterIdLst>
  <p:handoutMasterIdLst>
    <p:handoutMasterId r:id="rId32"/>
  </p:handoutMasterIdLst>
  <p:sldIdLst>
    <p:sldId id="302" r:id="rId2"/>
    <p:sldId id="318" r:id="rId3"/>
    <p:sldId id="319" r:id="rId4"/>
    <p:sldId id="317" r:id="rId5"/>
    <p:sldId id="265" r:id="rId6"/>
    <p:sldId id="276" r:id="rId7"/>
    <p:sldId id="281" r:id="rId8"/>
    <p:sldId id="282" r:id="rId9"/>
    <p:sldId id="267" r:id="rId10"/>
    <p:sldId id="277" r:id="rId11"/>
    <p:sldId id="278" r:id="rId12"/>
    <p:sldId id="320" r:id="rId13"/>
    <p:sldId id="321" r:id="rId14"/>
    <p:sldId id="322" r:id="rId15"/>
    <p:sldId id="323" r:id="rId16"/>
    <p:sldId id="324" r:id="rId17"/>
    <p:sldId id="325" r:id="rId18"/>
    <p:sldId id="335" r:id="rId19"/>
    <p:sldId id="336" r:id="rId20"/>
    <p:sldId id="337" r:id="rId21"/>
    <p:sldId id="338" r:id="rId22"/>
    <p:sldId id="339" r:id="rId23"/>
    <p:sldId id="347" r:id="rId24"/>
    <p:sldId id="342" r:id="rId25"/>
    <p:sldId id="341" r:id="rId26"/>
    <p:sldId id="343" r:id="rId27"/>
    <p:sldId id="344" r:id="rId28"/>
    <p:sldId id="348" r:id="rId29"/>
    <p:sldId id="346" r:id="rId30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699" autoAdjust="0"/>
  </p:normalViewPr>
  <p:slideViewPr>
    <p:cSldViewPr>
      <p:cViewPr varScale="1">
        <p:scale>
          <a:sx n="65" d="100"/>
          <a:sy n="65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630.a</c:v>
                </c:pt>
                <c:pt idx="1">
                  <c:v>630.b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630.a</c:v>
                </c:pt>
                <c:pt idx="1">
                  <c:v>630.b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541962768"/>
        <c:axId val="-541962224"/>
      </c:barChart>
      <c:catAx>
        <c:axId val="-54196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541962224"/>
        <c:crosses val="autoZero"/>
        <c:auto val="1"/>
        <c:lblAlgn val="ctr"/>
        <c:lblOffset val="100"/>
        <c:noMultiLvlLbl val="0"/>
      </c:catAx>
      <c:valAx>
        <c:axId val="-54196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54196276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Kórógy</c:v>
                </c:pt>
              </c:strCache>
            </c:strRef>
          </c:tx>
          <c:invertIfNegative val="0"/>
          <c:cat>
            <c:strRef>
              <c:f>Munka1!$A$2:$A$8</c:f>
              <c:strCache>
                <c:ptCount val="7"/>
                <c:pt idx="0">
                  <c:v>Budapesten</c:v>
                </c:pt>
                <c:pt idx="1">
                  <c:v>Mo-n vidéki város</c:v>
                </c:pt>
                <c:pt idx="2">
                  <c:v>Mo-n falun</c:v>
                </c:pt>
                <c:pt idx="3">
                  <c:v>Erdélyben</c:v>
                </c:pt>
                <c:pt idx="4">
                  <c:v>Vajdaságban</c:v>
                </c:pt>
                <c:pt idx="5">
                  <c:v>Drávaszögben</c:v>
                </c:pt>
                <c:pt idx="6">
                  <c:v>Szlavóniában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Dályhegy</c:v>
                </c:pt>
              </c:strCache>
            </c:strRef>
          </c:tx>
          <c:invertIfNegative val="0"/>
          <c:cat>
            <c:strRef>
              <c:f>Munka1!$A$2:$A$8</c:f>
              <c:strCache>
                <c:ptCount val="7"/>
                <c:pt idx="0">
                  <c:v>Budapesten</c:v>
                </c:pt>
                <c:pt idx="1">
                  <c:v>Mo-n vidéki város</c:v>
                </c:pt>
                <c:pt idx="2">
                  <c:v>Mo-n falun</c:v>
                </c:pt>
                <c:pt idx="3">
                  <c:v>Erdélyben</c:v>
                </c:pt>
                <c:pt idx="4">
                  <c:v>Vajdaságban</c:v>
                </c:pt>
                <c:pt idx="5">
                  <c:v>Drávaszögben</c:v>
                </c:pt>
                <c:pt idx="6">
                  <c:v>Szlavóniában</c:v>
                </c:pt>
              </c:strCache>
            </c:strRef>
          </c:cat>
          <c:val>
            <c:numRef>
              <c:f>Munka1!$C$2:$C$8</c:f>
              <c:numCache>
                <c:formatCode>General</c:formatCode>
                <c:ptCount val="7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36120528"/>
        <c:axId val="-536114000"/>
      </c:barChart>
      <c:catAx>
        <c:axId val="-53612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36114000"/>
        <c:crosses val="autoZero"/>
        <c:auto val="1"/>
        <c:lblAlgn val="ctr"/>
        <c:lblOffset val="100"/>
        <c:noMultiLvlLbl val="0"/>
      </c:catAx>
      <c:valAx>
        <c:axId val="-53611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536120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magyar/h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Kórógy (N=9)</c:v>
                </c:pt>
                <c:pt idx="1">
                  <c:v>Dályhegy (N=15)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5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magyar/m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Kórógy (N=9)</c:v>
                </c:pt>
                <c:pt idx="1">
                  <c:v>Dályhegy (N=15)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11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horvát/m</c:v>
                </c:pt>
              </c:strCache>
            </c:strRef>
          </c:tx>
          <c:invertIfNegative val="0"/>
          <c:cat>
            <c:strRef>
              <c:f>Munka1!$A$2:$A$3</c:f>
              <c:strCache>
                <c:ptCount val="2"/>
                <c:pt idx="0">
                  <c:v>Kórógy (N=9)</c:v>
                </c:pt>
                <c:pt idx="1">
                  <c:v>Dályhegy (N=15)</c:v>
                </c:pt>
              </c:strCache>
            </c:strRef>
          </c:cat>
          <c:val>
            <c:numRef>
              <c:f>Munka1!$D$2:$D$3</c:f>
              <c:numCache>
                <c:formatCode>General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36115632"/>
        <c:axId val="-536115088"/>
      </c:barChart>
      <c:catAx>
        <c:axId val="-53611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36115088"/>
        <c:crosses val="autoZero"/>
        <c:auto val="1"/>
        <c:lblAlgn val="ctr"/>
        <c:lblOffset val="100"/>
        <c:noMultiLvlLbl val="0"/>
      </c:catAx>
      <c:valAx>
        <c:axId val="-53611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536115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6D4B55-6ECE-471D-BEB9-20E2DB4FA164}" type="datetimeFigureOut">
              <a:rPr lang="hu-HU"/>
              <a:pPr>
                <a:defRPr/>
              </a:pPr>
              <a:t>2016.04.13.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D6516D-13BD-4278-BB1C-A0B3FC3A2D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76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8C10-84AB-4EE3-A10D-B74DFD95074C}" type="datetimeFigureOut">
              <a:rPr lang="hu-HU" smtClean="0"/>
              <a:t>2016.04.13.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2BA53-4847-4A75-9488-1CC3E83852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02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BF736DF-7A53-44DF-93D9-E9FA1FA3DBDA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14305207-1B0F-4F47-8471-5E135BA81086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21" name="Téglalap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Téglalap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églalap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FAF28-F408-415D-A47C-FC19210E85DA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20BAB-FF00-40B7-B6C4-0FF2667A84B9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106E1-54F1-4311-9DCD-2DFFBF34F3CA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84996-3FD5-42F5-990B-1DEFE6543956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Háromszög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191DE-509A-45B4-90E1-8686AF47BDCE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E873D14B-D35B-45A2-991A-6503CEED2597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B839018F-A73C-48AD-ABD3-884B0F2EF704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7" name="Téglalap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CBF50E-704A-4FBC-BA4B-409D88B06249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F6CFB-C759-4A82-A99D-ABDA0910FEA5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DBC4F-EC6B-45F8-95D4-611AA4237C46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2ED90-BF19-4217-9FD6-A7FE7F0FB4BB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B7A06-F927-47EF-B737-5FA6FC802901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0E11D-01E4-47A5-8093-4C8930318810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BADA0-C9B5-4DCA-B04C-E9541DF544A3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B571F-0909-4A4B-8F66-1A479F7245CE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32188-2F6C-4C55-8EBB-48D52879E88E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18BD3-586F-4C9B-9785-EBCA86B3C422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79706-E111-4B86-B90F-84C1972D976F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9F221F-DEBB-4C3F-B45E-E96AA06362BF}" type="datetime1">
              <a:rPr lang="hu-HU" altLang="hu-HU" smtClean="0"/>
              <a:t>2016.04.13.</a:t>
            </a:fld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7AB4CE-C28C-46CA-A957-ED7323178D07}" type="slidenum">
              <a:rPr lang="en-US" altLang="hu-HU" smtClean="0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28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Egyenes összekötő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Nyelvmegőrzés és attitűd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MTA Nyelvtudományi Intézet, 2015. október 20.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hu-HU" dirty="0"/>
              <a:t>Az adatközlők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29600" cy="5184775"/>
          </a:xfrm>
        </p:spPr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hu-HU" altLang="hu-HU" dirty="0" smtClean="0"/>
              <a:t>Horvátországban 116</a:t>
            </a:r>
          </a:p>
          <a:p>
            <a:pPr marL="990600" lvl="1" indent="-533400" eaLnBrk="1" hangingPunct="1">
              <a:defRPr/>
            </a:pPr>
            <a:r>
              <a:rPr lang="hu-HU" altLang="hu-HU" dirty="0" smtClean="0"/>
              <a:t>Kopács	18</a:t>
            </a:r>
          </a:p>
          <a:p>
            <a:pPr marL="990600" lvl="1" indent="-533400" eaLnBrk="1" hangingPunct="1">
              <a:defRPr/>
            </a:pPr>
            <a:r>
              <a:rPr lang="hu-HU" altLang="hu-HU" dirty="0" err="1" smtClean="0"/>
              <a:t>Vörösmart</a:t>
            </a:r>
            <a:r>
              <a:rPr lang="hu-HU" altLang="hu-HU" dirty="0" smtClean="0"/>
              <a:t> 	12</a:t>
            </a:r>
          </a:p>
          <a:p>
            <a:pPr marL="990600" lvl="1" indent="-533400" eaLnBrk="1" hangingPunct="1">
              <a:defRPr/>
            </a:pPr>
            <a:r>
              <a:rPr lang="hu-HU" altLang="hu-HU" dirty="0" err="1" smtClean="0"/>
              <a:t>Dályhegy</a:t>
            </a:r>
            <a:r>
              <a:rPr lang="hu-HU" altLang="hu-HU" dirty="0" smtClean="0"/>
              <a:t>	18</a:t>
            </a:r>
          </a:p>
          <a:p>
            <a:pPr marL="990600" lvl="1" indent="-533400" eaLnBrk="1" hangingPunct="1">
              <a:defRPr/>
            </a:pPr>
            <a:r>
              <a:rPr lang="hu-HU" altLang="hu-HU" dirty="0" err="1" smtClean="0"/>
              <a:t>Bellye</a:t>
            </a:r>
            <a:r>
              <a:rPr lang="hu-HU" altLang="hu-HU" dirty="0" smtClean="0"/>
              <a:t> 		15		82 hangfelvétel </a:t>
            </a:r>
          </a:p>
          <a:p>
            <a:pPr marL="990600" lvl="1" indent="-533400" eaLnBrk="1" hangingPunct="1">
              <a:defRPr/>
            </a:pPr>
            <a:r>
              <a:rPr lang="hu-HU" altLang="hu-HU" dirty="0" smtClean="0"/>
              <a:t>Darázs		22</a:t>
            </a:r>
          </a:p>
          <a:p>
            <a:pPr marL="990600" lvl="1" indent="-533400" eaLnBrk="1" hangingPunct="1">
              <a:defRPr/>
            </a:pPr>
            <a:r>
              <a:rPr lang="hu-HU" altLang="hu-HU" dirty="0" err="1" smtClean="0"/>
              <a:t>Kórógy</a:t>
            </a:r>
            <a:r>
              <a:rPr lang="hu-HU" altLang="hu-HU" dirty="0" smtClean="0"/>
              <a:t>	15</a:t>
            </a:r>
          </a:p>
          <a:p>
            <a:pPr marL="990600" lvl="1" indent="-533400" eaLnBrk="1" hangingPunct="1">
              <a:defRPr/>
            </a:pPr>
            <a:r>
              <a:rPr lang="hu-HU" altLang="hu-HU" dirty="0" smtClean="0"/>
              <a:t>Zágráb		16</a:t>
            </a:r>
          </a:p>
          <a:p>
            <a:pPr marL="457200" lvl="1" indent="0" eaLnBrk="1" hangingPunct="1">
              <a:buNone/>
              <a:defRPr/>
            </a:pPr>
            <a:endParaRPr lang="hu-HU" altLang="hu-HU" dirty="0" smtClean="0"/>
          </a:p>
          <a:p>
            <a:pPr marL="990600" lvl="1" indent="-533400" eaLnBrk="1" hangingPunct="1">
              <a:defRPr/>
            </a:pPr>
            <a:r>
              <a:rPr lang="hu-HU" altLang="hu-HU" sz="2400" dirty="0" smtClean="0"/>
              <a:t>Baranya:  Pécs, Komló, Somogyhárságy, Vajszló, Baksa</a:t>
            </a:r>
          </a:p>
          <a:p>
            <a:pPr marL="457200" lvl="1" indent="0" eaLnBrk="1" hangingPunct="1">
              <a:buNone/>
              <a:defRPr/>
            </a:pPr>
            <a:r>
              <a:rPr lang="hu-HU" altLang="hu-HU" sz="2400" dirty="0" smtClean="0"/>
              <a:t>(magyar egyetemisták, vezető: </a:t>
            </a:r>
            <a:r>
              <a:rPr lang="hu-HU" altLang="hu-HU" sz="2400" dirty="0" err="1" smtClean="0"/>
              <a:t>Fancsaly</a:t>
            </a:r>
            <a:r>
              <a:rPr lang="hu-HU" altLang="hu-HU" sz="2400" dirty="0" smtClean="0"/>
              <a:t> Éva és </a:t>
            </a:r>
            <a:r>
              <a:rPr lang="hu-HU" altLang="hu-HU" sz="2400" dirty="0" err="1" smtClean="0"/>
              <a:t>Gúti</a:t>
            </a:r>
            <a:r>
              <a:rPr lang="hu-HU" altLang="hu-HU" sz="2400" dirty="0" smtClean="0"/>
              <a:t> Erika)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10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84150" y="260648"/>
            <a:ext cx="8229600" cy="922114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hu-HU" dirty="0"/>
              <a:t>A </a:t>
            </a:r>
            <a:r>
              <a:rPr lang="hu-HU" dirty="0" smtClean="0"/>
              <a:t>kutatópontok</a:t>
            </a:r>
            <a:endParaRPr lang="hu-HU" dirty="0"/>
          </a:p>
        </p:txBody>
      </p:sp>
      <p:sp>
        <p:nvSpPr>
          <p:cNvPr id="11267" name="Tartalom helye 2"/>
          <p:cNvSpPr>
            <a:spLocks noGrp="1"/>
          </p:cNvSpPr>
          <p:nvPr>
            <p:ph idx="4294967295"/>
          </p:nvPr>
        </p:nvSpPr>
        <p:spPr>
          <a:xfrm>
            <a:off x="323528" y="1412776"/>
            <a:ext cx="3851920" cy="47133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dirty="0" smtClean="0"/>
              <a:t>+ </a:t>
            </a:r>
            <a:r>
              <a:rPr lang="hu-HU" altLang="hu-HU" dirty="0" err="1" smtClean="0"/>
              <a:t>Kórógy</a:t>
            </a:r>
            <a:r>
              <a:rPr lang="hu-HU" altLang="hu-HU" dirty="0" smtClean="0"/>
              <a:t> 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2" t="15578" r="15883" b="6250"/>
          <a:stretch>
            <a:fillRect/>
          </a:stretch>
        </p:blipFill>
        <p:spPr bwMode="auto">
          <a:xfrm>
            <a:off x="4298950" y="0"/>
            <a:ext cx="48450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11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820472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A terület nyelvjárása - 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err="1" smtClean="0"/>
              <a:t>Penavin</a:t>
            </a:r>
            <a:r>
              <a:rPr lang="hu-HU" altLang="hu-HU" dirty="0" smtClean="0"/>
              <a:t> Olga - Szlavónia, Drávaszög magyarlakta településeinek nyelvjárása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dirty="0" smtClean="0"/>
              <a:t>					(több monográfia, nyelvatlasz)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err="1" smtClean="0"/>
              <a:t>MNyA</a:t>
            </a:r>
            <a:r>
              <a:rPr lang="hu-HU" altLang="hu-HU" dirty="0" smtClean="0"/>
              <a:t> 1 kutatópont (</a:t>
            </a:r>
            <a:r>
              <a:rPr lang="hu-HU" altLang="hu-HU" dirty="0" err="1" smtClean="0"/>
              <a:t>Kórógy</a:t>
            </a:r>
            <a:r>
              <a:rPr lang="hu-HU" altLang="hu-HU" dirty="0" smtClean="0"/>
              <a:t>) (</a:t>
            </a:r>
            <a:r>
              <a:rPr lang="hu-HU" altLang="hu-HU" dirty="0" err="1" smtClean="0"/>
              <a:t>ÚMNyA</a:t>
            </a:r>
            <a:r>
              <a:rPr lang="hu-HU" altLang="hu-HU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smtClean="0"/>
              <a:t>Magyar dialektológia (Kiss 2001) alapján: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dirty="0" smtClean="0"/>
              <a:t>a magyar nyelvterület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dirty="0" smtClean="0"/>
              <a:t>	dél-dunántúli nyelvjárási régiója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dirty="0" smtClean="0"/>
              <a:t>	ezen belül a dél-baranyai nyelvjáráscsoport 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071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5"/>
            <a:ext cx="9131218" cy="5937721"/>
          </a:xfr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3752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hu-HU" dirty="0"/>
              <a:t>Nyelvjárássziget(</a:t>
            </a:r>
            <a:r>
              <a:rPr lang="hu-HU" dirty="0" err="1"/>
              <a:t>ek</a:t>
            </a:r>
            <a:r>
              <a:rPr lang="hu-HU" dirty="0"/>
              <a:t>)?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83568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sz="3000" dirty="0" smtClean="0"/>
              <a:t>A Magyar nyelvjárástörténetben a </a:t>
            </a:r>
            <a:r>
              <a:rPr lang="hu-HU" altLang="hu-HU" sz="3000" b="1" dirty="0" smtClean="0"/>
              <a:t>tipikus</a:t>
            </a:r>
            <a:r>
              <a:rPr lang="hu-HU" altLang="hu-HU" sz="3000" dirty="0" smtClean="0"/>
              <a:t> külső nyelvjárássziget Szlavónia </a:t>
            </a:r>
          </a:p>
          <a:p>
            <a:pPr marL="274320" lvl="1" indent="0">
              <a:lnSpc>
                <a:spcPct val="80000"/>
              </a:lnSpc>
              <a:buNone/>
              <a:defRPr/>
            </a:pPr>
            <a:r>
              <a:rPr lang="hu-HU" altLang="hu-HU" sz="2700" dirty="0"/>
              <a:t>	</a:t>
            </a:r>
            <a:r>
              <a:rPr lang="hu-HU" altLang="hu-HU" sz="2700" dirty="0" smtClean="0"/>
              <a:t>					  (Benkő 1957: 31)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altLang="hu-HU" sz="3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3000" dirty="0" smtClean="0"/>
              <a:t>Szabó József nyelvjárásszigetekkel foglalkozó monográfia - </a:t>
            </a:r>
            <a:r>
              <a:rPr lang="hu-HU" altLang="hu-HU" sz="3000" dirty="0" err="1" smtClean="0"/>
              <a:t>Kórógy</a:t>
            </a:r>
            <a:r>
              <a:rPr lang="hu-HU" altLang="hu-HU" sz="3000" dirty="0" smtClean="0"/>
              <a:t> </a:t>
            </a:r>
          </a:p>
          <a:p>
            <a:pPr marL="274320" lvl="1" indent="0">
              <a:lnSpc>
                <a:spcPct val="80000"/>
              </a:lnSpc>
              <a:buNone/>
              <a:defRPr/>
            </a:pPr>
            <a:r>
              <a:rPr lang="hu-HU" altLang="hu-HU" sz="2700" dirty="0"/>
              <a:t>	</a:t>
            </a:r>
            <a:r>
              <a:rPr lang="hu-HU" altLang="hu-HU" sz="2700" dirty="0" smtClean="0"/>
              <a:t>				      (Szabó 1990: 249–290) 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altLang="hu-HU" sz="3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3000" dirty="0" smtClean="0"/>
              <a:t>korábban: csak egy-két falura igaz a külső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u-HU" altLang="hu-HU" sz="3000" dirty="0"/>
              <a:t>	</a:t>
            </a:r>
            <a:r>
              <a:rPr lang="hu-HU" altLang="hu-HU" sz="3000" dirty="0" smtClean="0"/>
              <a:t>			      nyelvjárássziget definíciója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3000" dirty="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3000" dirty="0"/>
              <a:t>	</a:t>
            </a:r>
            <a:r>
              <a:rPr lang="hu-HU" altLang="hu-HU" sz="3000" dirty="0" smtClean="0"/>
              <a:t>	ma: a </a:t>
            </a:r>
            <a:r>
              <a:rPr lang="hu-HU" altLang="hu-HU" sz="3000" dirty="0" err="1" smtClean="0"/>
              <a:t>Vörösmart</a:t>
            </a:r>
            <a:r>
              <a:rPr lang="hu-HU" altLang="hu-HU" sz="3000" dirty="0" smtClean="0"/>
              <a:t>–Csúza–</a:t>
            </a:r>
            <a:r>
              <a:rPr lang="hu-HU" altLang="hu-HU" sz="3000" dirty="0" err="1" smtClean="0"/>
              <a:t>Sepse</a:t>
            </a:r>
            <a:r>
              <a:rPr lang="hu-HU" altLang="hu-HU" sz="3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3000" dirty="0" smtClean="0"/>
              <a:t>               és Várdaróc–Kopács–</a:t>
            </a:r>
            <a:r>
              <a:rPr lang="hu-HU" altLang="hu-HU" sz="3000" dirty="0" err="1" smtClean="0"/>
              <a:t>Laskó</a:t>
            </a:r>
            <a:r>
              <a:rPr lang="hu-HU" altLang="hu-HU" sz="3000" dirty="0" smtClean="0"/>
              <a:t> település-			együttesek  kivételével minden </a:t>
            </a:r>
          </a:p>
          <a:p>
            <a:pPr marL="274320" lvl="1" indent="0">
              <a:lnSpc>
                <a:spcPct val="80000"/>
              </a:lnSpc>
              <a:buNone/>
              <a:defRPr/>
            </a:pPr>
            <a:r>
              <a:rPr lang="hu-HU" altLang="hu-HU" sz="2700" dirty="0" smtClean="0"/>
              <a:t>				          (vö. Kocsis – Bognár 2003)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23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Horvátország</a:t>
            </a:r>
            <a:br>
              <a:rPr lang="hu-HU" altLang="hu-HU" smtClean="0"/>
            </a:br>
            <a:r>
              <a:rPr lang="hu-HU" altLang="hu-HU" smtClean="0"/>
              <a:t>pannon területének</a:t>
            </a:r>
            <a:br>
              <a:rPr lang="hu-HU" altLang="hu-HU" smtClean="0"/>
            </a:br>
            <a:r>
              <a:rPr lang="hu-HU" altLang="hu-HU" smtClean="0"/>
              <a:t>etnikai térképe</a:t>
            </a:r>
          </a:p>
        </p:txBody>
      </p:sp>
      <p:sp>
        <p:nvSpPr>
          <p:cNvPr id="24580" name="Szöveg helye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Kocsis Károly - Bognár András (2003)</a:t>
            </a:r>
          </a:p>
        </p:txBody>
      </p:sp>
      <p:pic>
        <p:nvPicPr>
          <p:cNvPr id="24578" name="Tartalom hely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8628" r="32819" b="46096"/>
          <a:stretch/>
        </p:blipFill>
        <p:spPr>
          <a:xfrm>
            <a:off x="108892" y="25092"/>
            <a:ext cx="5290268" cy="6716276"/>
          </a:xfrm>
          <a:ln>
            <a:noFill/>
          </a:ln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32188-2F6C-4C55-8EBB-48D52879E88E}" type="slidenum">
              <a:rPr lang="en-US" altLang="hu-HU" smtClean="0"/>
              <a:pPr>
                <a:defRPr/>
              </a:pPr>
              <a:t>15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374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 gyűjtött anyag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elsődleges cél a kérdőív kitöltése </a:t>
            </a:r>
          </a:p>
          <a:p>
            <a:pPr lvl="1" eaLnBrk="1" hangingPunct="1"/>
            <a:r>
              <a:rPr lang="hu-HU" altLang="hu-HU" dirty="0" smtClean="0">
                <a:latin typeface="Arial Narrow" pitchFamily="34" charset="0"/>
              </a:rPr>
              <a:t>13. Írja le részletesen, hogy mi (volt) a teendője/feladata a munkahelyén!</a:t>
            </a:r>
            <a:endParaRPr lang="hu-HU" altLang="hu-HU" dirty="0" smtClean="0"/>
          </a:p>
          <a:p>
            <a:pPr eaLnBrk="1" hangingPunct="1"/>
            <a:r>
              <a:rPr lang="hu-HU" altLang="hu-HU" dirty="0" smtClean="0"/>
              <a:t>nem a nyelvjárási jelenségek szisztematikus gyűjtése </a:t>
            </a:r>
          </a:p>
          <a:p>
            <a:pPr eaLnBrk="1" hangingPunct="1"/>
            <a:r>
              <a:rPr lang="hu-HU" altLang="hu-HU" dirty="0" smtClean="0"/>
              <a:t>az aktualizált kérdőív néhány kérdése</a:t>
            </a:r>
          </a:p>
          <a:p>
            <a:pPr lvl="1" eaLnBrk="1" hangingPunct="1"/>
            <a:r>
              <a:rPr lang="hu-HU" altLang="hu-HU" dirty="0" smtClean="0">
                <a:latin typeface="Arial Narrow" pitchFamily="34" charset="0"/>
              </a:rPr>
              <a:t>630.a 	Nem bír........... a gyomrom a szalonnát.</a:t>
            </a:r>
          </a:p>
          <a:p>
            <a:pPr lvl="1" eaLnBrk="1" hangingPunct="1"/>
            <a:r>
              <a:rPr lang="hu-HU" altLang="hu-HU" dirty="0" smtClean="0">
                <a:latin typeface="Arial Narrow" pitchFamily="34" charset="0"/>
              </a:rPr>
              <a:t>630.b  	Tud..............  kedvesem, én már sok mindent megéltem.</a:t>
            </a:r>
          </a:p>
          <a:p>
            <a:pPr eaLnBrk="1" hangingPunct="1"/>
            <a:r>
              <a:rPr lang="hu-HU" altLang="hu-HU" dirty="0" smtClean="0"/>
              <a:t>hangfelvételek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379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hu-HU" dirty="0"/>
              <a:t>A nyelvjárás napjainkban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sz="quarter" idx="4294967295"/>
          </p:nvPr>
        </p:nvSpPr>
        <p:spPr>
          <a:xfrm>
            <a:off x="755576" y="1772816"/>
            <a:ext cx="8229600" cy="4525963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még nem teljes leírás</a:t>
            </a:r>
          </a:p>
          <a:p>
            <a:pPr eaLnBrk="1" hangingPunct="1"/>
            <a:r>
              <a:rPr lang="hu-HU" altLang="hu-HU" dirty="0" err="1" smtClean="0"/>
              <a:t>Dályhegy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Bellye</a:t>
            </a:r>
            <a:r>
              <a:rPr lang="hu-HU" altLang="hu-HU" dirty="0" smtClean="0"/>
              <a:t>, Eszék (Rétfalu), </a:t>
            </a:r>
            <a:r>
              <a:rPr lang="hu-HU" altLang="hu-HU" dirty="0" err="1" smtClean="0"/>
              <a:t>Kórógy</a:t>
            </a:r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jelenségek és korosztályok</a:t>
            </a:r>
          </a:p>
          <a:p>
            <a:pPr lvl="1" eaLnBrk="1" hangingPunct="1"/>
            <a:r>
              <a:rPr lang="hu-HU" altLang="hu-HU" dirty="0" smtClean="0"/>
              <a:t>idősek</a:t>
            </a:r>
          </a:p>
          <a:p>
            <a:pPr lvl="1" eaLnBrk="1" hangingPunct="1"/>
            <a:r>
              <a:rPr lang="hu-HU" altLang="hu-HU" dirty="0" smtClean="0"/>
              <a:t>középgeneráció</a:t>
            </a:r>
          </a:p>
          <a:p>
            <a:pPr lvl="1" eaLnBrk="1" hangingPunct="1"/>
            <a:r>
              <a:rPr lang="hu-HU" altLang="hu-HU" dirty="0" smtClean="0"/>
              <a:t>fiatalok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hu-HU" altLang="hu-HU" dirty="0" smtClean="0"/>
              <a:t>okok</a:t>
            </a:r>
          </a:p>
          <a:p>
            <a:pPr lvl="1" eaLnBrk="1" hangingPunct="1"/>
            <a:endParaRPr lang="hu-HU" alt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632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vizsgálható jelenségek 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18</a:t>
            </a:fld>
            <a:endParaRPr lang="en-US" alt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Fonémarendszer és fonémavariánsok</a:t>
            </a:r>
          </a:p>
          <a:p>
            <a:r>
              <a:rPr lang="hu-HU" dirty="0" smtClean="0"/>
              <a:t>Fonémagyakoriság</a:t>
            </a:r>
          </a:p>
          <a:p>
            <a:r>
              <a:rPr lang="hu-HU" dirty="0" smtClean="0"/>
              <a:t>Morfológiai sajátságok</a:t>
            </a:r>
          </a:p>
          <a:p>
            <a:r>
              <a:rPr lang="hu-HU" dirty="0" smtClean="0"/>
              <a:t>Lexikon</a:t>
            </a:r>
          </a:p>
          <a:p>
            <a:r>
              <a:rPr lang="hu-HU" dirty="0" smtClean="0"/>
              <a:t>Mondattani jellemzők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dirty="0" err="1" smtClean="0"/>
              <a:t>Penavin</a:t>
            </a:r>
            <a:r>
              <a:rPr lang="hu-HU" dirty="0" smtClean="0"/>
              <a:t> Olga</a:t>
            </a:r>
          </a:p>
          <a:p>
            <a:r>
              <a:rPr lang="hu-HU" dirty="0" smtClean="0"/>
              <a:t>Szabó József (1990)</a:t>
            </a:r>
          </a:p>
          <a:p>
            <a:r>
              <a:rPr lang="hu-HU" dirty="0" smtClean="0"/>
              <a:t>N. Fodor János (2011)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853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Fonémarendszer, fonémavariánsok, fonémagyakoriság					1.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19</a:t>
            </a:fld>
            <a:endParaRPr lang="en-US" alt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altLang="hu-HU" i="1" dirty="0" smtClean="0"/>
              <a:t>ë</a:t>
            </a:r>
          </a:p>
          <a:p>
            <a:r>
              <a:rPr lang="hu-HU" i="1" dirty="0" smtClean="0"/>
              <a:t>ȧ </a:t>
            </a:r>
          </a:p>
          <a:p>
            <a:r>
              <a:rPr lang="hu-HU" altLang="hu-HU" i="1" dirty="0" smtClean="0"/>
              <a:t>ó, ő, é, á </a:t>
            </a:r>
            <a:r>
              <a:rPr lang="hu-HU" altLang="hu-HU" dirty="0" smtClean="0"/>
              <a:t>realizációja záródó diftongus</a:t>
            </a:r>
          </a:p>
          <a:p>
            <a:r>
              <a:rPr lang="hu-HU" altLang="hu-HU" i="1" dirty="0" smtClean="0"/>
              <a:t>é</a:t>
            </a:r>
            <a:r>
              <a:rPr lang="hu-HU" altLang="hu-HU" dirty="0" smtClean="0"/>
              <a:t> néhány </a:t>
            </a:r>
            <a:r>
              <a:rPr lang="hu-HU" altLang="hu-HU" dirty="0" err="1" smtClean="0"/>
              <a:t>lexémában</a:t>
            </a:r>
            <a:r>
              <a:rPr lang="hu-HU" altLang="hu-HU" dirty="0" smtClean="0"/>
              <a:t> nyitódó diftongus </a:t>
            </a:r>
          </a:p>
          <a:p>
            <a:r>
              <a:rPr lang="hu-HU" altLang="hu-HU" i="1" dirty="0" smtClean="0"/>
              <a:t>ú, ű </a:t>
            </a:r>
            <a:r>
              <a:rPr lang="hu-HU" altLang="hu-HU" dirty="0" smtClean="0"/>
              <a:t>szó végén nyíltabb, diftongus (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sȧvȧnyo</a:t>
            </a:r>
            <a:r>
              <a:rPr lang="hu-HU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gyirö</a:t>
            </a:r>
            <a:r>
              <a:rPr lang="hu-HU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smtClean="0"/>
              <a:t>)</a:t>
            </a:r>
          </a:p>
          <a:p>
            <a:pPr marL="0" indent="0">
              <a:buNone/>
            </a:pPr>
            <a:r>
              <a:rPr lang="hu-HU" altLang="hu-HU" dirty="0" smtClean="0"/>
              <a:t>         gyakran illabiális realizáció </a:t>
            </a:r>
            <a:r>
              <a:rPr lang="hu-HU" altLang="hu-HU" dirty="0"/>
              <a:t>	</a:t>
            </a:r>
            <a:endParaRPr lang="hu-HU" altLang="hu-HU" dirty="0" smtClean="0"/>
          </a:p>
          <a:p>
            <a:r>
              <a:rPr lang="hu-HU" altLang="hu-HU" i="1" dirty="0" smtClean="0"/>
              <a:t>i</a:t>
            </a:r>
            <a:r>
              <a:rPr lang="hu-HU" altLang="hu-HU" dirty="0" smtClean="0"/>
              <a:t> áll </a:t>
            </a:r>
            <a:r>
              <a:rPr lang="hu-HU" altLang="hu-HU" i="1" dirty="0" smtClean="0"/>
              <a:t>o</a:t>
            </a:r>
            <a:r>
              <a:rPr lang="hu-HU" altLang="hu-HU" dirty="0" smtClean="0"/>
              <a:t> és </a:t>
            </a:r>
            <a:r>
              <a:rPr lang="hu-HU" altLang="hu-HU" i="1" dirty="0" smtClean="0"/>
              <a:t>u</a:t>
            </a:r>
            <a:r>
              <a:rPr lang="hu-HU" altLang="hu-HU" dirty="0" smtClean="0"/>
              <a:t> helyett </a:t>
            </a:r>
          </a:p>
          <a:p>
            <a:r>
              <a:rPr lang="hu-HU" altLang="hu-HU" i="1" dirty="0" smtClean="0"/>
              <a:t>ö</a:t>
            </a:r>
            <a:r>
              <a:rPr lang="hu-HU" altLang="hu-HU" dirty="0" smtClean="0"/>
              <a:t>-zés hangsúlyos szótagban</a:t>
            </a:r>
          </a:p>
          <a:p>
            <a:pPr marL="0" indent="0">
              <a:buNone/>
            </a:pPr>
            <a:r>
              <a:rPr lang="hu-HU" altLang="hu-HU" dirty="0" smtClean="0"/>
              <a:t>	  hangsúlytalan szótagban</a:t>
            </a:r>
          </a:p>
          <a:p>
            <a:pPr marL="0" indent="0">
              <a:buNone/>
            </a:pPr>
            <a:r>
              <a:rPr lang="hu-HU" altLang="hu-HU" dirty="0"/>
              <a:t>	</a:t>
            </a:r>
            <a:r>
              <a:rPr lang="hu-HU" altLang="hu-HU" dirty="0" smtClean="0"/>
              <a:t>  toldalékokban</a:t>
            </a:r>
          </a:p>
          <a:p>
            <a:pPr marL="0" indent="0">
              <a:buNone/>
            </a:pPr>
            <a:endParaRPr lang="hu-HU" altLang="hu-HU" dirty="0"/>
          </a:p>
          <a:p>
            <a:endParaRPr lang="hu-HU" alt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381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ttitűd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(</a:t>
            </a:r>
            <a:r>
              <a:rPr lang="hu-HU" dirty="0" err="1"/>
              <a:t>S</a:t>
            </a:r>
            <a:r>
              <a:rPr lang="hu-HU" dirty="0" err="1" smtClean="0"/>
              <a:t>zociál</a:t>
            </a:r>
            <a:r>
              <a:rPr lang="hu-HU" dirty="0" smtClean="0"/>
              <a:t>)pszichológiai fogalom</a:t>
            </a:r>
          </a:p>
          <a:p>
            <a:pPr lvl="1"/>
            <a:r>
              <a:rPr lang="hu-HU" dirty="0"/>
              <a:t>tartós beállítódást, értékelő viszonyulást jelent valamilyen tárgy, személy vagy gondolat irányában</a:t>
            </a:r>
            <a:br>
              <a:rPr lang="hu-HU" dirty="0"/>
            </a:br>
            <a:endParaRPr lang="hu-HU" dirty="0"/>
          </a:p>
          <a:p>
            <a:r>
              <a:rPr lang="hu-HU" dirty="0" smtClean="0"/>
              <a:t>Nyelvi attitűd: egy-egy nyelvvel vagy nyelvjárással szemben kialakult értékelő jellegű vélemény</a:t>
            </a:r>
          </a:p>
          <a:p>
            <a:pPr lvl="1"/>
            <a:r>
              <a:rPr lang="hu-HU" dirty="0" smtClean="0"/>
              <a:t>Viselkedésből fakad (</a:t>
            </a:r>
            <a:r>
              <a:rPr lang="hu-HU" dirty="0" err="1" smtClean="0"/>
              <a:t>Brudner</a:t>
            </a:r>
            <a:r>
              <a:rPr lang="hu-HU" dirty="0" smtClean="0"/>
              <a:t> – Douglas 1979)</a:t>
            </a:r>
          </a:p>
          <a:p>
            <a:pPr lvl="1"/>
            <a:r>
              <a:rPr lang="hu-HU" dirty="0" smtClean="0"/>
              <a:t>Meghatározza a viselkedést (Lambert 1967)</a:t>
            </a:r>
          </a:p>
          <a:p>
            <a:pPr lvl="1"/>
            <a:r>
              <a:rPr lang="hu-HU" dirty="0" smtClean="0"/>
              <a:t>Több tényező befolyásolja: társadalmi, (nyelv)politikai (</a:t>
            </a:r>
            <a:r>
              <a:rPr lang="hu-HU" dirty="0" err="1" smtClean="0"/>
              <a:t>Woolard</a:t>
            </a:r>
            <a:r>
              <a:rPr lang="hu-HU" dirty="0" smtClean="0"/>
              <a:t> és </a:t>
            </a:r>
            <a:r>
              <a:rPr lang="hu-HU" dirty="0" err="1" smtClean="0"/>
              <a:t>Gahng</a:t>
            </a:r>
            <a:r>
              <a:rPr lang="hu-HU" dirty="0" smtClean="0"/>
              <a:t> 1990)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Kisebbségi csoportok körében különösen jelentős a vizsgálata (</a:t>
            </a:r>
            <a:r>
              <a:rPr lang="hu-HU" dirty="0" err="1" smtClean="0"/>
              <a:t>Preston</a:t>
            </a:r>
            <a:r>
              <a:rPr lang="hu-HU" dirty="0" smtClean="0"/>
              <a:t> 2002)</a:t>
            </a:r>
          </a:p>
          <a:p>
            <a:pPr lvl="1"/>
            <a:endParaRPr lang="hu-HU" dirty="0" smtClean="0"/>
          </a:p>
          <a:p>
            <a:pPr marL="274320" lvl="1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0658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Fonémarendszer, fonémavariánsok, fonémagyakoriság					2.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20</a:t>
            </a:fld>
            <a:endParaRPr lang="en-US" alt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altLang="hu-HU" dirty="0" smtClean="0"/>
              <a:t>erősen </a:t>
            </a:r>
            <a:r>
              <a:rPr lang="hu-HU" altLang="hu-HU" i="1" dirty="0" smtClean="0"/>
              <a:t>j</a:t>
            </a:r>
            <a:r>
              <a:rPr lang="hu-HU" altLang="hu-HU" dirty="0" smtClean="0"/>
              <a:t>-ző (</a:t>
            </a:r>
            <a:r>
              <a:rPr lang="hu-HU" altLang="hu-HU" i="1" dirty="0" smtClean="0"/>
              <a:t>l’</a:t>
            </a:r>
            <a:r>
              <a:rPr lang="hu-HU" altLang="hu-HU" dirty="0" smtClean="0"/>
              <a:t> elvétve)</a:t>
            </a:r>
          </a:p>
          <a:p>
            <a:r>
              <a:rPr lang="hu-HU" i="1" dirty="0" smtClean="0"/>
              <a:t>l </a:t>
            </a:r>
            <a:r>
              <a:rPr lang="hu-HU" dirty="0" smtClean="0"/>
              <a:t>kiesés, nyúlással  és   ragok végén </a:t>
            </a:r>
          </a:p>
          <a:p>
            <a:r>
              <a:rPr lang="hu-HU" altLang="hu-HU" i="1" dirty="0" smtClean="0"/>
              <a:t>j </a:t>
            </a:r>
            <a:r>
              <a:rPr lang="hu-HU" altLang="hu-HU" dirty="0" smtClean="0"/>
              <a:t>helyett</a:t>
            </a:r>
            <a:r>
              <a:rPr lang="hu-HU" altLang="hu-HU" i="1" dirty="0" smtClean="0"/>
              <a:t> h </a:t>
            </a:r>
            <a:r>
              <a:rPr lang="hu-HU" altLang="hu-HU" dirty="0" smtClean="0"/>
              <a:t>hiátustöltő</a:t>
            </a:r>
          </a:p>
          <a:p>
            <a:r>
              <a:rPr lang="hu-HU" altLang="hu-HU" i="1" dirty="0" smtClean="0"/>
              <a:t>j &gt; </a:t>
            </a:r>
            <a:r>
              <a:rPr lang="hu-HU" altLang="hu-HU" i="1" dirty="0" err="1" smtClean="0"/>
              <a:t>gy</a:t>
            </a:r>
            <a:r>
              <a:rPr lang="hu-HU" altLang="hu-HU" dirty="0" smtClean="0"/>
              <a:t> </a:t>
            </a:r>
          </a:p>
          <a:p>
            <a:r>
              <a:rPr lang="hu-HU" altLang="hu-HU" i="1" dirty="0" smtClean="0"/>
              <a:t>l, n </a:t>
            </a:r>
            <a:r>
              <a:rPr lang="hu-HU" altLang="hu-HU" dirty="0" smtClean="0"/>
              <a:t>palatalizálódása</a:t>
            </a:r>
            <a:r>
              <a:rPr lang="hu-HU" altLang="hu-HU" dirty="0"/>
              <a:t>	</a:t>
            </a:r>
            <a:endParaRPr lang="hu-HU" altLang="hu-HU" dirty="0" smtClean="0"/>
          </a:p>
          <a:p>
            <a:r>
              <a:rPr lang="hu-HU" altLang="hu-HU" i="1" dirty="0"/>
              <a:t>k</a:t>
            </a:r>
            <a:r>
              <a:rPr lang="hu-HU" altLang="hu-HU" i="1" dirty="0" smtClean="0"/>
              <a:t>, t, p</a:t>
            </a:r>
            <a:r>
              <a:rPr lang="hu-HU" altLang="hu-HU" dirty="0" smtClean="0"/>
              <a:t> hehezetes ejtése</a:t>
            </a:r>
            <a:endParaRPr lang="hu-HU" altLang="hu-HU" dirty="0"/>
          </a:p>
          <a:p>
            <a:endParaRPr lang="hu-HU" alt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014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Morfológiai sajátságok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21</a:t>
            </a:fld>
            <a:endParaRPr lang="en-US" alt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r>
              <a:rPr lang="hu-HU" i="1" dirty="0" err="1" smtClean="0"/>
              <a:t>-v</a:t>
            </a:r>
            <a:r>
              <a:rPr lang="hu-HU" i="1" dirty="0" smtClean="0"/>
              <a:t> </a:t>
            </a:r>
            <a:r>
              <a:rPr lang="hu-HU" dirty="0" smtClean="0"/>
              <a:t>tövű igék </a:t>
            </a:r>
            <a:r>
              <a:rPr lang="hu-HU" i="1" dirty="0" smtClean="0"/>
              <a:t>–n</a:t>
            </a:r>
            <a:r>
              <a:rPr lang="hu-HU" dirty="0" smtClean="0"/>
              <a:t> ragja Sg3: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teszen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viszen</a:t>
            </a:r>
            <a:endParaRPr lang="hu-H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err="1" smtClean="0"/>
              <a:t>-i</a:t>
            </a:r>
            <a:r>
              <a:rPr lang="hu-HU" dirty="0" smtClean="0"/>
              <a:t> igerag Sg3Def: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áruli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szánti</a:t>
            </a:r>
          </a:p>
          <a:p>
            <a:r>
              <a:rPr lang="hu-HU" i="1" dirty="0"/>
              <a:t>–t</a:t>
            </a:r>
            <a:r>
              <a:rPr lang="hu-HU" dirty="0"/>
              <a:t> végű múlt idejű ige rövidül: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ütte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sütte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köttünk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futtak</a:t>
            </a:r>
            <a:endParaRPr lang="hu-H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/>
              <a:t>–</a:t>
            </a:r>
            <a:r>
              <a:rPr lang="hu-HU" i="1" dirty="0" smtClean="0"/>
              <a:t>l igerag </a:t>
            </a:r>
            <a:r>
              <a:rPr lang="hu-HU" dirty="0" smtClean="0"/>
              <a:t>Sg2 nem </a:t>
            </a:r>
            <a:r>
              <a:rPr lang="hu-HU" dirty="0" err="1" smtClean="0"/>
              <a:t>szibiláns</a:t>
            </a:r>
            <a:r>
              <a:rPr lang="hu-HU" dirty="0" smtClean="0"/>
              <a:t> tő után is: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kapálo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mégyö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/>
              <a:t>„</a:t>
            </a:r>
            <a:r>
              <a:rPr lang="hu-HU" dirty="0"/>
              <a:t>Egyébként az alanyi ragozásban inkább felszólító módot használnak</a:t>
            </a:r>
            <a:r>
              <a:rPr lang="hu-HU" dirty="0" smtClean="0"/>
              <a:t>”: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nyízzönk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lȧ</a:t>
            </a:r>
            <a:r>
              <a:rPr lang="hu-HU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ssonk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monygyonk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nevezzönk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/>
              <a:t>(</a:t>
            </a:r>
            <a:r>
              <a:rPr lang="hu-HU" dirty="0" err="1"/>
              <a:t>SzlavSz</a:t>
            </a:r>
            <a:r>
              <a:rPr lang="hu-HU" dirty="0"/>
              <a:t>. 15)</a:t>
            </a:r>
            <a:r>
              <a:rPr lang="hu-HU" i="1" dirty="0" smtClean="0"/>
              <a:t>; 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Télen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alugyunk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/>
              <a:t>(Baranyai </a:t>
            </a:r>
            <a:r>
              <a:rPr lang="hu-HU" dirty="0" err="1" smtClean="0"/>
              <a:t>NyAtl</a:t>
            </a:r>
            <a:r>
              <a:rPr lang="hu-HU" dirty="0" smtClean="0"/>
              <a:t>. 7)</a:t>
            </a:r>
          </a:p>
          <a:p>
            <a:endParaRPr lang="hu-HU" i="1" dirty="0" smtClean="0"/>
          </a:p>
          <a:p>
            <a:r>
              <a:rPr lang="hu-HU" i="1" dirty="0"/>
              <a:t>–</a:t>
            </a:r>
            <a:r>
              <a:rPr lang="hu-HU" i="1" dirty="0" err="1"/>
              <a:t>at</a:t>
            </a:r>
            <a:r>
              <a:rPr lang="hu-HU" i="1" dirty="0"/>
              <a:t>/</a:t>
            </a:r>
            <a:r>
              <a:rPr lang="hu-HU" i="1" dirty="0" err="1"/>
              <a:t>-et</a:t>
            </a:r>
            <a:r>
              <a:rPr lang="hu-HU" dirty="0"/>
              <a:t> ’</a:t>
            </a:r>
            <a:r>
              <a:rPr lang="hu-HU" dirty="0" err="1"/>
              <a:t>-ás</a:t>
            </a:r>
            <a:r>
              <a:rPr lang="hu-HU" dirty="0"/>
              <a:t>/</a:t>
            </a:r>
            <a:r>
              <a:rPr lang="hu-HU" dirty="0" err="1"/>
              <a:t>-és</a:t>
            </a:r>
            <a:r>
              <a:rPr lang="hu-HU" dirty="0"/>
              <a:t>’ névszóképző: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lȧ</a:t>
            </a:r>
            <a:r>
              <a:rPr lang="hu-HU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tȧt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vȧ</a:t>
            </a:r>
            <a:r>
              <a:rPr lang="hu-HU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gȧt</a:t>
            </a:r>
            <a:endParaRPr lang="hu-H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/>
              <a:t>–</a:t>
            </a:r>
            <a:r>
              <a:rPr lang="hu-HU" i="1" dirty="0" err="1"/>
              <a:t>uk</a:t>
            </a:r>
            <a:r>
              <a:rPr lang="hu-HU" i="1" dirty="0"/>
              <a:t>/</a:t>
            </a:r>
            <a:r>
              <a:rPr lang="hu-HU" i="1" dirty="0" err="1"/>
              <a:t>-ük</a:t>
            </a:r>
            <a:r>
              <a:rPr lang="hu-HU" dirty="0"/>
              <a:t> </a:t>
            </a:r>
            <a:r>
              <a:rPr lang="hu-HU" dirty="0" smtClean="0"/>
              <a:t>névmási toldalék </a:t>
            </a:r>
            <a:r>
              <a:rPr lang="hu-HU" i="1" dirty="0"/>
              <a:t>–</a:t>
            </a:r>
            <a:r>
              <a:rPr lang="hu-HU" i="1" dirty="0" err="1"/>
              <a:t>ík</a:t>
            </a:r>
            <a:r>
              <a:rPr lang="hu-HU" dirty="0"/>
              <a:t>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velík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mȧgik</a:t>
            </a:r>
            <a:endParaRPr 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4287811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Mondattani jellemzők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22</a:t>
            </a:fld>
            <a:endParaRPr lang="en-US" alt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szokik</a:t>
            </a:r>
            <a:r>
              <a:rPr lang="hu-HU" dirty="0"/>
              <a:t> jelen idejű használata: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 is szokok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mënni</a:t>
            </a:r>
            <a:endParaRPr lang="hu-H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i="1" dirty="0"/>
          </a:p>
          <a:p>
            <a:r>
              <a:rPr lang="hu-HU" i="1" dirty="0"/>
              <a:t>la</a:t>
            </a:r>
            <a:r>
              <a:rPr lang="hu-HU" dirty="0"/>
              <a:t> interakciós mondatszó: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Mondi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Jȧ</a:t>
            </a:r>
            <a:r>
              <a:rPr lang="hu-HU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lȧ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Mindé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montȧ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lȧ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hu-HU" dirty="0"/>
              <a:t>(</a:t>
            </a:r>
            <a:r>
              <a:rPr lang="hu-HU" dirty="0" err="1"/>
              <a:t>SzlavSz</a:t>
            </a:r>
            <a:r>
              <a:rPr lang="hu-HU" dirty="0"/>
              <a:t>. 306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5397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Nyelvjárási jelenségek két településen, korosztályonként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23</a:t>
            </a:fld>
            <a:endParaRPr lang="en-US" alt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3541698"/>
              </p:ext>
            </p:extLst>
          </p:nvPr>
        </p:nvGraphicFramePr>
        <p:xfrm>
          <a:off x="457200" y="1473200"/>
          <a:ext cx="8229600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648072"/>
                <a:gridCol w="648072"/>
                <a:gridCol w="720080"/>
                <a:gridCol w="864096"/>
                <a:gridCol w="792088"/>
                <a:gridCol w="730424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dirty="0" err="1" smtClean="0"/>
                        <a:t>Kórógy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dirty="0" err="1" smtClean="0"/>
                        <a:t>Dályhegy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ȧ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-/+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ë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(-)/+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/>
                        <a:t>ö</a:t>
                      </a:r>
                      <a:r>
                        <a:rPr lang="hu-HU" dirty="0" smtClean="0"/>
                        <a:t>-zés, hangsúlytalan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 /+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-/+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/>
                        <a:t>ö</a:t>
                      </a:r>
                      <a:r>
                        <a:rPr lang="hu-HU" dirty="0" smtClean="0"/>
                        <a:t>-zés, hangsúlyos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0" dirty="0" smtClean="0"/>
                        <a:t>diftongusok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gyün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-l</a:t>
                      </a:r>
                      <a:r>
                        <a:rPr lang="hu-HU" i="1" dirty="0" smtClean="0"/>
                        <a:t> </a:t>
                      </a:r>
                      <a:r>
                        <a:rPr lang="hu-HU" i="0" dirty="0" smtClean="0"/>
                        <a:t>hiánya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-/+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tudi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rövid múlt (</a:t>
                      </a:r>
                      <a:r>
                        <a:rPr lang="hu-HU" i="1" dirty="0" err="1" smtClean="0"/>
                        <a:t>sütték</a:t>
                      </a:r>
                      <a:r>
                        <a:rPr lang="hu-HU" dirty="0" smtClean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Felszólító - kijelentő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252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630.b </a:t>
            </a:r>
            <a:r>
              <a:rPr lang="hu-HU" sz="2000" dirty="0"/>
              <a:t>Nem bír… a gyomrom a </a:t>
            </a:r>
            <a:r>
              <a:rPr lang="hu-HU" sz="2000" dirty="0" smtClean="0"/>
              <a:t>szalonnát</a:t>
            </a:r>
            <a:br>
              <a:rPr lang="hu-HU" sz="2000" dirty="0" smtClean="0"/>
            </a:br>
            <a:r>
              <a:rPr lang="hu-HU" sz="2000" dirty="0"/>
              <a:t>630.c Tud… kedvesem, én már sok mindent megéltem</a:t>
            </a:r>
            <a:r>
              <a:rPr lang="hu-HU" sz="2000" dirty="0" smtClean="0"/>
              <a:t>.</a:t>
            </a:r>
            <a:endParaRPr lang="hu-HU" sz="2000" i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24</a:t>
            </a:fld>
            <a:endParaRPr lang="en-US" alt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quarter" idx="2"/>
          </p:nvPr>
        </p:nvSpPr>
        <p:spPr>
          <a:xfrm>
            <a:off x="611560" y="5661248"/>
            <a:ext cx="8062286" cy="636680"/>
          </a:xfrm>
        </p:spPr>
        <p:txBody>
          <a:bodyPr/>
          <a:lstStyle/>
          <a:p>
            <a:pPr marL="274320" lvl="1" indent="0" algn="ctr">
              <a:buNone/>
            </a:pPr>
            <a:r>
              <a:rPr lang="hu-HU" dirty="0" err="1" smtClean="0"/>
              <a:t>Kórógy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4921264"/>
              </p:ext>
            </p:extLst>
          </p:nvPr>
        </p:nvGraphicFramePr>
        <p:xfrm>
          <a:off x="1259632" y="11967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86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1. ábra: Hol beszélnek a legszebben magyarul?</a:t>
            </a:r>
            <a:endParaRPr lang="en-US" altLang="hu-HU" sz="4000" smtClean="0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90550" y="1344613"/>
          <a:ext cx="79629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hart" r:id="rId3" imgW="7962900" imgH="4686300" progId="Excel.Chart.8">
                  <p:embed/>
                </p:oleObj>
              </mc:Choice>
              <mc:Fallback>
                <p:oleObj name="Chart" r:id="rId3" imgW="7962900" imgH="46863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344613"/>
                        <a:ext cx="79629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978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beszélnek legszebben magyarul?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F6CFB-C759-4A82-A99D-ABDA0910FEA5}" type="slidenum">
              <a:rPr lang="en-US" altLang="hu-HU" smtClean="0"/>
              <a:pPr>
                <a:defRPr/>
              </a:pPr>
              <a:t>26</a:t>
            </a:fld>
            <a:endParaRPr lang="en-US" altLang="hu-HU"/>
          </a:p>
        </p:txBody>
      </p:sp>
      <p:graphicFrame>
        <p:nvGraphicFramePr>
          <p:cNvPr id="13" name="Tartalom helye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3025183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52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Kinek drukkol, ha…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27</a:t>
            </a:fld>
            <a:endParaRPr lang="en-US" alt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8008225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912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Nyelvjárási jelenségek két településen, korosztályonként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28</a:t>
            </a:fld>
            <a:endParaRPr lang="en-US" alt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7093066"/>
              </p:ext>
            </p:extLst>
          </p:nvPr>
        </p:nvGraphicFramePr>
        <p:xfrm>
          <a:off x="457200" y="1473200"/>
          <a:ext cx="8229600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648072"/>
                <a:gridCol w="648072"/>
                <a:gridCol w="720080"/>
                <a:gridCol w="864096"/>
                <a:gridCol w="792088"/>
                <a:gridCol w="730424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dirty="0" err="1" smtClean="0"/>
                        <a:t>Kórógy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dirty="0" err="1" smtClean="0"/>
                        <a:t>Dályhegy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ȧ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-/+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ë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(-)/+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/>
                        <a:t>ö</a:t>
                      </a:r>
                      <a:r>
                        <a:rPr lang="hu-HU" dirty="0" smtClean="0"/>
                        <a:t>-zés, hangsúlytalan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 /+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-/+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/>
                        <a:t>ö</a:t>
                      </a:r>
                      <a:r>
                        <a:rPr lang="hu-HU" dirty="0" smtClean="0"/>
                        <a:t>-zés, hangsúlyos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0" dirty="0" smtClean="0"/>
                        <a:t>diftongusok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gyün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-l</a:t>
                      </a:r>
                      <a:r>
                        <a:rPr lang="hu-HU" i="1" dirty="0" smtClean="0"/>
                        <a:t> </a:t>
                      </a:r>
                      <a:r>
                        <a:rPr lang="hu-HU" i="0" dirty="0" smtClean="0"/>
                        <a:t>hiánya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-/+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tudi</a:t>
                      </a:r>
                      <a:endParaRPr lang="hu-H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rövid múlt (</a:t>
                      </a:r>
                      <a:r>
                        <a:rPr lang="hu-HU" i="1" dirty="0" err="1" smtClean="0"/>
                        <a:t>sütték</a:t>
                      </a:r>
                      <a:r>
                        <a:rPr lang="hu-HU" dirty="0" smtClean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Felszólító - kijelentő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29</a:t>
            </a:fld>
            <a:endParaRPr lang="en-US" alt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423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egyén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3</a:t>
            </a:fld>
            <a:endParaRPr lang="en-US" alt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Kötődése a környező nyelvekhez, nyelvváltozatokhoz</a:t>
            </a:r>
            <a:endParaRPr lang="hu-HU" dirty="0"/>
          </a:p>
          <a:p>
            <a:pPr lvl="1"/>
            <a:r>
              <a:rPr lang="hu-HU" dirty="0" smtClean="0"/>
              <a:t>Érzelmi, intellektuális, funkcionális kötődés (</a:t>
            </a:r>
            <a:r>
              <a:rPr lang="hu-HU" dirty="0" err="1" smtClean="0"/>
              <a:t>Adegbija</a:t>
            </a:r>
            <a:r>
              <a:rPr lang="hu-HU" dirty="0" smtClean="0"/>
              <a:t> 2001)</a:t>
            </a:r>
          </a:p>
          <a:p>
            <a:endParaRPr lang="hu-HU" dirty="0" smtClean="0"/>
          </a:p>
          <a:p>
            <a:r>
              <a:rPr lang="hu-HU" dirty="0" smtClean="0"/>
              <a:t>A kötődés mértéke és a nyelv(változat) megőrzése</a:t>
            </a:r>
          </a:p>
          <a:p>
            <a:pPr lvl="1"/>
            <a:r>
              <a:rPr lang="hu-HU" dirty="0" smtClean="0"/>
              <a:t>A nyelvi másság dimenziói kutatás (Bartha 2003,  2006, Borbély 2006,  2007, </a:t>
            </a:r>
            <a:r>
              <a:rPr lang="hu-HU" dirty="0" err="1" smtClean="0"/>
              <a:t>Erb</a:t>
            </a:r>
            <a:r>
              <a:rPr lang="hu-HU" dirty="0" smtClean="0"/>
              <a:t> 2006, Pálmainé Orsós 2005)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Igazolja-e a drávaszögi anyag a magyarországi kisebbségekkel kapcsolatos megállapításokat?</a:t>
            </a:r>
          </a:p>
          <a:p>
            <a:pPr lvl="1"/>
            <a:r>
              <a:rPr lang="hu-HU" dirty="0" smtClean="0"/>
              <a:t>Nem teljes összevethetőség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902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Drávaszög és a magyarság 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Népességtörténeti szempontból dinamikus terület</a:t>
            </a:r>
          </a:p>
          <a:p>
            <a:endParaRPr lang="hu-HU" dirty="0"/>
          </a:p>
          <a:p>
            <a:r>
              <a:rPr lang="hu-HU" dirty="0" smtClean="0"/>
              <a:t>A magyarok száma a területen</a:t>
            </a:r>
          </a:p>
          <a:p>
            <a:pPr lvl="1"/>
            <a:r>
              <a:rPr lang="hu-HU" dirty="0" smtClean="0"/>
              <a:t>XIX. sz. vége: 14 magyar többségű település</a:t>
            </a:r>
          </a:p>
          <a:p>
            <a:pPr lvl="1"/>
            <a:r>
              <a:rPr lang="hu-HU" dirty="0" smtClean="0"/>
              <a:t>1910: 106.000 </a:t>
            </a:r>
            <a:r>
              <a:rPr lang="hu-HU" dirty="0"/>
              <a:t>magyar </a:t>
            </a:r>
            <a:r>
              <a:rPr lang="hu-HU" dirty="0" smtClean="0"/>
              <a:t>(„Baranya</a:t>
            </a:r>
            <a:r>
              <a:rPr lang="hu-HU" dirty="0"/>
              <a:t>” 39,5 %-a</a:t>
            </a:r>
            <a:r>
              <a:rPr lang="hu-HU" dirty="0" smtClean="0"/>
              <a:t>) - 139 település</a:t>
            </a:r>
          </a:p>
          <a:p>
            <a:pPr lvl="1"/>
            <a:r>
              <a:rPr lang="hu-HU" dirty="0" smtClean="0"/>
              <a:t>1948:   51.000</a:t>
            </a:r>
          </a:p>
          <a:p>
            <a:pPr lvl="1"/>
            <a:r>
              <a:rPr lang="hu-HU" dirty="0" smtClean="0"/>
              <a:t>1991:   22.000</a:t>
            </a:r>
          </a:p>
          <a:p>
            <a:r>
              <a:rPr lang="hu-HU" dirty="0" smtClean="0"/>
              <a:t>1991. tavaszától délszláv háború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délbaranyai</a:t>
            </a:r>
            <a:r>
              <a:rPr lang="hu-HU" dirty="0" smtClean="0"/>
              <a:t> magyarok 1/3-a belső vagy magyarországi menekült</a:t>
            </a:r>
            <a:endParaRPr lang="hu-HU" dirty="0"/>
          </a:p>
          <a:p>
            <a:r>
              <a:rPr lang="hu-HU" dirty="0" smtClean="0"/>
              <a:t>2001. népszámlálás: 16.595 magyar,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  ebből 12.650 anyanyelve magyar</a:t>
            </a:r>
          </a:p>
          <a:p>
            <a:pPr marL="274320" lvl="1" indent="0">
              <a:buNone/>
            </a:pPr>
            <a:r>
              <a:rPr lang="hu-HU" dirty="0" smtClean="0"/>
              <a:t>						(Kocsis – Bognár 2003)</a:t>
            </a:r>
          </a:p>
          <a:p>
            <a:pPr marL="0" indent="0">
              <a:buNone/>
            </a:pPr>
            <a:r>
              <a:rPr lang="hu-HU" dirty="0"/>
              <a:t>	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531E-C12F-491E-BEF9-4136B17BC879}" type="slidenum">
              <a:rPr lang="en-US" altLang="hu-HU" smtClean="0"/>
              <a:pPr>
                <a:defRPr/>
              </a:pPr>
              <a:t>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4476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 kutatás előzményei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1995 - MTA </a:t>
            </a:r>
            <a:r>
              <a:rPr lang="hu-HU" altLang="hu-HU" dirty="0" err="1" smtClean="0"/>
              <a:t>NyTI</a:t>
            </a:r>
            <a:r>
              <a:rPr lang="hu-HU" altLang="hu-HU" dirty="0" smtClean="0"/>
              <a:t> Élőnyelvi Osztály</a:t>
            </a:r>
          </a:p>
          <a:p>
            <a:pPr eaLnBrk="1" hangingPunct="1"/>
            <a:r>
              <a:rPr lang="hu-HU" altLang="hu-HU" dirty="0" smtClean="0"/>
              <a:t>cél: a határon túli magyarok nyelvhasználatának szisztematikus vizsgálata és leírása</a:t>
            </a:r>
          </a:p>
          <a:p>
            <a:pPr eaLnBrk="1" hangingPunct="1">
              <a:buFontTx/>
              <a:buNone/>
            </a:pPr>
            <a:r>
              <a:rPr lang="hu-HU" altLang="hu-HU" dirty="0" smtClean="0"/>
              <a:t> </a:t>
            </a:r>
          </a:p>
          <a:p>
            <a:pPr eaLnBrk="1" hangingPunct="1"/>
            <a:r>
              <a:rPr lang="hu-HU" altLang="hu-HU" dirty="0" smtClean="0"/>
              <a:t>azonos módszertan </a:t>
            </a:r>
          </a:p>
          <a:p>
            <a:pPr eaLnBrk="1" hangingPunct="1"/>
            <a:r>
              <a:rPr lang="hu-HU" altLang="hu-HU" dirty="0" smtClean="0"/>
              <a:t>szociolingvisztikai kérdőív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5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hu-HU" dirty="0"/>
              <a:t>Az eddigi eredmények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29600" cy="5400675"/>
          </a:xfrm>
        </p:spPr>
        <p:txBody>
          <a:bodyPr>
            <a:normAutofit/>
          </a:bodyPr>
          <a:lstStyle/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  <a:p>
            <a:pPr eaLnBrk="1" hangingPunct="1">
              <a:buFontTx/>
              <a:buNone/>
            </a:pPr>
            <a:endParaRPr lang="hu-HU" altLang="hu-HU" dirty="0"/>
          </a:p>
          <a:p>
            <a:pPr eaLnBrk="1" hangingPunct="1">
              <a:buFontTx/>
              <a:buNone/>
            </a:pPr>
            <a:r>
              <a:rPr lang="hu-HU" altLang="hu-HU" dirty="0" smtClean="0"/>
              <a:t>		1998			</a:t>
            </a:r>
            <a:r>
              <a:rPr lang="hu-HU" altLang="hu-HU" dirty="0"/>
              <a:t>	</a:t>
            </a:r>
            <a:r>
              <a:rPr lang="hu-HU" altLang="hu-HU" dirty="0" smtClean="0"/>
              <a:t>  2000</a:t>
            </a:r>
          </a:p>
          <a:p>
            <a:pPr eaLnBrk="1" hangingPunct="1"/>
            <a:endParaRPr lang="hu-HU" altLang="hu-HU" dirty="0" smtClean="0"/>
          </a:p>
          <a:p>
            <a:pPr eaLnBrk="1" hangingPunct="1">
              <a:buFontTx/>
              <a:buNone/>
            </a:pPr>
            <a:r>
              <a:rPr lang="hu-HU" altLang="hu-HU" dirty="0" smtClean="0"/>
              <a:t>				 1999					2012</a:t>
            </a:r>
          </a:p>
          <a:p>
            <a:pPr eaLnBrk="1" hangingPunct="1"/>
            <a:r>
              <a:rPr lang="hu-HU" altLang="hu-HU" dirty="0" err="1" smtClean="0"/>
              <a:t>NyIrK</a:t>
            </a:r>
            <a:r>
              <a:rPr lang="hu-HU" altLang="hu-HU" dirty="0" smtClean="0"/>
              <a:t> 2010-2011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20850" r="24721" b="12173"/>
          <a:stretch>
            <a:fillRect/>
          </a:stretch>
        </p:blipFill>
        <p:spPr bwMode="auto">
          <a:xfrm>
            <a:off x="611560" y="1907704"/>
            <a:ext cx="165576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t="20576" r="24461" b="11581"/>
          <a:stretch>
            <a:fillRect/>
          </a:stretch>
        </p:blipFill>
        <p:spPr bwMode="auto">
          <a:xfrm>
            <a:off x="2484438" y="3068960"/>
            <a:ext cx="1655762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20290" r="34686" b="10680"/>
          <a:stretch>
            <a:fillRect/>
          </a:stretch>
        </p:blipFill>
        <p:spPr bwMode="auto">
          <a:xfrm>
            <a:off x="6156325" y="3041998"/>
            <a:ext cx="1825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1" t="20193" r="24316" b="12314"/>
          <a:stretch>
            <a:fillRect/>
          </a:stretch>
        </p:blipFill>
        <p:spPr bwMode="auto">
          <a:xfrm>
            <a:off x="4264025" y="1907704"/>
            <a:ext cx="168979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6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 magyar nyelv Horvátországban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dirty="0" smtClean="0"/>
              <a:t>MTA Domus Hungarica pályázati támogatás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dirty="0" smtClean="0"/>
              <a:t>vezető: </a:t>
            </a:r>
            <a:r>
              <a:rPr lang="hu-HU" altLang="hu-HU" sz="2400" dirty="0" err="1" smtClean="0"/>
              <a:t>Žagar</a:t>
            </a:r>
            <a:r>
              <a:rPr lang="hu-HU" altLang="hu-HU" sz="2400" dirty="0" smtClean="0"/>
              <a:t> Szentesi Orsolya (a Zágrábi Egyetem Hungarológiai Tanszék vezetője),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dirty="0" smtClean="0"/>
              <a:t>résztvevők: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2400" dirty="0" smtClean="0"/>
              <a:t>Kontra Miklós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2400" dirty="0" err="1" smtClean="0"/>
              <a:t>Fancsaly</a:t>
            </a:r>
            <a:r>
              <a:rPr lang="hu-HU" altLang="hu-HU" sz="2400" dirty="0" smtClean="0"/>
              <a:t> Éva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2400" dirty="0" err="1" smtClean="0"/>
              <a:t>Gúti</a:t>
            </a:r>
            <a:r>
              <a:rPr lang="hu-HU" altLang="hu-HU" sz="2400" dirty="0" smtClean="0"/>
              <a:t> Erika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2400" dirty="0" err="1" smtClean="0"/>
              <a:t>Molnár-Ljubić</a:t>
            </a:r>
            <a:r>
              <a:rPr lang="hu-HU" altLang="hu-HU" sz="2400" dirty="0" smtClean="0"/>
              <a:t> Mónika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2400" dirty="0" smtClean="0"/>
              <a:t>Kovács Lea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2400" dirty="0" smtClean="0"/>
              <a:t>Eszéki, zágrábi és pécsi magyar szakos egyetemisták: Becskei Daniella, </a:t>
            </a:r>
            <a:r>
              <a:rPr lang="hu-HU" altLang="hu-HU" sz="2400" dirty="0" err="1" smtClean="0"/>
              <a:t>Grgic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Lunja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Kostić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Dolores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Ripanj-Banja</a:t>
            </a:r>
            <a:r>
              <a:rPr lang="hu-HU" altLang="hu-HU" sz="2400" dirty="0" smtClean="0"/>
              <a:t> René, </a:t>
            </a:r>
            <a:r>
              <a:rPr lang="hu-HU" altLang="hu-HU" sz="2400" dirty="0" err="1" smtClean="0"/>
              <a:t>Rovčanić</a:t>
            </a:r>
            <a:r>
              <a:rPr lang="hu-HU" altLang="hu-HU" sz="2400" dirty="0" smtClean="0"/>
              <a:t> Filip, Siklósi Beáta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7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hu-HU" dirty="0"/>
              <a:t>Miért csak 2013?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háború 1991-1995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/>
          </a:p>
          <a:p>
            <a:pPr eaLnBrk="1" hangingPunct="1"/>
            <a:r>
              <a:rPr lang="hu-HU" altLang="hu-HU" dirty="0" smtClean="0"/>
              <a:t>menekültek Magyarországon és az otthon maradottak</a:t>
            </a:r>
          </a:p>
          <a:p>
            <a:pPr lvl="1"/>
            <a:r>
              <a:rPr lang="hu-HU" altLang="hu-HU" dirty="0" smtClean="0"/>
              <a:t>Mohács, Siklós, Pécs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hosszas tartózkodás (iskolázás)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8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Az adatközlők 1.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82296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sz="3000" dirty="0" smtClean="0"/>
          </a:p>
          <a:p>
            <a:pPr eaLnBrk="1" hangingPunct="1">
              <a:lnSpc>
                <a:spcPct val="90000"/>
              </a:lnSpc>
            </a:pPr>
            <a:endParaRPr lang="hu-HU" altLang="hu-HU" sz="3000" dirty="0"/>
          </a:p>
          <a:p>
            <a:pPr eaLnBrk="1" hangingPunct="1">
              <a:lnSpc>
                <a:spcPct val="90000"/>
              </a:lnSpc>
            </a:pPr>
            <a:r>
              <a:rPr lang="hu-HU" altLang="hu-HU" sz="3000" dirty="0" smtClean="0"/>
              <a:t>Horvátországban 116 (2014-ben)</a:t>
            </a:r>
          </a:p>
          <a:p>
            <a:pPr lvl="1">
              <a:lnSpc>
                <a:spcPct val="90000"/>
              </a:lnSpc>
            </a:pPr>
            <a:r>
              <a:rPr lang="hu-HU" altLang="hu-HU" sz="2700" dirty="0" smtClean="0"/>
              <a:t>Korcsoportok: 	20-25 éves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u-HU" altLang="hu-HU" sz="2700" dirty="0"/>
              <a:t>	</a:t>
            </a:r>
            <a:r>
              <a:rPr lang="hu-HU" altLang="hu-HU" sz="2700" dirty="0" smtClean="0"/>
              <a:t>		40-45 éves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u-HU" altLang="hu-HU" sz="2700" dirty="0"/>
              <a:t>	</a:t>
            </a:r>
            <a:r>
              <a:rPr lang="hu-HU" altLang="hu-HU" sz="2700" dirty="0" smtClean="0"/>
              <a:t>		60 év felett</a:t>
            </a:r>
            <a:endParaRPr lang="hu-HU" altLang="hu-HU" sz="2200" dirty="0" smtClean="0"/>
          </a:p>
          <a:p>
            <a:pPr lvl="1">
              <a:lnSpc>
                <a:spcPct val="90000"/>
              </a:lnSpc>
            </a:pPr>
            <a:r>
              <a:rPr lang="hu-HU" altLang="hu-HU" sz="2700" dirty="0" smtClean="0"/>
              <a:t>Iskolázottság:  érettségi nélkül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u-HU" altLang="hu-HU" sz="2700" dirty="0"/>
              <a:t>	</a:t>
            </a:r>
            <a:r>
              <a:rPr lang="hu-HU" altLang="hu-HU" sz="2700" dirty="0" smtClean="0"/>
              <a:t>	       felsőfokú végzettséggel</a:t>
            </a:r>
            <a:endParaRPr lang="hu-HU" altLang="hu-HU" sz="2700" dirty="0"/>
          </a:p>
          <a:p>
            <a:pPr eaLnBrk="1" hangingPunct="1">
              <a:lnSpc>
                <a:spcPct val="90000"/>
              </a:lnSpc>
            </a:pPr>
            <a:endParaRPr lang="hu-HU" altLang="hu-HU" sz="30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3000" dirty="0" smtClean="0"/>
              <a:t>Magyarországon 107 (1997-ben)  + 97 (2014-ben)</a:t>
            </a:r>
          </a:p>
          <a:p>
            <a:pPr eaLnBrk="1" hangingPunct="1">
              <a:lnSpc>
                <a:spcPct val="90000"/>
              </a:lnSpc>
            </a:pPr>
            <a:endParaRPr lang="hu-HU" altLang="hu-HU" sz="30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FA629-B8F5-4441-9D25-7F8A1582B5A9}" type="slidenum">
              <a:rPr lang="en-US" altLang="hu-HU" smtClean="0"/>
              <a:pPr>
                <a:defRPr/>
              </a:pPr>
              <a:t>9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ó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gó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5427</TotalTime>
  <Words>880</Words>
  <Application>Microsoft Office PowerPoint</Application>
  <PresentationFormat>Diavetítés a képernyőre (4:3 oldalarány)</PresentationFormat>
  <Paragraphs>388</Paragraphs>
  <Slides>29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Bookman Old Style</vt:lpstr>
      <vt:lpstr>Calibri</vt:lpstr>
      <vt:lpstr>Gill Sans MT</vt:lpstr>
      <vt:lpstr>Times New Roman</vt:lpstr>
      <vt:lpstr>Wingdings</vt:lpstr>
      <vt:lpstr>Wingdings 3</vt:lpstr>
      <vt:lpstr>Origó</vt:lpstr>
      <vt:lpstr>Chart</vt:lpstr>
      <vt:lpstr>Nyelvmegőrzés és attitűd</vt:lpstr>
      <vt:lpstr>Attitűd</vt:lpstr>
      <vt:lpstr>Az egyén</vt:lpstr>
      <vt:lpstr>Drávaszög és a magyarság </vt:lpstr>
      <vt:lpstr>A kutatás előzményei</vt:lpstr>
      <vt:lpstr>Az eddigi eredmények</vt:lpstr>
      <vt:lpstr>A magyar nyelv Horvátországban</vt:lpstr>
      <vt:lpstr>Miért csak 2013?</vt:lpstr>
      <vt:lpstr>Az adatközlők 1.</vt:lpstr>
      <vt:lpstr>Az adatközlők 2.</vt:lpstr>
      <vt:lpstr>A kutatópontok</vt:lpstr>
      <vt:lpstr>A terület nyelvjárása - előzmények</vt:lpstr>
      <vt:lpstr>PowerPoint bemutató</vt:lpstr>
      <vt:lpstr>Nyelvjárássziget(ek)?</vt:lpstr>
      <vt:lpstr>Horvátország pannon területének etnikai térképe</vt:lpstr>
      <vt:lpstr>A gyűjtött anyag</vt:lpstr>
      <vt:lpstr>A nyelvjárás napjainkban</vt:lpstr>
      <vt:lpstr>A vizsgálható jelenségek </vt:lpstr>
      <vt:lpstr>Fonémarendszer, fonémavariánsok, fonémagyakoriság     1.</vt:lpstr>
      <vt:lpstr>Fonémarendszer, fonémavariánsok, fonémagyakoriság     2.</vt:lpstr>
      <vt:lpstr>Morfológiai sajátságok</vt:lpstr>
      <vt:lpstr>Mondattani jellemzők</vt:lpstr>
      <vt:lpstr>Nyelvjárási jelenségek két településen, korosztályonként</vt:lpstr>
      <vt:lpstr>630.b Nem bír… a gyomrom a szalonnát 630.c Tud… kedvesem, én már sok mindent megéltem.</vt:lpstr>
      <vt:lpstr>1. ábra: Hol beszélnek a legszebben magyarul?</vt:lpstr>
      <vt:lpstr>Hol beszélnek legszebben magyarul? </vt:lpstr>
      <vt:lpstr>Kinek drukkol, ha…</vt:lpstr>
      <vt:lpstr>Nyelvjárási jelenségek két településen, korosztályonként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Nyelvjárás a Drávaszögben</dc:title>
  <dc:creator>Finnugor</dc:creator>
  <cp:lastModifiedBy>Gárdai Kinga</cp:lastModifiedBy>
  <cp:revision>115</cp:revision>
  <dcterms:created xsi:type="dcterms:W3CDTF">2015-09-01T12:24:01Z</dcterms:created>
  <dcterms:modified xsi:type="dcterms:W3CDTF">2016-04-13T09:36:21Z</dcterms:modified>
</cp:coreProperties>
</file>