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3" r:id="rId4"/>
    <p:sldId id="294" r:id="rId5"/>
    <p:sldId id="274" r:id="rId6"/>
    <p:sldId id="279" r:id="rId7"/>
    <p:sldId id="280" r:id="rId8"/>
    <p:sldId id="281" r:id="rId9"/>
    <p:sldId id="282" r:id="rId10"/>
    <p:sldId id="283" r:id="rId11"/>
    <p:sldId id="258" r:id="rId12"/>
    <p:sldId id="261" r:id="rId13"/>
    <p:sldId id="262" r:id="rId14"/>
    <p:sldId id="270" r:id="rId15"/>
    <p:sldId id="271" r:id="rId16"/>
    <p:sldId id="272" r:id="rId17"/>
    <p:sldId id="259" r:id="rId18"/>
    <p:sldId id="264" r:id="rId19"/>
    <p:sldId id="265" r:id="rId20"/>
    <p:sldId id="266" r:id="rId21"/>
    <p:sldId id="269" r:id="rId22"/>
    <p:sldId id="275" r:id="rId23"/>
    <p:sldId id="285" r:id="rId24"/>
    <p:sldId id="288" r:id="rId25"/>
    <p:sldId id="286" r:id="rId26"/>
    <p:sldId id="289" r:id="rId27"/>
    <p:sldId id="277" r:id="rId28"/>
    <p:sldId id="284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44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2012ujkutatasok\AAEA2012\gosykesz\gosy11ab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/>
      <c:barChart>
        <c:barDir val="col"/>
        <c:grouping val="clustered"/>
        <c:ser>
          <c:idx val="0"/>
          <c:order val="0"/>
          <c:tx>
            <c:strRef>
              <c:f>Munka1!$E$5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A65850"/>
            </a:solidFill>
            <a:ln>
              <a:solidFill>
                <a:schemeClr val="tx1"/>
              </a:solidFill>
            </a:ln>
          </c:spPr>
          <c:cat>
            <c:strRef>
              <c:f>Munka1!$D$6:$D$9</c:f>
              <c:strCache>
                <c:ptCount val="4"/>
                <c:pt idx="0">
                  <c:v>1965</c:v>
                </c:pt>
                <c:pt idx="1">
                  <c:v>1970–1980</c:v>
                </c:pt>
                <c:pt idx="2">
                  <c:v>2010</c:v>
                </c:pt>
                <c:pt idx="3">
                  <c:v>2012</c:v>
                </c:pt>
              </c:strCache>
            </c:strRef>
          </c:cat>
          <c:val>
            <c:numRef>
              <c:f>Munka1!$E$6:$E$9</c:f>
              <c:numCache>
                <c:formatCode>General</c:formatCode>
                <c:ptCount val="4"/>
                <c:pt idx="0">
                  <c:v>1525</c:v>
                </c:pt>
                <c:pt idx="1">
                  <c:v>1561</c:v>
                </c:pt>
                <c:pt idx="2">
                  <c:v>1831</c:v>
                </c:pt>
                <c:pt idx="3">
                  <c:v>1841</c:v>
                </c:pt>
              </c:numCache>
            </c:numRef>
          </c:val>
        </c:ser>
        <c:ser>
          <c:idx val="1"/>
          <c:order val="1"/>
          <c:tx>
            <c:strRef>
              <c:f>Munka1!$F$5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rgbClr val="3B2825"/>
            </a:solidFill>
          </c:spPr>
          <c:cat>
            <c:strRef>
              <c:f>Munka1!$D$6:$D$9</c:f>
              <c:strCache>
                <c:ptCount val="4"/>
                <c:pt idx="0">
                  <c:v>1965</c:v>
                </c:pt>
                <c:pt idx="1">
                  <c:v>1970–1980</c:v>
                </c:pt>
                <c:pt idx="2">
                  <c:v>2010</c:v>
                </c:pt>
                <c:pt idx="3">
                  <c:v>2012</c:v>
                </c:pt>
              </c:strCache>
            </c:strRef>
          </c:cat>
          <c:val>
            <c:numRef>
              <c:f>Munka1!$F$6:$F$9</c:f>
              <c:numCache>
                <c:formatCode>General</c:formatCode>
                <c:ptCount val="4"/>
                <c:pt idx="0">
                  <c:v>1363</c:v>
                </c:pt>
                <c:pt idx="1">
                  <c:v>1383</c:v>
                </c:pt>
                <c:pt idx="2">
                  <c:v>1446</c:v>
                </c:pt>
                <c:pt idx="3">
                  <c:v>1481</c:v>
                </c:pt>
              </c:numCache>
            </c:numRef>
          </c:val>
        </c:ser>
        <c:axId val="66861696"/>
        <c:axId val="66875776"/>
      </c:barChart>
      <c:catAx>
        <c:axId val="66861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400" b="1"/>
            </a:pPr>
            <a:endParaRPr lang="hu-HU"/>
          </a:p>
        </c:txPr>
        <c:crossAx val="66875776"/>
        <c:crosses val="autoZero"/>
        <c:auto val="1"/>
        <c:lblAlgn val="ctr"/>
        <c:lblOffset val="100"/>
      </c:catAx>
      <c:valAx>
        <c:axId val="66875776"/>
        <c:scaling>
          <c:orientation val="minMax"/>
          <c:min val="100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lang="en-US"/>
                </a:pPr>
                <a:r>
                  <a:rPr lang="hu-HU" sz="1400" b="0"/>
                  <a:t>Hz</a:t>
                </a:r>
                <a:endParaRPr lang="en-US" sz="1400" b="0"/>
              </a:p>
            </c:rich>
          </c:tx>
          <c:layout>
            <c:manualLayout>
              <c:xMode val="edge"/>
              <c:yMode val="edge"/>
              <c:x val="0.10555555555555562"/>
              <c:y val="7.5398439778361151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US" sz="1400"/>
            </a:pPr>
            <a:endParaRPr lang="hu-HU"/>
          </a:p>
        </c:txPr>
        <c:crossAx val="66861696"/>
        <c:crosses val="autoZero"/>
        <c:crossBetween val="between"/>
        <c:majorUnit val="100"/>
      </c:valAx>
    </c:plotArea>
    <c:legend>
      <c:legendPos val="t"/>
      <c:txPr>
        <a:bodyPr/>
        <a:lstStyle/>
        <a:p>
          <a:pPr>
            <a:defRPr lang="en-US" sz="2000"/>
          </a:pPr>
          <a:endParaRPr lang="hu-HU"/>
        </a:p>
      </c:txPr>
    </c:legend>
    <c:plotVisOnly val="1"/>
    <c:dispBlanksAs val="gap"/>
  </c:chart>
  <c:spPr>
    <a:ln>
      <a:solidFill>
        <a:schemeClr val="accent4">
          <a:lumMod val="75000"/>
        </a:schemeClr>
      </a:solidFill>
    </a:ln>
  </c:spPr>
  <c:txPr>
    <a:bodyPr/>
    <a:lstStyle/>
    <a:p>
      <a:pPr>
        <a:defRPr sz="1200" baseline="0">
          <a:latin typeface="Times New Roman" pitchFamily="18" charset="0"/>
        </a:defRPr>
      </a:pPr>
      <a:endParaRPr lang="hu-H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1945B0-0657-446A-BBBE-3A9402159BD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AF48E5D-36E9-49B1-9FD1-A38E4F4C9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45B0-0657-446A-BBBE-3A9402159BD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8E5D-36E9-49B1-9FD1-A38E4F4C9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45B0-0657-446A-BBBE-3A9402159BD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8E5D-36E9-49B1-9FD1-A38E4F4C9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45B0-0657-446A-BBBE-3A9402159BD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8E5D-36E9-49B1-9FD1-A38E4F4C9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45B0-0657-446A-BBBE-3A9402159BD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8E5D-36E9-49B1-9FD1-A38E4F4C9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45B0-0657-446A-BBBE-3A9402159BD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8E5D-36E9-49B1-9FD1-A38E4F4C9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1945B0-0657-446A-BBBE-3A9402159BD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F48E5D-36E9-49B1-9FD1-A38E4F4C9F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F1945B0-0657-446A-BBBE-3A9402159BD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AF48E5D-36E9-49B1-9FD1-A38E4F4C9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45B0-0657-446A-BBBE-3A9402159BD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8E5D-36E9-49B1-9FD1-A38E4F4C9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45B0-0657-446A-BBBE-3A9402159BD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8E5D-36E9-49B1-9FD1-A38E4F4C9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45B0-0657-446A-BBBE-3A9402159BD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8E5D-36E9-49B1-9FD1-A38E4F4C9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1945B0-0657-446A-BBBE-3A9402159BD6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AF48E5D-36E9-49B1-9FD1-A38E4F4C9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59632" y="1772816"/>
            <a:ext cx="7416824" cy="1008112"/>
          </a:xfrm>
        </p:spPr>
        <p:txBody>
          <a:bodyPr>
            <a:noAutofit/>
          </a:bodyPr>
          <a:lstStyle/>
          <a:p>
            <a:pPr algn="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Ungrounded phonology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70244" y="4581128"/>
            <a:ext cx="4790459" cy="1752600"/>
          </a:xfrm>
        </p:spPr>
        <p:txBody>
          <a:bodyPr>
            <a:normAutofit/>
          </a:bodyPr>
          <a:lstStyle/>
          <a:p>
            <a:pPr algn="ctr"/>
            <a:r>
              <a:rPr lang="hu-HU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Gósy, Mária </a:t>
            </a:r>
            <a:r>
              <a:rPr lang="hu-HU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hu-HU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Siptár, Péter</a:t>
            </a:r>
          </a:p>
          <a:p>
            <a:pPr algn="ctr"/>
            <a:endParaRPr lang="hu-HU" sz="1800" dirty="0" smtClean="0"/>
          </a:p>
          <a:p>
            <a:pPr algn="ctr"/>
            <a:r>
              <a:rPr lang="hu-HU" sz="1800" dirty="0" smtClean="0"/>
              <a:t>Research Institute </a:t>
            </a:r>
            <a:r>
              <a:rPr lang="hu-HU" sz="1800" noProof="1" smtClean="0"/>
              <a:t>for Linguistics</a:t>
            </a:r>
            <a:r>
              <a:rPr lang="hu-HU" sz="1800" dirty="0" smtClean="0"/>
              <a:t>, HAS </a:t>
            </a:r>
          </a:p>
          <a:p>
            <a:pPr algn="ctr"/>
            <a:r>
              <a:rPr lang="hu-HU" sz="1800" dirty="0" smtClean="0"/>
              <a:t>and Eötvös Loránd University,</a:t>
            </a:r>
          </a:p>
          <a:p>
            <a:pPr algn="ctr"/>
            <a:r>
              <a:rPr lang="hu-HU" sz="1800" dirty="0" smtClean="0"/>
              <a:t>Budapest, Hungary </a:t>
            </a:r>
            <a:endParaRPr lang="en-US" sz="18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0673" b="14629"/>
          <a:stretch/>
        </p:blipFill>
        <p:spPr bwMode="auto">
          <a:xfrm>
            <a:off x="1115616" y="4970529"/>
            <a:ext cx="954629" cy="796474"/>
          </a:xfrm>
          <a:prstGeom prst="rect">
            <a:avLst/>
          </a:prstGeom>
          <a:noFill/>
          <a:ln w="9525">
            <a:solidFill>
              <a:srgbClr val="77442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4910450"/>
            <a:ext cx="968599" cy="96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cunyphonologyforum.net/images/top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54" r="4343" b="24180"/>
          <a:stretch/>
        </p:blipFill>
        <p:spPr bwMode="auto">
          <a:xfrm>
            <a:off x="163497" y="188640"/>
            <a:ext cx="6878238" cy="751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98" r="3446" b="23220"/>
          <a:stretch/>
        </p:blipFill>
        <p:spPr bwMode="auto">
          <a:xfrm>
            <a:off x="4199928" y="560966"/>
            <a:ext cx="2820113" cy="37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260610" y="260648"/>
            <a:ext cx="75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Kristen ITC" pitchFamily="66" charset="0"/>
              </a:rPr>
              <a:t> 2013</a:t>
            </a:r>
            <a:endParaRPr lang="en-US" b="1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52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73832"/>
          </a:xfrm>
        </p:spPr>
        <p:txBody>
          <a:bodyPr/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Hungarian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vowel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88" y="2406650"/>
            <a:ext cx="8377237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744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738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 and hypothesis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075240" cy="4873728"/>
          </a:xfrm>
        </p:spPr>
        <p:txBody>
          <a:bodyPr/>
          <a:lstStyle/>
          <a:p>
            <a:r>
              <a:rPr lang="en-US" dirty="0" smtClean="0"/>
              <a:t>The aim of this study is to shed light on the relevant acoustic structure of the vowel /   /, and to discuss the implications for its phonetic and phonological classification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pPr marL="109728" indent="0">
              <a:buNone/>
            </a:pPr>
            <a:r>
              <a:rPr lang="en-US" dirty="0" smtClean="0"/>
              <a:t>Hypothesis</a:t>
            </a:r>
            <a:r>
              <a:rPr lang="hu-HU" dirty="0" smtClean="0"/>
              <a:t>:</a:t>
            </a:r>
          </a:p>
          <a:p>
            <a:r>
              <a:rPr lang="hu-HU" dirty="0"/>
              <a:t>T</a:t>
            </a:r>
            <a:r>
              <a:rPr lang="en-US" dirty="0" smtClean="0"/>
              <a:t>here </a:t>
            </a:r>
            <a:r>
              <a:rPr lang="en-US" dirty="0"/>
              <a:t>is </a:t>
            </a:r>
            <a:r>
              <a:rPr lang="en-US" dirty="0" smtClean="0"/>
              <a:t>a</a:t>
            </a:r>
            <a:r>
              <a:rPr lang="hu-HU" dirty="0" smtClean="0"/>
              <a:t>n</a:t>
            </a:r>
            <a:r>
              <a:rPr lang="en-US" dirty="0" smtClean="0"/>
              <a:t> ongoing </a:t>
            </a:r>
            <a:r>
              <a:rPr lang="en-US" dirty="0"/>
              <a:t>change taking place in the articulation of the vowel </a:t>
            </a:r>
            <a:r>
              <a:rPr lang="hu-HU" dirty="0" smtClean="0"/>
              <a:t>/    /</a:t>
            </a:r>
            <a:r>
              <a:rPr lang="en-US" dirty="0" smtClean="0"/>
              <a:t>, </a:t>
            </a:r>
            <a:r>
              <a:rPr lang="en-US" dirty="0"/>
              <a:t>affecting the horizontal position of the tongue in the oral cavity</a:t>
            </a:r>
            <a:r>
              <a:rPr lang="en-US" dirty="0" smtClean="0"/>
              <a:t>.</a:t>
            </a:r>
            <a:endParaRPr lang="hu-H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3" t="25473" r="26638" b="37263"/>
          <a:stretch/>
        </p:blipFill>
        <p:spPr bwMode="auto">
          <a:xfrm>
            <a:off x="4857752" y="4929198"/>
            <a:ext cx="354683" cy="31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3" t="25473" r="26638" b="37263"/>
          <a:stretch/>
        </p:blipFill>
        <p:spPr bwMode="auto">
          <a:xfrm>
            <a:off x="7245695" y="2224660"/>
            <a:ext cx="354683" cy="31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50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4556" y="729687"/>
            <a:ext cx="5289960" cy="648072"/>
          </a:xfrm>
        </p:spPr>
        <p:txBody>
          <a:bodyPr/>
          <a:lstStyle/>
          <a:p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acoustics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fon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59" t="5095" r="21106" b="8330"/>
          <a:stretch>
            <a:fillRect/>
          </a:stretch>
        </p:blipFill>
        <p:spPr bwMode="auto">
          <a:xfrm flipH="1">
            <a:off x="1128317" y="1548708"/>
            <a:ext cx="193151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fon14[2]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78" t="53653" r="52471" b="26237"/>
          <a:stretch/>
        </p:blipFill>
        <p:spPr bwMode="auto">
          <a:xfrm flipH="1">
            <a:off x="899592" y="4764681"/>
            <a:ext cx="1728192" cy="17087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on14[2]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475" t="76990" r="3906" b="4568"/>
          <a:stretch/>
        </p:blipFill>
        <p:spPr bwMode="auto">
          <a:xfrm flipH="1">
            <a:off x="4780740" y="4764682"/>
            <a:ext cx="1735476" cy="17412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accessscience.com/loadBinary.aspx?filename=802380FG0020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416" t="6092" r="1084" b="65018"/>
          <a:stretch/>
        </p:blipFill>
        <p:spPr bwMode="auto">
          <a:xfrm>
            <a:off x="6306795" y="1997004"/>
            <a:ext cx="2384277" cy="148696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hEQERUQExQWFRUUFBcXGBgYGB8YHRgbGBgYFSAWFxgbGyYeGhokGxgXHy8gIycpLCwsGCAxNTAqNSYtLCkBCQoKDgwOGQ8PGiwlHyQwLCwsLCwsLCwsLCwvMikuLCwsKSwsLCwsLCksKSwsLCwsLCwsLCwsLCwsLCwsKSwsLP/AABEIAIkBbwMBIgACEQEDEQH/xAAcAAEAAwADAQEAAAAAAAAAAAAABQYHAgMEAQj/xABNEAACAQIEAwUEBAgLBgcBAAABAgMAEQQFEiEGMUETIlFhgQcUcZEjMkKhJDM0c3SxsrMVNUNSYnKCkqK001NUg5TB0SVjZHW1w+EW/8QAGQEBAAMBAQAAAAAAAAAAAAAAAAIDBAEF/8QAKhEAAgMAAgECBQQDAQAAAAAAAAECAxESITEicQRRYYHwMjNBkRQjwRP/2gAMAwEAAhEDEQA/ALzSlK988kUpSgFKUoBSlKAUpSgFKUoBSlKAUpSgFKUoBSlKAUpSgFKUoBSlKAUpSgFKUoBSlKAUpSgFKUoBSlKAUpSgFKUoBSlKAUpSgFKUoBXkhzANNJDsCgUjfdgQCTbwBZR/aHjXqdgASdgBc+lVbJsZ22YSPtbs51FuRCTQxg+qqD61CUsaRJLdLVSlKmRFK4TShFZ2NgqlifAAXJ+QqFyTOveMTOBcLGkS2vcX7XFLrHhqVUvt0A3sDUXJJpHc60naUpUjgpSlAKUpQHwMOXhXhxubCKRY7fWMdyTYASSdlf05/wDWujDYlVxcy9ZDEq233WKVzfw2RvWqzxbj7yYhHI2CRoLc/o1nIPnvId+gtVUp4uicY68LjluYCZNWwbe63uQNbxgn49m3yPhXrqo5DmIinVDYCWMC+99QxWJRQLeLSW38uVW0G+4qUJckcksZ9pSlTIivhNtz0r7Xhz38lxH6PN+6euN4tCPYrg8iD8DeuVVDgaZjNjEv3VeNgPAsZgT6hE+VW+uQlyWnZLHgpSlSOClKUB8Jr6DXmzT8RL+ak/YaonhbNmlVkcr3W0IORIXWLeZCoD6GouWPDudaT9KUqRwUpVZzvOGXEaYyv0ULsDz77dopVhe23Zrt5moylxOpaWalRmT59Hibhe6wCkre/wBZI5DbkSF7VATbmR41J11NPtHGsFKUroFKUoBSlKAUpSgFKUoBSlKAieIc1ECBSCe1DJseRYaQbdRdh6A8+VVDh/MewnRiNnLxHy7TExKCPO5Fe/jIfhK/m8N+/nqp5Fiu0cMG1L76gU/0fecE1h5XJPqaxzn6jRCPpNipSvLm07R4eZ1NmSGVlPOxVGYGx25gVrbxaZzx8S5iscDrsWkUxqL/AM8rGTyP1e0Bt1rP8kzxw0kkR0iX3V9+dveJ2sbHkQbEdQSK4ZjmaxuEdgqvNMRewGoSYRrk9O6rc9qq/B2OkeRkY3URx2Fh9iZAOl9u0f5+QrDZbs0aoV5FmjYPijRNJK0hMQ7zqORZIJdSqG2DdpGF5i5AFzV7I6Vi+K/J8R+cf95iK2eeQLqZiABqJJNgALkkk8har6ZN7pVZHMPtKVH5jmQhliLsFi0TNISNrJ2Zudr7ajy8avbzsqS09GBxfaprtbvyLa9/xcjxX9dF/Wu81S/Z9nxmWKAsxZcNJLJf7TSThlfVzJs0l/P0NXU1GuXKOkpR4vDOcZiQs7R3IZsa7C3gs86tv/xV+NzULjsckyJIjalvEurf6y5eUYb73DKR6Vzz3F/h2HKMCHx8q3FiCrYo3sfTmKqTfxYP0kfsPXnyl+f0a4xLzl+Y/hWtmvHFJAykWPc7eOY6bfWuWZh8fhVw4GxuvCRKWBIRAo2BCLHEBtzsCQL+dZxk31D+Zw37MNWT2c/lA/8Abof3lW1S9SK5x6ZolKUrcZhUdxHOqYScsbXhkUfFkZQPUkD1qRqm+1vFhMskUg3kkjQW6HV2lz5WjPqRULHkGyUFskjhwVMq4jGFja74dR/WeSdFHqzAetXOKVWUMpDKwBBBuCDuCCOYIrPcon7N8ZJa+jEYFrcr6cVI1vuqfyvG6cNligkGUQiw6qMK7kHy2B9KprnnX55Jzjr388FlpS9K0lQpSo3O8yMIhAveXFQRbAHZ3u179CiuLje5HxHG8WsJadmeYhY8PKW5FCnjvJ9Gv+JhWfw5iYyqqSrmd3BHgsojI9RKBbkRf1uXGMyrhSCbF5IVXzbtkaw87Kx9KzJs8g7dR2i2TtGLXGnvYiI2B6myFtr7Eedst0skX1rUXPDcRYjTCuu/aONRIue9icQpAJ2A0xqtrbDlba1ygnWRQ6m6nkfHe36xWYZXmSy+7sv1VaI38dWJxrcunKr9wrMHwcDjk6ahfwYlhfz3qdMmyNkcPJxhmTwpGEtcsHuehilgIHmDq3qnS57E8jThrpiLqhtbvP7xYEcx3l0/E+G9WPjyYXiTrokb07XDL+usywn5Lg/0iH99iqqtk1MsriuJZ8FmkmG7SaPmsbnfkdODwclj6qvyrQsizYYiPrrTuvfqQzJq5Ad7QWsOV7Vj5c9tixfb3Ndvjgx/2Hyq5ez/AD+6x6yobEsxPT6pnYlen1zGtiftilVmSwWQ600ClKp2Y8Vv2ulWUaZ9KAXOsKMbG2rexF44jbofu1Smo+TOotlxpUfkueRYtDJEG0g2GoWvdVYG1/Bhz3qQqSe9o41gpSldApSlAKUpQClKUBlHHvETHGTpHdThsOt7gEF1lWRXFxyAmIsfv2qu8C49Lxw3swxMLb2F9WIwgsN7k/RsbW5U4+xgjzLGgi/aKqDy7sLX/wAP31WMpxvYTxTWB7OVHsTa+hg1ienKvJnP/Z/Z6EYeg/UFQPGWbJFgMVIGUlY2jNu9Z3Aj0sAdj3xseVxU4jhgGU3Ui4I6g7gj4jesm46zDs8JjIgbGbNpARa91SKFzvbazdmfH7633T4xMdceUjPs3zmTEuWY93W7KvRdRBsPHYKLnc6RXo4Xx/ZTqDa0hVCSbBR2iPe/L7HXxqIpXk8nuno4sw0FpFfDzMpurSMQR1Bkn3FT+c8QzT9pC5Glkll+BEeGUKL7gDXIefNz5VQMrz5Vh93bujSdzvdtZIAtyFna9/Aetjx+ZRJJdnUa4JAu/wDOjwzj4XANr861Rn0UOPZeeHuJ1TWk215pmDAcy+Mli0kDkbmMCw6m9rbxXHPF+FcSwK92TC4gHw1OyQiPnfXdbkW2Ug352qGacRQmOYRy/SAuykXG/v3bAqbWJ0kNt/0ql4vFNK7Subs7MzG1rliWJsNhua7O9qPFHI1a9NE9mWYr/CEKB9mwegjxZSX0nzABPpWwSvpUsOYBI9Bevy/l2YSYeVJom0vGwZTz3HiDsR0IOxGxreMg4vgmwURabVI2HfWSD9aGJWlLG1hbUDfrfa9WfDWrHFkL4PdRjOZ451OFnU2cRmQG17N7zO/I32v0NebEzfgkKhv5WYkX8orEj+9b1qONfKwORrws+UZu0WElkJu2pES9yNjGQvwCI3yq3cCZsEx8cIsC2Ghj33LDsmxBK+BHdHz8dss7Q203Nr3t0vyvbxr15Rm0mFlE8RAdQ4UkXtrRkuPMBiR5gVZC3i0QlDUzf+KczEQXWQsY7OVyRy7LGYMX+FnY8ug9ZvDTrIiupurKGBHUEXBrCeMON58XFApKqTC3aaOTBnQ6GBJNw0Kt6ir17JeIHxMJhJa2GhjTc3BJknIIFtrJ2af2BW6F6lY18zJKpqGmgVQvbP8Axen6TH+7mq+1QvbR/F6fpMf7uarb/wBtkKv1oqmDzEvjcXER9WXY+SYlUsfPvc/KprESsiYB1JDDA4YgjmCMLjtxWf8AD+drHNLNMzEuoJNrlmM8Uh8r2VjvauP/APVzEKCb6OxVdzskMTw9mBvYMsjX8yfGvPVqXk1uts0bA8RTMiCV3cGSwBtzGPw+ksetlDAHe160TB4jtI0ktbWivbw1KGt99YjkGdiVQG7pjmRieShXxWHbdieYOu52FrVfuFOJZJMc2COns4sFhytujBIdWrc968pHS2gC171qpsW+5RZAu1V3jKYJ7m7fVXMMOx67KJCduuwNWCWUIpZjZVBJJ5AAXJPkAL1mntM4iaTL8LNH3RLOzgi9wE1qpF7WupuQR18quuklBldcdkj38T48JlGCnfUwVsE56k/R6jzO5PmaxKtS4wzmB8lhw6uDJEuC1rY7aoCwF7WJsN7cutZbXnXvZL2NlKxM5Bza19iQSOlxext6n5mv0TwDiFfLcKVNwIgp+KkqR8wa/Olb37J8Qr5ZEFNyjyq23I6y9vPuup28as+Efra+hD4hekh/apj9LlUYiRMGW22sHxeGUEH+w1UjDYlRBgo794zRMB5LPiQTf4sK6+O+IHnx2JIuqn6AgnV3YmXlcd27xhtvE+JvALmEgMZv+J+psNu+ZPDfvEneq7LNm2ThDIpFvP47F/oSf5Su7Ipwi4Ek2uXC+bdvGQPjtUDDxEmqZ2DXkwyxC1j3hB2NzuLAtv5A15xxAQmGCqNWGkLgncN3g4uBY8wetOaXf55HF/nsalLxfI0My67l1VAbEEOcKpkCkWC2KSsCNr7jmKgp5gs8JPXFTKPi0+MUD5kVUMbmkhwkZvvJNIxI2PcVUFrWsCJGv6esrLnkUvushZVPvQkdb/UBxE8hv5AOPmKs/wDTfJHhhZeBeKWihRFUae0s5O5IjODiOncAXWVjv1ArScrxwnhinA0iWNJADvbWoa1/K9YXwznEUaMrm2hncnoQ8uCA023J+iY2A5etrJwnnKwYrDXYKsmDRWbYqFjj7RtR6WKDl4EbVbVdmJldle6zWqV4Js9gQXaQD8bbV3QeykWFhc7bOyjzvcbb115TxHh8VoEcil3hE2gG5VTYHVbkQSAQbHcbb1s5x3NM2Mk6UpUjgpSlAQnveZf7thv+Yf8A0KguKsVm/u7BYYF1SQhTFM2sXlFhuEvqbs1NiNi22/dvFdc0CuLMLgMrD4owdT6MoPpVcoNrNZNSx+D818S5lNiMVLLOgSVns6AFQrKAhWzEkW08iajKm+NcK8ePxOoW1zzOvmplcA/dXmynBh1mcrcJExB3sG5jfxsG28j4V47T5NHop9Gn8D8VZpiUVlihkjUCMLcxabfbZ7NfSAF0gEnWD0NZbms0rvJIysqyP2unew7S7g+G4Ox6it84DyZcLgYUAKs6rK4Jv33VbkdALAbCst4iy1ocvfUF1GTAgEbmyQ4qEi9uWuJvuNarYS4R1meuS5PEUalKViNQrvxmLMrBjYEIibeEaLGOvOyi/neuirDgeFDMkLh9KyBdRO5BbEjD90bbAMjbnoakk30jjaXkr1KveU8KBteHF3E3ZMu12U6MWt7C1ypQt8AKpM+HZGZWUgqxUgi1iLgg+B2O1dlBxWs4pJnVUpleAxUkU0kOspChMmknZXGlr26FVN78wh8Kj8Ph2kdY0UszEKqgXJJ2AAHMk9K3bhHg33TL5sPMdRnVi9j0aJVKja4IOoegO17CdNTsZCyagjBaV9NfKpLRSlSHD8atiYgwBUuLgi4I8weddS14cfRH1Z+A81zCGZxgk7VmTU8ZXUCq8idwRYtYEEG7W62rzcRcIS4GHDySkasQrnR1TQVtcgkG4ZTtWmexnKhHhHnI70sltxbuootbxBLE8vnV1VcnYl4KrJrhvk8XFfFGeQQBmwyQqVGuSM9oUYNYm4cqgO1rg8/rXvag5hmOLbAxxSq/ZDEysrsTu9l1oQedixa56u/nb9C43BpNG8MgukilWHkRb5+B6GxrOvavkLjBLItiseKmkYDay4h7jbyYgG3Vr+JrTfVLG9b6KarFqWGQUr6BfYUtXnmw+VY8uxMmBwqYyBysk7zwN/REfu8oZCLENqI+XgSKi5cpZElZ9milSIrsd2EpO4PTsrdb38t9N9n/AA6WhwpkVXRZsTrUrrGnEYSGRSwItbuqDfqwq2uDbxFc5JIrmD4gzKEM03aLhZRKWBUlF94SVFA5sgupKqTbYHcHeGzjHYrsjgZoyPdWBI/2dgsRvzFiShuDa5uPrVvmY5HDiFlSRdSzIiOL9ELMtvAgsTceXhWee1LIhG02KUKFmwwRgNiXTEwEuem6lRf+jWmymUYt6UQsTl4M1njbsElLsdcjoVJ2+hSLSee+0pA22A868FaLmeTxxcPQyhe/JKGZjz75YWHkRHH8qzqsk48WjRGWnOKFnNlBJsTYb7KCxPoAT6VdeCuLcZg8OywpE8QaV2DhrgrGrE3U7CwUb9Tba96gsswZixGkkG+Gd9v/ADMI0gHxAYD0rSOB8ljGSTOAWOIhnLLzBMfaqukDfou3ioq2mL3r6kLZLOzIMRO0jM7G7MxZiepJuT86669OLy+SIRl1sJYxIm4N1JZQdjturbHfavNWdlwpSu6DBySW0IzXZUFgT3nvpX4nSbDrY0B1mQkBbmwvYX2F7XsPQfKuNezE5TLGNRQ6dCvqAJGlhGedunaID5sBXjrrQFe3B5oyEX7wWKWNRe1hKjoberlq9cuQFTJHqvImKXDjopvrF9xfmo9DXswXCrJJg+0sfeMR2ejpYdiQSQeTCX0A9BJRkRckQuKxMzJGjl9CA9mpvZQx1HSOW973HPauOCx0kLiSJ2RgQQVNuRDD7wD6VvycA4N4BHLGHbs1TUSSUtGiWQi3IoDfnuem1c8q4CwWHbWsQLFI1N72uhD6wCTZi6qx3+yANr30/wCLPfJR/kRzwQ3DObZ7ILTYeECMBT23aQvJse8CAy8wL939dTiY7M+6pwuHJt3m94IUmwN1HZlgpvax3up6WJn6VujW0v1MyuSf8EJ73mX+7Yb/AJh/9CnveZf7thv+Yf8A0Km6VPi/mc36ClKVIiYX7Yf4yb81F+zUZw6PwTF/8P8AYxFSftgH/iTfmYv2a6OBMKsqyRNfTJNh0a2xs3bKbHobGvIa21r3PQX7a+xvMEAjCov1UAUfBe6Ln4CqFxrADkbkqLq4IuNwfeStx4GzMPgx8av5NV/j7LGxOXzxqQDoD3a9rRESkbA7kIQPO1elZH0P2Zig8kvc/OlKt2acLKsB0XMkOpbqv4y2Kmh3Ub6vqnmdlt5iEyXALL2isP5NdJ32JmiTVzF9mO1eQ4NPD0VJPs+ZVkjYgMwYKFNje/8As5pdrDwhYfEjzrRTkpwfY4Y3LJ2N72vc4vDueW1rk+O3jUdFl6QxBUUDujUR9o+5Yslj8SSfK9q1nH5RHLIJCLOj3DDmQGB0nxF1XzFtrXN9lNXT+Zmss7XyKRwfhXbExuFJVI0LHoLjHqPW7Ltz38KqntJy3sJcSALK+JilHd0jvxOTboe8GF+pBrWsiyFcIpAYsWVASQAO4XNwOlzIeZPIVHceZFHiMFiCULOIw66Sb6ohIU2HO3aSbW5MfAWsnS3X9SEbPXplvswyTtMbG7ox7MrIBY2tZ7SHyDhbHlew35VueJ+o39Vv1Gs/9l+WsrJP9l8BGPg3byqB57Qsb+YFaGUB2PI7H4HapfDRyBG6WyPyuFuQPG1ep8rcNMpteC+vfwkWLbx7zCpd+FymLw0L6lXETadxZlAxL4cjfqNF9wOfKvXj8KoTGSi+p2nB32suLwhFh/aNecodPTby+RVpcK6qrEWDjUp8RqZP1ow9KnuCcmM2OwqMSqyFnBFjdUEhNhfa5jZd/jY9ZvJ8OsmDiRxdWEQI8jjyp5bjYkbeNWnhDIl14Jk293XEPv1EiRKRe3Rpbjyv6211a0/YrnZif3Jf2iZD7xl/ZIAXR4RHcC5JdYbAm2m+sXPlVnwWHEcaRi1kRVFhYd0AbDoNq+4nDLIulr2DI2228brIP8Siu2vTUMk5GJy6wVVPaiL5XP8AGL96lWuoPjQ/gj/1k/aFLO4P2EP1Iw7LsttJhJEB3CSSG/L8KMII/wAA28a+YvJCzR6e60seIl717MI2mPd26iOw6Xqzz4BIJYYk5LhUF/EjNdNz5mw5VzSMFICQLrgJrHqLz44G3hcV5fD+Ddz/AJO2Lhz6adpgpVswjsnPdHmQhhaxB1MLeVXb2c/kY+MX+UwtReJF5nHjmR/zE1WvIclXCRmJWLLdSLjcBYoogDbmfo7325+VbKo9pozTlq7JKoniTLUlhd337KGYgdL6QwJ+DRqR996lq6sXhxJG8ZNg6MhI6BlK3HnvWmS1YUp4ype0vDK2USE/yYhZbbb60T5aXbb4Vj2Iytfc4sQNjq0t/S1NNY3vtYRWtbe/lvt3tAwhfLJol3JESi+38tEN6zeTAxlYoNP0RzCNNNz9TtsUum978tud6w/EQ2f2NVMsj9yGX8rX9CX/AOPFbH7OsL2WW4YXvdC/K1tbs9ufTVa/lWbR5bHpjmt32hiS9+S/wdJcAct9K/KtY4YhCYSFByRSo+Csyi/oKl8PHJNkbnqRk3tdykQzwiNNMKYdI132B7SZtIuSTtvVSwcSnDzsQCQYrG24uzXsel61X2zYZpY8JGvNp2UeF2CKLnpuRVPwGVR/wfuoDSYjCq5HMgy4xCAemyLy/miqLYf7HhdXL0IiMrwarisDpB75iduu/asD6WUV38IrcxgdcwwP/wB9WrLcvRcxw5XuiLBQ2A2B1wOCT5ksT5kmvNwbgO1GFAW5V8LKALDeObHMSfGygn0pGHa+/wDwOXTOjGYItB2R7pGEAPWxQYBiPmtqhMHw2FYF1Zl94wqBrFVZZtZYef1CNj9k+mxycLomElTQskzQygNYE6jGFUIWAIF0j9ReoWXL+2nliAX8sBFxspU5mwOw2tpFvO1WTq7WlcbeuiLyfK0951spDfw0zA77hZsOq7HmtppPn5VPcH5Os0cMrgERbqD/ADzFhGVuVrDQ3rpPSpHDcPFZI2YH8fNM1iLKRJG8fxB7JSR8RU3g8FHCgjjUKoAsB5ALueZNgBc77VfCrvWVSmd9KUrUUilKUApSlAKUpQGUcZZZJis2nw8Qu8mDjUf3oySfIAE+leb2b5UpMam6s0wLHnvCMQ4G+32LbeNXI5dpzsYgndoEC/DRODcW56ohbfl933h3J4osbOqAqsLKyi5O8iOGve5P4xjz/wC1YVXs+X1Zp5+nPoW2vLmuHaSCaNfrPDIq9N2RlG/TcivVStrWrDMUTPeHWgJkFjGzA7fYLYntLG53uZNj5HYbXpSYYhYWC2UYXDjblqeaF/mSHPzrYM+wna4eRd7gawALkmMiQLbzKgetVHhvImE6x32www2puW8WsjYm+7RgHwvWSyv1YjRCfWsimQGCU23CRWPhfC4gG3ptWqPzPxP66p8HDLRymPsy0JeAC9mvGscsbavmLi32h41bzV1UWtK7HooDbelKuKyPyDKfdMPHhgxcRhgGItcF2YXHjYgele819pXEkliDembZ3gu0xWHYWvHjtVzz0+/40sB8bL/dFQWMyrUsyXOllmcm3IvJg5reHMEDyBq9Y7JHbFoqEHSVnYttYNiMXKRtz3fSPS9t6hc0wgh97iBuFCbnzjhP/WsLh12aYyInI8sKxLCxF4huRuCYscxNr22Onn51beChvH+Yk/XhK8nDuRvMZXvpXXMgJF7n3ydjbfoAv98VY+Fsvkgw4jkFmuDYEH7CLzG3MGrK4eCM5eSXpSlaygVH8QxBsLPcA2hlYX6FUZgfiCAfSpCvDnv5LiP0eb901Rn+lnV5M6zHBapO13tHDEvLa75w+xPjZSbeRr3w5EjJh41NmfC4dAx3t265hK21wCNdj8Ba/O/fJCzwSIouzNgwAOp/hTFbVYMswpfDYFlA7ogZjsDpEEi+u7jbzPnWOMNf58y9yxHXhuHhIWkYup98lltb+ZiJSvPowIN/A7VYaUrZGKisRQ3opSlSOENxd+SP/Xh/fxVnuXRgtuAbYwML9CMTPuPPc/OtI4kwxkw0ii22l9/CN1lPrZDbztUBw5wurIs+ogmbXY7i8eMmZviGSygdDvvyrNZFufRdCSUSoQRkwR2F9MMbHyC5dMSa1fLMIYoljYgldV7ct2Y9fjUdw1kZw8bpIqEkqtxuGQQxJp5fV1B9iP11N1KqHHtkbJaQHEgvPgweRmX/ADOEqhGEthVCjlLl7beCjFux+QY1fOJPx+D/ADo/zGEqI4iwaxPIF2DGB7dATHmWwAGw2FhVNq2TZODxEHhTbHIf/Q4f9y1T3AuWKACtlELmw53B96jC3Jvtrv1++o6L8bD+YX/KQVZeDcDJHG7OthIQy+Y1yte3S4ZSPjXa4+o7N9FhriqAXIAF+dha/M7+O5PzrlSthnFKUoBSlKAUpSgFKUoBSlKAhpMGzY9ZR9VIUuTfe5xa2G1iRqBPkR41Jw4REZ2UWLtqY9SbBefhZRty5nqa7qVFRSOtilKVI4Kj8HlnZzzSg7SrHzO+pWmJ6bLZ0tz61IUrjWjRSlK6BSlKAUpSgOsYddZkt3ioS9+gLMBblzZvnXTPlsTlyV3kjMb2JGpSLEG3W21+dgPAV6qVzENOEMKoNKgAC+w8yWP3kn1rnSldApSlAK6sVhxJG8bXs6MhtzsylTbzsa7aUBAZPloSZ45N9C4eTYnmMXjJ18OXd25bEbipPJ8I0OHhia2qOKNDbcXVQpt5XFeoILlrC5ABNtyBcgE+AufmfGuVQjBROt6KUpUzgpSlAdGOiLxSIObRuo+JUgfea68qwQhhWPfa5NzfvOxkYbdNTG3lbnzr10rmd6N6wUpSug82NwQl032KSRuDa57kiSW8gdAB/wDyoTjDCDQrgEu0iqbXNwkGLYAD4yPy8fKrJSoSgpHU8KhkmTFp/pENooEUi9irmDDLYgG/1RJ5bfCrZFEEUIOSgKPgBYfcK+qgBJAAJtc252Ft/HbauVIQ4hy0UpSpnBSlKAUpSgFKUoBSlKAUpSgFKUoBSlKAUpSgFKUoBSlKAUpSgFKUoBSlKAUpSgFKUoBSlKAUpSgFKUoBSlKAUpSgFKUoBSlKAUpSgFKUoBSlKAUpSgFKUoD/2Q=="/>
          <p:cNvSpPr>
            <a:spLocks noChangeAspect="1" noChangeArrowheads="1"/>
          </p:cNvSpPr>
          <p:nvPr/>
        </p:nvSpPr>
        <p:spPr bwMode="auto">
          <a:xfrm>
            <a:off x="155575" y="-623888"/>
            <a:ext cx="3495675" cy="1304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2.bp.blogspot.com/_0SfvUxJC2mE/S0V9QAPiW7I/AAAAAAAAA3M/pHwB9VROUfA/s320/SpeechSig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02" y="1863980"/>
            <a:ext cx="2667000" cy="1543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home.cc.umanitoba.ca/%7Erobh/images/bigv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21" t="801" r="83154" b="56172"/>
          <a:stretch/>
        </p:blipFill>
        <p:spPr bwMode="auto">
          <a:xfrm>
            <a:off x="3182525" y="4797151"/>
            <a:ext cx="468726" cy="17087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home.cc.umanitoba.ca/%7Erobh/images/bigv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13" t="46889" r="83772" b="8133"/>
          <a:stretch/>
        </p:blipFill>
        <p:spPr bwMode="auto">
          <a:xfrm>
            <a:off x="7168728" y="4764681"/>
            <a:ext cx="445409" cy="174123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3059832" y="2741914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5784516" y="2740489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3771366" y="6404598"/>
            <a:ext cx="57606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3771366" y="5651533"/>
            <a:ext cx="57606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H="1">
            <a:off x="3752851" y="5480228"/>
            <a:ext cx="57606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H="1">
            <a:off x="7718098" y="6232257"/>
            <a:ext cx="57606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H="1">
            <a:off x="7726644" y="6061342"/>
            <a:ext cx="57606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>
            <a:off x="7709553" y="5522957"/>
            <a:ext cx="57606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/>
          <p:cNvSpPr txBox="1"/>
          <p:nvPr/>
        </p:nvSpPr>
        <p:spPr>
          <a:xfrm>
            <a:off x="3880633" y="4612485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+mj-lt"/>
              </a:rPr>
              <a:t>i</a:t>
            </a:r>
            <a:endParaRPr lang="en-US" sz="2800" b="1" dirty="0"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917666" y="46124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+mj-lt"/>
              </a:rPr>
              <a:t>a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3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01824"/>
          </a:xfrm>
        </p:spPr>
        <p:txBody>
          <a:bodyPr/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Hungarian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  /: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46" y="2462987"/>
            <a:ext cx="4567050" cy="3039525"/>
          </a:xfrm>
          <a:prstGeom prst="rect">
            <a:avLst/>
          </a:prstGeom>
        </p:spPr>
      </p:pic>
      <p:pic>
        <p:nvPicPr>
          <p:cNvPr id="6" name="Picture 6" descr="fon[1]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60" t="19830" r="23988" b="28797"/>
          <a:stretch/>
        </p:blipFill>
        <p:spPr bwMode="auto">
          <a:xfrm flipH="1">
            <a:off x="362907" y="2304255"/>
            <a:ext cx="3918681" cy="33569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gyenes összekötő nyíllal 7"/>
          <p:cNvCxnSpPr/>
          <p:nvPr/>
        </p:nvCxnSpPr>
        <p:spPr>
          <a:xfrm flipV="1">
            <a:off x="2237306" y="4060976"/>
            <a:ext cx="318470" cy="13994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2341484" y="4293096"/>
            <a:ext cx="43473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  <a:latin typeface="+mj-lt"/>
              </a:rPr>
              <a:t>?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3" t="25473" r="26638" b="37263"/>
          <a:stretch/>
        </p:blipFill>
        <p:spPr bwMode="auto">
          <a:xfrm>
            <a:off x="3419872" y="943778"/>
            <a:ext cx="426691" cy="37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76" t="21980" r="20168" b="31017"/>
          <a:stretch/>
        </p:blipFill>
        <p:spPr bwMode="auto">
          <a:xfrm>
            <a:off x="1720752" y="3982750"/>
            <a:ext cx="543803" cy="45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00" t="18875" r="18353" b="29076"/>
          <a:stretch/>
        </p:blipFill>
        <p:spPr bwMode="auto">
          <a:xfrm>
            <a:off x="2468615" y="3680836"/>
            <a:ext cx="615207" cy="52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Egyenes összekötő nyíllal 14"/>
          <p:cNvCxnSpPr/>
          <p:nvPr/>
        </p:nvCxnSpPr>
        <p:spPr>
          <a:xfrm>
            <a:off x="4724562" y="4401494"/>
            <a:ext cx="50405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6765582" y="4254791"/>
            <a:ext cx="50405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9490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629816"/>
          </a:xfrm>
        </p:spPr>
        <p:txBody>
          <a:bodyPr/>
          <a:lstStyle/>
          <a:p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en-US" dirty="0"/>
              <a:t>Spontaneous speech samples were used from the (Hungarian) BEA Speech </a:t>
            </a:r>
            <a:r>
              <a:rPr lang="en-US" dirty="0" smtClean="0"/>
              <a:t>database</a:t>
            </a:r>
            <a:r>
              <a:rPr lang="hu-HU" dirty="0" smtClean="0"/>
              <a:t>.</a:t>
            </a:r>
          </a:p>
          <a:p>
            <a:r>
              <a:rPr lang="hu-HU" dirty="0"/>
              <a:t>N</a:t>
            </a:r>
            <a:r>
              <a:rPr lang="en-US" dirty="0" err="1" smtClean="0"/>
              <a:t>arratives</a:t>
            </a:r>
            <a:r>
              <a:rPr lang="en-US" dirty="0" smtClean="0"/>
              <a:t> </a:t>
            </a:r>
            <a:r>
              <a:rPr lang="en-US" dirty="0"/>
              <a:t>of 14 females and 14 males (ages between 22 and 28</a:t>
            </a:r>
            <a:r>
              <a:rPr lang="en-US" dirty="0" smtClean="0"/>
              <a:t>)</a:t>
            </a:r>
            <a:r>
              <a:rPr lang="hu-HU" dirty="0" smtClean="0"/>
              <a:t>.</a:t>
            </a:r>
            <a:r>
              <a:rPr lang="en-US" dirty="0" smtClean="0"/>
              <a:t>  </a:t>
            </a:r>
            <a:endParaRPr lang="hu-HU" dirty="0" smtClean="0"/>
          </a:p>
          <a:p>
            <a:r>
              <a:rPr lang="en-US" dirty="0"/>
              <a:t>The duration of the recorded speech samples varied across speakers </a:t>
            </a:r>
            <a:r>
              <a:rPr lang="hu-HU" dirty="0" smtClean="0"/>
              <a:t>(</a:t>
            </a:r>
            <a:r>
              <a:rPr lang="en-US" dirty="0" smtClean="0"/>
              <a:t>the </a:t>
            </a:r>
            <a:r>
              <a:rPr lang="en-US" dirty="0"/>
              <a:t>mean duration per speaker was 26 </a:t>
            </a:r>
            <a:r>
              <a:rPr lang="en-US" dirty="0" smtClean="0"/>
              <a:t>minutes</a:t>
            </a:r>
            <a:r>
              <a:rPr lang="hu-HU" dirty="0" smtClean="0"/>
              <a:t>).</a:t>
            </a:r>
          </a:p>
          <a:p>
            <a:r>
              <a:rPr lang="en-US" dirty="0"/>
              <a:t>614 realizations in the females’ speech samples and 695 realizations in the males’ speech samples</a:t>
            </a:r>
            <a:r>
              <a:rPr lang="en-US" dirty="0" smtClean="0"/>
              <a:t>.</a:t>
            </a:r>
            <a:endParaRPr lang="hu-H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56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73832"/>
          </a:xfrm>
        </p:spPr>
        <p:txBody>
          <a:bodyPr/>
          <a:lstStyle/>
          <a:p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003232" cy="4801720"/>
          </a:xfrm>
        </p:spPr>
        <p:txBody>
          <a:bodyPr>
            <a:normAutofit/>
          </a:bodyPr>
          <a:lstStyle/>
          <a:p>
            <a:r>
              <a:rPr lang="en-US" dirty="0"/>
              <a:t>The first three formants of the vowel</a:t>
            </a:r>
            <a:r>
              <a:rPr lang="en-US" i="1" dirty="0"/>
              <a:t> </a:t>
            </a:r>
            <a:r>
              <a:rPr lang="en-US" dirty="0" smtClean="0"/>
              <a:t> </a:t>
            </a:r>
            <a:r>
              <a:rPr lang="hu-HU" dirty="0" smtClean="0"/>
              <a:t>     </a:t>
            </a:r>
            <a:r>
              <a:rPr lang="en-US" dirty="0" smtClean="0"/>
              <a:t>were </a:t>
            </a:r>
            <a:r>
              <a:rPr lang="en-US" dirty="0"/>
              <a:t>measured in the first and second syllables of the </a:t>
            </a:r>
            <a:r>
              <a:rPr lang="en-US" dirty="0" smtClean="0"/>
              <a:t>words</a:t>
            </a:r>
            <a:r>
              <a:rPr lang="hu-HU" dirty="0" smtClean="0"/>
              <a:t>.</a:t>
            </a:r>
          </a:p>
          <a:p>
            <a:r>
              <a:rPr lang="en-US" dirty="0"/>
              <a:t>The vowel quality of </a:t>
            </a:r>
            <a:r>
              <a:rPr lang="en-US" dirty="0" smtClean="0"/>
              <a:t>the</a:t>
            </a:r>
            <a:r>
              <a:rPr lang="hu-HU" dirty="0" smtClean="0"/>
              <a:t>se</a:t>
            </a:r>
            <a:r>
              <a:rPr lang="en-US" dirty="0" smtClean="0"/>
              <a:t> </a:t>
            </a:r>
            <a:r>
              <a:rPr lang="en-US" dirty="0"/>
              <a:t>vowels was defined by </a:t>
            </a:r>
            <a:r>
              <a:rPr lang="en-US" dirty="0" smtClean="0"/>
              <a:t>t</a:t>
            </a:r>
            <a:r>
              <a:rPr lang="hu-HU" dirty="0" err="1" smtClean="0"/>
              <a:t>wo</a:t>
            </a:r>
            <a:r>
              <a:rPr lang="en-US" dirty="0" smtClean="0"/>
              <a:t> phonetician</a:t>
            </a:r>
            <a:r>
              <a:rPr lang="hu-HU" dirty="0" smtClean="0"/>
              <a:t>s.</a:t>
            </a:r>
          </a:p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addition</a:t>
            </a:r>
            <a:r>
              <a:rPr lang="hu-HU" dirty="0" smtClean="0"/>
              <a:t>, </a:t>
            </a:r>
            <a:r>
              <a:rPr lang="hu-HU" dirty="0" err="1" smtClean="0"/>
              <a:t>two</a:t>
            </a:r>
            <a:r>
              <a:rPr lang="hu-HU" dirty="0" smtClean="0"/>
              <a:t> more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vowels</a:t>
            </a:r>
            <a:r>
              <a:rPr lang="hu-HU" dirty="0" smtClean="0"/>
              <a:t> </a:t>
            </a:r>
            <a:r>
              <a:rPr lang="hu-HU" dirty="0" err="1" smtClean="0"/>
              <a:t>were</a:t>
            </a:r>
            <a:r>
              <a:rPr lang="hu-HU" dirty="0" smtClean="0"/>
              <a:t> </a:t>
            </a:r>
            <a:r>
              <a:rPr lang="hu-HU" dirty="0" err="1" smtClean="0"/>
              <a:t>analyzed</a:t>
            </a:r>
            <a:r>
              <a:rPr lang="hu-HU" dirty="0" smtClean="0"/>
              <a:t>:      </a:t>
            </a:r>
            <a:r>
              <a:rPr lang="en-US" dirty="0" smtClean="0"/>
              <a:t>and</a:t>
            </a:r>
            <a:r>
              <a:rPr lang="hu-HU" dirty="0" smtClean="0"/>
              <a:t>     .</a:t>
            </a:r>
          </a:p>
          <a:p>
            <a:r>
              <a:rPr lang="en-US" dirty="0" smtClean="0"/>
              <a:t>Examples: </a:t>
            </a:r>
            <a:r>
              <a:rPr lang="en-US" i="1" dirty="0" err="1"/>
              <a:t>fák</a:t>
            </a:r>
            <a:r>
              <a:rPr lang="en-US" dirty="0"/>
              <a:t>, </a:t>
            </a:r>
            <a:r>
              <a:rPr lang="en-US" i="1" dirty="0" err="1"/>
              <a:t>már</a:t>
            </a:r>
            <a:r>
              <a:rPr lang="en-US" dirty="0"/>
              <a:t>, </a:t>
            </a:r>
            <a:r>
              <a:rPr lang="en-US" i="1" dirty="0" err="1"/>
              <a:t>látogatókkal</a:t>
            </a:r>
            <a:r>
              <a:rPr lang="en-US" dirty="0"/>
              <a:t>, </a:t>
            </a:r>
            <a:r>
              <a:rPr lang="en-US" i="1" dirty="0" err="1"/>
              <a:t>támad</a:t>
            </a:r>
            <a:r>
              <a:rPr lang="en-US" dirty="0"/>
              <a:t>, </a:t>
            </a:r>
            <a:r>
              <a:rPr lang="en-US" i="1" dirty="0" err="1"/>
              <a:t>bármelyik</a:t>
            </a:r>
            <a:r>
              <a:rPr lang="en-US" dirty="0"/>
              <a:t>; </a:t>
            </a:r>
            <a:r>
              <a:rPr lang="en-US" i="1" dirty="0" err="1"/>
              <a:t>órákban</a:t>
            </a:r>
            <a:r>
              <a:rPr lang="en-US" dirty="0"/>
              <a:t>, </a:t>
            </a:r>
            <a:r>
              <a:rPr lang="en-US" i="1" dirty="0" err="1"/>
              <a:t>kutyám</a:t>
            </a:r>
            <a:r>
              <a:rPr lang="en-US" dirty="0"/>
              <a:t>, </a:t>
            </a:r>
            <a:r>
              <a:rPr lang="en-US" i="1" dirty="0" err="1"/>
              <a:t>inkább</a:t>
            </a:r>
            <a:r>
              <a:rPr lang="en-US" dirty="0"/>
              <a:t>, </a:t>
            </a:r>
            <a:r>
              <a:rPr lang="en-US" i="1" dirty="0" err="1"/>
              <a:t>találkoztunk</a:t>
            </a:r>
            <a:r>
              <a:rPr lang="en-US" dirty="0"/>
              <a:t>, </a:t>
            </a:r>
            <a:r>
              <a:rPr lang="en-US" i="1" dirty="0" err="1" smtClean="0"/>
              <a:t>egymáshoz</a:t>
            </a:r>
            <a:r>
              <a:rPr lang="hu-HU" i="1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85" t="14974" r="28783" b="36884"/>
          <a:stretch/>
        </p:blipFill>
        <p:spPr bwMode="auto">
          <a:xfrm>
            <a:off x="6691357" y="1789368"/>
            <a:ext cx="544939" cy="39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36" t="20461" r="17568" b="23464"/>
          <a:stretch/>
        </p:blipFill>
        <p:spPr bwMode="auto">
          <a:xfrm>
            <a:off x="2491101" y="4507032"/>
            <a:ext cx="418744" cy="42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731" t="18899" r="15704" b="20266"/>
          <a:stretch/>
        </p:blipFill>
        <p:spPr bwMode="auto">
          <a:xfrm>
            <a:off x="3714744" y="4500570"/>
            <a:ext cx="435836" cy="4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047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01824"/>
          </a:xfrm>
        </p:spPr>
        <p:txBody>
          <a:bodyPr/>
          <a:lstStyle/>
          <a:p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/>
          </a:bodyPr>
          <a:lstStyle/>
          <a:p>
            <a:r>
              <a:rPr lang="en-US" dirty="0"/>
              <a:t>Measurements of the </a:t>
            </a:r>
            <a:r>
              <a:rPr lang="en-US" dirty="0" smtClean="0"/>
              <a:t>formants</a:t>
            </a:r>
            <a:r>
              <a:rPr lang="hu-HU" dirty="0" smtClean="0"/>
              <a:t>:</a:t>
            </a:r>
            <a:r>
              <a:rPr lang="en-US" dirty="0" smtClean="0"/>
              <a:t> in </a:t>
            </a:r>
            <a:r>
              <a:rPr lang="en-US" dirty="0"/>
              <a:t>the middle of the steady-state phase of the vowel </a:t>
            </a:r>
            <a:r>
              <a:rPr lang="hu-HU" dirty="0" smtClean="0"/>
              <a:t>(</a:t>
            </a:r>
            <a:r>
              <a:rPr lang="hu-HU" dirty="0" err="1" smtClean="0"/>
              <a:t>manually</a:t>
            </a:r>
            <a:r>
              <a:rPr lang="hu-HU" dirty="0" smtClean="0"/>
              <a:t>) </a:t>
            </a:r>
            <a:r>
              <a:rPr lang="en-US" dirty="0" smtClean="0"/>
              <a:t>considering </a:t>
            </a:r>
            <a:r>
              <a:rPr lang="en-US" dirty="0"/>
              <a:t>the visual information of both the spectrograms and </a:t>
            </a:r>
            <a:r>
              <a:rPr lang="en-US" dirty="0" err="1"/>
              <a:t>oscillograms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using </a:t>
            </a:r>
            <a:r>
              <a:rPr lang="en-US" dirty="0" err="1"/>
              <a:t>Praat</a:t>
            </a:r>
            <a:r>
              <a:rPr lang="en-US" dirty="0"/>
              <a:t> software: </a:t>
            </a:r>
            <a:r>
              <a:rPr lang="en-US" dirty="0" err="1" smtClean="0"/>
              <a:t>Boersma</a:t>
            </a:r>
            <a:r>
              <a:rPr lang="hu-HU" dirty="0" smtClean="0"/>
              <a:t> &amp; </a:t>
            </a:r>
            <a:r>
              <a:rPr lang="en-US" dirty="0" err="1" smtClean="0"/>
              <a:t>Weenink</a:t>
            </a:r>
            <a:r>
              <a:rPr lang="en-US" dirty="0" smtClean="0"/>
              <a:t> </a:t>
            </a:r>
            <a:r>
              <a:rPr lang="en-US" dirty="0"/>
              <a:t>2011). </a:t>
            </a:r>
            <a:endParaRPr lang="hu-HU" dirty="0" smtClean="0"/>
          </a:p>
          <a:p>
            <a:r>
              <a:rPr lang="en-US" dirty="0" smtClean="0"/>
              <a:t>In </a:t>
            </a:r>
            <a:r>
              <a:rPr lang="en-US" dirty="0"/>
              <a:t>addition, the energy spectra of the vowels were also used (FFT-analysis, Fast Fourier Transformation</a:t>
            </a:r>
            <a:r>
              <a:rPr lang="en-US" dirty="0" smtClean="0"/>
              <a:t>) </a:t>
            </a:r>
            <a:r>
              <a:rPr lang="en-US" dirty="0"/>
              <a:t>to support the values of the three formants.</a:t>
            </a:r>
          </a:p>
          <a:p>
            <a:r>
              <a:rPr lang="en-US" dirty="0"/>
              <a:t>Statistical analysis was carried out by SPSS </a:t>
            </a:r>
            <a:r>
              <a:rPr lang="en-US" dirty="0" smtClean="0"/>
              <a:t>17 software</a:t>
            </a:r>
            <a:r>
              <a:rPr lang="hu-H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15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5" y="620688"/>
            <a:ext cx="5917613" cy="701824"/>
          </a:xfrm>
        </p:spPr>
        <p:txBody>
          <a:bodyPr>
            <a:normAutofit/>
          </a:bodyPr>
          <a:lstStyle/>
          <a:p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F1- and F2-values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567" b="14719"/>
          <a:stretch/>
        </p:blipFill>
        <p:spPr bwMode="auto">
          <a:xfrm>
            <a:off x="392332" y="1556792"/>
            <a:ext cx="4166685" cy="391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448" b="14425"/>
          <a:stretch/>
        </p:blipFill>
        <p:spPr bwMode="auto">
          <a:xfrm>
            <a:off x="4736699" y="1556792"/>
            <a:ext cx="4120014" cy="392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1331640" y="2204865"/>
            <a:ext cx="2016224" cy="12241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zis 6"/>
          <p:cNvSpPr/>
          <p:nvPr/>
        </p:nvSpPr>
        <p:spPr>
          <a:xfrm rot="5400000">
            <a:off x="5865234" y="1919742"/>
            <a:ext cx="1662004" cy="19442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zövegdoboz 9"/>
          <p:cNvSpPr txBox="1"/>
          <p:nvPr/>
        </p:nvSpPr>
        <p:spPr>
          <a:xfrm>
            <a:off x="1776801" y="5990447"/>
            <a:ext cx="157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 smtClean="0">
                <a:latin typeface="+mj-lt"/>
              </a:rPr>
              <a:t>females</a:t>
            </a:r>
            <a:endParaRPr lang="en-US" sz="2800" b="1" dirty="0">
              <a:latin typeface="+mj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313149" y="5964665"/>
            <a:ext cx="157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 smtClean="0">
                <a:latin typeface="+mj-lt"/>
              </a:rPr>
              <a:t>males</a:t>
            </a:r>
            <a:endParaRPr lang="en-US" sz="2800" b="1" dirty="0">
              <a:latin typeface="+mj-lt"/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933775" y="4149080"/>
            <a:ext cx="5760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2051720" y="4287334"/>
            <a:ext cx="5760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3174569" y="4287334"/>
            <a:ext cx="5760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5250614" y="4488387"/>
            <a:ext cx="5760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6377235" y="4674970"/>
            <a:ext cx="5760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7505279" y="4649332"/>
            <a:ext cx="5760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430886" y="1985984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latin typeface="Times New Roman" pitchFamily="18" charset="0"/>
                <a:cs typeface="Times New Roman" pitchFamily="18" charset="0"/>
              </a:rPr>
              <a:t>Hz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4747574" y="2348880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latin typeface="Times New Roman" pitchFamily="18" charset="0"/>
                <a:cs typeface="Times New Roman" pitchFamily="18" charset="0"/>
              </a:rPr>
              <a:t>Hz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131" b="29968"/>
          <a:stretch/>
        </p:blipFill>
        <p:spPr bwMode="auto">
          <a:xfrm>
            <a:off x="1126413" y="5494945"/>
            <a:ext cx="3078163" cy="35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412" b="37794"/>
          <a:stretch/>
        </p:blipFill>
        <p:spPr bwMode="auto">
          <a:xfrm>
            <a:off x="5458019" y="5512038"/>
            <a:ext cx="3182937" cy="28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979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20080"/>
          </a:xfrm>
        </p:spPr>
        <p:txBody>
          <a:bodyPr/>
          <a:lstStyle/>
          <a:p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vowels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7_nok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915"/>
          <a:stretch/>
        </p:blipFill>
        <p:spPr bwMode="auto">
          <a:xfrm>
            <a:off x="1619672" y="1673850"/>
            <a:ext cx="4608512" cy="489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zis 9"/>
          <p:cNvSpPr/>
          <p:nvPr/>
        </p:nvSpPr>
        <p:spPr>
          <a:xfrm>
            <a:off x="2699792" y="1988840"/>
            <a:ext cx="2520280" cy="159263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zis 10"/>
          <p:cNvSpPr/>
          <p:nvPr/>
        </p:nvSpPr>
        <p:spPr>
          <a:xfrm>
            <a:off x="4139952" y="2126738"/>
            <a:ext cx="2016224" cy="166230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zis 11"/>
          <p:cNvSpPr/>
          <p:nvPr/>
        </p:nvSpPr>
        <p:spPr>
          <a:xfrm>
            <a:off x="3131840" y="3624726"/>
            <a:ext cx="2304256" cy="182049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32856"/>
            <a:ext cx="112712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000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3888432" cy="648072"/>
          </a:xfrm>
        </p:spPr>
        <p:txBody>
          <a:bodyPr>
            <a:normAutofit/>
          </a:bodyPr>
          <a:lstStyle/>
          <a:p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vowels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7_ferfi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375"/>
          <a:stretch/>
        </p:blipFill>
        <p:spPr bwMode="auto">
          <a:xfrm>
            <a:off x="1691680" y="1556792"/>
            <a:ext cx="4801861" cy="507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zis 2"/>
          <p:cNvSpPr/>
          <p:nvPr/>
        </p:nvSpPr>
        <p:spPr>
          <a:xfrm>
            <a:off x="3203848" y="1988840"/>
            <a:ext cx="2016224" cy="161957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zis 12"/>
          <p:cNvSpPr/>
          <p:nvPr/>
        </p:nvSpPr>
        <p:spPr>
          <a:xfrm>
            <a:off x="4092610" y="3028246"/>
            <a:ext cx="2135574" cy="15528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zis 13"/>
          <p:cNvSpPr/>
          <p:nvPr/>
        </p:nvSpPr>
        <p:spPr>
          <a:xfrm>
            <a:off x="3347865" y="4054711"/>
            <a:ext cx="1779758" cy="153452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32856"/>
            <a:ext cx="112712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298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01824"/>
          </a:xfrm>
        </p:spPr>
        <p:txBody>
          <a:bodyPr>
            <a:normAutofit/>
          </a:bodyPr>
          <a:lstStyle/>
          <a:p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 fontScale="92500"/>
          </a:bodyPr>
          <a:lstStyle/>
          <a:p>
            <a:r>
              <a:rPr lang="en-US" dirty="0"/>
              <a:t>Distinctive feature values attributed to the phonological segments of a language are normally based, in the unmarked case, on their phonetic properties (height, </a:t>
            </a:r>
            <a:r>
              <a:rPr lang="en-US" dirty="0" err="1"/>
              <a:t>backness</a:t>
            </a:r>
            <a:r>
              <a:rPr lang="en-US" dirty="0"/>
              <a:t>, rounding, length, etc. in the case of vowels</a:t>
            </a:r>
            <a:r>
              <a:rPr lang="en-US" dirty="0" smtClean="0"/>
              <a:t>)</a:t>
            </a:r>
            <a:r>
              <a:rPr lang="hu-HU" dirty="0" smtClean="0"/>
              <a:t>.</a:t>
            </a:r>
          </a:p>
          <a:p>
            <a:r>
              <a:rPr lang="hu-HU" dirty="0"/>
              <a:t>T</a:t>
            </a:r>
            <a:r>
              <a:rPr lang="en-US" dirty="0" smtClean="0"/>
              <a:t>his </a:t>
            </a:r>
            <a:r>
              <a:rPr lang="en-US" dirty="0"/>
              <a:t>is sometimes referred to as their phonetic ‘grounding’ </a:t>
            </a:r>
            <a:r>
              <a:rPr lang="en-US" dirty="0" smtClean="0"/>
              <a:t>(</a:t>
            </a:r>
            <a:r>
              <a:rPr lang="hu-HU" dirty="0" err="1" smtClean="0"/>
              <a:t>see</a:t>
            </a:r>
            <a:r>
              <a:rPr lang="en-US" dirty="0" smtClean="0"/>
              <a:t> </a:t>
            </a:r>
            <a:r>
              <a:rPr lang="en-US" dirty="0" err="1"/>
              <a:t>Archangeli</a:t>
            </a:r>
            <a:r>
              <a:rPr lang="en-US" dirty="0"/>
              <a:t> &amp; </a:t>
            </a:r>
            <a:r>
              <a:rPr lang="en-US" dirty="0" err="1"/>
              <a:t>Pulleyblank</a:t>
            </a:r>
            <a:r>
              <a:rPr lang="en-US" dirty="0"/>
              <a:t> 1994</a:t>
            </a:r>
            <a:r>
              <a:rPr lang="en-US" dirty="0" smtClean="0"/>
              <a:t>).</a:t>
            </a:r>
            <a:endParaRPr lang="hu-HU" dirty="0" smtClean="0"/>
          </a:p>
          <a:p>
            <a:r>
              <a:rPr lang="en-US" dirty="0"/>
              <a:t>Some phonetic properties may on occasion turn out to be phonologically </a:t>
            </a:r>
            <a:r>
              <a:rPr lang="en-US" dirty="0" smtClean="0"/>
              <a:t>irrelevant</a:t>
            </a:r>
            <a:r>
              <a:rPr lang="hu-HU" dirty="0" smtClean="0"/>
              <a:t>.</a:t>
            </a:r>
          </a:p>
          <a:p>
            <a:r>
              <a:rPr lang="hu-HU" dirty="0"/>
              <a:t>T</a:t>
            </a:r>
            <a:r>
              <a:rPr lang="en-US" dirty="0" smtClean="0"/>
              <a:t>he </a:t>
            </a:r>
            <a:r>
              <a:rPr lang="en-US" dirty="0"/>
              <a:t>corresponding feature values may remain unspecified (and the specification of the properties concerned left for ‘phonetic implementation’).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342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691832"/>
            <a:ext cx="8229600" cy="648072"/>
          </a:xfrm>
        </p:spPr>
        <p:txBody>
          <a:bodyPr/>
          <a:lstStyle/>
          <a:p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Hungarian</a:t>
            </a: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vowels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6abr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398"/>
          <a:stretch/>
        </p:blipFill>
        <p:spPr bwMode="auto">
          <a:xfrm>
            <a:off x="1347462" y="1545004"/>
            <a:ext cx="4808714" cy="502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020272" y="2636912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>
                <a:latin typeface="+mj-lt"/>
              </a:rPr>
              <a:t>females</a:t>
            </a:r>
            <a:endParaRPr lang="en-US" sz="2800" b="1" dirty="0">
              <a:latin typeface="+mj-lt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927490" y="4059868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>
                <a:latin typeface="+mj-lt"/>
              </a:rPr>
              <a:t>males</a:t>
            </a:r>
            <a:endParaRPr lang="en-US" sz="2800" b="1" dirty="0">
              <a:latin typeface="+mj-lt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5940152" y="2960147"/>
            <a:ext cx="98733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>
            <a:off x="5436096" y="4321478"/>
            <a:ext cx="1360621" cy="0"/>
          </a:xfrm>
          <a:prstGeom prst="straightConnector1">
            <a:avLst/>
          </a:prstGeom>
          <a:ln w="38100">
            <a:solidFill>
              <a:srgbClr val="4365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85" t="14974" r="28783" b="36884"/>
          <a:stretch/>
        </p:blipFill>
        <p:spPr bwMode="auto">
          <a:xfrm>
            <a:off x="3102123" y="740105"/>
            <a:ext cx="666572" cy="48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018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23528" y="548680"/>
            <a:ext cx="2520280" cy="936104"/>
          </a:xfrm>
        </p:spPr>
        <p:txBody>
          <a:bodyPr>
            <a:normAutofit fontScale="90000"/>
          </a:bodyPr>
          <a:lstStyle/>
          <a:p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F2-values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half" idx="1"/>
          </p:nvPr>
        </p:nvSpPr>
        <p:spPr>
          <a:xfrm>
            <a:off x="107504" y="1700808"/>
            <a:ext cx="3528392" cy="4669979"/>
          </a:xfrm>
        </p:spPr>
        <p:txBody>
          <a:bodyPr>
            <a:normAutofit fontScale="92500" lnSpcReduction="10000"/>
          </a:bodyPr>
          <a:lstStyle/>
          <a:p>
            <a:r>
              <a:rPr lang="hu-HU" sz="2200" dirty="0" smtClean="0"/>
              <a:t>Formant </a:t>
            </a:r>
            <a:r>
              <a:rPr lang="hu-HU" sz="2200" dirty="0" err="1" smtClean="0"/>
              <a:t>data</a:t>
            </a:r>
            <a:r>
              <a:rPr lang="hu-HU" sz="2200" dirty="0" smtClean="0"/>
              <a:t> </a:t>
            </a:r>
            <a:r>
              <a:rPr lang="hu-HU" sz="2200" dirty="0" err="1" smtClean="0"/>
              <a:t>from</a:t>
            </a:r>
            <a:r>
              <a:rPr lang="en-US" sz="2200" dirty="0" smtClean="0"/>
              <a:t> the past </a:t>
            </a:r>
            <a:r>
              <a:rPr lang="hu-HU" sz="2200" dirty="0" smtClean="0"/>
              <a:t>(</a:t>
            </a:r>
            <a:r>
              <a:rPr lang="hu-HU" sz="1700" dirty="0" smtClean="0"/>
              <a:t>Magdics 1965</a:t>
            </a:r>
            <a:r>
              <a:rPr lang="hu-HU" sz="2200" dirty="0" smtClean="0"/>
              <a:t>) </a:t>
            </a:r>
            <a:r>
              <a:rPr lang="en-US" sz="2200" dirty="0" smtClean="0"/>
              <a:t>provide support for the claim that in articulating this vowel the tongue occupies a </a:t>
            </a:r>
            <a:r>
              <a:rPr lang="hu-HU" sz="2200" dirty="0" smtClean="0"/>
              <a:t>back</a:t>
            </a:r>
            <a:r>
              <a:rPr lang="en-US" sz="2200" dirty="0" smtClean="0"/>
              <a:t> position</a:t>
            </a:r>
            <a:r>
              <a:rPr lang="hu-HU" sz="2200" dirty="0" smtClean="0"/>
              <a:t> </a:t>
            </a:r>
            <a:r>
              <a:rPr lang="hu-HU" sz="2200" dirty="0" err="1" smtClean="0"/>
              <a:t>in</a:t>
            </a:r>
            <a:r>
              <a:rPr lang="hu-HU" sz="2200" dirty="0" smtClean="0"/>
              <a:t> </a:t>
            </a:r>
            <a:r>
              <a:rPr lang="hu-HU" sz="2200" dirty="0" err="1" smtClean="0"/>
              <a:t>the</a:t>
            </a:r>
            <a:r>
              <a:rPr lang="hu-HU" sz="2200" dirty="0" smtClean="0"/>
              <a:t> </a:t>
            </a:r>
            <a:r>
              <a:rPr lang="hu-HU" sz="2200" dirty="0" err="1" smtClean="0"/>
              <a:t>oral</a:t>
            </a:r>
            <a:r>
              <a:rPr lang="hu-HU" sz="2200" dirty="0" smtClean="0"/>
              <a:t> </a:t>
            </a:r>
            <a:r>
              <a:rPr lang="hu-HU" sz="2200" dirty="0" err="1" smtClean="0"/>
              <a:t>cavity</a:t>
            </a:r>
            <a:r>
              <a:rPr lang="en-US" sz="2200" dirty="0" smtClean="0"/>
              <a:t>.</a:t>
            </a:r>
            <a:endParaRPr lang="hu-HU" sz="2200" dirty="0" smtClean="0"/>
          </a:p>
          <a:p>
            <a:endParaRPr lang="hu-HU" sz="1600" dirty="0" smtClean="0"/>
          </a:p>
          <a:p>
            <a:r>
              <a:rPr lang="hu-HU" sz="2200" dirty="0" smtClean="0"/>
              <a:t>Formant </a:t>
            </a:r>
            <a:r>
              <a:rPr lang="hu-HU" sz="2200" dirty="0" err="1" smtClean="0"/>
              <a:t>data</a:t>
            </a:r>
            <a:r>
              <a:rPr lang="hu-HU" sz="2200" dirty="0" smtClean="0"/>
              <a:t> </a:t>
            </a:r>
            <a:r>
              <a:rPr lang="hu-HU" sz="2200" dirty="0" err="1" smtClean="0"/>
              <a:t>from</a:t>
            </a:r>
            <a:r>
              <a:rPr lang="en-US" sz="2200" dirty="0" smtClean="0"/>
              <a:t> </a:t>
            </a:r>
            <a:r>
              <a:rPr lang="en-US" sz="2200" dirty="0"/>
              <a:t>the recent past </a:t>
            </a:r>
            <a:r>
              <a:rPr lang="hu-HU" sz="2200" dirty="0" smtClean="0"/>
              <a:t>(</a:t>
            </a:r>
            <a:r>
              <a:rPr lang="hu-HU" sz="1700" dirty="0" smtClean="0"/>
              <a:t>Kovács 2004, Beke &amp; </a:t>
            </a:r>
            <a:r>
              <a:rPr lang="hu-HU" sz="1700" dirty="0" err="1" smtClean="0"/>
              <a:t>Gráczi</a:t>
            </a:r>
            <a:r>
              <a:rPr lang="hu-HU" sz="1700" dirty="0" smtClean="0"/>
              <a:t> 2010, </a:t>
            </a:r>
            <a:r>
              <a:rPr lang="hu-HU" sz="1700" dirty="0" err="1" smtClean="0"/>
              <a:t>Gráczi</a:t>
            </a:r>
            <a:r>
              <a:rPr lang="hu-HU" sz="1700" dirty="0" smtClean="0"/>
              <a:t> &amp; Horváth 2010</a:t>
            </a:r>
            <a:r>
              <a:rPr lang="hu-HU" sz="2200" dirty="0" smtClean="0"/>
              <a:t>) </a:t>
            </a:r>
            <a:r>
              <a:rPr lang="en-US" sz="2200" dirty="0" smtClean="0"/>
              <a:t>provide </a:t>
            </a:r>
            <a:r>
              <a:rPr lang="en-US" sz="2200" dirty="0"/>
              <a:t>support for the claim that in </a:t>
            </a:r>
            <a:r>
              <a:rPr lang="en-US" sz="2200" dirty="0" smtClean="0"/>
              <a:t>articulating </a:t>
            </a:r>
            <a:r>
              <a:rPr lang="en-US" sz="2200" dirty="0"/>
              <a:t>this vowel the tongue occupies a more front position</a:t>
            </a:r>
            <a:r>
              <a:rPr lang="en-US" sz="2200" dirty="0" smtClean="0"/>
              <a:t>.</a:t>
            </a:r>
            <a:endParaRPr lang="hu-HU" sz="2200" dirty="0"/>
          </a:p>
          <a:p>
            <a:endParaRPr lang="en-US" dirty="0"/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31748574"/>
              </p:ext>
            </p:extLst>
          </p:nvPr>
        </p:nvGraphicFramePr>
        <p:xfrm>
          <a:off x="3899352" y="908720"/>
          <a:ext cx="496855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6" name="Csoportba foglalás 25"/>
          <p:cNvGrpSpPr/>
          <p:nvPr/>
        </p:nvGrpSpPr>
        <p:grpSpPr>
          <a:xfrm>
            <a:off x="4776621" y="4094228"/>
            <a:ext cx="3078229" cy="2246999"/>
            <a:chOff x="5107737" y="2996952"/>
            <a:chExt cx="3850363" cy="3096344"/>
          </a:xfrm>
        </p:grpSpPr>
        <p:grpSp>
          <p:nvGrpSpPr>
            <p:cNvPr id="27" name="Csoportba foglalás 26"/>
            <p:cNvGrpSpPr/>
            <p:nvPr/>
          </p:nvGrpSpPr>
          <p:grpSpPr>
            <a:xfrm>
              <a:off x="5107737" y="2996952"/>
              <a:ext cx="3850363" cy="3096344"/>
              <a:chOff x="5107737" y="2996952"/>
              <a:chExt cx="3850363" cy="3096344"/>
            </a:xfrm>
          </p:grpSpPr>
          <p:pic>
            <p:nvPicPr>
              <p:cNvPr id="29" name="Picture 6" descr="fon[1]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1375" t="33198" r="40334" b="39181"/>
              <a:stretch/>
            </p:blipFill>
            <p:spPr bwMode="auto">
              <a:xfrm flipH="1">
                <a:off x="5107737" y="2996952"/>
                <a:ext cx="3850363" cy="309634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Szabadkézi sokszög 29"/>
              <p:cNvSpPr/>
              <p:nvPr/>
            </p:nvSpPr>
            <p:spPr>
              <a:xfrm>
                <a:off x="5606041" y="3768695"/>
                <a:ext cx="2486919" cy="820398"/>
              </a:xfrm>
              <a:custGeom>
                <a:avLst/>
                <a:gdLst>
                  <a:gd name="connsiteX0" fmla="*/ 0 w 2486919"/>
                  <a:gd name="connsiteY0" fmla="*/ 726392 h 786213"/>
                  <a:gd name="connsiteX1" fmla="*/ 17092 w 2486919"/>
                  <a:gd name="connsiteY1" fmla="*/ 683663 h 786213"/>
                  <a:gd name="connsiteX2" fmla="*/ 34183 w 2486919"/>
                  <a:gd name="connsiteY2" fmla="*/ 658026 h 786213"/>
                  <a:gd name="connsiteX3" fmla="*/ 59821 w 2486919"/>
                  <a:gd name="connsiteY3" fmla="*/ 581114 h 786213"/>
                  <a:gd name="connsiteX4" fmla="*/ 85458 w 2486919"/>
                  <a:gd name="connsiteY4" fmla="*/ 572568 h 786213"/>
                  <a:gd name="connsiteX5" fmla="*/ 102550 w 2486919"/>
                  <a:gd name="connsiteY5" fmla="*/ 546930 h 786213"/>
                  <a:gd name="connsiteX6" fmla="*/ 145279 w 2486919"/>
                  <a:gd name="connsiteY6" fmla="*/ 504201 h 786213"/>
                  <a:gd name="connsiteX7" fmla="*/ 179462 w 2486919"/>
                  <a:gd name="connsiteY7" fmla="*/ 427289 h 786213"/>
                  <a:gd name="connsiteX8" fmla="*/ 230737 w 2486919"/>
                  <a:gd name="connsiteY8" fmla="*/ 393106 h 786213"/>
                  <a:gd name="connsiteX9" fmla="*/ 256374 w 2486919"/>
                  <a:gd name="connsiteY9" fmla="*/ 376014 h 786213"/>
                  <a:gd name="connsiteX10" fmla="*/ 282011 w 2486919"/>
                  <a:gd name="connsiteY10" fmla="*/ 358923 h 786213"/>
                  <a:gd name="connsiteX11" fmla="*/ 324740 w 2486919"/>
                  <a:gd name="connsiteY11" fmla="*/ 316194 h 786213"/>
                  <a:gd name="connsiteX12" fmla="*/ 341832 w 2486919"/>
                  <a:gd name="connsiteY12" fmla="*/ 290557 h 786213"/>
                  <a:gd name="connsiteX13" fmla="*/ 393107 w 2486919"/>
                  <a:gd name="connsiteY13" fmla="*/ 273465 h 786213"/>
                  <a:gd name="connsiteX14" fmla="*/ 418744 w 2486919"/>
                  <a:gd name="connsiteY14" fmla="*/ 256373 h 786213"/>
                  <a:gd name="connsiteX15" fmla="*/ 444381 w 2486919"/>
                  <a:gd name="connsiteY15" fmla="*/ 247828 h 786213"/>
                  <a:gd name="connsiteX16" fmla="*/ 461473 w 2486919"/>
                  <a:gd name="connsiteY16" fmla="*/ 222190 h 786213"/>
                  <a:gd name="connsiteX17" fmla="*/ 512748 w 2486919"/>
                  <a:gd name="connsiteY17" fmla="*/ 205099 h 786213"/>
                  <a:gd name="connsiteX18" fmla="*/ 538385 w 2486919"/>
                  <a:gd name="connsiteY18" fmla="*/ 196553 h 786213"/>
                  <a:gd name="connsiteX19" fmla="*/ 615297 w 2486919"/>
                  <a:gd name="connsiteY19" fmla="*/ 170915 h 786213"/>
                  <a:gd name="connsiteX20" fmla="*/ 709301 w 2486919"/>
                  <a:gd name="connsiteY20" fmla="*/ 153824 h 786213"/>
                  <a:gd name="connsiteX21" fmla="*/ 794759 w 2486919"/>
                  <a:gd name="connsiteY21" fmla="*/ 128186 h 786213"/>
                  <a:gd name="connsiteX22" fmla="*/ 897309 w 2486919"/>
                  <a:gd name="connsiteY22" fmla="*/ 94003 h 786213"/>
                  <a:gd name="connsiteX23" fmla="*/ 922946 w 2486919"/>
                  <a:gd name="connsiteY23" fmla="*/ 76912 h 786213"/>
                  <a:gd name="connsiteX24" fmla="*/ 948583 w 2486919"/>
                  <a:gd name="connsiteY24" fmla="*/ 68366 h 786213"/>
                  <a:gd name="connsiteX25" fmla="*/ 974221 w 2486919"/>
                  <a:gd name="connsiteY25" fmla="*/ 51274 h 786213"/>
                  <a:gd name="connsiteX26" fmla="*/ 1093862 w 2486919"/>
                  <a:gd name="connsiteY26" fmla="*/ 25637 h 786213"/>
                  <a:gd name="connsiteX27" fmla="*/ 1128045 w 2486919"/>
                  <a:gd name="connsiteY27" fmla="*/ 17091 h 786213"/>
                  <a:gd name="connsiteX28" fmla="*/ 1204957 w 2486919"/>
                  <a:gd name="connsiteY28" fmla="*/ 8545 h 786213"/>
                  <a:gd name="connsiteX29" fmla="*/ 1256232 w 2486919"/>
                  <a:gd name="connsiteY29" fmla="*/ 0 h 786213"/>
                  <a:gd name="connsiteX30" fmla="*/ 1427148 w 2486919"/>
                  <a:gd name="connsiteY30" fmla="*/ 17091 h 786213"/>
                  <a:gd name="connsiteX31" fmla="*/ 1452785 w 2486919"/>
                  <a:gd name="connsiteY31" fmla="*/ 25637 h 786213"/>
                  <a:gd name="connsiteX32" fmla="*/ 1580972 w 2486919"/>
                  <a:gd name="connsiteY32" fmla="*/ 17091 h 786213"/>
                  <a:gd name="connsiteX33" fmla="*/ 1914258 w 2486919"/>
                  <a:gd name="connsiteY33" fmla="*/ 34183 h 786213"/>
                  <a:gd name="connsiteX34" fmla="*/ 1939895 w 2486919"/>
                  <a:gd name="connsiteY34" fmla="*/ 42728 h 786213"/>
                  <a:gd name="connsiteX35" fmla="*/ 2016808 w 2486919"/>
                  <a:gd name="connsiteY35" fmla="*/ 94003 h 786213"/>
                  <a:gd name="connsiteX36" fmla="*/ 2076628 w 2486919"/>
                  <a:gd name="connsiteY36" fmla="*/ 111095 h 786213"/>
                  <a:gd name="connsiteX37" fmla="*/ 2136449 w 2486919"/>
                  <a:gd name="connsiteY37" fmla="*/ 119641 h 786213"/>
                  <a:gd name="connsiteX38" fmla="*/ 2170632 w 2486919"/>
                  <a:gd name="connsiteY38" fmla="*/ 128186 h 786213"/>
                  <a:gd name="connsiteX39" fmla="*/ 2221907 w 2486919"/>
                  <a:gd name="connsiteY39" fmla="*/ 145278 h 786213"/>
                  <a:gd name="connsiteX40" fmla="*/ 2247544 w 2486919"/>
                  <a:gd name="connsiteY40" fmla="*/ 162370 h 786213"/>
                  <a:gd name="connsiteX41" fmla="*/ 2298819 w 2486919"/>
                  <a:gd name="connsiteY41" fmla="*/ 179461 h 786213"/>
                  <a:gd name="connsiteX42" fmla="*/ 2324456 w 2486919"/>
                  <a:gd name="connsiteY42" fmla="*/ 196553 h 786213"/>
                  <a:gd name="connsiteX43" fmla="*/ 2350094 w 2486919"/>
                  <a:gd name="connsiteY43" fmla="*/ 205099 h 786213"/>
                  <a:gd name="connsiteX44" fmla="*/ 2392823 w 2486919"/>
                  <a:gd name="connsiteY44" fmla="*/ 239282 h 786213"/>
                  <a:gd name="connsiteX45" fmla="*/ 2444097 w 2486919"/>
                  <a:gd name="connsiteY45" fmla="*/ 316194 h 786213"/>
                  <a:gd name="connsiteX46" fmla="*/ 2478280 w 2486919"/>
                  <a:gd name="connsiteY46" fmla="*/ 367469 h 786213"/>
                  <a:gd name="connsiteX47" fmla="*/ 2486826 w 2486919"/>
                  <a:gd name="connsiteY47" fmla="*/ 393106 h 786213"/>
                  <a:gd name="connsiteX48" fmla="*/ 2478280 w 2486919"/>
                  <a:gd name="connsiteY48" fmla="*/ 512747 h 786213"/>
                  <a:gd name="connsiteX49" fmla="*/ 2427006 w 2486919"/>
                  <a:gd name="connsiteY49" fmla="*/ 546930 h 786213"/>
                  <a:gd name="connsiteX50" fmla="*/ 2375731 w 2486919"/>
                  <a:gd name="connsiteY50" fmla="*/ 623842 h 786213"/>
                  <a:gd name="connsiteX51" fmla="*/ 2324456 w 2486919"/>
                  <a:gd name="connsiteY51" fmla="*/ 658026 h 786213"/>
                  <a:gd name="connsiteX52" fmla="*/ 2298819 w 2486919"/>
                  <a:gd name="connsiteY52" fmla="*/ 683663 h 786213"/>
                  <a:gd name="connsiteX53" fmla="*/ 2247544 w 2486919"/>
                  <a:gd name="connsiteY53" fmla="*/ 717846 h 786213"/>
                  <a:gd name="connsiteX54" fmla="*/ 2196269 w 2486919"/>
                  <a:gd name="connsiteY54" fmla="*/ 752029 h 786213"/>
                  <a:gd name="connsiteX55" fmla="*/ 2153540 w 2486919"/>
                  <a:gd name="connsiteY55" fmla="*/ 786213 h 78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86919" h="786213">
                    <a:moveTo>
                      <a:pt x="0" y="726392"/>
                    </a:moveTo>
                    <a:cubicBezTo>
                      <a:pt x="5697" y="712149"/>
                      <a:pt x="10232" y="697384"/>
                      <a:pt x="17092" y="683663"/>
                    </a:cubicBezTo>
                    <a:cubicBezTo>
                      <a:pt x="21685" y="674477"/>
                      <a:pt x="30935" y="667770"/>
                      <a:pt x="34183" y="658026"/>
                    </a:cubicBezTo>
                    <a:cubicBezTo>
                      <a:pt x="44040" y="628456"/>
                      <a:pt x="33341" y="602298"/>
                      <a:pt x="59821" y="581114"/>
                    </a:cubicBezTo>
                    <a:cubicBezTo>
                      <a:pt x="66855" y="575487"/>
                      <a:pt x="76912" y="575417"/>
                      <a:pt x="85458" y="572568"/>
                    </a:cubicBezTo>
                    <a:cubicBezTo>
                      <a:pt x="91155" y="564022"/>
                      <a:pt x="95287" y="554193"/>
                      <a:pt x="102550" y="546930"/>
                    </a:cubicBezTo>
                    <a:cubicBezTo>
                      <a:pt x="159523" y="489957"/>
                      <a:pt x="99699" y="572571"/>
                      <a:pt x="145279" y="504201"/>
                    </a:cubicBezTo>
                    <a:cubicBezTo>
                      <a:pt x="151645" y="485102"/>
                      <a:pt x="160343" y="444018"/>
                      <a:pt x="179462" y="427289"/>
                    </a:cubicBezTo>
                    <a:cubicBezTo>
                      <a:pt x="194921" y="413762"/>
                      <a:pt x="213645" y="404500"/>
                      <a:pt x="230737" y="393106"/>
                    </a:cubicBezTo>
                    <a:lnTo>
                      <a:pt x="256374" y="376014"/>
                    </a:lnTo>
                    <a:lnTo>
                      <a:pt x="282011" y="358923"/>
                    </a:lnTo>
                    <a:cubicBezTo>
                      <a:pt x="327588" y="290557"/>
                      <a:pt x="267770" y="373163"/>
                      <a:pt x="324740" y="316194"/>
                    </a:cubicBezTo>
                    <a:cubicBezTo>
                      <a:pt x="332003" y="308932"/>
                      <a:pt x="333122" y="296000"/>
                      <a:pt x="341832" y="290557"/>
                    </a:cubicBezTo>
                    <a:cubicBezTo>
                      <a:pt x="357110" y="281008"/>
                      <a:pt x="393107" y="273465"/>
                      <a:pt x="393107" y="273465"/>
                    </a:cubicBezTo>
                    <a:cubicBezTo>
                      <a:pt x="401653" y="267768"/>
                      <a:pt x="409558" y="260966"/>
                      <a:pt x="418744" y="256373"/>
                    </a:cubicBezTo>
                    <a:cubicBezTo>
                      <a:pt x="426801" y="252345"/>
                      <a:pt x="437347" y="253455"/>
                      <a:pt x="444381" y="247828"/>
                    </a:cubicBezTo>
                    <a:cubicBezTo>
                      <a:pt x="452401" y="241412"/>
                      <a:pt x="452763" y="227634"/>
                      <a:pt x="461473" y="222190"/>
                    </a:cubicBezTo>
                    <a:cubicBezTo>
                      <a:pt x="476751" y="212642"/>
                      <a:pt x="495656" y="210796"/>
                      <a:pt x="512748" y="205099"/>
                    </a:cubicBezTo>
                    <a:lnTo>
                      <a:pt x="538385" y="196553"/>
                    </a:lnTo>
                    <a:lnTo>
                      <a:pt x="615297" y="170915"/>
                    </a:lnTo>
                    <a:cubicBezTo>
                      <a:pt x="629034" y="166336"/>
                      <a:pt x="698553" y="155974"/>
                      <a:pt x="709301" y="153824"/>
                    </a:cubicBezTo>
                    <a:cubicBezTo>
                      <a:pt x="741590" y="147366"/>
                      <a:pt x="762057" y="139086"/>
                      <a:pt x="794759" y="128186"/>
                    </a:cubicBezTo>
                    <a:lnTo>
                      <a:pt x="897309" y="94003"/>
                    </a:lnTo>
                    <a:cubicBezTo>
                      <a:pt x="907053" y="90755"/>
                      <a:pt x="913760" y="81505"/>
                      <a:pt x="922946" y="76912"/>
                    </a:cubicBezTo>
                    <a:cubicBezTo>
                      <a:pt x="931003" y="72884"/>
                      <a:pt x="940526" y="72395"/>
                      <a:pt x="948583" y="68366"/>
                    </a:cubicBezTo>
                    <a:cubicBezTo>
                      <a:pt x="957770" y="63773"/>
                      <a:pt x="964835" y="55445"/>
                      <a:pt x="974221" y="51274"/>
                    </a:cubicBezTo>
                    <a:cubicBezTo>
                      <a:pt x="1021869" y="30097"/>
                      <a:pt x="1040016" y="32368"/>
                      <a:pt x="1093862" y="25637"/>
                    </a:cubicBezTo>
                    <a:cubicBezTo>
                      <a:pt x="1105256" y="22788"/>
                      <a:pt x="1116437" y="18877"/>
                      <a:pt x="1128045" y="17091"/>
                    </a:cubicBezTo>
                    <a:cubicBezTo>
                      <a:pt x="1153540" y="13169"/>
                      <a:pt x="1179388" y="11954"/>
                      <a:pt x="1204957" y="8545"/>
                    </a:cubicBezTo>
                    <a:cubicBezTo>
                      <a:pt x="1222132" y="6255"/>
                      <a:pt x="1239140" y="2848"/>
                      <a:pt x="1256232" y="0"/>
                    </a:cubicBezTo>
                    <a:cubicBezTo>
                      <a:pt x="1304726" y="3730"/>
                      <a:pt x="1375402" y="6741"/>
                      <a:pt x="1427148" y="17091"/>
                    </a:cubicBezTo>
                    <a:cubicBezTo>
                      <a:pt x="1435981" y="18858"/>
                      <a:pt x="1444239" y="22788"/>
                      <a:pt x="1452785" y="25637"/>
                    </a:cubicBezTo>
                    <a:cubicBezTo>
                      <a:pt x="1495514" y="22788"/>
                      <a:pt x="1538148" y="17091"/>
                      <a:pt x="1580972" y="17091"/>
                    </a:cubicBezTo>
                    <a:cubicBezTo>
                      <a:pt x="1721779" y="17091"/>
                      <a:pt x="1803334" y="2491"/>
                      <a:pt x="1914258" y="34183"/>
                    </a:cubicBezTo>
                    <a:cubicBezTo>
                      <a:pt x="1922919" y="36658"/>
                      <a:pt x="1931349" y="39880"/>
                      <a:pt x="1939895" y="42728"/>
                    </a:cubicBezTo>
                    <a:lnTo>
                      <a:pt x="2016808" y="94003"/>
                    </a:lnTo>
                    <a:cubicBezTo>
                      <a:pt x="2023673" y="98580"/>
                      <a:pt x="2072709" y="110383"/>
                      <a:pt x="2076628" y="111095"/>
                    </a:cubicBezTo>
                    <a:cubicBezTo>
                      <a:pt x="2096446" y="114698"/>
                      <a:pt x="2116631" y="116038"/>
                      <a:pt x="2136449" y="119641"/>
                    </a:cubicBezTo>
                    <a:cubicBezTo>
                      <a:pt x="2148005" y="121742"/>
                      <a:pt x="2159382" y="124811"/>
                      <a:pt x="2170632" y="128186"/>
                    </a:cubicBezTo>
                    <a:cubicBezTo>
                      <a:pt x="2187888" y="133363"/>
                      <a:pt x="2221907" y="145278"/>
                      <a:pt x="2221907" y="145278"/>
                    </a:cubicBezTo>
                    <a:cubicBezTo>
                      <a:pt x="2230453" y="150975"/>
                      <a:pt x="2238158" y="158199"/>
                      <a:pt x="2247544" y="162370"/>
                    </a:cubicBezTo>
                    <a:cubicBezTo>
                      <a:pt x="2264007" y="169687"/>
                      <a:pt x="2298819" y="179461"/>
                      <a:pt x="2298819" y="179461"/>
                    </a:cubicBezTo>
                    <a:cubicBezTo>
                      <a:pt x="2307365" y="185158"/>
                      <a:pt x="2315270" y="191960"/>
                      <a:pt x="2324456" y="196553"/>
                    </a:cubicBezTo>
                    <a:cubicBezTo>
                      <a:pt x="2332513" y="200582"/>
                      <a:pt x="2343060" y="199472"/>
                      <a:pt x="2350094" y="205099"/>
                    </a:cubicBezTo>
                    <a:cubicBezTo>
                      <a:pt x="2405315" y="249276"/>
                      <a:pt x="2328380" y="217801"/>
                      <a:pt x="2392823" y="239282"/>
                    </a:cubicBezTo>
                    <a:lnTo>
                      <a:pt x="2444097" y="316194"/>
                    </a:lnTo>
                    <a:lnTo>
                      <a:pt x="2478280" y="367469"/>
                    </a:lnTo>
                    <a:lnTo>
                      <a:pt x="2486826" y="393106"/>
                    </a:lnTo>
                    <a:cubicBezTo>
                      <a:pt x="2483977" y="432986"/>
                      <a:pt x="2492771" y="475484"/>
                      <a:pt x="2478280" y="512747"/>
                    </a:cubicBezTo>
                    <a:cubicBezTo>
                      <a:pt x="2470835" y="531892"/>
                      <a:pt x="2427006" y="546930"/>
                      <a:pt x="2427006" y="546930"/>
                    </a:cubicBezTo>
                    <a:lnTo>
                      <a:pt x="2375731" y="623842"/>
                    </a:lnTo>
                    <a:cubicBezTo>
                      <a:pt x="2364336" y="640934"/>
                      <a:pt x="2341548" y="646631"/>
                      <a:pt x="2324456" y="658026"/>
                    </a:cubicBezTo>
                    <a:cubicBezTo>
                      <a:pt x="2314400" y="664730"/>
                      <a:pt x="2308359" y="676243"/>
                      <a:pt x="2298819" y="683663"/>
                    </a:cubicBezTo>
                    <a:cubicBezTo>
                      <a:pt x="2282604" y="696274"/>
                      <a:pt x="2262069" y="703321"/>
                      <a:pt x="2247544" y="717846"/>
                    </a:cubicBezTo>
                    <a:cubicBezTo>
                      <a:pt x="2215537" y="749854"/>
                      <a:pt x="2233373" y="739663"/>
                      <a:pt x="2196269" y="752029"/>
                    </a:cubicBezTo>
                    <a:cubicBezTo>
                      <a:pt x="2163928" y="773590"/>
                      <a:pt x="2177895" y="761858"/>
                      <a:pt x="2153540" y="786213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Szabadkézi sokszög 30"/>
              <p:cNvSpPr/>
              <p:nvPr/>
            </p:nvSpPr>
            <p:spPr>
              <a:xfrm>
                <a:off x="5571858" y="3973794"/>
                <a:ext cx="2153540" cy="777668"/>
              </a:xfrm>
              <a:custGeom>
                <a:avLst/>
                <a:gdLst>
                  <a:gd name="connsiteX0" fmla="*/ 0 w 2153540"/>
                  <a:gd name="connsiteY0" fmla="*/ 777668 h 777668"/>
                  <a:gd name="connsiteX1" fmla="*/ 34183 w 2153540"/>
                  <a:gd name="connsiteY1" fmla="*/ 709301 h 777668"/>
                  <a:gd name="connsiteX2" fmla="*/ 85458 w 2153540"/>
                  <a:gd name="connsiteY2" fmla="*/ 666572 h 777668"/>
                  <a:gd name="connsiteX3" fmla="*/ 102549 w 2153540"/>
                  <a:gd name="connsiteY3" fmla="*/ 640935 h 777668"/>
                  <a:gd name="connsiteX4" fmla="*/ 119641 w 2153540"/>
                  <a:gd name="connsiteY4" fmla="*/ 589660 h 777668"/>
                  <a:gd name="connsiteX5" fmla="*/ 145278 w 2153540"/>
                  <a:gd name="connsiteY5" fmla="*/ 572569 h 777668"/>
                  <a:gd name="connsiteX6" fmla="*/ 179462 w 2153540"/>
                  <a:gd name="connsiteY6" fmla="*/ 529840 h 777668"/>
                  <a:gd name="connsiteX7" fmla="*/ 222191 w 2153540"/>
                  <a:gd name="connsiteY7" fmla="*/ 487111 h 777668"/>
                  <a:gd name="connsiteX8" fmla="*/ 282011 w 2153540"/>
                  <a:gd name="connsiteY8" fmla="*/ 418744 h 777668"/>
                  <a:gd name="connsiteX9" fmla="*/ 290557 w 2153540"/>
                  <a:gd name="connsiteY9" fmla="*/ 393107 h 777668"/>
                  <a:gd name="connsiteX10" fmla="*/ 324740 w 2153540"/>
                  <a:gd name="connsiteY10" fmla="*/ 341832 h 777668"/>
                  <a:gd name="connsiteX11" fmla="*/ 376015 w 2153540"/>
                  <a:gd name="connsiteY11" fmla="*/ 307649 h 777668"/>
                  <a:gd name="connsiteX12" fmla="*/ 401652 w 2153540"/>
                  <a:gd name="connsiteY12" fmla="*/ 290557 h 777668"/>
                  <a:gd name="connsiteX13" fmla="*/ 427290 w 2153540"/>
                  <a:gd name="connsiteY13" fmla="*/ 273466 h 777668"/>
                  <a:gd name="connsiteX14" fmla="*/ 452927 w 2153540"/>
                  <a:gd name="connsiteY14" fmla="*/ 247828 h 777668"/>
                  <a:gd name="connsiteX15" fmla="*/ 478564 w 2153540"/>
                  <a:gd name="connsiteY15" fmla="*/ 239283 h 777668"/>
                  <a:gd name="connsiteX16" fmla="*/ 555477 w 2153540"/>
                  <a:gd name="connsiteY16" fmla="*/ 205099 h 777668"/>
                  <a:gd name="connsiteX17" fmla="*/ 606751 w 2153540"/>
                  <a:gd name="connsiteY17" fmla="*/ 188008 h 777668"/>
                  <a:gd name="connsiteX18" fmla="*/ 632389 w 2153540"/>
                  <a:gd name="connsiteY18" fmla="*/ 170916 h 777668"/>
                  <a:gd name="connsiteX19" fmla="*/ 683663 w 2153540"/>
                  <a:gd name="connsiteY19" fmla="*/ 153825 h 777668"/>
                  <a:gd name="connsiteX20" fmla="*/ 709301 w 2153540"/>
                  <a:gd name="connsiteY20" fmla="*/ 136733 h 777668"/>
                  <a:gd name="connsiteX21" fmla="*/ 752030 w 2153540"/>
                  <a:gd name="connsiteY21" fmla="*/ 128187 h 777668"/>
                  <a:gd name="connsiteX22" fmla="*/ 803305 w 2153540"/>
                  <a:gd name="connsiteY22" fmla="*/ 111096 h 777668"/>
                  <a:gd name="connsiteX23" fmla="*/ 854579 w 2153540"/>
                  <a:gd name="connsiteY23" fmla="*/ 94004 h 777668"/>
                  <a:gd name="connsiteX24" fmla="*/ 888763 w 2153540"/>
                  <a:gd name="connsiteY24" fmla="*/ 85458 h 777668"/>
                  <a:gd name="connsiteX25" fmla="*/ 948583 w 2153540"/>
                  <a:gd name="connsiteY25" fmla="*/ 68367 h 777668"/>
                  <a:gd name="connsiteX26" fmla="*/ 1008404 w 2153540"/>
                  <a:gd name="connsiteY26" fmla="*/ 59821 h 777668"/>
                  <a:gd name="connsiteX27" fmla="*/ 1059678 w 2153540"/>
                  <a:gd name="connsiteY27" fmla="*/ 51275 h 777668"/>
                  <a:gd name="connsiteX28" fmla="*/ 1153682 w 2153540"/>
                  <a:gd name="connsiteY28" fmla="*/ 34184 h 777668"/>
                  <a:gd name="connsiteX29" fmla="*/ 1273323 w 2153540"/>
                  <a:gd name="connsiteY29" fmla="*/ 25638 h 777668"/>
                  <a:gd name="connsiteX30" fmla="*/ 1384419 w 2153540"/>
                  <a:gd name="connsiteY30" fmla="*/ 8546 h 777668"/>
                  <a:gd name="connsiteX31" fmla="*/ 1615155 w 2153540"/>
                  <a:gd name="connsiteY31" fmla="*/ 0 h 777668"/>
                  <a:gd name="connsiteX32" fmla="*/ 1794617 w 2153540"/>
                  <a:gd name="connsiteY32" fmla="*/ 8546 h 777668"/>
                  <a:gd name="connsiteX33" fmla="*/ 1845892 w 2153540"/>
                  <a:gd name="connsiteY33" fmla="*/ 25638 h 777668"/>
                  <a:gd name="connsiteX34" fmla="*/ 1871529 w 2153540"/>
                  <a:gd name="connsiteY34" fmla="*/ 34184 h 777668"/>
                  <a:gd name="connsiteX35" fmla="*/ 1897166 w 2153540"/>
                  <a:gd name="connsiteY35" fmla="*/ 51275 h 777668"/>
                  <a:gd name="connsiteX36" fmla="*/ 1931349 w 2153540"/>
                  <a:gd name="connsiteY36" fmla="*/ 59821 h 777668"/>
                  <a:gd name="connsiteX37" fmla="*/ 2033899 w 2153540"/>
                  <a:gd name="connsiteY37" fmla="*/ 111096 h 777668"/>
                  <a:gd name="connsiteX38" fmla="*/ 2059536 w 2153540"/>
                  <a:gd name="connsiteY38" fmla="*/ 136733 h 777668"/>
                  <a:gd name="connsiteX39" fmla="*/ 2093720 w 2153540"/>
                  <a:gd name="connsiteY39" fmla="*/ 188008 h 777668"/>
                  <a:gd name="connsiteX40" fmla="*/ 2127903 w 2153540"/>
                  <a:gd name="connsiteY40" fmla="*/ 239283 h 777668"/>
                  <a:gd name="connsiteX41" fmla="*/ 2153540 w 2153540"/>
                  <a:gd name="connsiteY41" fmla="*/ 273466 h 777668"/>
                  <a:gd name="connsiteX42" fmla="*/ 2136449 w 2153540"/>
                  <a:gd name="connsiteY42" fmla="*/ 341832 h 777668"/>
                  <a:gd name="connsiteX43" fmla="*/ 2110811 w 2153540"/>
                  <a:gd name="connsiteY43" fmla="*/ 358924 h 777668"/>
                  <a:gd name="connsiteX44" fmla="*/ 2076628 w 2153540"/>
                  <a:gd name="connsiteY44" fmla="*/ 401653 h 777668"/>
                  <a:gd name="connsiteX45" fmla="*/ 2016807 w 2153540"/>
                  <a:gd name="connsiteY45" fmla="*/ 461473 h 777668"/>
                  <a:gd name="connsiteX46" fmla="*/ 1991170 w 2153540"/>
                  <a:gd name="connsiteY46" fmla="*/ 512748 h 777668"/>
                  <a:gd name="connsiteX47" fmla="*/ 1974078 w 2153540"/>
                  <a:gd name="connsiteY47" fmla="*/ 538385 h 777668"/>
                  <a:gd name="connsiteX48" fmla="*/ 1956987 w 2153540"/>
                  <a:gd name="connsiteY48" fmla="*/ 623843 h 777668"/>
                  <a:gd name="connsiteX49" fmla="*/ 1939895 w 2153540"/>
                  <a:gd name="connsiteY49" fmla="*/ 675118 h 777668"/>
                  <a:gd name="connsiteX50" fmla="*/ 1931349 w 2153540"/>
                  <a:gd name="connsiteY50" fmla="*/ 700756 h 777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153540" h="777668">
                    <a:moveTo>
                      <a:pt x="0" y="777668"/>
                    </a:moveTo>
                    <a:cubicBezTo>
                      <a:pt x="8159" y="757272"/>
                      <a:pt x="17118" y="726366"/>
                      <a:pt x="34183" y="709301"/>
                    </a:cubicBezTo>
                    <a:cubicBezTo>
                      <a:pt x="101411" y="642073"/>
                      <a:pt x="15453" y="750580"/>
                      <a:pt x="85458" y="666572"/>
                    </a:cubicBezTo>
                    <a:cubicBezTo>
                      <a:pt x="92033" y="658682"/>
                      <a:pt x="98378" y="650320"/>
                      <a:pt x="102549" y="640935"/>
                    </a:cubicBezTo>
                    <a:cubicBezTo>
                      <a:pt x="109866" y="624472"/>
                      <a:pt x="104650" y="599653"/>
                      <a:pt x="119641" y="589660"/>
                    </a:cubicBezTo>
                    <a:lnTo>
                      <a:pt x="145278" y="572569"/>
                    </a:lnTo>
                    <a:cubicBezTo>
                      <a:pt x="161916" y="522655"/>
                      <a:pt x="140806" y="568496"/>
                      <a:pt x="179462" y="529840"/>
                    </a:cubicBezTo>
                    <a:cubicBezTo>
                      <a:pt x="236434" y="472868"/>
                      <a:pt x="153823" y="532687"/>
                      <a:pt x="222191" y="487111"/>
                    </a:cubicBezTo>
                    <a:cubicBezTo>
                      <a:pt x="262071" y="427290"/>
                      <a:pt x="239283" y="447231"/>
                      <a:pt x="282011" y="418744"/>
                    </a:cubicBezTo>
                    <a:cubicBezTo>
                      <a:pt x="284860" y="410198"/>
                      <a:pt x="286182" y="400981"/>
                      <a:pt x="290557" y="393107"/>
                    </a:cubicBezTo>
                    <a:cubicBezTo>
                      <a:pt x="300533" y="375150"/>
                      <a:pt x="313346" y="358924"/>
                      <a:pt x="324740" y="341832"/>
                    </a:cubicBezTo>
                    <a:cubicBezTo>
                      <a:pt x="336134" y="324740"/>
                      <a:pt x="358923" y="319043"/>
                      <a:pt x="376015" y="307649"/>
                    </a:cubicBezTo>
                    <a:lnTo>
                      <a:pt x="401652" y="290557"/>
                    </a:lnTo>
                    <a:cubicBezTo>
                      <a:pt x="410198" y="284860"/>
                      <a:pt x="420028" y="280729"/>
                      <a:pt x="427290" y="273466"/>
                    </a:cubicBezTo>
                    <a:cubicBezTo>
                      <a:pt x="435836" y="264920"/>
                      <a:pt x="442871" y="254532"/>
                      <a:pt x="452927" y="247828"/>
                    </a:cubicBezTo>
                    <a:cubicBezTo>
                      <a:pt x="460422" y="242831"/>
                      <a:pt x="470018" y="242131"/>
                      <a:pt x="478564" y="239283"/>
                    </a:cubicBezTo>
                    <a:cubicBezTo>
                      <a:pt x="519191" y="212198"/>
                      <a:pt x="494460" y="225438"/>
                      <a:pt x="555477" y="205099"/>
                    </a:cubicBezTo>
                    <a:cubicBezTo>
                      <a:pt x="555482" y="205097"/>
                      <a:pt x="606747" y="188011"/>
                      <a:pt x="606751" y="188008"/>
                    </a:cubicBezTo>
                    <a:cubicBezTo>
                      <a:pt x="615297" y="182311"/>
                      <a:pt x="623003" y="175087"/>
                      <a:pt x="632389" y="170916"/>
                    </a:cubicBezTo>
                    <a:cubicBezTo>
                      <a:pt x="648852" y="163599"/>
                      <a:pt x="683663" y="153825"/>
                      <a:pt x="683663" y="153825"/>
                    </a:cubicBezTo>
                    <a:cubicBezTo>
                      <a:pt x="692209" y="148128"/>
                      <a:pt x="699684" y="140339"/>
                      <a:pt x="709301" y="136733"/>
                    </a:cubicBezTo>
                    <a:cubicBezTo>
                      <a:pt x="722901" y="131633"/>
                      <a:pt x="738017" y="132009"/>
                      <a:pt x="752030" y="128187"/>
                    </a:cubicBezTo>
                    <a:cubicBezTo>
                      <a:pt x="769411" y="123447"/>
                      <a:pt x="786213" y="116793"/>
                      <a:pt x="803305" y="111096"/>
                    </a:cubicBezTo>
                    <a:lnTo>
                      <a:pt x="854579" y="94004"/>
                    </a:lnTo>
                    <a:cubicBezTo>
                      <a:pt x="865722" y="90290"/>
                      <a:pt x="877470" y="88685"/>
                      <a:pt x="888763" y="85458"/>
                    </a:cubicBezTo>
                    <a:cubicBezTo>
                      <a:pt x="920790" y="76308"/>
                      <a:pt x="911858" y="75044"/>
                      <a:pt x="948583" y="68367"/>
                    </a:cubicBezTo>
                    <a:cubicBezTo>
                      <a:pt x="968401" y="64764"/>
                      <a:pt x="988495" y="62884"/>
                      <a:pt x="1008404" y="59821"/>
                    </a:cubicBezTo>
                    <a:cubicBezTo>
                      <a:pt x="1025530" y="57186"/>
                      <a:pt x="1042630" y="54375"/>
                      <a:pt x="1059678" y="51275"/>
                    </a:cubicBezTo>
                    <a:cubicBezTo>
                      <a:pt x="1087871" y="46149"/>
                      <a:pt x="1125688" y="36983"/>
                      <a:pt x="1153682" y="34184"/>
                    </a:cubicBezTo>
                    <a:cubicBezTo>
                      <a:pt x="1193466" y="30206"/>
                      <a:pt x="1233443" y="28487"/>
                      <a:pt x="1273323" y="25638"/>
                    </a:cubicBezTo>
                    <a:cubicBezTo>
                      <a:pt x="1321232" y="9668"/>
                      <a:pt x="1305532" y="12810"/>
                      <a:pt x="1384419" y="8546"/>
                    </a:cubicBezTo>
                    <a:cubicBezTo>
                      <a:pt x="1461272" y="4392"/>
                      <a:pt x="1538243" y="2849"/>
                      <a:pt x="1615155" y="0"/>
                    </a:cubicBezTo>
                    <a:cubicBezTo>
                      <a:pt x="1674976" y="2849"/>
                      <a:pt x="1735095" y="1932"/>
                      <a:pt x="1794617" y="8546"/>
                    </a:cubicBezTo>
                    <a:cubicBezTo>
                      <a:pt x="1812523" y="10536"/>
                      <a:pt x="1828800" y="19941"/>
                      <a:pt x="1845892" y="25638"/>
                    </a:cubicBezTo>
                    <a:cubicBezTo>
                      <a:pt x="1854438" y="28487"/>
                      <a:pt x="1864034" y="29187"/>
                      <a:pt x="1871529" y="34184"/>
                    </a:cubicBezTo>
                    <a:cubicBezTo>
                      <a:pt x="1880075" y="39881"/>
                      <a:pt x="1887726" y="47229"/>
                      <a:pt x="1897166" y="51275"/>
                    </a:cubicBezTo>
                    <a:cubicBezTo>
                      <a:pt x="1907961" y="55902"/>
                      <a:pt x="1920099" y="56446"/>
                      <a:pt x="1931349" y="59821"/>
                    </a:cubicBezTo>
                    <a:cubicBezTo>
                      <a:pt x="1971065" y="71736"/>
                      <a:pt x="2003031" y="80228"/>
                      <a:pt x="2033899" y="111096"/>
                    </a:cubicBezTo>
                    <a:cubicBezTo>
                      <a:pt x="2042445" y="119642"/>
                      <a:pt x="2052116" y="127193"/>
                      <a:pt x="2059536" y="136733"/>
                    </a:cubicBezTo>
                    <a:cubicBezTo>
                      <a:pt x="2072147" y="152948"/>
                      <a:pt x="2082325" y="170916"/>
                      <a:pt x="2093720" y="188008"/>
                    </a:cubicBezTo>
                    <a:lnTo>
                      <a:pt x="2127903" y="239283"/>
                    </a:lnTo>
                    <a:lnTo>
                      <a:pt x="2153540" y="273466"/>
                    </a:lnTo>
                    <a:cubicBezTo>
                      <a:pt x="2153115" y="275590"/>
                      <a:pt x="2143455" y="333075"/>
                      <a:pt x="2136449" y="341832"/>
                    </a:cubicBezTo>
                    <a:cubicBezTo>
                      <a:pt x="2130033" y="349852"/>
                      <a:pt x="2119357" y="353227"/>
                      <a:pt x="2110811" y="358924"/>
                    </a:cubicBezTo>
                    <a:cubicBezTo>
                      <a:pt x="2091566" y="416657"/>
                      <a:pt x="2118256" y="354078"/>
                      <a:pt x="2076628" y="401653"/>
                    </a:cubicBezTo>
                    <a:cubicBezTo>
                      <a:pt x="2020164" y="466184"/>
                      <a:pt x="2069512" y="443905"/>
                      <a:pt x="2016807" y="461473"/>
                    </a:cubicBezTo>
                    <a:cubicBezTo>
                      <a:pt x="1967817" y="534963"/>
                      <a:pt x="2026559" y="441973"/>
                      <a:pt x="1991170" y="512748"/>
                    </a:cubicBezTo>
                    <a:cubicBezTo>
                      <a:pt x="1986577" y="521934"/>
                      <a:pt x="1979775" y="529839"/>
                      <a:pt x="1974078" y="538385"/>
                    </a:cubicBezTo>
                    <a:cubicBezTo>
                      <a:pt x="1968303" y="573039"/>
                      <a:pt x="1966549" y="591969"/>
                      <a:pt x="1956987" y="623843"/>
                    </a:cubicBezTo>
                    <a:cubicBezTo>
                      <a:pt x="1951810" y="641099"/>
                      <a:pt x="1945592" y="658026"/>
                      <a:pt x="1939895" y="675118"/>
                    </a:cubicBezTo>
                    <a:lnTo>
                      <a:pt x="1931349" y="700756"/>
                    </a:ln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Szabadkézi sokszög 31"/>
              <p:cNvSpPr/>
              <p:nvPr/>
            </p:nvSpPr>
            <p:spPr>
              <a:xfrm>
                <a:off x="5563312" y="4195985"/>
                <a:ext cx="1700613" cy="632389"/>
              </a:xfrm>
              <a:custGeom>
                <a:avLst/>
                <a:gdLst>
                  <a:gd name="connsiteX0" fmla="*/ 0 w 1700613"/>
                  <a:gd name="connsiteY0" fmla="*/ 632389 h 632389"/>
                  <a:gd name="connsiteX1" fmla="*/ 42729 w 1700613"/>
                  <a:gd name="connsiteY1" fmla="*/ 598206 h 632389"/>
                  <a:gd name="connsiteX2" fmla="*/ 94004 w 1700613"/>
                  <a:gd name="connsiteY2" fmla="*/ 564022 h 632389"/>
                  <a:gd name="connsiteX3" fmla="*/ 153824 w 1700613"/>
                  <a:gd name="connsiteY3" fmla="*/ 495656 h 632389"/>
                  <a:gd name="connsiteX4" fmla="*/ 196553 w 1700613"/>
                  <a:gd name="connsiteY4" fmla="*/ 452927 h 632389"/>
                  <a:gd name="connsiteX5" fmla="*/ 213645 w 1700613"/>
                  <a:gd name="connsiteY5" fmla="*/ 427290 h 632389"/>
                  <a:gd name="connsiteX6" fmla="*/ 239282 w 1700613"/>
                  <a:gd name="connsiteY6" fmla="*/ 418744 h 632389"/>
                  <a:gd name="connsiteX7" fmla="*/ 264920 w 1700613"/>
                  <a:gd name="connsiteY7" fmla="*/ 401652 h 632389"/>
                  <a:gd name="connsiteX8" fmla="*/ 290557 w 1700613"/>
                  <a:gd name="connsiteY8" fmla="*/ 376015 h 632389"/>
                  <a:gd name="connsiteX9" fmla="*/ 316195 w 1700613"/>
                  <a:gd name="connsiteY9" fmla="*/ 358923 h 632389"/>
                  <a:gd name="connsiteX10" fmla="*/ 350378 w 1700613"/>
                  <a:gd name="connsiteY10" fmla="*/ 333286 h 632389"/>
                  <a:gd name="connsiteX11" fmla="*/ 376015 w 1700613"/>
                  <a:gd name="connsiteY11" fmla="*/ 307649 h 632389"/>
                  <a:gd name="connsiteX12" fmla="*/ 427290 w 1700613"/>
                  <a:gd name="connsiteY12" fmla="*/ 273465 h 632389"/>
                  <a:gd name="connsiteX13" fmla="*/ 478565 w 1700613"/>
                  <a:gd name="connsiteY13" fmla="*/ 239282 h 632389"/>
                  <a:gd name="connsiteX14" fmla="*/ 504202 w 1700613"/>
                  <a:gd name="connsiteY14" fmla="*/ 222191 h 632389"/>
                  <a:gd name="connsiteX15" fmla="*/ 529839 w 1700613"/>
                  <a:gd name="connsiteY15" fmla="*/ 205099 h 632389"/>
                  <a:gd name="connsiteX16" fmla="*/ 572568 w 1700613"/>
                  <a:gd name="connsiteY16" fmla="*/ 162370 h 632389"/>
                  <a:gd name="connsiteX17" fmla="*/ 623843 w 1700613"/>
                  <a:gd name="connsiteY17" fmla="*/ 145279 h 632389"/>
                  <a:gd name="connsiteX18" fmla="*/ 675118 w 1700613"/>
                  <a:gd name="connsiteY18" fmla="*/ 111095 h 632389"/>
                  <a:gd name="connsiteX19" fmla="*/ 752030 w 1700613"/>
                  <a:gd name="connsiteY19" fmla="*/ 85458 h 632389"/>
                  <a:gd name="connsiteX20" fmla="*/ 803305 w 1700613"/>
                  <a:gd name="connsiteY20" fmla="*/ 68366 h 632389"/>
                  <a:gd name="connsiteX21" fmla="*/ 854580 w 1700613"/>
                  <a:gd name="connsiteY21" fmla="*/ 59821 h 632389"/>
                  <a:gd name="connsiteX22" fmla="*/ 922946 w 1700613"/>
                  <a:gd name="connsiteY22" fmla="*/ 42729 h 632389"/>
                  <a:gd name="connsiteX23" fmla="*/ 1025495 w 1700613"/>
                  <a:gd name="connsiteY23" fmla="*/ 34183 h 632389"/>
                  <a:gd name="connsiteX24" fmla="*/ 1085316 w 1700613"/>
                  <a:gd name="connsiteY24" fmla="*/ 25637 h 632389"/>
                  <a:gd name="connsiteX25" fmla="*/ 1350236 w 1700613"/>
                  <a:gd name="connsiteY25" fmla="*/ 0 h 632389"/>
                  <a:gd name="connsiteX26" fmla="*/ 1469877 w 1700613"/>
                  <a:gd name="connsiteY26" fmla="*/ 8546 h 632389"/>
                  <a:gd name="connsiteX27" fmla="*/ 1521152 w 1700613"/>
                  <a:gd name="connsiteY27" fmla="*/ 34183 h 632389"/>
                  <a:gd name="connsiteX28" fmla="*/ 1572426 w 1700613"/>
                  <a:gd name="connsiteY28" fmla="*/ 51275 h 632389"/>
                  <a:gd name="connsiteX29" fmla="*/ 1606609 w 1700613"/>
                  <a:gd name="connsiteY29" fmla="*/ 68366 h 632389"/>
                  <a:gd name="connsiteX30" fmla="*/ 1632247 w 1700613"/>
                  <a:gd name="connsiteY30" fmla="*/ 76912 h 632389"/>
                  <a:gd name="connsiteX31" fmla="*/ 1657884 w 1700613"/>
                  <a:gd name="connsiteY31" fmla="*/ 94004 h 632389"/>
                  <a:gd name="connsiteX32" fmla="*/ 1683522 w 1700613"/>
                  <a:gd name="connsiteY32" fmla="*/ 145279 h 632389"/>
                  <a:gd name="connsiteX33" fmla="*/ 1700613 w 1700613"/>
                  <a:gd name="connsiteY33" fmla="*/ 170916 h 632389"/>
                  <a:gd name="connsiteX34" fmla="*/ 1692067 w 1700613"/>
                  <a:gd name="connsiteY34" fmla="*/ 290557 h 632389"/>
                  <a:gd name="connsiteX35" fmla="*/ 1683522 w 1700613"/>
                  <a:gd name="connsiteY35" fmla="*/ 316194 h 632389"/>
                  <a:gd name="connsiteX36" fmla="*/ 1649338 w 1700613"/>
                  <a:gd name="connsiteY36" fmla="*/ 367469 h 632389"/>
                  <a:gd name="connsiteX37" fmla="*/ 1623701 w 1700613"/>
                  <a:gd name="connsiteY37" fmla="*/ 384561 h 632389"/>
                  <a:gd name="connsiteX38" fmla="*/ 1606609 w 1700613"/>
                  <a:gd name="connsiteY38" fmla="*/ 410198 h 632389"/>
                  <a:gd name="connsiteX39" fmla="*/ 1598064 w 1700613"/>
                  <a:gd name="connsiteY39" fmla="*/ 435836 h 632389"/>
                  <a:gd name="connsiteX40" fmla="*/ 1572426 w 1700613"/>
                  <a:gd name="connsiteY40" fmla="*/ 452927 h 632389"/>
                  <a:gd name="connsiteX41" fmla="*/ 1546789 w 1700613"/>
                  <a:gd name="connsiteY41" fmla="*/ 504202 h 632389"/>
                  <a:gd name="connsiteX42" fmla="*/ 1538243 w 1700613"/>
                  <a:gd name="connsiteY42" fmla="*/ 529839 h 632389"/>
                  <a:gd name="connsiteX43" fmla="*/ 1521152 w 1700613"/>
                  <a:gd name="connsiteY43" fmla="*/ 555477 h 632389"/>
                  <a:gd name="connsiteX44" fmla="*/ 1512606 w 1700613"/>
                  <a:gd name="connsiteY44" fmla="*/ 589660 h 632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700613" h="632389">
                    <a:moveTo>
                      <a:pt x="0" y="632389"/>
                    </a:moveTo>
                    <a:cubicBezTo>
                      <a:pt x="14243" y="620995"/>
                      <a:pt x="27978" y="608934"/>
                      <a:pt x="42729" y="598206"/>
                    </a:cubicBezTo>
                    <a:cubicBezTo>
                      <a:pt x="59342" y="586124"/>
                      <a:pt x="94004" y="564022"/>
                      <a:pt x="94004" y="564022"/>
                    </a:cubicBezTo>
                    <a:cubicBezTo>
                      <a:pt x="133884" y="504202"/>
                      <a:pt x="111096" y="524143"/>
                      <a:pt x="153824" y="495656"/>
                    </a:cubicBezTo>
                    <a:cubicBezTo>
                      <a:pt x="199403" y="427291"/>
                      <a:pt x="139581" y="509899"/>
                      <a:pt x="196553" y="452927"/>
                    </a:cubicBezTo>
                    <a:cubicBezTo>
                      <a:pt x="203816" y="445664"/>
                      <a:pt x="205625" y="433706"/>
                      <a:pt x="213645" y="427290"/>
                    </a:cubicBezTo>
                    <a:cubicBezTo>
                      <a:pt x="220679" y="421663"/>
                      <a:pt x="231225" y="422773"/>
                      <a:pt x="239282" y="418744"/>
                    </a:cubicBezTo>
                    <a:cubicBezTo>
                      <a:pt x="248469" y="414151"/>
                      <a:pt x="257030" y="408227"/>
                      <a:pt x="264920" y="401652"/>
                    </a:cubicBezTo>
                    <a:cubicBezTo>
                      <a:pt x="274204" y="393915"/>
                      <a:pt x="281273" y="383752"/>
                      <a:pt x="290557" y="376015"/>
                    </a:cubicBezTo>
                    <a:cubicBezTo>
                      <a:pt x="298447" y="369440"/>
                      <a:pt x="307837" y="364893"/>
                      <a:pt x="316195" y="358923"/>
                    </a:cubicBezTo>
                    <a:cubicBezTo>
                      <a:pt x="327785" y="350645"/>
                      <a:pt x="339564" y="342555"/>
                      <a:pt x="350378" y="333286"/>
                    </a:cubicBezTo>
                    <a:cubicBezTo>
                      <a:pt x="359554" y="325421"/>
                      <a:pt x="366475" y="315069"/>
                      <a:pt x="376015" y="307649"/>
                    </a:cubicBezTo>
                    <a:cubicBezTo>
                      <a:pt x="392230" y="295038"/>
                      <a:pt x="410198" y="284860"/>
                      <a:pt x="427290" y="273465"/>
                    </a:cubicBezTo>
                    <a:lnTo>
                      <a:pt x="478565" y="239282"/>
                    </a:lnTo>
                    <a:lnTo>
                      <a:pt x="504202" y="222191"/>
                    </a:lnTo>
                    <a:lnTo>
                      <a:pt x="529839" y="205099"/>
                    </a:lnTo>
                    <a:cubicBezTo>
                      <a:pt x="545431" y="181712"/>
                      <a:pt x="545583" y="174363"/>
                      <a:pt x="572568" y="162370"/>
                    </a:cubicBezTo>
                    <a:cubicBezTo>
                      <a:pt x="589031" y="155053"/>
                      <a:pt x="623843" y="145279"/>
                      <a:pt x="623843" y="145279"/>
                    </a:cubicBezTo>
                    <a:cubicBezTo>
                      <a:pt x="640935" y="133884"/>
                      <a:pt x="655630" y="117591"/>
                      <a:pt x="675118" y="111095"/>
                    </a:cubicBezTo>
                    <a:lnTo>
                      <a:pt x="752030" y="85458"/>
                    </a:lnTo>
                    <a:lnTo>
                      <a:pt x="803305" y="68366"/>
                    </a:lnTo>
                    <a:cubicBezTo>
                      <a:pt x="820397" y="65518"/>
                      <a:pt x="837637" y="63452"/>
                      <a:pt x="854580" y="59821"/>
                    </a:cubicBezTo>
                    <a:cubicBezTo>
                      <a:pt x="877549" y="54899"/>
                      <a:pt x="900157" y="48426"/>
                      <a:pt x="922946" y="42729"/>
                    </a:cubicBezTo>
                    <a:cubicBezTo>
                      <a:pt x="956223" y="34409"/>
                      <a:pt x="991382" y="37774"/>
                      <a:pt x="1025495" y="34183"/>
                    </a:cubicBezTo>
                    <a:cubicBezTo>
                      <a:pt x="1045527" y="32074"/>
                      <a:pt x="1065267" y="27577"/>
                      <a:pt x="1085316" y="25637"/>
                    </a:cubicBezTo>
                    <a:cubicBezTo>
                      <a:pt x="1376164" y="-2509"/>
                      <a:pt x="1203218" y="21003"/>
                      <a:pt x="1350236" y="0"/>
                    </a:cubicBezTo>
                    <a:cubicBezTo>
                      <a:pt x="1390116" y="2849"/>
                      <a:pt x="1430169" y="3874"/>
                      <a:pt x="1469877" y="8546"/>
                    </a:cubicBezTo>
                    <a:cubicBezTo>
                      <a:pt x="1501662" y="12286"/>
                      <a:pt x="1492118" y="21279"/>
                      <a:pt x="1521152" y="34183"/>
                    </a:cubicBezTo>
                    <a:cubicBezTo>
                      <a:pt x="1537615" y="41500"/>
                      <a:pt x="1555335" y="45578"/>
                      <a:pt x="1572426" y="51275"/>
                    </a:cubicBezTo>
                    <a:cubicBezTo>
                      <a:pt x="1584511" y="55304"/>
                      <a:pt x="1594900" y="63348"/>
                      <a:pt x="1606609" y="68366"/>
                    </a:cubicBezTo>
                    <a:cubicBezTo>
                      <a:pt x="1614889" y="71914"/>
                      <a:pt x="1623701" y="74063"/>
                      <a:pt x="1632247" y="76912"/>
                    </a:cubicBezTo>
                    <a:cubicBezTo>
                      <a:pt x="1640793" y="82609"/>
                      <a:pt x="1650621" y="86741"/>
                      <a:pt x="1657884" y="94004"/>
                    </a:cubicBezTo>
                    <a:cubicBezTo>
                      <a:pt x="1682376" y="118496"/>
                      <a:pt x="1669621" y="117476"/>
                      <a:pt x="1683522" y="145279"/>
                    </a:cubicBezTo>
                    <a:cubicBezTo>
                      <a:pt x="1688115" y="154465"/>
                      <a:pt x="1694916" y="162370"/>
                      <a:pt x="1700613" y="170916"/>
                    </a:cubicBezTo>
                    <a:cubicBezTo>
                      <a:pt x="1697764" y="210796"/>
                      <a:pt x="1696738" y="250849"/>
                      <a:pt x="1692067" y="290557"/>
                    </a:cubicBezTo>
                    <a:cubicBezTo>
                      <a:pt x="1691015" y="299503"/>
                      <a:pt x="1687897" y="308320"/>
                      <a:pt x="1683522" y="316194"/>
                    </a:cubicBezTo>
                    <a:cubicBezTo>
                      <a:pt x="1673546" y="334151"/>
                      <a:pt x="1666430" y="356074"/>
                      <a:pt x="1649338" y="367469"/>
                    </a:cubicBezTo>
                    <a:lnTo>
                      <a:pt x="1623701" y="384561"/>
                    </a:lnTo>
                    <a:cubicBezTo>
                      <a:pt x="1618004" y="393107"/>
                      <a:pt x="1611202" y="401012"/>
                      <a:pt x="1606609" y="410198"/>
                    </a:cubicBezTo>
                    <a:cubicBezTo>
                      <a:pt x="1602580" y="418255"/>
                      <a:pt x="1603691" y="428802"/>
                      <a:pt x="1598064" y="435836"/>
                    </a:cubicBezTo>
                    <a:cubicBezTo>
                      <a:pt x="1591648" y="443856"/>
                      <a:pt x="1580972" y="447230"/>
                      <a:pt x="1572426" y="452927"/>
                    </a:cubicBezTo>
                    <a:cubicBezTo>
                      <a:pt x="1550951" y="517359"/>
                      <a:pt x="1579917" y="437948"/>
                      <a:pt x="1546789" y="504202"/>
                    </a:cubicBezTo>
                    <a:cubicBezTo>
                      <a:pt x="1542760" y="512259"/>
                      <a:pt x="1542271" y="521782"/>
                      <a:pt x="1538243" y="529839"/>
                    </a:cubicBezTo>
                    <a:cubicBezTo>
                      <a:pt x="1533650" y="539026"/>
                      <a:pt x="1525745" y="546290"/>
                      <a:pt x="1521152" y="555477"/>
                    </a:cubicBezTo>
                    <a:cubicBezTo>
                      <a:pt x="1511705" y="574371"/>
                      <a:pt x="1512606" y="575093"/>
                      <a:pt x="1512606" y="58966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Szabadkézi sokszög 32"/>
              <p:cNvSpPr/>
              <p:nvPr/>
            </p:nvSpPr>
            <p:spPr>
              <a:xfrm>
                <a:off x="5554766" y="4452359"/>
                <a:ext cx="1239141" cy="461473"/>
              </a:xfrm>
              <a:custGeom>
                <a:avLst/>
                <a:gdLst>
                  <a:gd name="connsiteX0" fmla="*/ 0 w 1239141"/>
                  <a:gd name="connsiteY0" fmla="*/ 461473 h 461473"/>
                  <a:gd name="connsiteX1" fmla="*/ 42729 w 1239141"/>
                  <a:gd name="connsiteY1" fmla="*/ 393106 h 461473"/>
                  <a:gd name="connsiteX2" fmla="*/ 51275 w 1239141"/>
                  <a:gd name="connsiteY2" fmla="*/ 367469 h 461473"/>
                  <a:gd name="connsiteX3" fmla="*/ 76913 w 1239141"/>
                  <a:gd name="connsiteY3" fmla="*/ 358923 h 461473"/>
                  <a:gd name="connsiteX4" fmla="*/ 128187 w 1239141"/>
                  <a:gd name="connsiteY4" fmla="*/ 324740 h 461473"/>
                  <a:gd name="connsiteX5" fmla="*/ 179462 w 1239141"/>
                  <a:gd name="connsiteY5" fmla="*/ 290557 h 461473"/>
                  <a:gd name="connsiteX6" fmla="*/ 230737 w 1239141"/>
                  <a:gd name="connsiteY6" fmla="*/ 273465 h 461473"/>
                  <a:gd name="connsiteX7" fmla="*/ 247828 w 1239141"/>
                  <a:gd name="connsiteY7" fmla="*/ 247828 h 461473"/>
                  <a:gd name="connsiteX8" fmla="*/ 273466 w 1239141"/>
                  <a:gd name="connsiteY8" fmla="*/ 239282 h 461473"/>
                  <a:gd name="connsiteX9" fmla="*/ 324741 w 1239141"/>
                  <a:gd name="connsiteY9" fmla="*/ 205099 h 461473"/>
                  <a:gd name="connsiteX10" fmla="*/ 376015 w 1239141"/>
                  <a:gd name="connsiteY10" fmla="*/ 170916 h 461473"/>
                  <a:gd name="connsiteX11" fmla="*/ 393107 w 1239141"/>
                  <a:gd name="connsiteY11" fmla="*/ 145278 h 461473"/>
                  <a:gd name="connsiteX12" fmla="*/ 444382 w 1239141"/>
                  <a:gd name="connsiteY12" fmla="*/ 128187 h 461473"/>
                  <a:gd name="connsiteX13" fmla="*/ 495656 w 1239141"/>
                  <a:gd name="connsiteY13" fmla="*/ 111095 h 461473"/>
                  <a:gd name="connsiteX14" fmla="*/ 521294 w 1239141"/>
                  <a:gd name="connsiteY14" fmla="*/ 102549 h 461473"/>
                  <a:gd name="connsiteX15" fmla="*/ 546931 w 1239141"/>
                  <a:gd name="connsiteY15" fmla="*/ 85458 h 461473"/>
                  <a:gd name="connsiteX16" fmla="*/ 581114 w 1239141"/>
                  <a:gd name="connsiteY16" fmla="*/ 76912 h 461473"/>
                  <a:gd name="connsiteX17" fmla="*/ 632389 w 1239141"/>
                  <a:gd name="connsiteY17" fmla="*/ 59820 h 461473"/>
                  <a:gd name="connsiteX18" fmla="*/ 692210 w 1239141"/>
                  <a:gd name="connsiteY18" fmla="*/ 42729 h 461473"/>
                  <a:gd name="connsiteX19" fmla="*/ 717847 w 1239141"/>
                  <a:gd name="connsiteY19" fmla="*/ 34183 h 461473"/>
                  <a:gd name="connsiteX20" fmla="*/ 820397 w 1239141"/>
                  <a:gd name="connsiteY20" fmla="*/ 17091 h 461473"/>
                  <a:gd name="connsiteX21" fmla="*/ 854580 w 1239141"/>
                  <a:gd name="connsiteY21" fmla="*/ 8546 h 461473"/>
                  <a:gd name="connsiteX22" fmla="*/ 965675 w 1239141"/>
                  <a:gd name="connsiteY22" fmla="*/ 0 h 461473"/>
                  <a:gd name="connsiteX23" fmla="*/ 1068225 w 1239141"/>
                  <a:gd name="connsiteY23" fmla="*/ 8546 h 461473"/>
                  <a:gd name="connsiteX24" fmla="*/ 1128045 w 1239141"/>
                  <a:gd name="connsiteY24" fmla="*/ 25637 h 461473"/>
                  <a:gd name="connsiteX25" fmla="*/ 1162228 w 1239141"/>
                  <a:gd name="connsiteY25" fmla="*/ 42729 h 461473"/>
                  <a:gd name="connsiteX26" fmla="*/ 1213503 w 1239141"/>
                  <a:gd name="connsiteY26" fmla="*/ 68366 h 461473"/>
                  <a:gd name="connsiteX27" fmla="*/ 1230595 w 1239141"/>
                  <a:gd name="connsiteY27" fmla="*/ 119641 h 461473"/>
                  <a:gd name="connsiteX28" fmla="*/ 1239141 w 1239141"/>
                  <a:gd name="connsiteY28" fmla="*/ 145278 h 461473"/>
                  <a:gd name="connsiteX29" fmla="*/ 1230595 w 1239141"/>
                  <a:gd name="connsiteY29" fmla="*/ 239282 h 461473"/>
                  <a:gd name="connsiteX30" fmla="*/ 1170774 w 1239141"/>
                  <a:gd name="connsiteY30" fmla="*/ 316194 h 461473"/>
                  <a:gd name="connsiteX31" fmla="*/ 1119499 w 1239141"/>
                  <a:gd name="connsiteY31" fmla="*/ 350377 h 461473"/>
                  <a:gd name="connsiteX32" fmla="*/ 1093862 w 1239141"/>
                  <a:gd name="connsiteY32" fmla="*/ 367469 h 461473"/>
                  <a:gd name="connsiteX33" fmla="*/ 1059679 w 1239141"/>
                  <a:gd name="connsiteY33" fmla="*/ 410198 h 461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39141" h="461473">
                    <a:moveTo>
                      <a:pt x="0" y="461473"/>
                    </a:moveTo>
                    <a:lnTo>
                      <a:pt x="42729" y="393106"/>
                    </a:lnTo>
                    <a:cubicBezTo>
                      <a:pt x="47503" y="385467"/>
                      <a:pt x="44905" y="373838"/>
                      <a:pt x="51275" y="367469"/>
                    </a:cubicBezTo>
                    <a:cubicBezTo>
                      <a:pt x="57645" y="361099"/>
                      <a:pt x="69038" y="363298"/>
                      <a:pt x="76913" y="358923"/>
                    </a:cubicBezTo>
                    <a:cubicBezTo>
                      <a:pt x="94869" y="348947"/>
                      <a:pt x="111096" y="336134"/>
                      <a:pt x="128187" y="324740"/>
                    </a:cubicBezTo>
                    <a:lnTo>
                      <a:pt x="179462" y="290557"/>
                    </a:lnTo>
                    <a:cubicBezTo>
                      <a:pt x="194453" y="280564"/>
                      <a:pt x="230737" y="273465"/>
                      <a:pt x="230737" y="273465"/>
                    </a:cubicBezTo>
                    <a:cubicBezTo>
                      <a:pt x="236434" y="264919"/>
                      <a:pt x="239808" y="254244"/>
                      <a:pt x="247828" y="247828"/>
                    </a:cubicBezTo>
                    <a:cubicBezTo>
                      <a:pt x="254862" y="242201"/>
                      <a:pt x="265591" y="243657"/>
                      <a:pt x="273466" y="239282"/>
                    </a:cubicBezTo>
                    <a:cubicBezTo>
                      <a:pt x="291423" y="229306"/>
                      <a:pt x="307649" y="216493"/>
                      <a:pt x="324741" y="205099"/>
                    </a:cubicBezTo>
                    <a:cubicBezTo>
                      <a:pt x="388757" y="162422"/>
                      <a:pt x="315055" y="191237"/>
                      <a:pt x="376015" y="170916"/>
                    </a:cubicBezTo>
                    <a:cubicBezTo>
                      <a:pt x="381712" y="162370"/>
                      <a:pt x="384397" y="150722"/>
                      <a:pt x="393107" y="145278"/>
                    </a:cubicBezTo>
                    <a:cubicBezTo>
                      <a:pt x="408385" y="135730"/>
                      <a:pt x="427290" y="133884"/>
                      <a:pt x="444382" y="128187"/>
                    </a:cubicBezTo>
                    <a:lnTo>
                      <a:pt x="495656" y="111095"/>
                    </a:lnTo>
                    <a:cubicBezTo>
                      <a:pt x="504202" y="108246"/>
                      <a:pt x="513799" y="107546"/>
                      <a:pt x="521294" y="102549"/>
                    </a:cubicBezTo>
                    <a:cubicBezTo>
                      <a:pt x="529840" y="96852"/>
                      <a:pt x="537491" y="89504"/>
                      <a:pt x="546931" y="85458"/>
                    </a:cubicBezTo>
                    <a:cubicBezTo>
                      <a:pt x="557726" y="80831"/>
                      <a:pt x="569864" y="80287"/>
                      <a:pt x="581114" y="76912"/>
                    </a:cubicBezTo>
                    <a:cubicBezTo>
                      <a:pt x="598370" y="71735"/>
                      <a:pt x="615297" y="65517"/>
                      <a:pt x="632389" y="59820"/>
                    </a:cubicBezTo>
                    <a:cubicBezTo>
                      <a:pt x="693847" y="39334"/>
                      <a:pt x="617112" y="64186"/>
                      <a:pt x="692210" y="42729"/>
                    </a:cubicBezTo>
                    <a:cubicBezTo>
                      <a:pt x="700871" y="40254"/>
                      <a:pt x="709108" y="36368"/>
                      <a:pt x="717847" y="34183"/>
                    </a:cubicBezTo>
                    <a:cubicBezTo>
                      <a:pt x="765077" y="22375"/>
                      <a:pt x="767346" y="26736"/>
                      <a:pt x="820397" y="17091"/>
                    </a:cubicBezTo>
                    <a:cubicBezTo>
                      <a:pt x="831953" y="14990"/>
                      <a:pt x="842915" y="9918"/>
                      <a:pt x="854580" y="8546"/>
                    </a:cubicBezTo>
                    <a:cubicBezTo>
                      <a:pt x="891467" y="4207"/>
                      <a:pt x="928643" y="2849"/>
                      <a:pt x="965675" y="0"/>
                    </a:cubicBezTo>
                    <a:cubicBezTo>
                      <a:pt x="999858" y="2849"/>
                      <a:pt x="1034188" y="4292"/>
                      <a:pt x="1068225" y="8546"/>
                    </a:cubicBezTo>
                    <a:cubicBezTo>
                      <a:pt x="1078433" y="9822"/>
                      <a:pt x="1116356" y="20627"/>
                      <a:pt x="1128045" y="25637"/>
                    </a:cubicBezTo>
                    <a:cubicBezTo>
                      <a:pt x="1139754" y="30655"/>
                      <a:pt x="1150519" y="37711"/>
                      <a:pt x="1162228" y="42729"/>
                    </a:cubicBezTo>
                    <a:cubicBezTo>
                      <a:pt x="1211764" y="63959"/>
                      <a:pt x="1164232" y="35520"/>
                      <a:pt x="1213503" y="68366"/>
                    </a:cubicBezTo>
                    <a:lnTo>
                      <a:pt x="1230595" y="119641"/>
                    </a:lnTo>
                    <a:lnTo>
                      <a:pt x="1239141" y="145278"/>
                    </a:lnTo>
                    <a:cubicBezTo>
                      <a:pt x="1236292" y="176613"/>
                      <a:pt x="1239473" y="209097"/>
                      <a:pt x="1230595" y="239282"/>
                    </a:cubicBezTo>
                    <a:cubicBezTo>
                      <a:pt x="1225118" y="257904"/>
                      <a:pt x="1190104" y="301160"/>
                      <a:pt x="1170774" y="316194"/>
                    </a:cubicBezTo>
                    <a:cubicBezTo>
                      <a:pt x="1154559" y="328805"/>
                      <a:pt x="1136591" y="338983"/>
                      <a:pt x="1119499" y="350377"/>
                    </a:cubicBezTo>
                    <a:lnTo>
                      <a:pt x="1093862" y="367469"/>
                    </a:lnTo>
                    <a:cubicBezTo>
                      <a:pt x="1072301" y="399810"/>
                      <a:pt x="1084032" y="385843"/>
                      <a:pt x="1059679" y="410198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" name="Egyenes összekötő nyíllal 27"/>
            <p:cNvCxnSpPr/>
            <p:nvPr/>
          </p:nvCxnSpPr>
          <p:spPr>
            <a:xfrm flipV="1">
              <a:off x="5796136" y="5157192"/>
              <a:ext cx="1368152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9910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4176464" cy="792088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 </a:t>
            </a:r>
            <a:r>
              <a:rPr lang="hu-HU" dirty="0" smtClean="0"/>
              <a:t>has </a:t>
            </a:r>
            <a:r>
              <a:rPr lang="en-US" dirty="0" smtClean="0"/>
              <a:t>been demonstrated by measurements of formant values on a large body of spontaneous speech material that young </a:t>
            </a:r>
            <a:r>
              <a:rPr lang="en-US" b="1" dirty="0" smtClean="0"/>
              <a:t>female</a:t>
            </a:r>
            <a:r>
              <a:rPr lang="en-US" dirty="0" smtClean="0"/>
              <a:t> speakers’ second formants of </a:t>
            </a:r>
            <a:r>
              <a:rPr lang="hu-HU" dirty="0" smtClean="0"/>
              <a:t>     </a:t>
            </a:r>
            <a:r>
              <a:rPr lang="en-US" dirty="0" smtClean="0"/>
              <a:t>clearly exhibit values characteristic of front vowels. </a:t>
            </a:r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Given that F2 is the acoustic manifestation of the horizontal (front–back) movement of the tongue (</a:t>
            </a:r>
            <a:r>
              <a:rPr lang="en-US" dirty="0" err="1" smtClean="0"/>
              <a:t>Slifka</a:t>
            </a:r>
            <a:r>
              <a:rPr lang="en-US" dirty="0" smtClean="0"/>
              <a:t> 2005), it can be concluded that </a:t>
            </a:r>
            <a:r>
              <a:rPr lang="hu-HU" dirty="0" smtClean="0"/>
              <a:t>     , </a:t>
            </a:r>
            <a:r>
              <a:rPr lang="en-US" dirty="0" smtClean="0"/>
              <a:t>whether or not it is phonologically attributed the feature value [+ back], is phonetically a </a:t>
            </a:r>
            <a:r>
              <a:rPr lang="en-US" b="1" dirty="0" smtClean="0"/>
              <a:t>front vowel</a:t>
            </a:r>
            <a:r>
              <a:rPr lang="en-US" dirty="0" smtClean="0"/>
              <a:t>. </a:t>
            </a:r>
            <a:endParaRPr lang="hu-HU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30119" t="27161" r="21690"/>
          <a:stretch>
            <a:fillRect/>
          </a:stretch>
        </p:blipFill>
        <p:spPr bwMode="auto">
          <a:xfrm>
            <a:off x="6473822" y="5015947"/>
            <a:ext cx="576064" cy="38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30119" t="27161" r="21690"/>
          <a:stretch>
            <a:fillRect/>
          </a:stretch>
        </p:blipFill>
        <p:spPr bwMode="auto">
          <a:xfrm>
            <a:off x="3683563" y="2975992"/>
            <a:ext cx="576064" cy="38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348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3384376" cy="698174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3650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the case of young </a:t>
            </a:r>
            <a:r>
              <a:rPr lang="en-US" b="1" dirty="0" smtClean="0"/>
              <a:t>male</a:t>
            </a:r>
            <a:r>
              <a:rPr lang="en-US" dirty="0" smtClean="0"/>
              <a:t> speakers, the data also prove that their vowel </a:t>
            </a:r>
            <a:r>
              <a:rPr lang="hu-HU" dirty="0" smtClean="0"/>
              <a:t>    </a:t>
            </a:r>
            <a:r>
              <a:rPr lang="en-US" dirty="0" smtClean="0"/>
              <a:t> </a:t>
            </a:r>
            <a:r>
              <a:rPr lang="hu-HU" dirty="0" smtClean="0"/>
              <a:t> </a:t>
            </a:r>
            <a:r>
              <a:rPr lang="en-US" dirty="0" smtClean="0"/>
              <a:t>is fronted within the oral cavity, albeit the actual tongue position is central (or front-retracted), not as clearly front as in the case of female speakers. </a:t>
            </a:r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These data unambiguously confirm that a historical change has occurred (or, is just occurring) with respect to the articulation of this vowel, influencing the phonetic definition of the surface realization of the Hungarian vowel phoneme </a:t>
            </a:r>
            <a:r>
              <a:rPr lang="hu-HU" dirty="0" smtClean="0"/>
              <a:t>    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6252" t="13745" r="27746" b="17554"/>
          <a:stretch>
            <a:fillRect/>
          </a:stretch>
        </p:blipFill>
        <p:spPr bwMode="auto">
          <a:xfrm>
            <a:off x="5492413" y="5860219"/>
            <a:ext cx="502298" cy="35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6252" t="13745" r="27746" b="17554"/>
          <a:stretch>
            <a:fillRect/>
          </a:stretch>
        </p:blipFill>
        <p:spPr bwMode="auto">
          <a:xfrm>
            <a:off x="4165099" y="2218184"/>
            <a:ext cx="502298" cy="35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348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3888432" cy="7738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/>
          </a:bodyPr>
          <a:lstStyle/>
          <a:p>
            <a:r>
              <a:rPr lang="en-US" dirty="0" smtClean="0"/>
              <a:t>The rules of Hungarian vowel harmony</a:t>
            </a:r>
            <a:r>
              <a:rPr lang="hu-HU" dirty="0" smtClean="0"/>
              <a:t> </a:t>
            </a:r>
            <a:r>
              <a:rPr lang="en-US" dirty="0" smtClean="0"/>
              <a:t>are rather complex anyway (cf. e.g.</a:t>
            </a:r>
            <a:r>
              <a:rPr lang="hu-HU" dirty="0" smtClean="0"/>
              <a:t> </a:t>
            </a:r>
            <a:r>
              <a:rPr lang="en-US" dirty="0" smtClean="0"/>
              <a:t>Hayes et al. 2009; </a:t>
            </a:r>
            <a:r>
              <a:rPr lang="en-US" dirty="0" err="1" smtClean="0"/>
              <a:t>Törkenczy</a:t>
            </a:r>
            <a:r>
              <a:rPr lang="en-US" dirty="0" smtClean="0"/>
              <a:t> 2011</a:t>
            </a:r>
            <a:r>
              <a:rPr lang="hu-HU" dirty="0" smtClean="0"/>
              <a:t>, </a:t>
            </a:r>
            <a:r>
              <a:rPr lang="hu-HU" dirty="0" err="1" smtClean="0"/>
              <a:t>Rebrus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. 2012</a:t>
            </a:r>
            <a:r>
              <a:rPr lang="en-US" dirty="0" smtClean="0"/>
              <a:t>)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hu-HU" dirty="0" smtClean="0"/>
          </a:p>
          <a:p>
            <a:r>
              <a:rPr lang="hu-HU" dirty="0" smtClean="0"/>
              <a:t>S</a:t>
            </a:r>
            <a:r>
              <a:rPr lang="en-US" dirty="0" err="1" smtClean="0"/>
              <a:t>hould</a:t>
            </a:r>
            <a:r>
              <a:rPr lang="en-US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en-US" dirty="0" smtClean="0"/>
              <a:t>be further complicated by describing the alternation between </a:t>
            </a:r>
            <a:r>
              <a:rPr lang="hu-HU" dirty="0" smtClean="0"/>
              <a:t>      </a:t>
            </a:r>
            <a:r>
              <a:rPr lang="en-US" dirty="0" smtClean="0"/>
              <a:t>and </a:t>
            </a:r>
            <a:r>
              <a:rPr lang="hu-HU" dirty="0" smtClean="0"/>
              <a:t>     </a:t>
            </a:r>
            <a:r>
              <a:rPr lang="en-US" dirty="0" smtClean="0"/>
              <a:t>as that between a mid </a:t>
            </a:r>
            <a:r>
              <a:rPr lang="en-US" b="1" dirty="0" smtClean="0"/>
              <a:t>front</a:t>
            </a:r>
            <a:r>
              <a:rPr lang="en-US" dirty="0" smtClean="0"/>
              <a:t> vowel and a lower low (retracted) </a:t>
            </a:r>
            <a:r>
              <a:rPr lang="en-US" b="1" dirty="0" smtClean="0"/>
              <a:t>front</a:t>
            </a:r>
            <a:r>
              <a:rPr lang="en-US" dirty="0" smtClean="0"/>
              <a:t> vowel, as the phonetic data seem to suggest</a:t>
            </a:r>
            <a:r>
              <a:rPr lang="hu-HU" dirty="0" smtClean="0"/>
              <a:t>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0119" t="27161" r="21690"/>
          <a:stretch>
            <a:fillRect/>
          </a:stretch>
        </p:blipFill>
        <p:spPr bwMode="auto">
          <a:xfrm>
            <a:off x="7591535" y="4140763"/>
            <a:ext cx="576064" cy="38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32946" t="27091" r="21409"/>
          <a:stretch>
            <a:fillRect/>
          </a:stretch>
        </p:blipFill>
        <p:spPr bwMode="auto">
          <a:xfrm>
            <a:off x="6394106" y="4129878"/>
            <a:ext cx="576064" cy="41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997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3240360" cy="7738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</a:t>
            </a:r>
            <a:r>
              <a:rPr lang="en-US" dirty="0" smtClean="0"/>
              <a:t>r else the distinctive feature values of this language should be made (or allowed to become) more abstract in that the ‘lower low </a:t>
            </a:r>
            <a:r>
              <a:rPr lang="en-US" b="1" dirty="0" smtClean="0"/>
              <a:t>front</a:t>
            </a:r>
            <a:r>
              <a:rPr lang="en-US" dirty="0" smtClean="0"/>
              <a:t> unrounded long vowel’ </a:t>
            </a:r>
            <a:r>
              <a:rPr lang="hu-HU" dirty="0" smtClean="0"/>
              <a:t>      </a:t>
            </a:r>
            <a:r>
              <a:rPr lang="en-US" dirty="0" smtClean="0"/>
              <a:t>should simply go on to be phonologically classified as ‘low </a:t>
            </a:r>
            <a:r>
              <a:rPr lang="en-US" b="1" dirty="0" smtClean="0"/>
              <a:t>back</a:t>
            </a:r>
            <a:r>
              <a:rPr lang="en-US" dirty="0" smtClean="0"/>
              <a:t> unrounded’ </a:t>
            </a:r>
            <a:r>
              <a:rPr lang="hu-HU" dirty="0" smtClean="0"/>
              <a:t>    ?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429132"/>
            <a:ext cx="55403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55" t="18900" r="23890" b="24095"/>
          <a:stretch/>
        </p:blipFill>
        <p:spPr bwMode="auto">
          <a:xfrm>
            <a:off x="5525196" y="3597806"/>
            <a:ext cx="473952" cy="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997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86" y="1338637"/>
            <a:ext cx="6965794" cy="428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158162" cy="7738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 smtClean="0"/>
              <a:t>Archangeli</a:t>
            </a:r>
            <a:r>
              <a:rPr lang="en-US" dirty="0" smtClean="0"/>
              <a:t>, Diana &amp; Douglas </a:t>
            </a:r>
            <a:r>
              <a:rPr lang="en-US" dirty="0" err="1" smtClean="0"/>
              <a:t>Pulleyblank</a:t>
            </a:r>
            <a:r>
              <a:rPr lang="en-US" dirty="0" smtClean="0"/>
              <a:t> 1994. </a:t>
            </a:r>
            <a:r>
              <a:rPr lang="en-US" i="1" dirty="0" smtClean="0"/>
              <a:t>Grounded Phonology</a:t>
            </a:r>
            <a:r>
              <a:rPr lang="en-US" dirty="0" smtClean="0"/>
              <a:t>. Cambridge MA: MIT Press.</a:t>
            </a:r>
            <a:endParaRPr lang="hu-HU" dirty="0" smtClean="0"/>
          </a:p>
          <a:p>
            <a:pPr>
              <a:lnSpc>
                <a:spcPct val="120000"/>
              </a:lnSpc>
            </a:pPr>
            <a:r>
              <a:rPr lang="hu-HU" dirty="0" smtClean="0"/>
              <a:t>Beke, András &amp; Tekla Etelka </a:t>
            </a:r>
            <a:r>
              <a:rPr lang="hu-HU" dirty="0" err="1" smtClean="0"/>
              <a:t>Gráczi</a:t>
            </a:r>
            <a:r>
              <a:rPr lang="hu-HU" dirty="0" smtClean="0"/>
              <a:t> 2010. A magánhangzók semlegesedé-se a spontán beszédben [</a:t>
            </a:r>
            <a:r>
              <a:rPr lang="hu-HU" dirty="0" err="1" smtClean="0"/>
              <a:t>Vowel</a:t>
            </a:r>
            <a:r>
              <a:rPr lang="hu-HU" dirty="0" smtClean="0"/>
              <a:t> </a:t>
            </a:r>
            <a:r>
              <a:rPr lang="hu-HU" dirty="0" err="1" smtClean="0"/>
              <a:t>neutralization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spontaneous</a:t>
            </a:r>
            <a:r>
              <a:rPr lang="hu-HU" dirty="0" smtClean="0"/>
              <a:t> </a:t>
            </a:r>
            <a:r>
              <a:rPr lang="hu-HU" dirty="0" err="1" smtClean="0"/>
              <a:t>speech</a:t>
            </a:r>
            <a:r>
              <a:rPr lang="hu-HU" dirty="0" smtClean="0"/>
              <a:t>]. </a:t>
            </a:r>
            <a:r>
              <a:rPr lang="hu-HU" dirty="0" err="1" smtClean="0"/>
              <a:t>In</a:t>
            </a:r>
            <a:r>
              <a:rPr lang="hu-HU" dirty="0" smtClean="0"/>
              <a:t>: Judit </a:t>
            </a:r>
            <a:r>
              <a:rPr lang="hu-HU" dirty="0" err="1" smtClean="0"/>
              <a:t>Navracsics</a:t>
            </a:r>
            <a:r>
              <a:rPr lang="hu-HU" dirty="0" smtClean="0"/>
              <a:t> (</a:t>
            </a:r>
            <a:r>
              <a:rPr lang="hu-HU" dirty="0" err="1" smtClean="0"/>
              <a:t>ed</a:t>
            </a:r>
            <a:r>
              <a:rPr lang="hu-HU" dirty="0" smtClean="0"/>
              <a:t>.) </a:t>
            </a:r>
            <a:r>
              <a:rPr lang="hu-HU" i="1" dirty="0" smtClean="0"/>
              <a:t>Nyelv, beszéd, írás. Pszicholingvisztikai tanulmányok I. </a:t>
            </a:r>
            <a:r>
              <a:rPr lang="hu-HU" dirty="0" smtClean="0"/>
              <a:t>Veszprém: Pannon Egyetem. 57–64.</a:t>
            </a:r>
          </a:p>
          <a:p>
            <a:pPr>
              <a:lnSpc>
                <a:spcPct val="120000"/>
              </a:lnSpc>
            </a:pPr>
            <a:r>
              <a:rPr lang="hu-HU" dirty="0" err="1" smtClean="0"/>
              <a:t>Boersma</a:t>
            </a:r>
            <a:r>
              <a:rPr lang="hu-HU" dirty="0" smtClean="0"/>
              <a:t> &amp; </a:t>
            </a:r>
            <a:r>
              <a:rPr lang="hu-HU" dirty="0" err="1" smtClean="0"/>
              <a:t>Weenink</a:t>
            </a:r>
            <a:r>
              <a:rPr lang="hu-HU" dirty="0" smtClean="0"/>
              <a:t> 2011. </a:t>
            </a:r>
            <a:r>
              <a:rPr lang="en-US" i="1" dirty="0" err="1" smtClean="0"/>
              <a:t>Praat</a:t>
            </a:r>
            <a:r>
              <a:rPr lang="en-US" i="1" dirty="0" smtClean="0"/>
              <a:t>: doing phonetics by computer</a:t>
            </a:r>
            <a:r>
              <a:rPr lang="en-US" dirty="0" smtClean="0"/>
              <a:t>. </a:t>
            </a:r>
            <a:endParaRPr lang="hu-HU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Gráczi</a:t>
            </a:r>
            <a:r>
              <a:rPr lang="en-US" dirty="0" smtClean="0"/>
              <a:t>, </a:t>
            </a:r>
            <a:r>
              <a:rPr lang="en-US" dirty="0" err="1" smtClean="0"/>
              <a:t>Tekla</a:t>
            </a:r>
            <a:r>
              <a:rPr lang="en-US" dirty="0" smtClean="0"/>
              <a:t> </a:t>
            </a:r>
            <a:r>
              <a:rPr lang="en-US" dirty="0" err="1" smtClean="0"/>
              <a:t>Etelka</a:t>
            </a:r>
            <a:r>
              <a:rPr lang="en-US" dirty="0" smtClean="0"/>
              <a:t> &amp; </a:t>
            </a:r>
            <a:r>
              <a:rPr lang="en-US" dirty="0" err="1" smtClean="0"/>
              <a:t>Viktória</a:t>
            </a:r>
            <a:r>
              <a:rPr lang="en-US" dirty="0" smtClean="0"/>
              <a:t> </a:t>
            </a:r>
            <a:r>
              <a:rPr lang="en-US" dirty="0" err="1" smtClean="0"/>
              <a:t>Horváth</a:t>
            </a:r>
            <a:r>
              <a:rPr lang="en-US" dirty="0" smtClean="0"/>
              <a:t> 2010. A </a:t>
            </a:r>
            <a:r>
              <a:rPr lang="en-US" dirty="0" err="1" smtClean="0"/>
              <a:t>magánhangzók</a:t>
            </a:r>
            <a:r>
              <a:rPr lang="en-US" dirty="0" smtClean="0"/>
              <a:t> </a:t>
            </a:r>
            <a:r>
              <a:rPr lang="en-US" dirty="0" err="1" smtClean="0"/>
              <a:t>realizációja</a:t>
            </a:r>
            <a:r>
              <a:rPr lang="en-US" dirty="0" smtClean="0"/>
              <a:t> </a:t>
            </a:r>
            <a:r>
              <a:rPr lang="en-US" dirty="0" err="1" smtClean="0"/>
              <a:t>spontán</a:t>
            </a:r>
            <a:r>
              <a:rPr lang="en-US" dirty="0" smtClean="0"/>
              <a:t> </a:t>
            </a:r>
            <a:r>
              <a:rPr lang="en-US" dirty="0" err="1" smtClean="0"/>
              <a:t>beszédben</a:t>
            </a:r>
            <a:r>
              <a:rPr lang="en-US" dirty="0" smtClean="0"/>
              <a:t> [The </a:t>
            </a:r>
            <a:r>
              <a:rPr lang="en-US" dirty="0" err="1" smtClean="0"/>
              <a:t>reali</a:t>
            </a:r>
            <a:r>
              <a:rPr lang="hu-HU" dirty="0" smtClean="0"/>
              <a:t>z</a:t>
            </a:r>
            <a:r>
              <a:rPr lang="en-US" dirty="0" err="1" smtClean="0"/>
              <a:t>ation</a:t>
            </a:r>
            <a:r>
              <a:rPr lang="en-US" dirty="0" smtClean="0"/>
              <a:t> of vowels in spontaneous Hungarian]. </a:t>
            </a:r>
            <a:r>
              <a:rPr lang="en-US" i="1" dirty="0" err="1" smtClean="0"/>
              <a:t>Beszédkutatás</a:t>
            </a:r>
            <a:r>
              <a:rPr lang="en-US" dirty="0" smtClean="0"/>
              <a:t> 2010: 5–16.</a:t>
            </a:r>
            <a:endParaRPr lang="hu-HU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Hayes, Bruce, </a:t>
            </a:r>
            <a:r>
              <a:rPr lang="en-US" dirty="0" err="1" smtClean="0"/>
              <a:t>Kie</a:t>
            </a:r>
            <a:r>
              <a:rPr lang="en-US" dirty="0" smtClean="0"/>
              <a:t> </a:t>
            </a:r>
            <a:r>
              <a:rPr lang="en-US" dirty="0" err="1" smtClean="0"/>
              <a:t>Zuraw</a:t>
            </a:r>
            <a:r>
              <a:rPr lang="en-US" dirty="0" smtClean="0"/>
              <a:t>, </a:t>
            </a:r>
            <a:r>
              <a:rPr lang="en-US" dirty="0" err="1" smtClean="0"/>
              <a:t>Péter</a:t>
            </a:r>
            <a:r>
              <a:rPr lang="en-US" dirty="0" smtClean="0"/>
              <a:t> </a:t>
            </a:r>
            <a:r>
              <a:rPr lang="en-US" dirty="0" err="1" smtClean="0"/>
              <a:t>Siptár</a:t>
            </a:r>
            <a:r>
              <a:rPr lang="en-US" dirty="0" smtClean="0"/>
              <a:t> &amp; </a:t>
            </a:r>
            <a:r>
              <a:rPr lang="en-US" dirty="0" err="1" smtClean="0"/>
              <a:t>Zsuzsa</a:t>
            </a:r>
            <a:r>
              <a:rPr lang="en-US" dirty="0" smtClean="0"/>
              <a:t> </a:t>
            </a:r>
            <a:r>
              <a:rPr lang="en-US" dirty="0" err="1" smtClean="0"/>
              <a:t>Londe</a:t>
            </a:r>
            <a:r>
              <a:rPr lang="en-US" dirty="0" smtClean="0"/>
              <a:t> 2009. Natural and unnatural constraints in Hungarian vowel harmony. </a:t>
            </a:r>
            <a:r>
              <a:rPr lang="en-US" i="1" dirty="0" smtClean="0"/>
              <a:t>Language</a:t>
            </a:r>
            <a:r>
              <a:rPr lang="en-US" dirty="0" smtClean="0"/>
              <a:t> 85: 821–862.</a:t>
            </a:r>
            <a:endParaRPr lang="hu-HU" dirty="0" smtClean="0"/>
          </a:p>
          <a:p>
            <a:pPr>
              <a:lnSpc>
                <a:spcPct val="120000"/>
              </a:lnSpc>
            </a:pPr>
            <a:r>
              <a:rPr lang="hu-HU" dirty="0" smtClean="0"/>
              <a:t>Kovács, Magdolna 2004. </a:t>
            </a:r>
            <a:r>
              <a:rPr lang="en-US" dirty="0" smtClean="0"/>
              <a:t>Pros and </a:t>
            </a:r>
            <a:r>
              <a:rPr lang="en-US" dirty="0" err="1" smtClean="0"/>
              <a:t>cos</a:t>
            </a:r>
            <a:r>
              <a:rPr lang="en-US" dirty="0" smtClean="0"/>
              <a:t> about Hungarian [a:]. </a:t>
            </a:r>
            <a:r>
              <a:rPr lang="en-US" i="1" dirty="0" smtClean="0"/>
              <a:t>Grazer </a:t>
            </a:r>
            <a:r>
              <a:rPr lang="en-US" i="1" dirty="0" err="1" smtClean="0"/>
              <a:t>Linguistische</a:t>
            </a:r>
            <a:r>
              <a:rPr lang="en-US" i="1" dirty="0" smtClean="0"/>
              <a:t> </a:t>
            </a:r>
            <a:r>
              <a:rPr lang="en-US" i="1" dirty="0" err="1" smtClean="0"/>
              <a:t>Studien</a:t>
            </a:r>
            <a:r>
              <a:rPr lang="en-US" dirty="0" smtClean="0"/>
              <a:t> 62: 65–75. </a:t>
            </a:r>
            <a:endParaRPr lang="hu-HU" dirty="0" smtClean="0"/>
          </a:p>
        </p:txBody>
      </p:sp>
    </p:spTree>
    <p:extLst>
      <p:ext uri="{BB962C8B-B14F-4D97-AF65-F5344CB8AC3E}">
        <p14:creationId xmlns="" xmlns:p14="http://schemas.microsoft.com/office/powerpoint/2010/main" val="13232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197110" cy="7544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 smtClean="0"/>
              <a:t>Magdics</a:t>
            </a:r>
            <a:r>
              <a:rPr lang="en-US" dirty="0" smtClean="0"/>
              <a:t>, </a:t>
            </a:r>
            <a:r>
              <a:rPr lang="en-US" dirty="0" err="1" smtClean="0"/>
              <a:t>Klára</a:t>
            </a:r>
            <a:r>
              <a:rPr lang="en-US" dirty="0" smtClean="0"/>
              <a:t> 1965. </a:t>
            </a:r>
            <a:r>
              <a:rPr lang="en-US" i="1" dirty="0" smtClean="0"/>
              <a:t>A </a:t>
            </a:r>
            <a:r>
              <a:rPr lang="en-US" i="1" dirty="0" err="1" smtClean="0"/>
              <a:t>magyar</a:t>
            </a:r>
            <a:r>
              <a:rPr lang="en-US" i="1" dirty="0" smtClean="0"/>
              <a:t> </a:t>
            </a:r>
            <a:r>
              <a:rPr lang="en-US" i="1" dirty="0" err="1" smtClean="0"/>
              <a:t>beszédhangok</a:t>
            </a:r>
            <a:r>
              <a:rPr lang="en-US" i="1" dirty="0" smtClean="0"/>
              <a:t> </a:t>
            </a:r>
            <a:r>
              <a:rPr lang="en-US" i="1" dirty="0" err="1" smtClean="0"/>
              <a:t>akusztikai</a:t>
            </a:r>
            <a:r>
              <a:rPr lang="en-US" i="1" dirty="0" smtClean="0"/>
              <a:t> </a:t>
            </a:r>
            <a:r>
              <a:rPr lang="en-US" i="1" dirty="0" err="1" smtClean="0"/>
              <a:t>szerkezete</a:t>
            </a:r>
            <a:r>
              <a:rPr lang="en-US" dirty="0" smtClean="0"/>
              <a:t> [The acoustic structure of Hungarian speech sounds]. </a:t>
            </a:r>
            <a:r>
              <a:rPr lang="en-US" dirty="0" err="1" smtClean="0"/>
              <a:t>Nyelvtudományi</a:t>
            </a:r>
            <a:r>
              <a:rPr lang="en-US" dirty="0" smtClean="0"/>
              <a:t> </a:t>
            </a:r>
            <a:r>
              <a:rPr lang="en-US" dirty="0" err="1" smtClean="0"/>
              <a:t>Értekezések</a:t>
            </a:r>
            <a:r>
              <a:rPr lang="en-US" dirty="0" smtClean="0"/>
              <a:t> 49. Budapest: </a:t>
            </a:r>
            <a:r>
              <a:rPr lang="en-US" dirty="0" err="1" smtClean="0"/>
              <a:t>Akadémiai</a:t>
            </a:r>
            <a:r>
              <a:rPr lang="en-US" dirty="0" smtClean="0"/>
              <a:t> </a:t>
            </a:r>
            <a:r>
              <a:rPr lang="en-US" dirty="0" err="1" smtClean="0"/>
              <a:t>Kiadó</a:t>
            </a:r>
            <a:r>
              <a:rPr lang="en-US" dirty="0" smtClean="0"/>
              <a:t>.</a:t>
            </a:r>
            <a:endParaRPr lang="hu-HU" dirty="0" smtClean="0"/>
          </a:p>
          <a:p>
            <a:pPr>
              <a:lnSpc>
                <a:spcPct val="120000"/>
              </a:lnSpc>
            </a:pPr>
            <a:r>
              <a:rPr lang="hu-HU" dirty="0" err="1" smtClean="0"/>
              <a:t>Rebrus</a:t>
            </a:r>
            <a:r>
              <a:rPr lang="hu-HU" dirty="0" smtClean="0"/>
              <a:t>, Péter, </a:t>
            </a:r>
            <a:r>
              <a:rPr lang="hu-HU" dirty="0" err="1" smtClean="0"/>
              <a:t>Péter</a:t>
            </a:r>
            <a:r>
              <a:rPr lang="hu-HU" dirty="0" smtClean="0"/>
              <a:t> Szigetvári &amp; Miklós </a:t>
            </a:r>
            <a:r>
              <a:rPr lang="hu-HU" dirty="0" err="1" smtClean="0"/>
              <a:t>Törkenczy</a:t>
            </a:r>
            <a:r>
              <a:rPr lang="hu-HU" dirty="0" smtClean="0"/>
              <a:t> 2012.  </a:t>
            </a:r>
            <a:r>
              <a:rPr lang="hu-HU" dirty="0" err="1" smtClean="0"/>
              <a:t>Dark</a:t>
            </a:r>
            <a:r>
              <a:rPr lang="hu-HU" dirty="0" smtClean="0"/>
              <a:t> </a:t>
            </a:r>
            <a:r>
              <a:rPr lang="hu-HU" dirty="0" err="1" smtClean="0"/>
              <a:t>secrets</a:t>
            </a:r>
            <a:r>
              <a:rPr lang="hu-HU" dirty="0" smtClean="0"/>
              <a:t> of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vowel</a:t>
            </a:r>
            <a:r>
              <a:rPr lang="hu-HU" dirty="0" smtClean="0"/>
              <a:t> </a:t>
            </a:r>
            <a:r>
              <a:rPr lang="hu-HU" dirty="0" err="1" smtClean="0"/>
              <a:t>harmony</a:t>
            </a:r>
            <a:r>
              <a:rPr lang="hu-HU" dirty="0" smtClean="0"/>
              <a:t>. </a:t>
            </a:r>
            <a:r>
              <a:rPr lang="hu-HU" dirty="0" err="1" smtClean="0"/>
              <a:t>In</a:t>
            </a:r>
            <a:r>
              <a:rPr lang="hu-HU" dirty="0" smtClean="0"/>
              <a:t>:  </a:t>
            </a:r>
            <a:r>
              <a:rPr lang="hu-HU" dirty="0" err="1" smtClean="0"/>
              <a:t>Eugeniusz</a:t>
            </a:r>
            <a:r>
              <a:rPr lang="hu-HU" dirty="0" smtClean="0"/>
              <a:t> </a:t>
            </a:r>
            <a:r>
              <a:rPr lang="hu-HU" dirty="0" err="1" smtClean="0"/>
              <a:t>Cyran</a:t>
            </a:r>
            <a:r>
              <a:rPr lang="hu-HU" dirty="0" smtClean="0"/>
              <a:t>, </a:t>
            </a:r>
            <a:r>
              <a:rPr lang="hu-HU" dirty="0" err="1" smtClean="0"/>
              <a:t>Henryk</a:t>
            </a:r>
            <a:r>
              <a:rPr lang="hu-HU" dirty="0" smtClean="0"/>
              <a:t> </a:t>
            </a:r>
            <a:r>
              <a:rPr lang="hu-HU" dirty="0" err="1" smtClean="0"/>
              <a:t>Kardela</a:t>
            </a:r>
            <a:r>
              <a:rPr lang="hu-HU" dirty="0" smtClean="0"/>
              <a:t> &amp; </a:t>
            </a:r>
            <a:r>
              <a:rPr lang="hu-HU" dirty="0" err="1" smtClean="0"/>
              <a:t>Bogdan</a:t>
            </a:r>
            <a:r>
              <a:rPr lang="hu-HU" dirty="0" smtClean="0"/>
              <a:t> </a:t>
            </a:r>
            <a:r>
              <a:rPr lang="hu-HU" dirty="0" err="1" smtClean="0"/>
              <a:t>Szymanek</a:t>
            </a:r>
            <a:r>
              <a:rPr lang="hu-HU" dirty="0" smtClean="0"/>
              <a:t> (</a:t>
            </a:r>
            <a:r>
              <a:rPr lang="hu-HU" dirty="0" err="1" smtClean="0"/>
              <a:t>eds</a:t>
            </a:r>
            <a:r>
              <a:rPr lang="hu-HU" dirty="0" smtClean="0"/>
              <a:t>.): </a:t>
            </a:r>
            <a:r>
              <a:rPr lang="hu-HU" i="1" dirty="0" err="1" smtClean="0"/>
              <a:t>Sound</a:t>
            </a:r>
            <a:r>
              <a:rPr lang="hu-HU" i="1" dirty="0" smtClean="0"/>
              <a:t> ,</a:t>
            </a:r>
            <a:r>
              <a:rPr lang="hu-HU" i="1" dirty="0" err="1" smtClean="0"/>
              <a:t>Structure</a:t>
            </a:r>
            <a:r>
              <a:rPr lang="hu-HU" i="1" dirty="0" smtClean="0"/>
              <a:t> and </a:t>
            </a:r>
            <a:r>
              <a:rPr lang="hu-HU" i="1" dirty="0" err="1" smtClean="0"/>
              <a:t>Sense</a:t>
            </a:r>
            <a:r>
              <a:rPr lang="hu-HU" i="1" dirty="0" smtClean="0"/>
              <a:t>. </a:t>
            </a:r>
            <a:r>
              <a:rPr lang="hu-HU" i="1" dirty="0" err="1" smtClean="0"/>
              <a:t>Studies</a:t>
            </a:r>
            <a:r>
              <a:rPr lang="hu-HU" i="1" dirty="0" smtClean="0"/>
              <a:t> </a:t>
            </a:r>
            <a:r>
              <a:rPr lang="hu-HU" i="1" dirty="0" err="1" smtClean="0"/>
              <a:t>in</a:t>
            </a:r>
            <a:r>
              <a:rPr lang="hu-HU" i="1" dirty="0" smtClean="0"/>
              <a:t> </a:t>
            </a:r>
            <a:r>
              <a:rPr lang="hu-HU" i="1" dirty="0" err="1" smtClean="0"/>
              <a:t>memory</a:t>
            </a:r>
            <a:r>
              <a:rPr lang="hu-HU" i="1" dirty="0" smtClean="0"/>
              <a:t> of Edmund </a:t>
            </a:r>
            <a:r>
              <a:rPr lang="hu-HU" i="1" dirty="0" err="1" smtClean="0"/>
              <a:t>Gussmann</a:t>
            </a:r>
            <a:r>
              <a:rPr lang="hu-HU" i="1" dirty="0" smtClean="0"/>
              <a:t>. </a:t>
            </a:r>
            <a:r>
              <a:rPr lang="hu-HU" dirty="0" err="1" smtClean="0"/>
              <a:t>Lublin</a:t>
            </a:r>
            <a:r>
              <a:rPr lang="hu-HU" dirty="0" smtClean="0"/>
              <a:t>: </a:t>
            </a:r>
            <a:r>
              <a:rPr lang="hu-HU" dirty="0" err="1" smtClean="0"/>
              <a:t>Wydawnictwo</a:t>
            </a:r>
            <a:r>
              <a:rPr lang="hu-HU" dirty="0" smtClean="0"/>
              <a:t> KUL, 491–508.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Siptár</a:t>
            </a:r>
            <a:r>
              <a:rPr lang="en-US" dirty="0" smtClean="0"/>
              <a:t>, </a:t>
            </a:r>
            <a:r>
              <a:rPr lang="en-US" dirty="0" err="1" smtClean="0"/>
              <a:t>Péter</a:t>
            </a:r>
            <a:r>
              <a:rPr lang="en-US" dirty="0" smtClean="0"/>
              <a:t> &amp; </a:t>
            </a:r>
            <a:r>
              <a:rPr lang="en-US" dirty="0" err="1" smtClean="0"/>
              <a:t>Miklós</a:t>
            </a:r>
            <a:r>
              <a:rPr lang="en-US" dirty="0" smtClean="0"/>
              <a:t> </a:t>
            </a:r>
            <a:r>
              <a:rPr lang="en-US" dirty="0" err="1" smtClean="0"/>
              <a:t>Törkenczy</a:t>
            </a:r>
            <a:r>
              <a:rPr lang="en-US" i="1" dirty="0" smtClean="0"/>
              <a:t> </a:t>
            </a:r>
            <a:r>
              <a:rPr lang="en-US" dirty="0" smtClean="0"/>
              <a:t>2000. </a:t>
            </a:r>
            <a:r>
              <a:rPr lang="en-US" i="1" dirty="0" smtClean="0"/>
              <a:t>The Phonology of Hungarian</a:t>
            </a:r>
            <a:r>
              <a:rPr lang="en-US" dirty="0" smtClean="0"/>
              <a:t>. Oxford &amp; New York: Oxford University Press.</a:t>
            </a:r>
            <a:endParaRPr lang="hu-HU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Slifka</a:t>
            </a:r>
            <a:r>
              <a:rPr lang="en-US" dirty="0" smtClean="0"/>
              <a:t>, Janet 2005. Acoustic cues to vowel–schwa sequences for high front vowels. </a:t>
            </a:r>
            <a:r>
              <a:rPr lang="en-US" i="1" dirty="0" smtClean="0"/>
              <a:t>Journal of the Acoustical Society of America</a:t>
            </a:r>
            <a:r>
              <a:rPr lang="en-US" dirty="0" smtClean="0"/>
              <a:t> 118: 2037.</a:t>
            </a:r>
            <a:endParaRPr lang="hu-HU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Törkenczy</a:t>
            </a:r>
            <a:r>
              <a:rPr lang="en-US" dirty="0" smtClean="0"/>
              <a:t>, </a:t>
            </a:r>
            <a:r>
              <a:rPr lang="en-US" dirty="0" err="1" smtClean="0"/>
              <a:t>Miklós</a:t>
            </a:r>
            <a:r>
              <a:rPr lang="en-US" dirty="0" smtClean="0"/>
              <a:t> 2011. Hungarian vowel harmony. In: Marc van </a:t>
            </a:r>
            <a:r>
              <a:rPr lang="en-US" dirty="0" err="1" smtClean="0"/>
              <a:t>Oostendorp</a:t>
            </a:r>
            <a:r>
              <a:rPr lang="en-US" dirty="0" smtClean="0"/>
              <a:t>, Colin </a:t>
            </a:r>
            <a:r>
              <a:rPr lang="en-US" dirty="0" err="1" smtClean="0"/>
              <a:t>Ewen</a:t>
            </a:r>
            <a:r>
              <a:rPr lang="en-US" dirty="0" smtClean="0"/>
              <a:t>, Elizabeth Hume &amp; </a:t>
            </a:r>
            <a:r>
              <a:rPr lang="en-US" dirty="0" err="1" smtClean="0"/>
              <a:t>Keren</a:t>
            </a:r>
            <a:r>
              <a:rPr lang="en-US" dirty="0" smtClean="0"/>
              <a:t> Rice (eds.): </a:t>
            </a:r>
            <a:r>
              <a:rPr lang="en-US" i="1" dirty="0" smtClean="0"/>
              <a:t>The Blackwell Companion to Phonology</a:t>
            </a:r>
            <a:r>
              <a:rPr lang="en-US" dirty="0" smtClean="0"/>
              <a:t>. Oxford: Wiley-Blackwell, 2963–2989.</a:t>
            </a:r>
            <a:endParaRPr lang="hu-H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32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r>
              <a:rPr lang="hu-H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7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4032448" cy="701824"/>
          </a:xfrm>
        </p:spPr>
        <p:txBody>
          <a:bodyPr/>
          <a:lstStyle/>
          <a:p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7077" y="1366632"/>
            <a:ext cx="8229600" cy="1368152"/>
          </a:xfrm>
        </p:spPr>
        <p:txBody>
          <a:bodyPr>
            <a:normAutofit/>
          </a:bodyPr>
          <a:lstStyle/>
          <a:p>
            <a:r>
              <a:rPr lang="hu-HU" sz="2600" dirty="0"/>
              <a:t>T</a:t>
            </a:r>
            <a:r>
              <a:rPr lang="en-US" sz="2600" dirty="0" smtClean="0"/>
              <a:t>he </a:t>
            </a:r>
            <a:r>
              <a:rPr lang="en-US" sz="2600" dirty="0"/>
              <a:t>Hungarian </a:t>
            </a:r>
            <a:r>
              <a:rPr lang="en-US" sz="2600" noProof="1" smtClean="0"/>
              <a:t>nonhigh</a:t>
            </a:r>
            <a:r>
              <a:rPr lang="en-US" sz="2600" dirty="0" smtClean="0"/>
              <a:t> </a:t>
            </a:r>
            <a:r>
              <a:rPr lang="en-US" sz="2600" dirty="0"/>
              <a:t>unrounded front vowels </a:t>
            </a:r>
            <a:r>
              <a:rPr lang="en-US" sz="2600" dirty="0" smtClean="0"/>
              <a:t> </a:t>
            </a:r>
            <a:r>
              <a:rPr lang="en-US" sz="2600" dirty="0"/>
              <a:t>and </a:t>
            </a:r>
            <a:r>
              <a:rPr lang="hu-HU" sz="2600" dirty="0" smtClean="0"/>
              <a:t>      </a:t>
            </a:r>
            <a:r>
              <a:rPr lang="en-US" sz="2600" dirty="0" smtClean="0"/>
              <a:t>exhibit </a:t>
            </a:r>
            <a:r>
              <a:rPr lang="en-US" sz="2600" dirty="0"/>
              <a:t>regular length alternation with one another, despite the difference in </a:t>
            </a:r>
            <a:r>
              <a:rPr lang="en-US" sz="2600" dirty="0" smtClean="0"/>
              <a:t>height.</a:t>
            </a:r>
            <a:endParaRPr lang="hu-HU" sz="26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36" t="20461" r="17568" b="23464"/>
          <a:stretch/>
        </p:blipFill>
        <p:spPr bwMode="auto">
          <a:xfrm>
            <a:off x="8020434" y="1421273"/>
            <a:ext cx="418744" cy="42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 l="36493" t="17496" r="21617"/>
          <a:stretch>
            <a:fillRect/>
          </a:stretch>
        </p:blipFill>
        <p:spPr bwMode="auto">
          <a:xfrm>
            <a:off x="1586786" y="1776320"/>
            <a:ext cx="500743" cy="43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artalom helye 2"/>
          <p:cNvSpPr txBox="1">
            <a:spLocks/>
          </p:cNvSpPr>
          <p:nvPr/>
        </p:nvSpPr>
        <p:spPr>
          <a:xfrm>
            <a:off x="474806" y="2664012"/>
            <a:ext cx="8229600" cy="17281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One possibility for keeping the length alternation regular is to leave the value for the feature [low] unspecified, and correspondingly symbolize these segments as </a:t>
            </a:r>
            <a:r>
              <a:rPr lang="hu-HU" sz="2600" dirty="0" smtClean="0"/>
              <a:t>        </a:t>
            </a:r>
            <a:r>
              <a:rPr lang="en-US" sz="2600" dirty="0" smtClean="0"/>
              <a:t> </a:t>
            </a:r>
            <a:r>
              <a:rPr lang="hu-HU" sz="2600" dirty="0" smtClean="0"/>
              <a:t>   </a:t>
            </a:r>
            <a:r>
              <a:rPr lang="en-US" sz="2600" dirty="0" smtClean="0"/>
              <a:t>(</a:t>
            </a:r>
            <a:r>
              <a:rPr lang="en-US" sz="2600" dirty="0" err="1" smtClean="0"/>
              <a:t>Siptár</a:t>
            </a:r>
            <a:r>
              <a:rPr lang="en-US" sz="2600" dirty="0" smtClean="0"/>
              <a:t> &amp; </a:t>
            </a:r>
            <a:r>
              <a:rPr lang="en-US" sz="2600" dirty="0" err="1" smtClean="0"/>
              <a:t>Törkenczy</a:t>
            </a:r>
            <a:r>
              <a:rPr lang="en-US" sz="2600" i="1" dirty="0" smtClean="0"/>
              <a:t> </a:t>
            </a:r>
            <a:r>
              <a:rPr lang="en-US" sz="2600" dirty="0" smtClean="0"/>
              <a:t>2000). </a:t>
            </a:r>
            <a:endParaRPr lang="hu-HU" sz="2600" dirty="0" smtClean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23832" t="27111" r="16970" b="5767"/>
          <a:stretch>
            <a:fillRect/>
          </a:stretch>
        </p:blipFill>
        <p:spPr bwMode="auto">
          <a:xfrm>
            <a:off x="2837930" y="3872286"/>
            <a:ext cx="1169784" cy="42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artalom helye 2"/>
          <p:cNvSpPr txBox="1">
            <a:spLocks/>
          </p:cNvSpPr>
          <p:nvPr/>
        </p:nvSpPr>
        <p:spPr>
          <a:xfrm>
            <a:off x="497077" y="4410135"/>
            <a:ext cx="8229600" cy="21602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600" dirty="0" smtClean="0"/>
              <a:t>R</a:t>
            </a:r>
            <a:r>
              <a:rPr lang="en-US" sz="2600" noProof="1" smtClean="0"/>
              <a:t>egular</a:t>
            </a:r>
            <a:r>
              <a:rPr lang="en-US" sz="2600" dirty="0" smtClean="0"/>
              <a:t> vowel harmony alternation is found between </a:t>
            </a:r>
            <a:r>
              <a:rPr lang="hu-HU" sz="2600" dirty="0" smtClean="0"/>
              <a:t>    </a:t>
            </a:r>
            <a:r>
              <a:rPr lang="en-US" sz="2600" dirty="0" smtClean="0"/>
              <a:t> and low back slightly rounded</a:t>
            </a:r>
            <a:r>
              <a:rPr lang="hu-HU" sz="2600" dirty="0" smtClean="0"/>
              <a:t>     </a:t>
            </a:r>
            <a:r>
              <a:rPr lang="en-US" sz="2600" dirty="0" smtClean="0"/>
              <a:t>; here, it is the rounding of the back vowel that can be seen as phonologically irrelevant</a:t>
            </a:r>
            <a:r>
              <a:rPr lang="hu-HU" sz="2600" dirty="0" smtClean="0"/>
              <a:t>, </a:t>
            </a:r>
            <a:r>
              <a:rPr lang="en-US" sz="2600" dirty="0" smtClean="0"/>
              <a:t>and the vowel pair can be symbolized as </a:t>
            </a:r>
            <a:r>
              <a:rPr lang="hu-HU" sz="2600" dirty="0" smtClean="0"/>
              <a:t>    </a:t>
            </a:r>
            <a:r>
              <a:rPr lang="en-US" sz="2600" dirty="0" smtClean="0"/>
              <a:t>, </a:t>
            </a:r>
            <a:r>
              <a:rPr lang="hu-HU" sz="2600" dirty="0" smtClean="0"/>
              <a:t>/</a:t>
            </a:r>
            <a:r>
              <a:rPr lang="hu-HU" sz="2600" dirty="0" smtClean="0">
                <a:sym typeface="SILDoulos IPA93"/>
              </a:rPr>
              <a:t>  /</a:t>
            </a:r>
            <a:r>
              <a:rPr lang="hu-HU" sz="2600" dirty="0" smtClean="0"/>
              <a:t> (</a:t>
            </a:r>
            <a:r>
              <a:rPr lang="hu-HU" sz="2600" dirty="0" err="1" smtClean="0"/>
              <a:t>Törkenczy</a:t>
            </a:r>
            <a:r>
              <a:rPr lang="hu-HU" sz="2600" dirty="0" smtClean="0"/>
              <a:t> 2011).</a:t>
            </a:r>
            <a:endParaRPr lang="en-US" sz="2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36" t="20461" r="17568" b="23464"/>
          <a:stretch/>
        </p:blipFill>
        <p:spPr bwMode="auto">
          <a:xfrm>
            <a:off x="2259346" y="4868267"/>
            <a:ext cx="418744" cy="42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 l="23832" t="27111" r="51443" b="5767"/>
          <a:stretch>
            <a:fillRect/>
          </a:stretch>
        </p:blipFill>
        <p:spPr bwMode="auto">
          <a:xfrm>
            <a:off x="3531137" y="6036485"/>
            <a:ext cx="512507" cy="39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0291" y="6127472"/>
            <a:ext cx="216024" cy="26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25" t="19513" r="25445" b="25383"/>
          <a:stretch/>
        </p:blipFill>
        <p:spPr bwMode="auto">
          <a:xfrm>
            <a:off x="7186483" y="4890051"/>
            <a:ext cx="367257" cy="35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08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528392" cy="701824"/>
          </a:xfrm>
        </p:spPr>
        <p:txBody>
          <a:bodyPr/>
          <a:lstStyle/>
          <a:p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885736"/>
            <a:ext cx="8435280" cy="1275923"/>
          </a:xfrm>
        </p:spPr>
        <p:txBody>
          <a:bodyPr>
            <a:noAutofit/>
          </a:bodyPr>
          <a:lstStyle/>
          <a:p>
            <a:pPr marL="180000">
              <a:lnSpc>
                <a:spcPct val="110000"/>
              </a:lnSpc>
              <a:spcBef>
                <a:spcPts val="0"/>
              </a:spcBef>
            </a:pPr>
            <a:r>
              <a:rPr lang="en-US" sz="2600" dirty="0" smtClean="0"/>
              <a:t>The long counterpart of </a:t>
            </a:r>
            <a:r>
              <a:rPr lang="hu-HU" sz="2600" dirty="0" smtClean="0"/>
              <a:t>/   /</a:t>
            </a:r>
            <a:r>
              <a:rPr lang="en-US" sz="2600" dirty="0" smtClean="0"/>
              <a:t>,</a:t>
            </a:r>
            <a:r>
              <a:rPr lang="hu-HU" sz="2600" dirty="0" smtClean="0"/>
              <a:t> </a:t>
            </a:r>
            <a:r>
              <a:rPr lang="en-US" sz="2600" dirty="0" smtClean="0"/>
              <a:t>often</a:t>
            </a:r>
            <a:r>
              <a:rPr lang="hu-HU" sz="2600" dirty="0" smtClean="0"/>
              <a:t> </a:t>
            </a:r>
            <a:r>
              <a:rPr lang="en-US" sz="2600" dirty="0" smtClean="0"/>
              <a:t>symbolized as</a:t>
            </a:r>
            <a:r>
              <a:rPr lang="hu-HU" sz="2600" dirty="0" smtClean="0"/>
              <a:t>      </a:t>
            </a:r>
            <a:r>
              <a:rPr lang="en-US" sz="2600" dirty="0" smtClean="0"/>
              <a:t>, is a regular back vowel in terms of its vowel harmony behavior (alternating with /</a:t>
            </a:r>
            <a:r>
              <a:rPr lang="hu-HU" sz="2600" dirty="0" smtClean="0"/>
              <a:t>    </a:t>
            </a:r>
            <a:r>
              <a:rPr lang="en-US" sz="2600" dirty="0" smtClean="0"/>
              <a:t>/). </a:t>
            </a:r>
            <a:endParaRPr lang="hu-HU" sz="2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4232" t="36837" r="38707"/>
          <a:stretch>
            <a:fillRect/>
          </a:stretch>
        </p:blipFill>
        <p:spPr bwMode="auto">
          <a:xfrm>
            <a:off x="4454061" y="4018983"/>
            <a:ext cx="202637" cy="25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38935" t="13745" r="15641"/>
          <a:stretch>
            <a:fillRect/>
          </a:stretch>
        </p:blipFill>
        <p:spPr bwMode="auto">
          <a:xfrm>
            <a:off x="7942875" y="3891822"/>
            <a:ext cx="504056" cy="45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 l="30760" t="28883" r="39050" b="15112"/>
          <a:stretch>
            <a:fillRect/>
          </a:stretch>
        </p:blipFill>
        <p:spPr bwMode="auto">
          <a:xfrm>
            <a:off x="4639607" y="4847581"/>
            <a:ext cx="291315" cy="33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artalom helye 2"/>
          <p:cNvSpPr txBox="1">
            <a:spLocks/>
          </p:cNvSpPr>
          <p:nvPr/>
        </p:nvSpPr>
        <p:spPr>
          <a:xfrm>
            <a:off x="457200" y="1296559"/>
            <a:ext cx="8435280" cy="170039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lnSpc>
                <a:spcPct val="120000"/>
              </a:lnSpc>
            </a:pP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en-US" dirty="0" smtClean="0"/>
              <a:t>would be expected to be quite impossible that the phonological behavior and phonetic character of a vowel be downright irreconcilable, rather than the two sets of properties being in a proper subset relation. 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457200" y="2945677"/>
            <a:ext cx="8435280" cy="908305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lnSpc>
                <a:spcPct val="120000"/>
              </a:lnSpc>
            </a:pPr>
            <a:r>
              <a:rPr lang="en-US" dirty="0" smtClean="0"/>
              <a:t>Hungarian provides an intriguing example of this supposedly impossible situation, too. </a:t>
            </a:r>
            <a:endParaRPr lang="hu-HU" dirty="0" smtClean="0"/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474292" y="5249933"/>
            <a:ext cx="8435280" cy="13092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spcBef>
                <a:spcPts val="0"/>
              </a:spcBef>
            </a:pPr>
            <a:r>
              <a:rPr lang="en-US" sz="2600" dirty="0" smtClean="0"/>
              <a:t>But, as has been repeatedly pointed out, its phonetic </a:t>
            </a:r>
            <a:r>
              <a:rPr lang="en-US" sz="2600" dirty="0" err="1" smtClean="0"/>
              <a:t>backness</a:t>
            </a:r>
            <a:r>
              <a:rPr lang="en-US" sz="2600" dirty="0" smtClean="0"/>
              <a:t> value seems to have been moving recently towards the front of the oral cavity.</a:t>
            </a:r>
            <a:endParaRPr 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32814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73832"/>
          </a:xfrm>
        </p:spPr>
        <p:txBody>
          <a:bodyPr/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Hungarian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vowel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1800225"/>
            <a:ext cx="8364537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744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773832"/>
          </a:xfrm>
        </p:spPr>
        <p:txBody>
          <a:bodyPr/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Hungarian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vowel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88" y="1846263"/>
            <a:ext cx="8377237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744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73832"/>
          </a:xfrm>
        </p:spPr>
        <p:txBody>
          <a:bodyPr/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Hungarian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vowel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88" y="1892300"/>
            <a:ext cx="8377237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744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73832"/>
          </a:xfrm>
        </p:spPr>
        <p:txBody>
          <a:bodyPr/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Hungarian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vowel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88" y="1892300"/>
            <a:ext cx="8377237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744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73832"/>
          </a:xfrm>
        </p:spPr>
        <p:txBody>
          <a:bodyPr/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Hungarian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vowel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88" y="1974850"/>
            <a:ext cx="8377237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744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647</TotalTime>
  <Words>1351</Words>
  <Application>Microsoft Office PowerPoint</Application>
  <PresentationFormat>Diavetítés a képernyőre (4:3 oldalarány)</PresentationFormat>
  <Paragraphs>94</Paragraphs>
  <Slides>29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Urbánus</vt:lpstr>
      <vt:lpstr>Ungrounded phonology</vt:lpstr>
      <vt:lpstr>Introduction</vt:lpstr>
      <vt:lpstr>Introduction</vt:lpstr>
      <vt:lpstr>Introduction</vt:lpstr>
      <vt:lpstr>The Hungarian vowel system</vt:lpstr>
      <vt:lpstr>The Hungarian vowel system</vt:lpstr>
      <vt:lpstr>The Hungarian vowel system</vt:lpstr>
      <vt:lpstr>The Hungarian vowel system</vt:lpstr>
      <vt:lpstr>The Hungarian vowel system</vt:lpstr>
      <vt:lpstr>The Hungarian vowel system</vt:lpstr>
      <vt:lpstr>Aim and hypothesis</vt:lpstr>
      <vt:lpstr>Articulation and acoustics</vt:lpstr>
      <vt:lpstr>The Hungarian /   /: research question</vt:lpstr>
      <vt:lpstr>Methodology</vt:lpstr>
      <vt:lpstr>Methodology</vt:lpstr>
      <vt:lpstr>Methodology</vt:lpstr>
      <vt:lpstr>Results: F1- and F2-values</vt:lpstr>
      <vt:lpstr>All vowels: females</vt:lpstr>
      <vt:lpstr>All vowels: males</vt:lpstr>
      <vt:lpstr>All Hungarian        vowels</vt:lpstr>
      <vt:lpstr>Changes in F2-values</vt:lpstr>
      <vt:lpstr>Summary</vt:lpstr>
      <vt:lpstr>Summary</vt:lpstr>
      <vt:lpstr>Discussion</vt:lpstr>
      <vt:lpstr>Discussion</vt:lpstr>
      <vt:lpstr>26. dia</vt:lpstr>
      <vt:lpstr>References</vt:lpstr>
      <vt:lpstr>References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Grounding</dc:title>
  <dc:creator>Gósy Mária</dc:creator>
  <cp:lastModifiedBy>Siptár Péter</cp:lastModifiedBy>
  <cp:revision>113</cp:revision>
  <dcterms:created xsi:type="dcterms:W3CDTF">2012-11-27T07:45:41Z</dcterms:created>
  <dcterms:modified xsi:type="dcterms:W3CDTF">2012-12-31T14:19:32Z</dcterms:modified>
</cp:coreProperties>
</file>