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4" r:id="rId2"/>
    <p:sldId id="285" r:id="rId3"/>
    <p:sldId id="286" r:id="rId4"/>
    <p:sldId id="287" r:id="rId5"/>
    <p:sldId id="288" r:id="rId6"/>
    <p:sldId id="289" r:id="rId7"/>
    <p:sldId id="263" r:id="rId8"/>
    <p:sldId id="259" r:id="rId9"/>
    <p:sldId id="260" r:id="rId10"/>
    <p:sldId id="294" r:id="rId11"/>
    <p:sldId id="261" r:id="rId12"/>
    <p:sldId id="262" r:id="rId13"/>
    <p:sldId id="264" r:id="rId14"/>
    <p:sldId id="265" r:id="rId15"/>
    <p:sldId id="270" r:id="rId16"/>
    <p:sldId id="266" r:id="rId17"/>
    <p:sldId id="273" r:id="rId18"/>
    <p:sldId id="269" r:id="rId19"/>
    <p:sldId id="280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1E3A-F711-4B39-B925-4B2199EFE44C}" type="datetimeFigureOut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AFAED-6C99-4A7B-AA82-BA72A03CE5C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D55E-EC88-42AC-A8A9-C2FD45419D57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ED0-1C7F-4A45-A6BE-46B0A56EC842}" type="datetime1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327-6344-4C94-87AC-B7E63FDC0A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471B-2D59-42E8-9FD9-053AC682BE89}" type="datetime1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327-6344-4C94-87AC-B7E63FDC0A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C95B-7400-4213-B45C-73ED4D7CF6E4}" type="datetime1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327-6344-4C94-87AC-B7E63FDC0A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FAE9-F9FA-499A-B67B-1EEACD23D7B2}" type="datetime1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327-6344-4C94-87AC-B7E63FDC0A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B3CB-156B-46E0-890C-EC23A340F477}" type="datetime1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327-6344-4C94-87AC-B7E63FDC0A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F325-0371-40A9-A047-DC6C3A8CE143}" type="datetime1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327-6344-4C94-87AC-B7E63FDC0A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B10E-B6E9-4C5D-815E-6470A48FCD92}" type="datetime1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327-6344-4C94-87AC-B7E63FDC0A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26D4-37C7-46E0-ABA6-7BA4A0BF2206}" type="datetime1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6E4327-6344-4C94-87AC-B7E63FDC0A6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62B0-CD0D-4056-9789-471D2608A3B6}" type="datetime1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327-6344-4C94-87AC-B7E63FDC0A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7EE9-2D0D-4C44-BBE2-B28E167C7339}" type="datetime1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6E4327-6344-4C94-87AC-B7E63FDC0A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92B6534-A4D5-4941-A17A-83E9756BD3E5}" type="datetime1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327-6344-4C94-87AC-B7E63FDC0A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8D3FA2-E765-4952-A6AE-3E96A5CAF38F}" type="datetime1">
              <a:rPr lang="hu-HU" smtClean="0"/>
              <a:pPr/>
              <a:t>2012.11.08.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hu-HU" smtClean="0"/>
              <a:t>Szombathely, 2011. 11.10.</a:t>
            </a: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6E4327-6344-4C94-87AC-B7E63FDC0A6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3337560"/>
            <a:ext cx="9144000" cy="2301240"/>
          </a:xfrm>
        </p:spPr>
        <p:txBody>
          <a:bodyPr>
            <a:normAutofit/>
          </a:bodyPr>
          <a:lstStyle/>
          <a:p>
            <a:r>
              <a:rPr lang="hu-HU" dirty="0" smtClean="0"/>
              <a:t>Javaslatok</a:t>
            </a:r>
            <a:br>
              <a:rPr lang="hu-HU" dirty="0" smtClean="0"/>
            </a:br>
            <a:r>
              <a:rPr lang="hu-HU" dirty="0" smtClean="0"/>
              <a:t>a  </a:t>
            </a:r>
            <a:r>
              <a:rPr lang="hu-HU" smtClean="0"/>
              <a:t>nyelvrokonság  oktatásához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8710950" cy="1752600"/>
          </a:xfrm>
        </p:spPr>
        <p:txBody>
          <a:bodyPr/>
          <a:lstStyle/>
          <a:p>
            <a:r>
              <a:rPr lang="hu-HU" sz="2800" b="1" dirty="0" smtClean="0"/>
              <a:t>Sipos Mária – Várnai Zsuzsa</a:t>
            </a:r>
          </a:p>
          <a:p>
            <a:r>
              <a:rPr lang="hu-HU" sz="2800" b="1" dirty="0" smtClean="0"/>
              <a:t>MTA </a:t>
            </a:r>
            <a:r>
              <a:rPr lang="hu-HU" sz="2800" b="1" dirty="0" err="1" smtClean="0"/>
              <a:t>NytI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Szombathely, 2011. 11.10.</a:t>
            </a:r>
            <a:endParaRPr lang="hu-HU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Elvi hibák 4.</a:t>
            </a:r>
            <a:endParaRPr lang="hu-H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  <p:pic>
        <p:nvPicPr>
          <p:cNvPr id="5" name="Tartalom helye 4" descr="G:\Sipos Mária\SKMBT_22311101312410_0002.tif"/>
          <p:cNvPicPr>
            <a:picLocks noGrp="1"/>
          </p:cNvPicPr>
          <p:nvPr>
            <p:ph idx="1"/>
          </p:nvPr>
        </p:nvPicPr>
        <p:blipFill>
          <a:blip r:embed="rId2" cstate="print"/>
          <a:srcRect l="58128" t="35006" r="11412" b="51827"/>
          <a:stretch>
            <a:fillRect/>
          </a:stretch>
        </p:blipFill>
        <p:spPr bwMode="auto">
          <a:xfrm>
            <a:off x="755576" y="2132856"/>
            <a:ext cx="68407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ellenpélda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060915010_0007.tif"/>
          <p:cNvPicPr>
            <a:picLocks noGrp="1"/>
          </p:cNvPicPr>
          <p:nvPr>
            <p:ph idx="1"/>
          </p:nvPr>
        </p:nvPicPr>
        <p:blipFill>
          <a:blip r:embed="rId2" cstate="print"/>
          <a:srcRect l="52422" t="19094" r="14265" b="68193"/>
          <a:stretch>
            <a:fillRect/>
          </a:stretch>
        </p:blipFill>
        <p:spPr>
          <a:xfrm>
            <a:off x="611560" y="1844824"/>
            <a:ext cx="7560840" cy="3672408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Tárgyi tévedések </a:t>
            </a:r>
            <a:endParaRPr lang="hu-HU" dirty="0"/>
          </a:p>
        </p:txBody>
      </p:sp>
      <p:pic>
        <p:nvPicPr>
          <p:cNvPr id="4" name="Tartalom helye 3" descr="SKMBT_22311060914550_0015.tif"/>
          <p:cNvPicPr>
            <a:picLocks noGrp="1"/>
          </p:cNvPicPr>
          <p:nvPr>
            <p:ph idx="1"/>
          </p:nvPr>
        </p:nvPicPr>
        <p:blipFill>
          <a:blip r:embed="rId2" cstate="print"/>
          <a:srcRect l="54154" t="58144" r="13917" b="17356"/>
          <a:stretch>
            <a:fillRect/>
          </a:stretch>
        </p:blipFill>
        <p:spPr>
          <a:xfrm>
            <a:off x="755576" y="1916832"/>
            <a:ext cx="7416823" cy="3816423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Hangmegfelelések bemutatása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060914550_0015.tif"/>
          <p:cNvPicPr>
            <a:picLocks noGrp="1"/>
          </p:cNvPicPr>
          <p:nvPr>
            <p:ph idx="1"/>
          </p:nvPr>
        </p:nvPicPr>
        <p:blipFill>
          <a:blip r:embed="rId2" cstate="print"/>
          <a:srcRect l="54457" t="34713" r="12707" b="43391"/>
          <a:stretch>
            <a:fillRect/>
          </a:stretch>
        </p:blipFill>
        <p:spPr>
          <a:xfrm>
            <a:off x="755576" y="1556792"/>
            <a:ext cx="7632848" cy="4608512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Homályos definíciók 1.</a:t>
            </a:r>
            <a:b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?alapnyelv -- leánynyelv?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060914550_0001.tif"/>
          <p:cNvPicPr>
            <a:picLocks noGrp="1"/>
          </p:cNvPicPr>
          <p:nvPr>
            <p:ph idx="1"/>
          </p:nvPr>
        </p:nvPicPr>
        <p:blipFill>
          <a:blip r:embed="rId2" cstate="print"/>
          <a:srcRect l="53246" t="77236" r="4538" b="11282"/>
          <a:stretch>
            <a:fillRect/>
          </a:stretch>
        </p:blipFill>
        <p:spPr>
          <a:xfrm>
            <a:off x="395536" y="1844824"/>
            <a:ext cx="7992888" cy="2580543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Homályos definíciók 2.</a:t>
            </a:r>
            <a:b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…egyeztetendő nyelvek közt?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artalom helye 4" descr="SKMBT_22311060914550_0007.tif"/>
          <p:cNvPicPr>
            <a:picLocks noGrp="1"/>
          </p:cNvPicPr>
          <p:nvPr>
            <p:ph idx="1"/>
          </p:nvPr>
        </p:nvPicPr>
        <p:blipFill>
          <a:blip r:embed="rId2" cstate="print"/>
          <a:srcRect l="53851" t="17356" r="4538" b="69426"/>
          <a:stretch>
            <a:fillRect/>
          </a:stretch>
        </p:blipFill>
        <p:spPr>
          <a:xfrm>
            <a:off x="683568" y="2420888"/>
            <a:ext cx="7704856" cy="1939775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Hangmegfelelések 1.</a:t>
            </a:r>
            <a:b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…kevés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060914550_0012.tif"/>
          <p:cNvPicPr>
            <a:picLocks noGrp="1"/>
          </p:cNvPicPr>
          <p:nvPr>
            <p:ph idx="1"/>
          </p:nvPr>
        </p:nvPicPr>
        <p:blipFill>
          <a:blip r:embed="rId2" cstate="print"/>
          <a:srcRect l="7866" t="6075" r="52641" b="74632"/>
          <a:stretch>
            <a:fillRect/>
          </a:stretch>
        </p:blipFill>
        <p:spPr>
          <a:xfrm>
            <a:off x="971600" y="1772816"/>
            <a:ext cx="6984776" cy="3816424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Hangmegfelelések 2.</a:t>
            </a:r>
            <a:b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…viszonylag sok példa!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102808010_0004.tif"/>
          <p:cNvPicPr>
            <a:picLocks noGrp="1"/>
          </p:cNvPicPr>
          <p:nvPr>
            <p:ph idx="1"/>
          </p:nvPr>
        </p:nvPicPr>
        <p:blipFill>
          <a:blip r:embed="rId2" cstate="print"/>
          <a:srcRect l="21217" t="13335" r="45803" b="48101"/>
          <a:stretch>
            <a:fillRect/>
          </a:stretch>
        </p:blipFill>
        <p:spPr>
          <a:xfrm>
            <a:off x="1115616" y="1772816"/>
            <a:ext cx="6480720" cy="4608512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Hangmegfelelések 3.</a:t>
            </a:r>
            <a:b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…félrevezető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102808010_0003.tif"/>
          <p:cNvPicPr>
            <a:picLocks noGrp="1"/>
          </p:cNvPicPr>
          <p:nvPr>
            <p:ph idx="1"/>
          </p:nvPr>
        </p:nvPicPr>
        <p:blipFill>
          <a:blip r:embed="rId2" cstate="print"/>
          <a:srcRect l="59948" t="62389" r="6736" b="20003"/>
          <a:stretch>
            <a:fillRect/>
          </a:stretch>
        </p:blipFill>
        <p:spPr>
          <a:xfrm>
            <a:off x="395536" y="1844824"/>
            <a:ext cx="7560840" cy="3816424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Hangváltozások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Kép 8" descr="SKMBT_22311101312410_0003.tif"/>
          <p:cNvPicPr/>
          <p:nvPr/>
        </p:nvPicPr>
        <p:blipFill>
          <a:blip r:embed="rId2" cstate="print"/>
          <a:srcRect l="53492" t="62738" r="3566" b="26368"/>
          <a:stretch>
            <a:fillRect/>
          </a:stretch>
        </p:blipFill>
        <p:spPr>
          <a:xfrm>
            <a:off x="755576" y="2348880"/>
            <a:ext cx="7128792" cy="2088231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Felmerülő kérdések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téma aktuálisa</a:t>
            </a:r>
          </a:p>
          <a:p>
            <a:r>
              <a:rPr lang="hu-HU" dirty="0" smtClean="0"/>
              <a:t>„a finnugorizmus alkonya”</a:t>
            </a:r>
          </a:p>
          <a:p>
            <a:r>
              <a:rPr lang="hu-HU" dirty="0" smtClean="0"/>
              <a:t>Felelősség?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Milyen tudást várunk el az emberektől?</a:t>
            </a:r>
          </a:p>
          <a:p>
            <a:r>
              <a:rPr lang="hu-HU" dirty="0" smtClean="0"/>
              <a:t>Mit kapnak?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Családfák evolúciója 1.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102808010_0001.tif"/>
          <p:cNvPicPr>
            <a:picLocks noGrp="1"/>
          </p:cNvPicPr>
          <p:nvPr>
            <p:ph idx="1"/>
          </p:nvPr>
        </p:nvPicPr>
        <p:blipFill>
          <a:blip r:embed="rId2" cstate="print"/>
          <a:srcRect l="9525" t="5389" r="29051" b="64326"/>
          <a:stretch>
            <a:fillRect/>
          </a:stretch>
        </p:blipFill>
        <p:spPr>
          <a:xfrm>
            <a:off x="919951" y="1600200"/>
            <a:ext cx="6542098" cy="4525963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Családfák evolúciója 2.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060915010_0034.tif"/>
          <p:cNvPicPr>
            <a:picLocks noGrp="1"/>
          </p:cNvPicPr>
          <p:nvPr>
            <p:ph idx="1"/>
          </p:nvPr>
        </p:nvPicPr>
        <p:blipFill>
          <a:blip r:embed="rId2" cstate="print"/>
          <a:srcRect l="52191" t="15111" r="3851" b="28864"/>
          <a:stretch>
            <a:fillRect/>
          </a:stretch>
        </p:blipFill>
        <p:spPr>
          <a:xfrm>
            <a:off x="1331640" y="1412776"/>
            <a:ext cx="5472608" cy="4896544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Családfák evolúciója 3.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102808010_0004.tif"/>
          <p:cNvPicPr>
            <a:picLocks noGrp="1"/>
          </p:cNvPicPr>
          <p:nvPr>
            <p:ph idx="1"/>
          </p:nvPr>
        </p:nvPicPr>
        <p:blipFill>
          <a:blip r:embed="rId2" cstate="print"/>
          <a:srcRect l="28099" t="60284" r="35719" b="7746"/>
          <a:stretch>
            <a:fillRect/>
          </a:stretch>
        </p:blipFill>
        <p:spPr>
          <a:xfrm rot="16200000">
            <a:off x="1763692" y="980726"/>
            <a:ext cx="4968551" cy="5832644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Családfák evolúciója 4.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060914550_0011.tif"/>
          <p:cNvPicPr>
            <a:picLocks noGrp="1"/>
          </p:cNvPicPr>
          <p:nvPr>
            <p:ph idx="1"/>
          </p:nvPr>
        </p:nvPicPr>
        <p:blipFill>
          <a:blip r:embed="rId2" cstate="print"/>
          <a:srcRect l="10819" t="33707" r="58218" b="34586"/>
          <a:stretch>
            <a:fillRect/>
          </a:stretch>
        </p:blipFill>
        <p:spPr>
          <a:xfrm>
            <a:off x="899592" y="1484784"/>
            <a:ext cx="6984776" cy="4813995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Módszertani hibák: szabályos hangmegfelelések?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060914550_0005.tif"/>
          <p:cNvPicPr>
            <a:picLocks noGrp="1"/>
          </p:cNvPicPr>
          <p:nvPr>
            <p:ph idx="1"/>
          </p:nvPr>
        </p:nvPicPr>
        <p:blipFill>
          <a:blip r:embed="rId2" cstate="print"/>
          <a:srcRect l="57482" t="15187" r="4538" b="36882"/>
          <a:stretch>
            <a:fillRect/>
          </a:stretch>
        </p:blipFill>
        <p:spPr>
          <a:xfrm>
            <a:off x="1614165" y="1600200"/>
            <a:ext cx="5910163" cy="4997152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Vö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101312410_0005.tif"/>
          <p:cNvPicPr>
            <a:picLocks noGrp="1"/>
          </p:cNvPicPr>
          <p:nvPr>
            <p:ph idx="1"/>
          </p:nvPr>
        </p:nvPicPr>
        <p:blipFill>
          <a:blip r:embed="rId2" cstate="print"/>
          <a:srcRect l="53448" t="27469" r="4636" b="61543"/>
          <a:stretch>
            <a:fillRect/>
          </a:stretch>
        </p:blipFill>
        <p:spPr>
          <a:xfrm>
            <a:off x="611560" y="2204864"/>
            <a:ext cx="7848872" cy="2520280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Rossz feladatok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060914550_0005.tif"/>
          <p:cNvPicPr>
            <a:picLocks noGrp="1"/>
          </p:cNvPicPr>
          <p:nvPr>
            <p:ph idx="1"/>
          </p:nvPr>
        </p:nvPicPr>
        <p:blipFill>
          <a:blip r:embed="rId2" cstate="print"/>
          <a:srcRect l="9379" t="78104" r="54759" b="4339"/>
          <a:stretch>
            <a:fillRect/>
          </a:stretch>
        </p:blipFill>
        <p:spPr>
          <a:xfrm>
            <a:off x="683568" y="2204864"/>
            <a:ext cx="7560840" cy="3384375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Felesleges és pontatlan információk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060914550_0011.tif"/>
          <p:cNvPicPr>
            <a:picLocks noGrp="1"/>
          </p:cNvPicPr>
          <p:nvPr>
            <p:ph idx="1"/>
          </p:nvPr>
        </p:nvPicPr>
        <p:blipFill>
          <a:blip r:embed="rId2" cstate="print"/>
          <a:srcRect l="55364" t="37316" r="5748" b="53805"/>
          <a:stretch>
            <a:fillRect/>
          </a:stretch>
        </p:blipFill>
        <p:spPr>
          <a:xfrm>
            <a:off x="457200" y="2636912"/>
            <a:ext cx="8003232" cy="1944216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sugall?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101312410_0005.tif"/>
          <p:cNvPicPr>
            <a:picLocks noGrp="1"/>
          </p:cNvPicPr>
          <p:nvPr>
            <p:ph idx="1"/>
          </p:nvPr>
        </p:nvPicPr>
        <p:blipFill>
          <a:blip r:embed="rId2" cstate="print"/>
          <a:srcRect l="4090" t="44158" r="52902" b="27816"/>
          <a:stretch>
            <a:fillRect/>
          </a:stretch>
        </p:blipFill>
        <p:spPr>
          <a:xfrm>
            <a:off x="827584" y="2060848"/>
            <a:ext cx="7128792" cy="4104455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tananyag</a:t>
            </a:r>
            <a:endParaRPr lang="hu-H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sz="6400" dirty="0" smtClean="0"/>
              <a:t>pontatlan, ködös, poros</a:t>
            </a:r>
          </a:p>
          <a:p>
            <a:pPr>
              <a:buNone/>
            </a:pPr>
            <a:endParaRPr lang="hu-HU" sz="6400" dirty="0" smtClean="0"/>
          </a:p>
          <a:p>
            <a:pPr lvl="0">
              <a:buNone/>
            </a:pPr>
            <a:r>
              <a:rPr lang="hu-HU" sz="6400" dirty="0" smtClean="0"/>
              <a:t>a tudás jellege ma</a:t>
            </a:r>
          </a:p>
          <a:p>
            <a:pPr lvl="0"/>
            <a:r>
              <a:rPr lang="hu-HU" sz="6400" dirty="0" smtClean="0"/>
              <a:t>digitális bennszülöttek </a:t>
            </a:r>
            <a:r>
              <a:rPr lang="hu-HU" sz="6400" dirty="0" err="1" smtClean="0"/>
              <a:t>vs</a:t>
            </a:r>
            <a:r>
              <a:rPr lang="hu-HU" sz="6400" dirty="0" smtClean="0"/>
              <a:t> bevándorlók</a:t>
            </a:r>
          </a:p>
          <a:p>
            <a:pPr lvl="0"/>
            <a:r>
              <a:rPr lang="hu-HU" sz="6400" dirty="0" smtClean="0"/>
              <a:t>lexikális tudás presztízse</a:t>
            </a:r>
          </a:p>
          <a:p>
            <a:pPr lvl="0"/>
            <a:endParaRPr lang="hu-HU" sz="6400" dirty="0" smtClean="0">
              <a:sym typeface="Wingdings" pitchFamily="2" charset="2"/>
            </a:endParaRPr>
          </a:p>
          <a:p>
            <a:pPr lvl="0">
              <a:buNone/>
            </a:pPr>
            <a:r>
              <a:rPr lang="hu-HU" sz="6400" dirty="0" smtClean="0">
                <a:sym typeface="Wingdings" pitchFamily="2" charset="2"/>
              </a:rPr>
              <a:t> </a:t>
            </a:r>
            <a:r>
              <a:rPr lang="hu-HU" sz="6400" dirty="0" smtClean="0"/>
              <a:t>tapasztalaton alapuló tudás, tájékozottság, információs ösvények</a:t>
            </a:r>
          </a:p>
          <a:p>
            <a:pPr lvl="0">
              <a:buNone/>
            </a:pPr>
            <a:r>
              <a:rPr lang="hu-HU" sz="6400" dirty="0" smtClean="0">
                <a:sym typeface="Wingdings" pitchFamily="2" charset="2"/>
              </a:rPr>
              <a:t> </a:t>
            </a:r>
            <a:r>
              <a:rPr lang="hu-HU" sz="6400" dirty="0" smtClean="0"/>
              <a:t>kritikai szemlélet kialakítása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Oktatás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Mit ad a közoktatás?</a:t>
            </a:r>
          </a:p>
          <a:p>
            <a:r>
              <a:rPr lang="hu-HU" dirty="0" smtClean="0"/>
              <a:t>Nyelvtanóra</a:t>
            </a:r>
          </a:p>
          <a:p>
            <a:r>
              <a:rPr lang="hu-HU" dirty="0" smtClean="0"/>
              <a:t>Nyelvtörténet, nyelvrokonság Tankönyvek</a:t>
            </a:r>
          </a:p>
          <a:p>
            <a:r>
              <a:rPr lang="hu-HU" dirty="0" smtClean="0"/>
              <a:t>Tankönyvírók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>
                <a:sym typeface="Wingdings" pitchFamily="2" charset="2"/>
              </a:rPr>
              <a:t> 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tankönyvtükör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52128"/>
          </a:xfrm>
        </p:spPr>
        <p:txBody>
          <a:bodyPr>
            <a:normAutofit fontScale="90000"/>
          </a:bodyPr>
          <a:lstStyle/>
          <a:p>
            <a:r>
              <a:rPr lang="hu-H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 lenne  érdemes változtatni  az  oktatásban</a:t>
            </a:r>
            <a:r>
              <a:rPr lang="hu-H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?</a:t>
            </a:r>
            <a:r>
              <a:rPr lang="hu-H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Feladatok</a:t>
            </a:r>
            <a:br>
              <a:rPr lang="hu-H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72816"/>
            <a:ext cx="8424936" cy="4824536"/>
          </a:xfrm>
        </p:spPr>
        <p:txBody>
          <a:bodyPr>
            <a:normAutofit fontScale="62500" lnSpcReduction="20000"/>
          </a:bodyPr>
          <a:lstStyle/>
          <a:p>
            <a:r>
              <a:rPr lang="hu-HU" sz="4000" dirty="0" smtClean="0"/>
              <a:t>szemléleti és módszertani váltás (frontális </a:t>
            </a:r>
            <a:r>
              <a:rPr lang="hu-HU" sz="4000" dirty="0" err="1" smtClean="0"/>
              <a:t>vs</a:t>
            </a:r>
            <a:r>
              <a:rPr lang="hu-HU" sz="4000" dirty="0" smtClean="0"/>
              <a:t> kooperatív)</a:t>
            </a:r>
          </a:p>
          <a:p>
            <a:r>
              <a:rPr lang="hu-HU" sz="4000" dirty="0" smtClean="0"/>
              <a:t>új eszközök használata: a digitális világ nyújtotta lehetőségek </a:t>
            </a:r>
          </a:p>
          <a:p>
            <a:r>
              <a:rPr lang="hu-HU" sz="4000" dirty="0" smtClean="0"/>
              <a:t>a tananyag megváltoztatása</a:t>
            </a:r>
          </a:p>
          <a:p>
            <a:pPr lvl="0"/>
            <a:endParaRPr lang="hu-HU" sz="4000" dirty="0" smtClean="0"/>
          </a:p>
          <a:p>
            <a:pPr lvl="0"/>
            <a:r>
              <a:rPr lang="hu-HU" sz="4000" dirty="0" smtClean="0"/>
              <a:t>részvétel a középiskolai tanárok továbbképzésében</a:t>
            </a:r>
          </a:p>
          <a:p>
            <a:pPr lvl="0"/>
            <a:r>
              <a:rPr lang="hu-HU" sz="4000" dirty="0" smtClean="0"/>
              <a:t>a tankönyvek anyagának módosítása</a:t>
            </a:r>
          </a:p>
          <a:p>
            <a:pPr lvl="0"/>
            <a:r>
              <a:rPr lang="hu-HU" sz="4000" dirty="0" smtClean="0"/>
              <a:t>internetes segédanyagok, csomagok közzététele (illusztrációk és feladatsorok)</a:t>
            </a:r>
          </a:p>
          <a:p>
            <a:pPr>
              <a:spcAft>
                <a:spcPts val="0"/>
              </a:spcAft>
              <a:buNone/>
            </a:pPr>
            <a:r>
              <a:rPr lang="hu-HU" sz="9600" b="1" baseline="-25000" dirty="0" smtClean="0">
                <a:solidFill>
                  <a:srgbClr val="D99594"/>
                </a:solidFill>
                <a:latin typeface="Chiller"/>
                <a:ea typeface="Times New Roman"/>
              </a:rPr>
              <a:t>*</a:t>
            </a:r>
            <a:r>
              <a:rPr lang="hu-HU" sz="9600" b="1" dirty="0" smtClean="0">
                <a:solidFill>
                  <a:srgbClr val="00B0F0"/>
                </a:solidFill>
                <a:latin typeface="Chiller"/>
                <a:ea typeface="Times New Roman"/>
              </a:rPr>
              <a:t>U</a:t>
            </a:r>
            <a:r>
              <a:rPr lang="hu-HU" sz="9600" b="1" dirty="0" smtClean="0">
                <a:solidFill>
                  <a:srgbClr val="4F6228"/>
                </a:solidFill>
                <a:latin typeface="Chiller"/>
                <a:ea typeface="Times New Roman"/>
              </a:rPr>
              <a:t>R</a:t>
            </a:r>
            <a:r>
              <a:rPr lang="hu-HU" sz="9600" b="1" dirty="0" smtClean="0">
                <a:solidFill>
                  <a:srgbClr val="C00000"/>
                </a:solidFill>
                <a:latin typeface="Chiller"/>
                <a:ea typeface="Times New Roman"/>
              </a:rPr>
              <a:t>A</a:t>
            </a:r>
            <a:r>
              <a:rPr lang="hu-HU" sz="9600" b="1" dirty="0" smtClean="0">
                <a:solidFill>
                  <a:srgbClr val="FFC000"/>
                </a:solidFill>
                <a:latin typeface="Chiller"/>
                <a:ea typeface="Times New Roman"/>
              </a:rPr>
              <a:t>L</a:t>
            </a:r>
            <a:r>
              <a:rPr lang="hu-HU" sz="9600" b="1" dirty="0" smtClean="0">
                <a:solidFill>
                  <a:srgbClr val="92D050"/>
                </a:solidFill>
                <a:latin typeface="Chiller"/>
                <a:ea typeface="Times New Roman"/>
              </a:rPr>
              <a:t>O</a:t>
            </a:r>
            <a:r>
              <a:rPr lang="hu-HU" sz="9600" b="1" baseline="30000" dirty="0" smtClean="0">
                <a:solidFill>
                  <a:srgbClr val="548DD4"/>
                </a:solidFill>
                <a:latin typeface="Chiller"/>
                <a:ea typeface="Times New Roman"/>
              </a:rPr>
              <a:t>.</a:t>
            </a:r>
            <a:r>
              <a:rPr lang="hu-HU" sz="9600" b="1" dirty="0" smtClean="0">
                <a:solidFill>
                  <a:srgbClr val="7030A0"/>
                </a:solidFill>
                <a:latin typeface="Chiller"/>
                <a:ea typeface="Times New Roman"/>
              </a:rPr>
              <a:t>N</a:t>
            </a:r>
            <a:r>
              <a:rPr lang="hu-HU" sz="9600" b="1" dirty="0" smtClean="0">
                <a:solidFill>
                  <a:srgbClr val="E36C0A"/>
                </a:solidFill>
                <a:latin typeface="Chiller"/>
                <a:ea typeface="Times New Roman"/>
              </a:rPr>
              <a:t>E</a:t>
            </a:r>
            <a:r>
              <a:rPr lang="hu-HU" sz="9600" b="1" dirty="0" smtClean="0">
                <a:solidFill>
                  <a:srgbClr val="00B050"/>
                </a:solidFill>
                <a:latin typeface="Chiller"/>
                <a:ea typeface="Times New Roman"/>
              </a:rPr>
              <a:t>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Hogyan?</a:t>
            </a:r>
            <a:endParaRPr lang="hu-HU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A tananyagban:</a:t>
            </a:r>
          </a:p>
          <a:p>
            <a:pPr marL="0" indent="0">
              <a:defRPr/>
            </a:pPr>
            <a:r>
              <a:rPr lang="hu-HU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hagyományos</a:t>
            </a:r>
            <a:r>
              <a:rPr lang="hu-HU" dirty="0" smtClean="0"/>
              <a:t> </a:t>
            </a:r>
            <a:r>
              <a:rPr lang="en-US" dirty="0" err="1" smtClean="0"/>
              <a:t>témák</a:t>
            </a:r>
            <a:r>
              <a:rPr lang="hu-HU" dirty="0" smtClean="0"/>
              <a:t> meg</a:t>
            </a:r>
            <a:r>
              <a:rPr lang="en-US" dirty="0" err="1" smtClean="0"/>
              <a:t>rostál</a:t>
            </a:r>
            <a:r>
              <a:rPr lang="hu-HU" dirty="0" err="1" smtClean="0"/>
              <a:t>ása</a:t>
            </a:r>
            <a:r>
              <a:rPr lang="hu-HU" dirty="0" smtClean="0"/>
              <a:t>: </a:t>
            </a:r>
            <a:r>
              <a:rPr lang="hu-H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másodlagos</a:t>
            </a:r>
            <a:r>
              <a:rPr lang="hu-H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de-DE" dirty="0" err="1" smtClean="0"/>
              <a:t>hagyományos</a:t>
            </a:r>
            <a:r>
              <a:rPr lang="de-DE" dirty="0" smtClean="0"/>
              <a:t> </a:t>
            </a:r>
            <a:r>
              <a:rPr lang="de-DE" dirty="0" err="1" smtClean="0"/>
              <a:t>életmó</a:t>
            </a:r>
            <a:r>
              <a:rPr lang="hu-HU" dirty="0" smtClean="0"/>
              <a:t>d, </a:t>
            </a:r>
            <a:r>
              <a:rPr lang="de-DE" dirty="0" err="1" smtClean="0"/>
              <a:t>száraz</a:t>
            </a:r>
            <a:r>
              <a:rPr lang="hu-HU" dirty="0" smtClean="0"/>
              <a:t> </a:t>
            </a:r>
            <a:r>
              <a:rPr lang="de-DE" dirty="0" err="1" smtClean="0"/>
              <a:t>kutatástörténet</a:t>
            </a:r>
            <a:endParaRPr lang="hu-HU" dirty="0" smtClean="0"/>
          </a:p>
          <a:p>
            <a:pPr marL="0" indent="0">
              <a:defRPr/>
            </a:pPr>
            <a:r>
              <a:rPr lang="hu-HU" dirty="0" smtClean="0"/>
              <a:t> </a:t>
            </a:r>
            <a:r>
              <a:rPr lang="en-US" dirty="0" err="1" smtClean="0"/>
              <a:t>nagyobb</a:t>
            </a:r>
            <a:r>
              <a:rPr lang="en-US" dirty="0" smtClean="0"/>
              <a:t> </a:t>
            </a:r>
            <a:r>
              <a:rPr lang="en-US" dirty="0" err="1" smtClean="0"/>
              <a:t>hangsúly</a:t>
            </a:r>
            <a:r>
              <a:rPr lang="en-US" dirty="0" smtClean="0"/>
              <a:t> a</a:t>
            </a:r>
            <a:r>
              <a:rPr lang="hu-HU" dirty="0" smtClean="0">
                <a:latin typeface="Arial" charset="0"/>
              </a:rPr>
              <a:t> </a:t>
            </a:r>
            <a:r>
              <a:rPr lang="en-US" dirty="0" err="1" smtClean="0"/>
              <a:t>dilettáns</a:t>
            </a:r>
            <a:r>
              <a:rPr lang="en-US" dirty="0" smtClean="0"/>
              <a:t> </a:t>
            </a:r>
            <a:r>
              <a:rPr lang="hu-HU" dirty="0" smtClean="0"/>
              <a:t>m</a:t>
            </a:r>
            <a:r>
              <a:rPr lang="en-US" dirty="0" err="1" smtClean="0"/>
              <a:t>ódszerek</a:t>
            </a:r>
            <a:r>
              <a:rPr lang="en-US" dirty="0" smtClean="0"/>
              <a:t> </a:t>
            </a:r>
            <a:r>
              <a:rPr lang="en-US" dirty="0" err="1" smtClean="0"/>
              <a:t>felismerésé</a:t>
            </a:r>
            <a:r>
              <a:rPr lang="hu-HU" dirty="0" smtClean="0"/>
              <a:t>re!!!!</a:t>
            </a:r>
          </a:p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nyelv</a:t>
            </a:r>
            <a:r>
              <a:rPr lang="hu-HU" dirty="0" smtClean="0"/>
              <a:t>családok bemutatása</a:t>
            </a:r>
            <a:endParaRPr lang="hu-HU" dirty="0" smtClean="0">
              <a:latin typeface="Arial" charset="0"/>
            </a:endParaRPr>
          </a:p>
          <a:p>
            <a:r>
              <a:rPr lang="en-US" dirty="0" smtClean="0"/>
              <a:t>a </a:t>
            </a:r>
            <a:r>
              <a:rPr lang="en-US" dirty="0" err="1" smtClean="0"/>
              <a:t>nyel</a:t>
            </a:r>
            <a:r>
              <a:rPr lang="hu-HU" dirty="0" err="1" smtClean="0"/>
              <a:t>vhasonlítás</a:t>
            </a:r>
            <a:r>
              <a:rPr lang="en-US" dirty="0" smtClean="0"/>
              <a:t> </a:t>
            </a:r>
            <a:r>
              <a:rPr lang="en-US" dirty="0" err="1" smtClean="0"/>
              <a:t>módszerei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egyediek</a:t>
            </a:r>
            <a:endParaRPr lang="hu-HU" dirty="0" smtClean="0"/>
          </a:p>
          <a:p>
            <a:pPr marL="0" indent="0">
              <a:buNone/>
              <a:defRPr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Köszönjük a figyelmet!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Tartalom helye 4" descr="Ko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Főbb témák, részfejezetek 1.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55365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világ</a:t>
            </a:r>
            <a:r>
              <a:rPr lang="en-US" dirty="0" smtClean="0"/>
              <a:t> </a:t>
            </a:r>
            <a:r>
              <a:rPr lang="en-US" dirty="0" err="1" smtClean="0"/>
              <a:t>nyelvei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nyelvek</a:t>
            </a:r>
            <a:r>
              <a:rPr lang="en-US" dirty="0" smtClean="0"/>
              <a:t> </a:t>
            </a:r>
            <a:r>
              <a:rPr lang="en-US" dirty="0" err="1" smtClean="0"/>
              <a:t>típusai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nyelvek</a:t>
            </a:r>
            <a:r>
              <a:rPr lang="en-US" dirty="0" smtClean="0"/>
              <a:t> </a:t>
            </a:r>
            <a:r>
              <a:rPr lang="en-US" dirty="0" err="1" smtClean="0"/>
              <a:t>csoportosítása</a:t>
            </a:r>
            <a:r>
              <a:rPr lang="en-US" dirty="0" smtClean="0"/>
              <a:t> </a:t>
            </a:r>
            <a:r>
              <a:rPr lang="hu-HU" dirty="0" smtClean="0"/>
              <a:t>é</a:t>
            </a:r>
            <a:r>
              <a:rPr lang="en-US" dirty="0" smtClean="0"/>
              <a:t>s</a:t>
            </a:r>
            <a:endParaRPr lang="hu-HU" dirty="0" smtClean="0"/>
          </a:p>
          <a:p>
            <a:pPr>
              <a:lnSpc>
                <a:spcPct val="90000"/>
              </a:lnSpc>
              <a:buNone/>
            </a:pPr>
            <a:r>
              <a:rPr lang="en-US" dirty="0" err="1" smtClean="0"/>
              <a:t>összehasonlítása</a:t>
            </a:r>
            <a:r>
              <a:rPr lang="hu-HU" dirty="0" smtClean="0"/>
              <a:t>				   általános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emberi</a:t>
            </a:r>
            <a:r>
              <a:rPr lang="en-US" dirty="0" smtClean="0"/>
              <a:t> </a:t>
            </a:r>
            <a:r>
              <a:rPr lang="en-US" dirty="0" err="1" smtClean="0"/>
              <a:t>nyelv</a:t>
            </a:r>
            <a:r>
              <a:rPr lang="en-US" dirty="0" smtClean="0"/>
              <a:t> </a:t>
            </a:r>
            <a:r>
              <a:rPr lang="en-US" dirty="0" err="1" smtClean="0"/>
              <a:t>kialakulása</a:t>
            </a:r>
            <a:r>
              <a:rPr lang="hu-HU" dirty="0" smtClean="0"/>
              <a:t>		   tudás a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emberi</a:t>
            </a:r>
            <a:r>
              <a:rPr lang="en-US" dirty="0" smtClean="0"/>
              <a:t> </a:t>
            </a:r>
            <a:r>
              <a:rPr lang="en-US" dirty="0" err="1" smtClean="0"/>
              <a:t>beszéd</a:t>
            </a:r>
            <a:r>
              <a:rPr lang="en-US" dirty="0" smtClean="0"/>
              <a:t> </a:t>
            </a:r>
            <a:r>
              <a:rPr lang="en-US" dirty="0" err="1" smtClean="0"/>
              <a:t>kialakulása</a:t>
            </a:r>
            <a:r>
              <a:rPr lang="hu-HU" dirty="0" smtClean="0"/>
              <a:t>   	   nyelvekről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Nyelvcsaládok</a:t>
            </a:r>
            <a:endParaRPr lang="en-US" dirty="0" smtClean="0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5868988" y="1844824"/>
            <a:ext cx="503237" cy="3600450"/>
          </a:xfrm>
          <a:prstGeom prst="rightBrace">
            <a:avLst>
              <a:gd name="adj1" fmla="val 6439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Főbb témák, részfejezetek 2.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999381"/>
            <a:ext cx="871296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nyelvrokonság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néprokonság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nyelvrokonság</a:t>
            </a:r>
            <a:r>
              <a:rPr lang="en-US" dirty="0" smtClean="0"/>
              <a:t> </a:t>
            </a:r>
            <a:r>
              <a:rPr lang="en-US" dirty="0" err="1" smtClean="0"/>
              <a:t>bizonyítékai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tudománytalan</a:t>
            </a:r>
            <a:r>
              <a:rPr lang="en-US" dirty="0" smtClean="0"/>
              <a:t> </a:t>
            </a:r>
            <a:r>
              <a:rPr lang="en-US" dirty="0" err="1" smtClean="0"/>
              <a:t>nyelvrokonítás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uráli</a:t>
            </a:r>
            <a:r>
              <a:rPr lang="en-US" dirty="0" smtClean="0"/>
              <a:t> </a:t>
            </a:r>
            <a:r>
              <a:rPr lang="en-US" dirty="0" err="1" smtClean="0"/>
              <a:t>nyelvcsalád</a:t>
            </a:r>
            <a:r>
              <a:rPr lang="hu-HU" dirty="0" smtClean="0"/>
              <a:t>			     nyelv-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uráli</a:t>
            </a:r>
            <a:r>
              <a:rPr lang="en-US" dirty="0" smtClean="0"/>
              <a:t> </a:t>
            </a:r>
            <a:r>
              <a:rPr lang="en-US" dirty="0" err="1" smtClean="0"/>
              <a:t>nyelvcsalád</a:t>
            </a:r>
            <a:r>
              <a:rPr lang="en-US" dirty="0" smtClean="0"/>
              <a:t> </a:t>
            </a:r>
            <a:r>
              <a:rPr lang="en-US" dirty="0" err="1" smtClean="0"/>
              <a:t>ábrázolásai</a:t>
            </a:r>
            <a:r>
              <a:rPr lang="hu-HU" dirty="0" smtClean="0"/>
              <a:t>	   rokonság</a:t>
            </a:r>
          </a:p>
          <a:p>
            <a:pPr>
              <a:lnSpc>
                <a:spcPct val="90000"/>
              </a:lnSpc>
              <a:buNone/>
            </a:pPr>
            <a:r>
              <a:rPr lang="hu-HU" dirty="0" smtClean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családfák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uráli</a:t>
            </a:r>
            <a:r>
              <a:rPr lang="en-US" dirty="0" smtClean="0"/>
              <a:t> </a:t>
            </a:r>
            <a:r>
              <a:rPr lang="en-US" dirty="0" err="1" smtClean="0"/>
              <a:t>őshaza</a:t>
            </a:r>
            <a:endParaRPr lang="en-US" dirty="0" smtClean="0"/>
          </a:p>
          <a:p>
            <a:endParaRPr lang="hu-HU" dirty="0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>
            <a:off x="6443663" y="1988840"/>
            <a:ext cx="504825" cy="3887787"/>
          </a:xfrm>
          <a:prstGeom prst="rightBrace">
            <a:avLst>
              <a:gd name="adj1" fmla="val 7366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Főbb témák, részfejezetek 3.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27373"/>
            <a:ext cx="8892480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a</a:t>
            </a:r>
            <a:r>
              <a:rPr lang="en-US" dirty="0" smtClean="0"/>
              <a:t>z </a:t>
            </a:r>
            <a:r>
              <a:rPr lang="en-US" dirty="0" err="1" smtClean="0"/>
              <a:t>uráli</a:t>
            </a:r>
            <a:r>
              <a:rPr lang="en-US" dirty="0" smtClean="0"/>
              <a:t> </a:t>
            </a:r>
            <a:r>
              <a:rPr lang="en-US" dirty="0" err="1" smtClean="0"/>
              <a:t>népek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lakhelye</a:t>
            </a:r>
            <a:endParaRPr lang="en-US" dirty="0" smtClean="0"/>
          </a:p>
          <a:p>
            <a:r>
              <a:rPr lang="hu-HU" dirty="0" smtClean="0"/>
              <a:t>l</a:t>
            </a:r>
            <a:r>
              <a:rPr lang="en-US" dirty="0" err="1" smtClean="0"/>
              <a:t>élekszáma</a:t>
            </a:r>
            <a:r>
              <a:rPr lang="hu-HU" dirty="0" smtClean="0"/>
              <a:t> és </a:t>
            </a:r>
            <a:r>
              <a:rPr lang="en-US" dirty="0" err="1" smtClean="0"/>
              <a:t>nyelv</a:t>
            </a:r>
            <a:r>
              <a:rPr lang="hu-HU" dirty="0" smtClean="0"/>
              <a:t>e</a:t>
            </a:r>
            <a:endParaRPr lang="en-US" dirty="0" smtClean="0"/>
          </a:p>
          <a:p>
            <a:r>
              <a:rPr lang="en-US" dirty="0" err="1" smtClean="0"/>
              <a:t>életmódja</a:t>
            </a:r>
            <a:r>
              <a:rPr lang="hu-HU" dirty="0" smtClean="0"/>
              <a:t>					 egyéb, nem</a:t>
            </a:r>
            <a:endParaRPr lang="en-US" dirty="0" smtClean="0"/>
          </a:p>
          <a:p>
            <a:r>
              <a:rPr lang="hu-HU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társtudományok</a:t>
            </a:r>
            <a:r>
              <a:rPr lang="en-US" dirty="0" smtClean="0"/>
              <a:t> </a:t>
            </a:r>
            <a:r>
              <a:rPr lang="hu-HU" dirty="0" smtClean="0"/>
              <a:t>eredményei	 nyelvészeti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régészet</a:t>
            </a:r>
            <a:r>
              <a:rPr lang="en-US" dirty="0" smtClean="0"/>
              <a:t>, </a:t>
            </a:r>
            <a:r>
              <a:rPr lang="en-US" dirty="0" err="1" smtClean="0"/>
              <a:t>néprajz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antropológia</a:t>
            </a:r>
            <a:r>
              <a:rPr lang="en-US" dirty="0" smtClean="0"/>
              <a:t>)</a:t>
            </a:r>
            <a:r>
              <a:rPr lang="hu-HU" dirty="0" smtClean="0"/>
              <a:t>   	 tananyag</a:t>
            </a:r>
            <a:endParaRPr lang="en-US" dirty="0" smtClean="0"/>
          </a:p>
          <a:p>
            <a:r>
              <a:rPr lang="hu-HU" dirty="0" smtClean="0"/>
              <a:t>k</a:t>
            </a:r>
            <a:r>
              <a:rPr lang="en-US" dirty="0" err="1" smtClean="0"/>
              <a:t>utatástörténet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>
            <a:off x="5796955" y="1916336"/>
            <a:ext cx="503237" cy="3744912"/>
          </a:xfrm>
          <a:prstGeom prst="rightBrace">
            <a:avLst>
              <a:gd name="adj1" fmla="val 7514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Elvi hibák 1.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060914550_0002.tif"/>
          <p:cNvPicPr>
            <a:picLocks noGrp="1"/>
          </p:cNvPicPr>
          <p:nvPr>
            <p:ph idx="1"/>
          </p:nvPr>
        </p:nvPicPr>
        <p:blipFill>
          <a:blip r:embed="rId2" cstate="print"/>
          <a:srcRect l="6741" t="14623" r="53216" b="74632"/>
          <a:stretch>
            <a:fillRect/>
          </a:stretch>
        </p:blipFill>
        <p:spPr>
          <a:xfrm>
            <a:off x="741979" y="2708920"/>
            <a:ext cx="7595839" cy="2160240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Elvi hibák 2.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060914550_0004.tif"/>
          <p:cNvPicPr>
            <a:picLocks noGrp="1"/>
          </p:cNvPicPr>
          <p:nvPr>
            <p:ph idx="1"/>
          </p:nvPr>
        </p:nvPicPr>
        <p:blipFill>
          <a:blip r:embed="rId2" cstate="print"/>
          <a:srcRect l="54568" t="9404" r="4137" b="65086"/>
          <a:stretch>
            <a:fillRect/>
          </a:stretch>
        </p:blipFill>
        <p:spPr>
          <a:xfrm>
            <a:off x="755576" y="1556792"/>
            <a:ext cx="7632847" cy="4536504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Elvi hibák 3.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SKMBT_22311060914550_0011.tif"/>
          <p:cNvPicPr>
            <a:picLocks noGrp="1"/>
          </p:cNvPicPr>
          <p:nvPr>
            <p:ph idx="1"/>
          </p:nvPr>
        </p:nvPicPr>
        <p:blipFill>
          <a:blip r:embed="rId2" cstate="print"/>
          <a:srcRect l="55969" t="62917" r="6051" b="22563"/>
          <a:stretch>
            <a:fillRect/>
          </a:stretch>
        </p:blipFill>
        <p:spPr>
          <a:xfrm>
            <a:off x="457200" y="2636912"/>
            <a:ext cx="8147248" cy="2808312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Szombathely, 2011. 11.10.</a:t>
            </a:r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ka">
  <a:themeElements>
    <a:clrScheme name="Urbánus">
      <a:dk1>
        <a:sysClr val="windowText" lastClr="000000"/>
      </a:dk1>
      <a:lt1>
        <a:sysClr val="window" lastClr="ACA899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ACA8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541</TotalTime>
  <Words>492</Words>
  <Application>Microsoft Office PowerPoint</Application>
  <PresentationFormat>Diavetítés a képernyőre (4:3 oldalarány)</PresentationFormat>
  <Paragraphs>120</Paragraphs>
  <Slides>32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Technika</vt:lpstr>
      <vt:lpstr>Javaslatok a  nyelvrokonság  oktatásához</vt:lpstr>
      <vt:lpstr>Felmerülő kérdések</vt:lpstr>
      <vt:lpstr>Oktatás</vt:lpstr>
      <vt:lpstr>Főbb témák, részfejezetek 1.</vt:lpstr>
      <vt:lpstr>Főbb témák, részfejezetek 2.</vt:lpstr>
      <vt:lpstr>Főbb témák, részfejezetek 3.</vt:lpstr>
      <vt:lpstr>Elvi hibák 1.</vt:lpstr>
      <vt:lpstr>Elvi hibák 2.</vt:lpstr>
      <vt:lpstr>Elvi hibák 3.</vt:lpstr>
      <vt:lpstr>Elvi hibák 4.</vt:lpstr>
      <vt:lpstr>… ellenpélda</vt:lpstr>
      <vt:lpstr>Tárgyi tévedések </vt:lpstr>
      <vt:lpstr>Hangmegfelelések bemutatása</vt:lpstr>
      <vt:lpstr>Homályos definíciók 1.   ?alapnyelv -- leánynyelv?</vt:lpstr>
      <vt:lpstr>Homályos definíciók 2.  …egyeztetendő nyelvek közt?</vt:lpstr>
      <vt:lpstr>Hangmegfelelések 1.       …kevés</vt:lpstr>
      <vt:lpstr>Hangmegfelelések 2.   …viszonylag sok példa!</vt:lpstr>
      <vt:lpstr>Hangmegfelelések 3.     …félrevezető</vt:lpstr>
      <vt:lpstr>Hangváltozások</vt:lpstr>
      <vt:lpstr>Családfák evolúciója 1.</vt:lpstr>
      <vt:lpstr>Családfák evolúciója 2.</vt:lpstr>
      <vt:lpstr>Családfák evolúciója 3.</vt:lpstr>
      <vt:lpstr>Családfák evolúciója 4.</vt:lpstr>
      <vt:lpstr>Módszertani hibák: szabályos hangmegfelelések?</vt:lpstr>
      <vt:lpstr>Vö:</vt:lpstr>
      <vt:lpstr>Rossz feladatok</vt:lpstr>
      <vt:lpstr>Felesleges és pontatlan információk</vt:lpstr>
      <vt:lpstr>Mit sugall?</vt:lpstr>
      <vt:lpstr>A tananyag</vt:lpstr>
      <vt:lpstr>Min lenne  érdemes változtatni  az  oktatásban? &amp; Feladatok </vt:lpstr>
      <vt:lpstr>Hogyan?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MTA</dc:creator>
  <cp:lastModifiedBy>MTA</cp:lastModifiedBy>
  <cp:revision>51</cp:revision>
  <dcterms:created xsi:type="dcterms:W3CDTF">2011-11-09T11:58:17Z</dcterms:created>
  <dcterms:modified xsi:type="dcterms:W3CDTF">2012-11-08T13:29:22Z</dcterms:modified>
</cp:coreProperties>
</file>