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handoutMasterIdLst>
    <p:handoutMasterId r:id="rId46"/>
  </p:handoutMasterIdLst>
  <p:sldIdLst>
    <p:sldId id="288" r:id="rId2"/>
    <p:sldId id="296" r:id="rId3"/>
    <p:sldId id="289" r:id="rId4"/>
    <p:sldId id="297" r:id="rId5"/>
    <p:sldId id="290" r:id="rId6"/>
    <p:sldId id="294" r:id="rId7"/>
    <p:sldId id="291" r:id="rId8"/>
    <p:sldId id="292" r:id="rId9"/>
    <p:sldId id="293" r:id="rId10"/>
    <p:sldId id="263" r:id="rId11"/>
    <p:sldId id="299" r:id="rId12"/>
    <p:sldId id="298" r:id="rId13"/>
    <p:sldId id="257" r:id="rId14"/>
    <p:sldId id="258" r:id="rId15"/>
    <p:sldId id="259" r:id="rId16"/>
    <p:sldId id="260" r:id="rId17"/>
    <p:sldId id="300" r:id="rId18"/>
    <p:sldId id="261" r:id="rId19"/>
    <p:sldId id="264" r:id="rId20"/>
    <p:sldId id="266" r:id="rId21"/>
    <p:sldId id="265" r:id="rId22"/>
    <p:sldId id="267" r:id="rId23"/>
    <p:sldId id="268" r:id="rId24"/>
    <p:sldId id="270" r:id="rId25"/>
    <p:sldId id="271" r:id="rId26"/>
    <p:sldId id="272" r:id="rId27"/>
    <p:sldId id="269" r:id="rId28"/>
    <p:sldId id="274" r:id="rId29"/>
    <p:sldId id="275" r:id="rId30"/>
    <p:sldId id="276" r:id="rId31"/>
    <p:sldId id="277" r:id="rId32"/>
    <p:sldId id="279" r:id="rId33"/>
    <p:sldId id="278" r:id="rId34"/>
    <p:sldId id="280" r:id="rId35"/>
    <p:sldId id="282" r:id="rId36"/>
    <p:sldId id="283" r:id="rId37"/>
    <p:sldId id="284" r:id="rId38"/>
    <p:sldId id="285" r:id="rId39"/>
    <p:sldId id="286" r:id="rId40"/>
    <p:sldId id="287" r:id="rId41"/>
    <p:sldId id="295" r:id="rId42"/>
    <p:sldId id="301" r:id="rId43"/>
    <p:sldId id="302" r:id="rId44"/>
  </p:sldIdLst>
  <p:sldSz cx="9144000" cy="6858000" type="screen4x3"/>
  <p:notesSz cx="6815138" cy="99441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tslang\Dropbox\evidentsiaalsus\evidentsiaalsuse%20materjali%20mahud%2020061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tslang\Dropbox\evidentsiaalsus\evidentsiaalsuse%20materjali%20mahud%20200617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tslang\Dropbox\evidentsiaalsus\evidentsiaalsuse%20materjali%20mahud%202006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tslang\Dropbox\evidentsiaalsus\evidentsiaalsuse%20materjali%20mahud%20200617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tslang\Dropbox\evidentsiaalsus\evidentsiaalsuse%20materjali%20mahud%20200617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tslang\Dropbox\evidentsiaalsus\evidentsiaalsuse%20materjali%20mahud%20200617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tslang\Dropbox\evidentsiaalsus\evidentsiaalsuse%20materjali%20mahud%20200617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tslang\Dropbox\evidentsiaalsus\evidentsiaalsuse%20materjali%20mahud%20200617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tslang\Dropbox\evidentsiaalsus\evidentsiaalsuse%20materjali%20mahud%20200617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tslang\Dropbox\evidentsiaalsus\evidentsiaalsuse%20materjali%20mahud%20200617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Sheet1!$H$82</c:f>
              <c:strCache>
                <c:ptCount val="1"/>
                <c:pt idx="0">
                  <c:v>Quotative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Sheet1!$I$81:$L$81</c:f>
              <c:strCache>
                <c:ptCount val="4"/>
                <c:pt idx="0">
                  <c:v>FICT</c:v>
                </c:pt>
                <c:pt idx="1">
                  <c:v>NEWS</c:v>
                </c:pt>
                <c:pt idx="2">
                  <c:v>THES</c:v>
                </c:pt>
                <c:pt idx="3">
                  <c:v>COMM</c:v>
                </c:pt>
              </c:strCache>
            </c:strRef>
          </c:cat>
          <c:val>
            <c:numRef>
              <c:f>Sheet1!$I$82:$L$82</c:f>
              <c:numCache>
                <c:formatCode>0.0</c:formatCode>
                <c:ptCount val="4"/>
                <c:pt idx="0">
                  <c:v>54.895982142857157</c:v>
                </c:pt>
                <c:pt idx="1">
                  <c:v>14.70418604651163</c:v>
                </c:pt>
                <c:pt idx="2">
                  <c:v>13.703369565217391</c:v>
                </c:pt>
                <c:pt idx="3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3D-435E-B7D1-53569EFC77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629632"/>
        <c:axId val="88631168"/>
      </c:barChart>
      <c:catAx>
        <c:axId val="88629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631168"/>
        <c:crosses val="autoZero"/>
        <c:auto val="1"/>
        <c:lblAlgn val="ctr"/>
        <c:lblOffset val="100"/>
        <c:noMultiLvlLbl val="0"/>
      </c:catAx>
      <c:valAx>
        <c:axId val="8863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629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75240594925634"/>
          <c:y val="5.1400554097404488E-2"/>
          <c:w val="0.62752559055118173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Sheet1!$H$34</c:f>
              <c:strCache>
                <c:ptCount val="1"/>
                <c:pt idx="0">
                  <c:v>Quotative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Sheet1!$I$31:$L$33</c:f>
              <c:strCache>
                <c:ptCount val="4"/>
                <c:pt idx="0">
                  <c:v>FICT</c:v>
                </c:pt>
                <c:pt idx="1">
                  <c:v>NEWS</c:v>
                </c:pt>
                <c:pt idx="2">
                  <c:v>THES</c:v>
                </c:pt>
                <c:pt idx="3">
                  <c:v>COMM</c:v>
                </c:pt>
              </c:strCache>
            </c:strRef>
          </c:cat>
          <c:val>
            <c:numRef>
              <c:f>Sheet1!$I$34:$L$34</c:f>
              <c:numCache>
                <c:formatCode>0.0</c:formatCode>
                <c:ptCount val="4"/>
                <c:pt idx="0">
                  <c:v>54.895982142857157</c:v>
                </c:pt>
                <c:pt idx="1">
                  <c:v>14.70418604651163</c:v>
                </c:pt>
                <c:pt idx="2">
                  <c:v>13.703369565217391</c:v>
                </c:pt>
                <c:pt idx="3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80-4B43-8899-89889A796F40}"/>
            </c:ext>
          </c:extLst>
        </c:ser>
        <c:ser>
          <c:idx val="1"/>
          <c:order val="1"/>
          <c:tx>
            <c:strRef>
              <c:f>Sheet1!$H$35</c:f>
              <c:strCache>
                <c:ptCount val="1"/>
                <c:pt idx="0">
                  <c:v>pidama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Sheet1!$I$31:$L$33</c:f>
              <c:strCache>
                <c:ptCount val="4"/>
                <c:pt idx="0">
                  <c:v>FICT</c:v>
                </c:pt>
                <c:pt idx="1">
                  <c:v>NEWS</c:v>
                </c:pt>
                <c:pt idx="2">
                  <c:v>THES</c:v>
                </c:pt>
                <c:pt idx="3">
                  <c:v>COMM</c:v>
                </c:pt>
              </c:strCache>
            </c:strRef>
          </c:cat>
          <c:val>
            <c:numRef>
              <c:f>Sheet1!$I$35:$L$35</c:f>
              <c:numCache>
                <c:formatCode>0.0</c:formatCode>
                <c:ptCount val="4"/>
                <c:pt idx="0">
                  <c:v>3.3235714285714302</c:v>
                </c:pt>
                <c:pt idx="1">
                  <c:v>2.9395348837209312</c:v>
                </c:pt>
                <c:pt idx="2">
                  <c:v>0.46521739130434803</c:v>
                </c:pt>
                <c:pt idx="3">
                  <c:v>6.05526315789474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80-4B43-8899-89889A796F40}"/>
            </c:ext>
          </c:extLst>
        </c:ser>
        <c:ser>
          <c:idx val="2"/>
          <c:order val="2"/>
          <c:tx>
            <c:strRef>
              <c:f>Sheet1!$H$36</c:f>
              <c:strCache>
                <c:ptCount val="1"/>
                <c:pt idx="0">
                  <c:v>Participle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Sheet1!$I$31:$L$33</c:f>
              <c:strCache>
                <c:ptCount val="4"/>
                <c:pt idx="0">
                  <c:v>FICT</c:v>
                </c:pt>
                <c:pt idx="1">
                  <c:v>NEWS</c:v>
                </c:pt>
                <c:pt idx="2">
                  <c:v>THES</c:v>
                </c:pt>
                <c:pt idx="3">
                  <c:v>COMM</c:v>
                </c:pt>
              </c:strCache>
            </c:strRef>
          </c:cat>
          <c:val>
            <c:numRef>
              <c:f>Sheet1!$I$36:$L$36</c:f>
              <c:numCache>
                <c:formatCode>0.0</c:formatCode>
                <c:ptCount val="4"/>
                <c:pt idx="0">
                  <c:v>103.54196428571437</c:v>
                </c:pt>
                <c:pt idx="1">
                  <c:v>27.75779069767443</c:v>
                </c:pt>
                <c:pt idx="2">
                  <c:v>0</c:v>
                </c:pt>
                <c:pt idx="3">
                  <c:v>0.59763157894736807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80-4B43-8899-89889A796F40}"/>
            </c:ext>
          </c:extLst>
        </c:ser>
        <c:ser>
          <c:idx val="3"/>
          <c:order val="3"/>
          <c:tx>
            <c:strRef>
              <c:f>Sheet1!$H$37</c:f>
              <c:strCache>
                <c:ptCount val="1"/>
                <c:pt idx="0">
                  <c:v>PP sõnul, väitel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Sheet1!$I$31:$L$33</c:f>
              <c:strCache>
                <c:ptCount val="4"/>
                <c:pt idx="0">
                  <c:v>FICT</c:v>
                </c:pt>
                <c:pt idx="1">
                  <c:v>NEWS</c:v>
                </c:pt>
                <c:pt idx="2">
                  <c:v>THES</c:v>
                </c:pt>
                <c:pt idx="3">
                  <c:v>COMM</c:v>
                </c:pt>
              </c:strCache>
            </c:strRef>
          </c:cat>
          <c:val>
            <c:numRef>
              <c:f>Sheet1!$I$37:$L$37</c:f>
              <c:numCache>
                <c:formatCode>0.0</c:formatCode>
                <c:ptCount val="4"/>
                <c:pt idx="0">
                  <c:v>0.17857142857142874</c:v>
                </c:pt>
                <c:pt idx="1">
                  <c:v>8.2325581395348788</c:v>
                </c:pt>
                <c:pt idx="2">
                  <c:v>0.52173913043478304</c:v>
                </c:pt>
                <c:pt idx="3">
                  <c:v>1.3157894736842106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580-4B43-8899-89889A796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105856"/>
        <c:axId val="124107392"/>
      </c:barChart>
      <c:catAx>
        <c:axId val="1241058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107392"/>
        <c:crosses val="autoZero"/>
        <c:auto val="1"/>
        <c:lblAlgn val="ctr"/>
        <c:lblOffset val="100"/>
        <c:noMultiLvlLbl val="0"/>
      </c:catAx>
      <c:valAx>
        <c:axId val="124107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105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Sheet1!$H$86</c:f>
              <c:strCache>
                <c:ptCount val="1"/>
                <c:pt idx="0">
                  <c:v>pidama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Sheet1!$I$85:$L$85</c:f>
              <c:strCache>
                <c:ptCount val="4"/>
                <c:pt idx="0">
                  <c:v>FICT</c:v>
                </c:pt>
                <c:pt idx="1">
                  <c:v>NEWS</c:v>
                </c:pt>
                <c:pt idx="2">
                  <c:v>THES</c:v>
                </c:pt>
                <c:pt idx="3">
                  <c:v>COMM</c:v>
                </c:pt>
              </c:strCache>
            </c:strRef>
          </c:cat>
          <c:val>
            <c:numRef>
              <c:f>Sheet1!$I$86:$L$86</c:f>
              <c:numCache>
                <c:formatCode>0.0</c:formatCode>
                <c:ptCount val="4"/>
                <c:pt idx="0">
                  <c:v>3.3235714285714302</c:v>
                </c:pt>
                <c:pt idx="1">
                  <c:v>2.9395348837209312</c:v>
                </c:pt>
                <c:pt idx="2">
                  <c:v>0.46521739130434803</c:v>
                </c:pt>
                <c:pt idx="3">
                  <c:v>6.05526315789474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6B-4251-B1FC-FA380487D5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660224"/>
        <c:axId val="123133952"/>
      </c:barChart>
      <c:catAx>
        <c:axId val="88660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133952"/>
        <c:crosses val="autoZero"/>
        <c:auto val="1"/>
        <c:lblAlgn val="ctr"/>
        <c:lblOffset val="100"/>
        <c:noMultiLvlLbl val="0"/>
      </c:catAx>
      <c:valAx>
        <c:axId val="123133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660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76629855643044675"/>
          <c:y val="9.259259259259269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Sheet1!$H$90</c:f>
              <c:strCache>
                <c:ptCount val="1"/>
                <c:pt idx="0">
                  <c:v>Participle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Sheet1!$I$89:$L$89</c:f>
              <c:strCache>
                <c:ptCount val="4"/>
                <c:pt idx="0">
                  <c:v>FICT</c:v>
                </c:pt>
                <c:pt idx="1">
                  <c:v>NEWS</c:v>
                </c:pt>
                <c:pt idx="2">
                  <c:v>THES</c:v>
                </c:pt>
                <c:pt idx="3">
                  <c:v>COMM</c:v>
                </c:pt>
              </c:strCache>
            </c:strRef>
          </c:cat>
          <c:val>
            <c:numRef>
              <c:f>Sheet1!$I$90:$L$90</c:f>
              <c:numCache>
                <c:formatCode>0.0</c:formatCode>
                <c:ptCount val="4"/>
                <c:pt idx="0">
                  <c:v>103.54196428571437</c:v>
                </c:pt>
                <c:pt idx="1">
                  <c:v>27.75779069767443</c:v>
                </c:pt>
                <c:pt idx="2">
                  <c:v>0</c:v>
                </c:pt>
                <c:pt idx="3">
                  <c:v>0.59763157894736807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35-4173-BF00-F77535681C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195776"/>
        <c:axId val="123197312"/>
      </c:barChart>
      <c:catAx>
        <c:axId val="123195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197312"/>
        <c:crosses val="autoZero"/>
        <c:auto val="1"/>
        <c:lblAlgn val="ctr"/>
        <c:lblOffset val="100"/>
        <c:noMultiLvlLbl val="0"/>
      </c:catAx>
      <c:valAx>
        <c:axId val="123197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195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Sheet1!$H$94</c:f>
              <c:strCache>
                <c:ptCount val="1"/>
                <c:pt idx="0">
                  <c:v>PP sõnul, väitel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Sheet1!$I$93:$L$93</c:f>
              <c:strCache>
                <c:ptCount val="4"/>
                <c:pt idx="0">
                  <c:v>FICT</c:v>
                </c:pt>
                <c:pt idx="1">
                  <c:v>NEWS</c:v>
                </c:pt>
                <c:pt idx="2">
                  <c:v>THES</c:v>
                </c:pt>
                <c:pt idx="3">
                  <c:v>COMM</c:v>
                </c:pt>
              </c:strCache>
            </c:strRef>
          </c:cat>
          <c:val>
            <c:numRef>
              <c:f>Sheet1!$I$94:$L$94</c:f>
              <c:numCache>
                <c:formatCode>0.0</c:formatCode>
                <c:ptCount val="4"/>
                <c:pt idx="0">
                  <c:v>0.17857142857142874</c:v>
                </c:pt>
                <c:pt idx="1">
                  <c:v>8.2325581395348788</c:v>
                </c:pt>
                <c:pt idx="2">
                  <c:v>0.52173913043478304</c:v>
                </c:pt>
                <c:pt idx="3">
                  <c:v>1.3157894736842106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9B-42F5-BFD0-7A7292C6D9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939072"/>
        <c:axId val="123940864"/>
      </c:barChart>
      <c:catAx>
        <c:axId val="123939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940864"/>
        <c:crosses val="autoZero"/>
        <c:auto val="1"/>
        <c:lblAlgn val="ctr"/>
        <c:lblOffset val="100"/>
        <c:noMultiLvlLbl val="0"/>
      </c:catAx>
      <c:valAx>
        <c:axId val="123940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939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Sheet1!$H$98</c:f>
              <c:strCache>
                <c:ptCount val="1"/>
                <c:pt idx="0">
                  <c:v>All 4 devices)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Sheet1!$I$97:$L$97</c:f>
              <c:strCache>
                <c:ptCount val="4"/>
                <c:pt idx="0">
                  <c:v>FICT</c:v>
                </c:pt>
                <c:pt idx="1">
                  <c:v>NEWS</c:v>
                </c:pt>
                <c:pt idx="2">
                  <c:v>THES</c:v>
                </c:pt>
                <c:pt idx="3">
                  <c:v>COMM</c:v>
                </c:pt>
              </c:strCache>
            </c:strRef>
          </c:cat>
          <c:val>
            <c:numRef>
              <c:f>Sheet1!$I$98:$L$98</c:f>
              <c:numCache>
                <c:formatCode>0.0</c:formatCode>
                <c:ptCount val="4"/>
                <c:pt idx="0">
                  <c:v>161.94008928571427</c:v>
                </c:pt>
                <c:pt idx="1">
                  <c:v>53.634069767441851</c:v>
                </c:pt>
                <c:pt idx="2">
                  <c:v>14.690326086956517</c:v>
                </c:pt>
                <c:pt idx="3">
                  <c:v>20.568684210526293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71-4E93-A8BF-FBAA42CA12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969920"/>
        <c:axId val="123971456"/>
      </c:barChart>
      <c:catAx>
        <c:axId val="123969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971456"/>
        <c:crosses val="autoZero"/>
        <c:auto val="1"/>
        <c:lblAlgn val="ctr"/>
        <c:lblOffset val="100"/>
        <c:noMultiLvlLbl val="0"/>
      </c:catAx>
      <c:valAx>
        <c:axId val="123971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969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560433070866142"/>
          <c:y val="0.18043999708369798"/>
          <c:w val="0.45284711286089241"/>
          <c:h val="0.75474518810148783"/>
        </c:manualLayout>
      </c:layout>
      <c:pieChart>
        <c:varyColors val="1"/>
        <c:ser>
          <c:idx val="0"/>
          <c:order val="0"/>
          <c:tx>
            <c:strRef>
              <c:f>Sheet1!$I$42</c:f>
              <c:strCache>
                <c:ptCount val="1"/>
                <c:pt idx="0">
                  <c:v>FICT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</c:dPt>
          <c:cat>
            <c:strRef>
              <c:f>Sheet1!$H$43:$H$46</c:f>
              <c:strCache>
                <c:ptCount val="4"/>
                <c:pt idx="0">
                  <c:v>Quotative</c:v>
                </c:pt>
                <c:pt idx="1">
                  <c:v>pidama </c:v>
                </c:pt>
                <c:pt idx="2">
                  <c:v>Participle</c:v>
                </c:pt>
                <c:pt idx="3">
                  <c:v>PP sõnul, väitel</c:v>
                </c:pt>
              </c:strCache>
            </c:strRef>
          </c:cat>
          <c:val>
            <c:numRef>
              <c:f>Sheet1!$I$43:$I$46</c:f>
              <c:numCache>
                <c:formatCode>0.0</c:formatCode>
                <c:ptCount val="4"/>
                <c:pt idx="0">
                  <c:v>54.895982142857157</c:v>
                </c:pt>
                <c:pt idx="1">
                  <c:v>3.3235714285714302</c:v>
                </c:pt>
                <c:pt idx="2">
                  <c:v>103.54196428571437</c:v>
                </c:pt>
                <c:pt idx="3">
                  <c:v>0.17857142857142874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1E-4DF2-BACB-8580F0A8A5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Sheet1!$I$49</c:f>
              <c:strCache>
                <c:ptCount val="1"/>
                <c:pt idx="0">
                  <c:v>NEWS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</c:dPt>
          <c:cat>
            <c:strRef>
              <c:f>Sheet1!$H$50:$H$53</c:f>
              <c:strCache>
                <c:ptCount val="4"/>
                <c:pt idx="0">
                  <c:v>Quotative</c:v>
                </c:pt>
                <c:pt idx="1">
                  <c:v>pidama </c:v>
                </c:pt>
                <c:pt idx="2">
                  <c:v>Participle</c:v>
                </c:pt>
                <c:pt idx="3">
                  <c:v>PP sõnul, väitel</c:v>
                </c:pt>
              </c:strCache>
            </c:strRef>
          </c:cat>
          <c:val>
            <c:numRef>
              <c:f>Sheet1!$I$50:$I$53</c:f>
              <c:numCache>
                <c:formatCode>0.0</c:formatCode>
                <c:ptCount val="4"/>
                <c:pt idx="0">
                  <c:v>14.70418604651163</c:v>
                </c:pt>
                <c:pt idx="1">
                  <c:v>2.9395348837209312</c:v>
                </c:pt>
                <c:pt idx="2">
                  <c:v>27.75779069767443</c:v>
                </c:pt>
                <c:pt idx="3">
                  <c:v>8.2325581395348788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B6-455C-98C2-FBD13598D0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Sheet1!$I$56</c:f>
              <c:strCache>
                <c:ptCount val="1"/>
                <c:pt idx="0">
                  <c:v>THES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</c:dPt>
          <c:cat>
            <c:strRef>
              <c:f>Sheet1!$H$57:$H$60</c:f>
              <c:strCache>
                <c:ptCount val="4"/>
                <c:pt idx="0">
                  <c:v>Quotative</c:v>
                </c:pt>
                <c:pt idx="1">
                  <c:v>pidama </c:v>
                </c:pt>
                <c:pt idx="2">
                  <c:v>Participle</c:v>
                </c:pt>
                <c:pt idx="3">
                  <c:v>PP sõnul, väitel</c:v>
                </c:pt>
              </c:strCache>
            </c:strRef>
          </c:cat>
          <c:val>
            <c:numRef>
              <c:f>Sheet1!$I$57:$I$60</c:f>
              <c:numCache>
                <c:formatCode>0.0</c:formatCode>
                <c:ptCount val="4"/>
                <c:pt idx="0">
                  <c:v>13.703369565217391</c:v>
                </c:pt>
                <c:pt idx="1">
                  <c:v>0.46521739130434803</c:v>
                </c:pt>
                <c:pt idx="2">
                  <c:v>0</c:v>
                </c:pt>
                <c:pt idx="3">
                  <c:v>0.52173913043478304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07-48C3-9E2A-207F49B624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Sheet1!$I$63</c:f>
              <c:strCache>
                <c:ptCount val="1"/>
                <c:pt idx="0">
                  <c:v>COMM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</c:dPt>
          <c:cat>
            <c:strRef>
              <c:f>Sheet1!$H$64:$H$67</c:f>
              <c:strCache>
                <c:ptCount val="4"/>
                <c:pt idx="0">
                  <c:v>Quotative</c:v>
                </c:pt>
                <c:pt idx="1">
                  <c:v>pidama </c:v>
                </c:pt>
                <c:pt idx="2">
                  <c:v>Participle</c:v>
                </c:pt>
                <c:pt idx="3">
                  <c:v>PP sõnul, väitel</c:v>
                </c:pt>
              </c:strCache>
            </c:strRef>
          </c:cat>
          <c:val>
            <c:numRef>
              <c:f>Sheet1!$I$64:$I$67</c:f>
              <c:numCache>
                <c:formatCode>0.0</c:formatCode>
                <c:ptCount val="4"/>
                <c:pt idx="0">
                  <c:v>12.6</c:v>
                </c:pt>
                <c:pt idx="1">
                  <c:v>6.05526315789474</c:v>
                </c:pt>
                <c:pt idx="2">
                  <c:v>0.59763157894736807</c:v>
                </c:pt>
                <c:pt idx="3">
                  <c:v>1.3157894736842106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B7-4E57-9DB3-F39D48BA94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7205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0335" y="0"/>
            <a:ext cx="2953226" cy="497205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65740036-6E6A-484C-9453-D82785AD557B}" type="datetimeFigureOut">
              <a:rPr lang="et-EE" smtClean="0"/>
              <a:pPr/>
              <a:t>03.09.2017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5170"/>
            <a:ext cx="2953226" cy="497205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0335" y="9445170"/>
            <a:ext cx="2953226" cy="497205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038DB2EE-E9DB-4EE4-8DCF-6AA706E7C9CF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91655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7205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7205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161FBA2C-803A-4FE5-8B8E-C620FD6171DF}" type="datetimeFigureOut">
              <a:rPr lang="et-EE" smtClean="0"/>
              <a:pPr/>
              <a:t>03.09.2017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42" tIns="45871" rIns="91742" bIns="45871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515" y="4723448"/>
            <a:ext cx="5452110" cy="4474845"/>
          </a:xfrm>
          <a:prstGeom prst="rect">
            <a:avLst/>
          </a:prstGeom>
        </p:spPr>
        <p:txBody>
          <a:bodyPr vert="horz" lIns="91742" tIns="45871" rIns="91742" bIns="4587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170"/>
            <a:ext cx="2953226" cy="497205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0335" y="9445170"/>
            <a:ext cx="2953226" cy="497205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D686F543-1E29-4B2A-A678-E29A8B4117E8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63434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CBC8-B562-4066-A6EE-1559B67B3A6B}" type="datetime1">
              <a:rPr lang="et-EE" smtClean="0"/>
              <a:pPr/>
              <a:t>03.09.2017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‹#›</a:t>
            </a:fld>
            <a:endParaRPr lang="et-EE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9556-3514-4489-9889-1ED3FAFB85CE}" type="datetime1">
              <a:rPr lang="et-EE" smtClean="0"/>
              <a:pPr/>
              <a:t>03.09.2017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A29E-B91A-4F05-ADB1-21D3BB99E6A6}" type="datetime1">
              <a:rPr lang="et-EE" smtClean="0"/>
              <a:pPr/>
              <a:t>03.09.2017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D5E9-477B-4BA5-B207-A27A4F83904A}" type="datetime1">
              <a:rPr lang="et-EE" smtClean="0"/>
              <a:pPr/>
              <a:t>03.09.2017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EBFA-5E98-4156-8FE5-C81653496840}" type="datetime1">
              <a:rPr lang="et-EE" smtClean="0"/>
              <a:pPr/>
              <a:t>03.09.2017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‹#›</a:t>
            </a:fld>
            <a:endParaRPr lang="et-EE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E08FF-30C0-4033-83F1-3122F245ECD8}" type="datetime1">
              <a:rPr lang="et-EE" smtClean="0"/>
              <a:pPr/>
              <a:t>03.09.2017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CC2D-7276-4A6D-A829-11E863FB860D}" type="datetime1">
              <a:rPr lang="et-EE" smtClean="0"/>
              <a:pPr/>
              <a:t>03.09.2017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‹#›</a:t>
            </a:fld>
            <a:endParaRPr lang="et-E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01C5-87C3-4777-B006-6C90B2CFC7FF}" type="datetime1">
              <a:rPr lang="et-EE" smtClean="0"/>
              <a:pPr/>
              <a:t>03.09.2017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7B09-36F8-48AD-9195-38661DDD4574}" type="datetime1">
              <a:rPr lang="et-EE" smtClean="0"/>
              <a:pPr/>
              <a:t>03.09.2017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BE6D-B5BA-462E-BA8A-B75D69412657}" type="datetime1">
              <a:rPr lang="et-EE" smtClean="0"/>
              <a:pPr/>
              <a:t>03.09.2017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‹#›</a:t>
            </a:fld>
            <a:endParaRPr lang="et-E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9C0B-82C2-4702-B678-A4C815136EAD}" type="datetime1">
              <a:rPr lang="et-EE" smtClean="0"/>
              <a:pPr/>
              <a:t>03.09.2017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B0AAB9-8F02-48A7-A1CE-397D8AD4DC89}" type="datetime1">
              <a:rPr lang="et-EE" smtClean="0"/>
              <a:pPr/>
              <a:t>03.09.2017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F6FF4A3-5B2C-41E4-B56C-18D08A6914E8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eleveeb.ee/" TargetMode="External"/><Relationship Id="rId2" Type="http://schemas.openxmlformats.org/officeDocument/2006/relationships/hyperlink" Target="http://www.cl.ut.ee/korpused/segakorpu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1435100"/>
            <a:ext cx="7659407" cy="1998798"/>
          </a:xfrm>
        </p:spPr>
        <p:txBody>
          <a:bodyPr>
            <a:normAutofit fontScale="90000"/>
          </a:bodyPr>
          <a:lstStyle/>
          <a:p>
            <a:r>
              <a:rPr lang="et-EE" b="1" dirty="0" smtClean="0"/>
              <a:t/>
            </a:r>
            <a:br>
              <a:rPr lang="et-EE" b="1" dirty="0" smtClean="0"/>
            </a:br>
            <a:r>
              <a:rPr lang="et-EE" b="1" dirty="0"/>
              <a:t/>
            </a:r>
            <a:br>
              <a:rPr lang="et-EE" b="1" dirty="0"/>
            </a:br>
            <a:r>
              <a:rPr lang="et-EE" b="1" dirty="0" smtClean="0"/>
              <a:t/>
            </a:r>
            <a:br>
              <a:rPr lang="et-EE" b="1" dirty="0" smtClean="0"/>
            </a:br>
            <a:r>
              <a:rPr lang="et-EE" b="1" dirty="0" smtClean="0"/>
              <a:t>V</a:t>
            </a:r>
            <a:r>
              <a:rPr lang="en-US" sz="4500" b="1" dirty="0" err="1"/>
              <a:t>ariation</a:t>
            </a:r>
            <a:r>
              <a:rPr lang="en-US" sz="4500" b="1" dirty="0"/>
              <a:t> </a:t>
            </a:r>
            <a:r>
              <a:rPr lang="en-US" sz="4500" b="1" dirty="0" smtClean="0"/>
              <a:t>in</a:t>
            </a:r>
            <a:r>
              <a:rPr lang="et-EE" sz="4500" b="1" dirty="0" smtClean="0"/>
              <a:t> THE</a:t>
            </a:r>
            <a:r>
              <a:rPr lang="en-US" sz="4500" b="1" dirty="0" smtClean="0"/>
              <a:t> </a:t>
            </a:r>
            <a:r>
              <a:rPr lang="en-US" sz="4500" b="1" dirty="0"/>
              <a:t>expression of </a:t>
            </a:r>
            <a:r>
              <a:rPr lang="en-US" sz="4500" b="1" dirty="0" smtClean="0"/>
              <a:t>re</a:t>
            </a:r>
            <a:r>
              <a:rPr lang="et-EE" sz="4500" b="1" dirty="0" smtClean="0"/>
              <a:t>ported</a:t>
            </a:r>
            <a:r>
              <a:rPr lang="en-US" sz="4500" b="1" dirty="0" smtClean="0"/>
              <a:t> </a:t>
            </a:r>
            <a:r>
              <a:rPr lang="en-US" sz="4500" b="1" dirty="0"/>
              <a:t>evidential </a:t>
            </a:r>
            <a:r>
              <a:rPr lang="et-EE" sz="4500" b="1" dirty="0" smtClean="0"/>
              <a:t/>
            </a:r>
            <a:br>
              <a:rPr lang="et-EE" sz="4500" b="1" dirty="0" smtClean="0"/>
            </a:br>
            <a:r>
              <a:rPr lang="en-US" sz="4500" b="1" dirty="0" smtClean="0"/>
              <a:t>in </a:t>
            </a:r>
            <a:r>
              <a:rPr lang="en-US" sz="4500" b="1" dirty="0"/>
              <a:t>written Estonian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7626" y="3512275"/>
            <a:ext cx="8150837" cy="2797045"/>
          </a:xfrm>
        </p:spPr>
        <p:txBody>
          <a:bodyPr>
            <a:normAutofit fontScale="92500"/>
          </a:bodyPr>
          <a:lstStyle/>
          <a:p>
            <a:r>
              <a:rPr lang="et-EE" sz="3825" dirty="0"/>
              <a:t>Helle Metslang</a:t>
            </a:r>
          </a:p>
          <a:p>
            <a:endParaRPr lang="et-EE" b="1" dirty="0" smtClean="0"/>
          </a:p>
          <a:p>
            <a:endParaRPr lang="et-EE" b="1" dirty="0" smtClean="0"/>
          </a:p>
          <a:p>
            <a:r>
              <a:rPr lang="en-US" b="1" dirty="0" smtClean="0"/>
              <a:t>Conference </a:t>
            </a:r>
            <a:r>
              <a:rPr lang="en-US" b="1" dirty="0"/>
              <a:t>on the Syntax Of Uralic </a:t>
            </a:r>
            <a:r>
              <a:rPr lang="en-US" b="1" dirty="0" smtClean="0"/>
              <a:t>Languages</a:t>
            </a:r>
            <a:r>
              <a:rPr lang="et-EE" b="1" dirty="0" smtClean="0"/>
              <a:t> </a:t>
            </a:r>
            <a:r>
              <a:rPr lang="en-US" b="1" dirty="0" smtClean="0"/>
              <a:t>SOUL </a:t>
            </a:r>
            <a:r>
              <a:rPr lang="en-US" b="1" dirty="0"/>
              <a:t>201</a:t>
            </a:r>
            <a:r>
              <a:rPr lang="et-EE" b="1" dirty="0"/>
              <a:t>7</a:t>
            </a:r>
          </a:p>
          <a:p>
            <a:r>
              <a:rPr lang="en-US" b="1" dirty="0" smtClean="0"/>
              <a:t>27-28 </a:t>
            </a:r>
            <a:r>
              <a:rPr lang="en-US" b="1" cap="none" dirty="0" smtClean="0"/>
              <a:t>June </a:t>
            </a:r>
            <a:r>
              <a:rPr lang="en-US" b="1" dirty="0" smtClean="0"/>
              <a:t>2017 </a:t>
            </a:r>
            <a:r>
              <a:rPr lang="en-US" b="1" cap="none" dirty="0" smtClean="0"/>
              <a:t>Budapest</a:t>
            </a:r>
            <a:endParaRPr lang="et-EE" b="1" dirty="0" smtClean="0"/>
          </a:p>
          <a:p>
            <a:r>
              <a:rPr lang="et-EE" b="1" cap="none" dirty="0" err="1" smtClean="0"/>
              <a:t>Evidentiality</a:t>
            </a:r>
            <a:r>
              <a:rPr lang="et-EE" b="1" cap="none" dirty="0" smtClean="0"/>
              <a:t> </a:t>
            </a:r>
            <a:r>
              <a:rPr lang="et-EE" b="1" cap="none" dirty="0" err="1" smtClean="0"/>
              <a:t>workshop</a:t>
            </a:r>
            <a:endParaRPr lang="en-US" cap="none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7133" y="411958"/>
            <a:ext cx="1111330" cy="105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854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About </a:t>
            </a:r>
            <a:r>
              <a:rPr lang="et-EE" dirty="0" err="1" smtClean="0"/>
              <a:t>text</a:t>
            </a:r>
            <a:r>
              <a:rPr lang="et-EE" dirty="0" smtClean="0"/>
              <a:t> </a:t>
            </a:r>
            <a:r>
              <a:rPr lang="et-EE" dirty="0" err="1" smtClean="0"/>
              <a:t>varieties</a:t>
            </a:r>
            <a:r>
              <a:rPr lang="et-EE" dirty="0" smtClean="0"/>
              <a:t> 1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sz="2600" b="1" dirty="0" err="1" smtClean="0"/>
              <a:t>Fiction</a:t>
            </a:r>
            <a:r>
              <a:rPr lang="et-EE" sz="2600" b="1" dirty="0" smtClean="0"/>
              <a:t>:</a:t>
            </a:r>
            <a:r>
              <a:rPr lang="et-EE" sz="2600" dirty="0" smtClean="0"/>
              <a:t> </a:t>
            </a:r>
          </a:p>
          <a:p>
            <a:pPr lvl="1"/>
            <a:r>
              <a:rPr lang="et-EE" sz="2600" dirty="0" err="1" smtClean="0"/>
              <a:t>less</a:t>
            </a:r>
            <a:r>
              <a:rPr lang="et-EE" sz="2600" dirty="0" smtClean="0"/>
              <a:t> restricted </a:t>
            </a:r>
            <a:r>
              <a:rPr lang="et-EE" sz="2600" dirty="0" err="1" smtClean="0"/>
              <a:t>by</a:t>
            </a:r>
            <a:r>
              <a:rPr lang="et-EE" sz="2600" dirty="0" smtClean="0"/>
              <a:t> </a:t>
            </a:r>
            <a:r>
              <a:rPr lang="et-EE" sz="2600" dirty="0" err="1" smtClean="0"/>
              <a:t>norms</a:t>
            </a:r>
            <a:endParaRPr lang="et-EE" sz="2600" dirty="0" smtClean="0"/>
          </a:p>
          <a:p>
            <a:pPr lvl="1"/>
            <a:r>
              <a:rPr lang="et-EE" sz="2600" dirty="0" err="1" smtClean="0"/>
              <a:t>deviations</a:t>
            </a:r>
            <a:r>
              <a:rPr lang="et-EE" sz="2600" dirty="0" smtClean="0"/>
              <a:t> are allowed especially in dialogues </a:t>
            </a:r>
            <a:r>
              <a:rPr lang="et-EE" sz="2600" dirty="0"/>
              <a:t>(</a:t>
            </a:r>
            <a:r>
              <a:rPr lang="et-EE" sz="2600" i="1" dirty="0"/>
              <a:t>licentia </a:t>
            </a:r>
            <a:r>
              <a:rPr lang="et-EE" sz="2600" i="1" dirty="0" err="1"/>
              <a:t>poetica</a:t>
            </a:r>
            <a:r>
              <a:rPr lang="et-EE" sz="2600" dirty="0" smtClean="0"/>
              <a:t>)</a:t>
            </a:r>
          </a:p>
          <a:p>
            <a:pPr lvl="1"/>
            <a:r>
              <a:rPr lang="et-EE" sz="2600" dirty="0" err="1" smtClean="0"/>
              <a:t>one</a:t>
            </a:r>
            <a:r>
              <a:rPr lang="et-EE" sz="2600" dirty="0" smtClean="0"/>
              <a:t> can imitate informal spoken languages or usage that is related to the subject matter </a:t>
            </a:r>
            <a:r>
              <a:rPr lang="et-EE" sz="2600" dirty="0" err="1" smtClean="0"/>
              <a:t>or</a:t>
            </a:r>
            <a:r>
              <a:rPr lang="et-EE" sz="2600" dirty="0" smtClean="0"/>
              <a:t> </a:t>
            </a:r>
            <a:r>
              <a:rPr lang="et-EE" sz="2600" dirty="0" err="1" smtClean="0"/>
              <a:t>style</a:t>
            </a:r>
            <a:endParaRPr lang="et-EE" sz="2600" dirty="0" smtClean="0"/>
          </a:p>
          <a:p>
            <a:pPr lvl="1"/>
            <a:r>
              <a:rPr lang="et-EE" sz="2600" dirty="0" err="1" smtClean="0"/>
              <a:t>narrative</a:t>
            </a:r>
            <a:r>
              <a:rPr lang="et-EE" sz="2600" dirty="0" smtClean="0"/>
              <a:t> </a:t>
            </a:r>
            <a:r>
              <a:rPr lang="et-EE" sz="2600" dirty="0" err="1" smtClean="0"/>
              <a:t>is</a:t>
            </a:r>
            <a:r>
              <a:rPr lang="et-EE" sz="2600" dirty="0" smtClean="0"/>
              <a:t> </a:t>
            </a:r>
            <a:r>
              <a:rPr lang="et-EE" sz="2600" dirty="0" err="1" smtClean="0"/>
              <a:t>common</a:t>
            </a:r>
            <a:endParaRPr lang="et-EE" sz="2600" dirty="0" smtClean="0"/>
          </a:p>
          <a:p>
            <a:pPr lvl="1"/>
            <a:r>
              <a:rPr lang="et-EE" sz="2600" dirty="0" err="1" smtClean="0"/>
              <a:t>the</a:t>
            </a:r>
            <a:r>
              <a:rPr lang="et-EE" sz="2600" dirty="0" smtClean="0"/>
              <a:t> source of information may </a:t>
            </a:r>
            <a:r>
              <a:rPr lang="et-EE" sz="2600" dirty="0" err="1" smtClean="0"/>
              <a:t>remain</a:t>
            </a:r>
            <a:r>
              <a:rPr lang="et-EE" sz="2600" dirty="0" smtClean="0"/>
              <a:t> </a:t>
            </a:r>
            <a:r>
              <a:rPr lang="et-EE" sz="2600" dirty="0" err="1" smtClean="0"/>
              <a:t>obscure</a:t>
            </a:r>
            <a:endParaRPr lang="et-EE" sz="2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10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60466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About</a:t>
            </a:r>
            <a:r>
              <a:rPr lang="et-EE" dirty="0"/>
              <a:t> </a:t>
            </a:r>
            <a:r>
              <a:rPr lang="et-EE" dirty="0" err="1"/>
              <a:t>text</a:t>
            </a:r>
            <a:r>
              <a:rPr lang="et-EE" dirty="0"/>
              <a:t> </a:t>
            </a:r>
            <a:r>
              <a:rPr lang="et-EE" dirty="0" err="1" smtClean="0"/>
              <a:t>varieties</a:t>
            </a:r>
            <a:r>
              <a:rPr lang="et-EE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t-EE" sz="2600" b="1" dirty="0" err="1"/>
              <a:t>Newspaper</a:t>
            </a:r>
            <a:r>
              <a:rPr lang="et-EE" sz="2600" b="1" dirty="0"/>
              <a:t> </a:t>
            </a:r>
            <a:r>
              <a:rPr lang="et-EE" sz="2600" b="1" dirty="0" err="1"/>
              <a:t>texts</a:t>
            </a:r>
            <a:r>
              <a:rPr lang="et-EE" sz="2600" b="1" dirty="0"/>
              <a:t> </a:t>
            </a:r>
            <a:endParaRPr lang="et-EE" sz="2600" b="1" dirty="0" smtClean="0"/>
          </a:p>
          <a:p>
            <a:pPr lvl="1"/>
            <a:r>
              <a:rPr lang="et-EE" sz="2600" dirty="0" err="1" smtClean="0"/>
              <a:t>edited</a:t>
            </a:r>
            <a:r>
              <a:rPr lang="et-EE" sz="2600" dirty="0" smtClean="0"/>
              <a:t> </a:t>
            </a:r>
            <a:r>
              <a:rPr lang="et-EE" sz="2600" dirty="0"/>
              <a:t>in </a:t>
            </a:r>
            <a:r>
              <a:rPr lang="et-EE" sz="2600" dirty="0" err="1"/>
              <a:t>accordance</a:t>
            </a:r>
            <a:r>
              <a:rPr lang="et-EE" sz="2600" dirty="0"/>
              <a:t> </a:t>
            </a:r>
            <a:r>
              <a:rPr lang="et-EE" sz="2600" dirty="0" err="1"/>
              <a:t>with</a:t>
            </a:r>
            <a:r>
              <a:rPr lang="et-EE" sz="2600" dirty="0"/>
              <a:t> </a:t>
            </a:r>
            <a:r>
              <a:rPr lang="et-EE" sz="2600" dirty="0" err="1"/>
              <a:t>the</a:t>
            </a:r>
            <a:r>
              <a:rPr lang="et-EE" sz="2600" dirty="0"/>
              <a:t> </a:t>
            </a:r>
            <a:r>
              <a:rPr lang="et-EE" sz="2600" dirty="0" err="1"/>
              <a:t>written</a:t>
            </a:r>
            <a:r>
              <a:rPr lang="et-EE" sz="2600" dirty="0"/>
              <a:t> </a:t>
            </a:r>
            <a:r>
              <a:rPr lang="et-EE" sz="2600" dirty="0" err="1"/>
              <a:t>norms</a:t>
            </a:r>
            <a:r>
              <a:rPr lang="et-EE" sz="2600" dirty="0"/>
              <a:t> and </a:t>
            </a:r>
            <a:r>
              <a:rPr lang="et-EE" sz="2600" dirty="0" err="1" smtClean="0"/>
              <a:t>practices</a:t>
            </a:r>
            <a:endParaRPr lang="et-EE" sz="2600" dirty="0" smtClean="0"/>
          </a:p>
          <a:p>
            <a:pPr lvl="1"/>
            <a:r>
              <a:rPr lang="et-EE" sz="2600" dirty="0" smtClean="0"/>
              <a:t> </a:t>
            </a:r>
            <a:r>
              <a:rPr lang="et-EE" sz="2600" dirty="0" err="1"/>
              <a:t>there</a:t>
            </a:r>
            <a:r>
              <a:rPr lang="et-EE" sz="2600" dirty="0"/>
              <a:t> are </a:t>
            </a:r>
            <a:r>
              <a:rPr lang="et-EE" sz="2600" dirty="0" err="1"/>
              <a:t>different</a:t>
            </a:r>
            <a:r>
              <a:rPr lang="et-EE" sz="2600" dirty="0"/>
              <a:t> </a:t>
            </a:r>
            <a:r>
              <a:rPr lang="et-EE" sz="2600" dirty="0" err="1"/>
              <a:t>text</a:t>
            </a:r>
            <a:r>
              <a:rPr lang="et-EE" sz="2600" dirty="0"/>
              <a:t> </a:t>
            </a:r>
            <a:r>
              <a:rPr lang="et-EE" sz="2600" dirty="0" err="1"/>
              <a:t>types</a:t>
            </a:r>
            <a:r>
              <a:rPr lang="et-EE" sz="2600" dirty="0"/>
              <a:t> (</a:t>
            </a:r>
            <a:r>
              <a:rPr lang="et-EE" sz="2600" dirty="0" err="1"/>
              <a:t>news</a:t>
            </a:r>
            <a:r>
              <a:rPr lang="et-EE" sz="2600" dirty="0"/>
              <a:t> </a:t>
            </a:r>
            <a:r>
              <a:rPr lang="et-EE" sz="2600" dirty="0" err="1"/>
              <a:t>articles</a:t>
            </a:r>
            <a:r>
              <a:rPr lang="et-EE" sz="2600" dirty="0"/>
              <a:t>, </a:t>
            </a:r>
            <a:r>
              <a:rPr lang="et-EE" sz="2600" dirty="0" err="1"/>
              <a:t>opinion</a:t>
            </a:r>
            <a:r>
              <a:rPr lang="et-EE" sz="2600" dirty="0"/>
              <a:t>, </a:t>
            </a:r>
            <a:r>
              <a:rPr lang="et-EE" sz="2600" dirty="0" err="1"/>
              <a:t>feature</a:t>
            </a:r>
            <a:r>
              <a:rPr lang="et-EE" sz="2600" dirty="0"/>
              <a:t> </a:t>
            </a:r>
            <a:r>
              <a:rPr lang="et-EE" sz="2600" dirty="0" err="1"/>
              <a:t>articles</a:t>
            </a:r>
            <a:r>
              <a:rPr lang="et-EE" sz="2600" dirty="0"/>
              <a:t> </a:t>
            </a:r>
            <a:r>
              <a:rPr lang="et-EE" sz="2600" dirty="0" err="1"/>
              <a:t>including</a:t>
            </a:r>
            <a:r>
              <a:rPr lang="et-EE" sz="2600" dirty="0"/>
              <a:t> </a:t>
            </a:r>
            <a:r>
              <a:rPr lang="et-EE" sz="2600" dirty="0" err="1" smtClean="0"/>
              <a:t>narrative</a:t>
            </a:r>
            <a:r>
              <a:rPr lang="et-EE" sz="2600" dirty="0" smtClean="0"/>
              <a:t> </a:t>
            </a:r>
          </a:p>
          <a:p>
            <a:pPr lvl="1"/>
            <a:r>
              <a:rPr lang="et-EE" sz="2600" dirty="0" err="1" smtClean="0"/>
              <a:t>the</a:t>
            </a:r>
            <a:r>
              <a:rPr lang="et-EE" sz="2600" dirty="0" smtClean="0"/>
              <a:t> </a:t>
            </a:r>
            <a:r>
              <a:rPr lang="et-EE" sz="2600" dirty="0" err="1"/>
              <a:t>source</a:t>
            </a:r>
            <a:r>
              <a:rPr lang="et-EE" sz="2600" dirty="0"/>
              <a:t> of </a:t>
            </a:r>
            <a:r>
              <a:rPr lang="et-EE" sz="2600" dirty="0" err="1"/>
              <a:t>the</a:t>
            </a:r>
            <a:r>
              <a:rPr lang="et-EE" sz="2600" dirty="0"/>
              <a:t> </a:t>
            </a:r>
            <a:r>
              <a:rPr lang="et-EE" sz="2600" dirty="0" err="1"/>
              <a:t>information</a:t>
            </a:r>
            <a:r>
              <a:rPr lang="et-EE" sz="2600" dirty="0"/>
              <a:t> </a:t>
            </a:r>
            <a:r>
              <a:rPr lang="et-EE" sz="2600" dirty="0" err="1"/>
              <a:t>is</a:t>
            </a:r>
            <a:r>
              <a:rPr lang="et-EE" sz="2600" dirty="0"/>
              <a:t> </a:t>
            </a:r>
            <a:r>
              <a:rPr lang="et-EE" sz="2600" dirty="0" err="1"/>
              <a:t>usually</a:t>
            </a:r>
            <a:r>
              <a:rPr lang="et-EE" sz="2600" dirty="0"/>
              <a:t> </a:t>
            </a:r>
            <a:r>
              <a:rPr lang="et-EE" sz="2600" dirty="0" err="1" smtClean="0"/>
              <a:t>indicated</a:t>
            </a:r>
            <a:endParaRPr lang="et-EE" sz="2600" dirty="0" smtClean="0"/>
          </a:p>
          <a:p>
            <a:endParaRPr lang="et-EE" dirty="0"/>
          </a:p>
          <a:p>
            <a:pPr marL="0" indent="0">
              <a:buNone/>
            </a:pPr>
            <a:r>
              <a:rPr lang="et-EE" sz="2600" b="1" dirty="0" err="1" smtClean="0"/>
              <a:t>Research</a:t>
            </a:r>
            <a:r>
              <a:rPr lang="et-EE" sz="2600" b="1" dirty="0" smtClean="0"/>
              <a:t> </a:t>
            </a:r>
            <a:r>
              <a:rPr lang="et-EE" sz="2600" b="1" dirty="0" err="1" smtClean="0"/>
              <a:t>papers</a:t>
            </a:r>
            <a:r>
              <a:rPr lang="et-EE" sz="2600" b="1" dirty="0" smtClean="0"/>
              <a:t> </a:t>
            </a:r>
          </a:p>
          <a:p>
            <a:pPr lvl="1"/>
            <a:r>
              <a:rPr lang="et-EE" sz="2600" dirty="0" err="1" smtClean="0"/>
              <a:t>provide</a:t>
            </a:r>
            <a:r>
              <a:rPr lang="et-EE" sz="2600" dirty="0" smtClean="0"/>
              <a:t> </a:t>
            </a:r>
            <a:r>
              <a:rPr lang="et-EE" sz="2600" dirty="0" err="1" smtClean="0"/>
              <a:t>objective</a:t>
            </a:r>
            <a:r>
              <a:rPr lang="et-EE" sz="2600" dirty="0" smtClean="0"/>
              <a:t> </a:t>
            </a:r>
            <a:r>
              <a:rPr lang="et-EE" sz="2600" dirty="0" err="1" smtClean="0"/>
              <a:t>information</a:t>
            </a:r>
            <a:r>
              <a:rPr lang="et-EE" sz="2600" dirty="0" smtClean="0"/>
              <a:t> </a:t>
            </a:r>
            <a:r>
              <a:rPr lang="et-EE" sz="2600" dirty="0" err="1" smtClean="0"/>
              <a:t>or</a:t>
            </a:r>
            <a:r>
              <a:rPr lang="et-EE" sz="2600" dirty="0" smtClean="0"/>
              <a:t> </a:t>
            </a:r>
            <a:r>
              <a:rPr lang="et-EE" sz="2600" dirty="0" err="1" smtClean="0"/>
              <a:t>mediate</a:t>
            </a:r>
            <a:r>
              <a:rPr lang="et-EE" sz="2600" dirty="0" smtClean="0"/>
              <a:t> </a:t>
            </a:r>
            <a:r>
              <a:rPr lang="et-EE" sz="2600" dirty="0" err="1" smtClean="0"/>
              <a:t>information</a:t>
            </a:r>
            <a:r>
              <a:rPr lang="et-EE" sz="2600" dirty="0" smtClean="0"/>
              <a:t> </a:t>
            </a:r>
            <a:r>
              <a:rPr lang="et-EE" sz="2600" dirty="0" err="1" smtClean="0"/>
              <a:t>reported</a:t>
            </a:r>
            <a:r>
              <a:rPr lang="et-EE" sz="2600" dirty="0" smtClean="0"/>
              <a:t> </a:t>
            </a:r>
            <a:r>
              <a:rPr lang="et-EE" sz="2600" dirty="0" err="1" smtClean="0"/>
              <a:t>elsewhere</a:t>
            </a:r>
            <a:r>
              <a:rPr lang="et-EE" sz="2600" dirty="0" smtClean="0"/>
              <a:t> </a:t>
            </a:r>
          </a:p>
          <a:p>
            <a:pPr lvl="1"/>
            <a:r>
              <a:rPr lang="et-EE" sz="2600" dirty="0" smtClean="0"/>
              <a:t>in </a:t>
            </a:r>
            <a:r>
              <a:rPr lang="et-EE" sz="2600" dirty="0" err="1" smtClean="0"/>
              <a:t>the</a:t>
            </a:r>
            <a:r>
              <a:rPr lang="et-EE" sz="2600" dirty="0" smtClean="0"/>
              <a:t> </a:t>
            </a:r>
            <a:r>
              <a:rPr lang="et-EE" sz="2600" dirty="0" err="1" smtClean="0"/>
              <a:t>case</a:t>
            </a:r>
            <a:r>
              <a:rPr lang="et-EE" sz="2600" dirty="0" smtClean="0"/>
              <a:t> of </a:t>
            </a:r>
            <a:r>
              <a:rPr lang="et-EE" sz="2600" dirty="0" err="1" smtClean="0"/>
              <a:t>reporting</a:t>
            </a:r>
            <a:r>
              <a:rPr lang="et-EE" sz="2600" dirty="0" smtClean="0"/>
              <a:t> </a:t>
            </a:r>
            <a:r>
              <a:rPr lang="et-EE" sz="2600" dirty="0" err="1" smtClean="0"/>
              <a:t>references</a:t>
            </a:r>
            <a:r>
              <a:rPr lang="et-EE" sz="2600" dirty="0" smtClean="0"/>
              <a:t> </a:t>
            </a:r>
            <a:r>
              <a:rPr lang="et-EE" sz="2600" dirty="0" err="1" smtClean="0"/>
              <a:t>or</a:t>
            </a:r>
            <a:r>
              <a:rPr lang="et-EE" sz="2600" dirty="0" smtClean="0"/>
              <a:t> </a:t>
            </a:r>
            <a:r>
              <a:rPr lang="et-EE" sz="2600" dirty="0" err="1" smtClean="0"/>
              <a:t>quotations</a:t>
            </a:r>
            <a:r>
              <a:rPr lang="et-EE" sz="2600" dirty="0" smtClean="0"/>
              <a:t> are </a:t>
            </a:r>
            <a:r>
              <a:rPr lang="et-EE" sz="2600" dirty="0" err="1" smtClean="0"/>
              <a:t>preferred</a:t>
            </a:r>
            <a:r>
              <a:rPr lang="et-EE" sz="2600" dirty="0" smtClean="0"/>
              <a:t> </a:t>
            </a:r>
          </a:p>
          <a:p>
            <a:pPr lvl="1"/>
            <a:r>
              <a:rPr lang="et-EE" sz="2600" dirty="0" err="1" smtClean="0"/>
              <a:t>the</a:t>
            </a:r>
            <a:r>
              <a:rPr lang="et-EE" sz="2600" dirty="0" smtClean="0"/>
              <a:t> </a:t>
            </a:r>
            <a:r>
              <a:rPr lang="et-EE" sz="2600" dirty="0" err="1" smtClean="0"/>
              <a:t>source</a:t>
            </a:r>
            <a:r>
              <a:rPr lang="et-EE" sz="2600" dirty="0" smtClean="0"/>
              <a:t> </a:t>
            </a:r>
            <a:r>
              <a:rPr lang="et-EE" sz="2600" dirty="0" err="1" smtClean="0"/>
              <a:t>is</a:t>
            </a:r>
            <a:r>
              <a:rPr lang="et-EE" sz="2600" dirty="0" smtClean="0"/>
              <a:t> </a:t>
            </a:r>
            <a:r>
              <a:rPr lang="et-EE" sz="2600" dirty="0" err="1" smtClean="0"/>
              <a:t>provided</a:t>
            </a:r>
            <a:endParaRPr lang="et-EE" sz="2600" dirty="0" smtClean="0"/>
          </a:p>
          <a:p>
            <a:endParaRPr lang="et-EE" dirty="0"/>
          </a:p>
          <a:p>
            <a:endParaRPr lang="et-EE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11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68290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About</a:t>
            </a:r>
            <a:r>
              <a:rPr lang="et-EE" dirty="0"/>
              <a:t> </a:t>
            </a:r>
            <a:r>
              <a:rPr lang="et-EE" dirty="0" err="1"/>
              <a:t>text</a:t>
            </a:r>
            <a:r>
              <a:rPr lang="et-EE" dirty="0"/>
              <a:t> </a:t>
            </a:r>
            <a:r>
              <a:rPr lang="et-EE" dirty="0" err="1"/>
              <a:t>varieties</a:t>
            </a:r>
            <a:r>
              <a:rPr lang="et-EE" dirty="0"/>
              <a:t> </a:t>
            </a:r>
            <a:r>
              <a:rPr lang="et-EE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b="1" dirty="0" err="1" smtClean="0"/>
              <a:t>Web</a:t>
            </a:r>
            <a:r>
              <a:rPr lang="et-EE" b="1" dirty="0" smtClean="0"/>
              <a:t> </a:t>
            </a:r>
            <a:r>
              <a:rPr lang="et-EE" b="1" dirty="0" err="1" smtClean="0"/>
              <a:t>comments</a:t>
            </a:r>
            <a:r>
              <a:rPr lang="et-EE" b="1" dirty="0" smtClean="0"/>
              <a:t> </a:t>
            </a:r>
          </a:p>
          <a:p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/>
              <a:t>Internet </a:t>
            </a:r>
            <a:r>
              <a:rPr lang="et-EE" dirty="0" err="1"/>
              <a:t>language</a:t>
            </a:r>
            <a:r>
              <a:rPr lang="et-EE" dirty="0"/>
              <a:t> </a:t>
            </a:r>
            <a:r>
              <a:rPr lang="et-EE" dirty="0" err="1"/>
              <a:t>combines</a:t>
            </a:r>
            <a:r>
              <a:rPr lang="et-EE" dirty="0"/>
              <a:t> </a:t>
            </a:r>
            <a:r>
              <a:rPr lang="et-EE" dirty="0" err="1"/>
              <a:t>features</a:t>
            </a:r>
            <a:r>
              <a:rPr lang="et-EE" dirty="0"/>
              <a:t> of </a:t>
            </a:r>
            <a:r>
              <a:rPr lang="et-EE" dirty="0" err="1"/>
              <a:t>spoken</a:t>
            </a:r>
            <a:r>
              <a:rPr lang="et-EE" dirty="0"/>
              <a:t> and </a:t>
            </a:r>
            <a:r>
              <a:rPr lang="et-EE" dirty="0" err="1"/>
              <a:t>written</a:t>
            </a:r>
            <a:r>
              <a:rPr lang="et-EE" dirty="0"/>
              <a:t> </a:t>
            </a:r>
            <a:r>
              <a:rPr lang="et-EE" dirty="0" err="1" smtClean="0"/>
              <a:t>language</a:t>
            </a:r>
            <a:r>
              <a:rPr lang="et-EE" dirty="0" smtClean="0"/>
              <a:t> </a:t>
            </a:r>
          </a:p>
          <a:p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/>
              <a:t>source</a:t>
            </a:r>
            <a:r>
              <a:rPr lang="et-EE" dirty="0"/>
              <a:t> of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information</a:t>
            </a:r>
            <a:r>
              <a:rPr lang="et-EE" dirty="0"/>
              <a:t> </a:t>
            </a:r>
            <a:r>
              <a:rPr lang="et-EE" dirty="0" err="1"/>
              <a:t>may</a:t>
            </a:r>
            <a:r>
              <a:rPr lang="et-EE" dirty="0"/>
              <a:t> </a:t>
            </a:r>
            <a:r>
              <a:rPr lang="et-EE" dirty="0" err="1"/>
              <a:t>remain</a:t>
            </a:r>
            <a:r>
              <a:rPr lang="et-EE" dirty="0"/>
              <a:t> </a:t>
            </a:r>
            <a:r>
              <a:rPr lang="et-EE" dirty="0" err="1" smtClean="0"/>
              <a:t>obscure</a:t>
            </a:r>
            <a:endParaRPr lang="et-EE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12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95324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Quotative</a:t>
            </a:r>
            <a:r>
              <a:rPr lang="et-EE" dirty="0" smtClean="0"/>
              <a:t> mood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dirty="0" smtClean="0"/>
              <a:t>Marker -</a:t>
            </a:r>
            <a:r>
              <a:rPr lang="et-EE" b="1" i="1" dirty="0" err="1" smtClean="0"/>
              <a:t>vat</a:t>
            </a:r>
            <a:endParaRPr lang="et-EE" b="1" i="1" dirty="0" smtClean="0"/>
          </a:p>
          <a:p>
            <a:r>
              <a:rPr lang="et-EE" dirty="0" smtClean="0"/>
              <a:t>Grammaticalized from the partitive form of the present participle that extended </a:t>
            </a:r>
            <a:r>
              <a:rPr lang="et-EE" i="1" dirty="0" smtClean="0"/>
              <a:t>verba </a:t>
            </a:r>
            <a:r>
              <a:rPr lang="et-EE" i="1" dirty="0"/>
              <a:t>sentiendi </a:t>
            </a:r>
            <a:r>
              <a:rPr lang="et-EE" i="1" dirty="0" smtClean="0"/>
              <a:t>et dicendi</a:t>
            </a:r>
          </a:p>
          <a:p>
            <a:r>
              <a:rPr lang="et-EE" dirty="0" smtClean="0"/>
              <a:t>Its origin is southern Estonian and it became established in </a:t>
            </a:r>
            <a:r>
              <a:rPr lang="et-EE" dirty="0" err="1" smtClean="0"/>
              <a:t>the</a:t>
            </a:r>
            <a:r>
              <a:rPr lang="et-EE" dirty="0" smtClean="0"/>
              <a:t> Standard Estonian in the1920s (Kask 1984)</a:t>
            </a:r>
          </a:p>
          <a:p>
            <a:r>
              <a:rPr lang="et-EE" dirty="0" smtClean="0"/>
              <a:t>It belongs to the verb paradigm of </a:t>
            </a:r>
            <a:r>
              <a:rPr lang="et-EE" dirty="0"/>
              <a:t>Standard Estonian </a:t>
            </a:r>
            <a:endParaRPr lang="et-EE" dirty="0" smtClean="0"/>
          </a:p>
          <a:p>
            <a:r>
              <a:rPr lang="et-EE" dirty="0" smtClean="0"/>
              <a:t>It can be used in all verb categories (tense, </a:t>
            </a:r>
            <a:r>
              <a:rPr lang="et-EE" dirty="0" err="1" smtClean="0"/>
              <a:t>polarity</a:t>
            </a:r>
            <a:r>
              <a:rPr lang="et-EE" dirty="0" smtClean="0"/>
              <a:t>, </a:t>
            </a:r>
            <a:r>
              <a:rPr lang="et-EE" dirty="0" err="1" smtClean="0"/>
              <a:t>voice</a:t>
            </a:r>
            <a:r>
              <a:rPr lang="et-EE" dirty="0" smtClean="0"/>
              <a:t>); it has an identical form in all </a:t>
            </a:r>
            <a:r>
              <a:rPr lang="et-EE" dirty="0" err="1" smtClean="0"/>
              <a:t>persons</a:t>
            </a:r>
            <a:endParaRPr lang="et-EE" dirty="0" smtClean="0"/>
          </a:p>
          <a:p>
            <a:r>
              <a:rPr lang="et-EE" dirty="0" smtClean="0"/>
              <a:t>It marks strong distancing from the source of the message</a:t>
            </a:r>
          </a:p>
          <a:p>
            <a:r>
              <a:rPr lang="et-EE" dirty="0" smtClean="0"/>
              <a:t>It occurs in the second half of the 20th century in </a:t>
            </a:r>
            <a:r>
              <a:rPr lang="et-EE" dirty="0" err="1" smtClean="0"/>
              <a:t>written</a:t>
            </a:r>
            <a:r>
              <a:rPr lang="et-EE" dirty="0" smtClean="0"/>
              <a:t> texts; it is rare in spoken language (</a:t>
            </a:r>
            <a:r>
              <a:rPr lang="et-EE" dirty="0" err="1" smtClean="0"/>
              <a:t>Sepper</a:t>
            </a:r>
            <a:r>
              <a:rPr lang="et-EE" dirty="0" smtClean="0"/>
              <a:t> 2006, Toomet 2000)</a:t>
            </a:r>
          </a:p>
          <a:p>
            <a:r>
              <a:rPr lang="et-EE" dirty="0" smtClean="0"/>
              <a:t>In newspaper texts its use is not recommended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60046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Occurrence of the quotative in the corpus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 smtClean="0"/>
              <a:t>Normalized frequency per 100 000 words</a:t>
            </a:r>
          </a:p>
          <a:p>
            <a:pPr marL="0" indent="0">
              <a:buNone/>
            </a:pP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14</a:t>
            </a:fld>
            <a:endParaRPr lang="et-EE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888514"/>
              </p:ext>
            </p:extLst>
          </p:nvPr>
        </p:nvGraphicFramePr>
        <p:xfrm>
          <a:off x="1187623" y="2924944"/>
          <a:ext cx="6289533" cy="252028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727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9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60140"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>
                          <a:effectLst/>
                        </a:rPr>
                        <a:t>FICT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>
                          <a:effectLst/>
                        </a:rPr>
                        <a:t>NEWS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>
                          <a:effectLst/>
                        </a:rPr>
                        <a:t>THES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>
                          <a:effectLst/>
                        </a:rPr>
                        <a:t>COMM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0140"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>
                          <a:effectLst/>
                        </a:rPr>
                        <a:t>54.9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200" u="none" strike="noStrike" dirty="0" smtClean="0">
                          <a:effectLst/>
                        </a:rPr>
                        <a:t>14.7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>
                          <a:effectLst/>
                        </a:rPr>
                        <a:t>13.7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3600" u="none" strike="noStrike" dirty="0" smtClean="0">
                          <a:effectLst/>
                        </a:rPr>
                        <a:t>12.6</a:t>
                      </a:r>
                      <a:endParaRPr lang="et-EE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9779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Occurrence of the quotative in the corpus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15</a:t>
            </a:fld>
            <a:endParaRPr lang="et-EE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758829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9999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Quotative</a:t>
            </a:r>
            <a:r>
              <a:rPr lang="et-EE" dirty="0" smtClean="0"/>
              <a:t>: </a:t>
            </a:r>
            <a:r>
              <a:rPr lang="et-EE" dirty="0" err="1" smtClean="0"/>
              <a:t>examples</a:t>
            </a:r>
            <a:r>
              <a:rPr lang="et-EE" dirty="0" smtClean="0"/>
              <a:t> 1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t-EE" sz="3400" dirty="0" smtClean="0"/>
              <a:t>Events, states, recurrent actions, and positions are reported. The source of the message may be obscure.</a:t>
            </a:r>
          </a:p>
          <a:p>
            <a:pPr marL="274320" lvl="1" indent="0">
              <a:buNone/>
            </a:pPr>
            <a:endParaRPr lang="et-EE" sz="3100" i="1" dirty="0" smtClean="0"/>
          </a:p>
          <a:p>
            <a:pPr marL="274320" lvl="1" indent="0">
              <a:buNone/>
            </a:pPr>
            <a:r>
              <a:rPr lang="et-EE" sz="3100" i="1" dirty="0" smtClean="0"/>
              <a:t>Olin </a:t>
            </a:r>
            <a:r>
              <a:rPr lang="et-EE" sz="3100" i="1" dirty="0"/>
              <a:t>tookord viiekümne nelja aastane ja </a:t>
            </a:r>
            <a:r>
              <a:rPr lang="et-EE" sz="3100" i="1" dirty="0" smtClean="0"/>
              <a:t>esimest </a:t>
            </a:r>
            <a:r>
              <a:rPr lang="et-EE" sz="3100" i="1" dirty="0"/>
              <a:t>korda tekkis tungiv tarve rääkida </a:t>
            </a:r>
            <a:r>
              <a:rPr lang="et-EE" sz="3100" i="1" dirty="0" smtClean="0"/>
              <a:t>vanatädiga, kes </a:t>
            </a:r>
            <a:r>
              <a:rPr lang="et-EE" sz="3100" b="1" i="1" dirty="0"/>
              <a:t>olevat</a:t>
            </a:r>
            <a:r>
              <a:rPr lang="et-EE" sz="3100" i="1" dirty="0"/>
              <a:t> </a:t>
            </a:r>
            <a:r>
              <a:rPr lang="et-EE" sz="3100" b="1" i="1" dirty="0"/>
              <a:t>olnud</a:t>
            </a:r>
            <a:r>
              <a:rPr lang="et-EE" sz="3100" i="1" dirty="0"/>
              <a:t> </a:t>
            </a:r>
            <a:r>
              <a:rPr lang="et-EE" sz="3100" i="1" dirty="0" smtClean="0"/>
              <a:t>nõid. </a:t>
            </a:r>
            <a:r>
              <a:rPr lang="et-EE" sz="3100" dirty="0"/>
              <a:t>(FICT</a:t>
            </a:r>
            <a:r>
              <a:rPr lang="et-EE" sz="3100" dirty="0" smtClean="0"/>
              <a:t>)</a:t>
            </a:r>
          </a:p>
          <a:p>
            <a:pPr marL="274320" lvl="1" indent="0">
              <a:buNone/>
            </a:pPr>
            <a:r>
              <a:rPr lang="et-EE" sz="3100" dirty="0" smtClean="0"/>
              <a:t>‘</a:t>
            </a:r>
            <a:r>
              <a:rPr lang="et-EE" sz="3100" dirty="0" err="1" smtClean="0"/>
              <a:t>Then</a:t>
            </a:r>
            <a:r>
              <a:rPr lang="et-EE" sz="3100" dirty="0" smtClean="0"/>
              <a:t> I was 54 years old and for the first time there was an urgent need to speak to the old lady who is said to </a:t>
            </a:r>
            <a:r>
              <a:rPr lang="et-EE" sz="3100" b="1" dirty="0" smtClean="0"/>
              <a:t>have been </a:t>
            </a:r>
            <a:r>
              <a:rPr lang="et-EE" sz="3100" dirty="0" smtClean="0"/>
              <a:t>a </a:t>
            </a:r>
            <a:r>
              <a:rPr lang="et-EE" sz="3100" dirty="0" err="1" smtClean="0"/>
              <a:t>witch</a:t>
            </a:r>
            <a:r>
              <a:rPr lang="et-EE" sz="3100" dirty="0" smtClean="0"/>
              <a:t>.’ </a:t>
            </a:r>
          </a:p>
          <a:p>
            <a:pPr marL="274320" lvl="1" indent="0">
              <a:buNone/>
            </a:pPr>
            <a:endParaRPr lang="et-EE" sz="3100" dirty="0"/>
          </a:p>
          <a:p>
            <a:pPr marL="274320" lvl="1" indent="0">
              <a:buNone/>
            </a:pPr>
            <a:r>
              <a:rPr lang="et-EE" sz="3100" i="1" dirty="0"/>
              <a:t>Ameerikas ja Rootsis </a:t>
            </a:r>
            <a:r>
              <a:rPr lang="et-EE" sz="3100" b="1" i="1" dirty="0"/>
              <a:t>olevat</a:t>
            </a:r>
            <a:r>
              <a:rPr lang="et-EE" sz="3100" i="1" dirty="0"/>
              <a:t> naised kombainiroolis üsnagi levinud </a:t>
            </a:r>
            <a:r>
              <a:rPr lang="et-EE" sz="3100" i="1" dirty="0" smtClean="0"/>
              <a:t>nähtus.</a:t>
            </a:r>
            <a:r>
              <a:rPr lang="et-EE" sz="3100" dirty="0" smtClean="0"/>
              <a:t> (NEWS)</a:t>
            </a:r>
          </a:p>
          <a:p>
            <a:pPr marL="274320" lvl="1" indent="0">
              <a:buNone/>
            </a:pPr>
            <a:r>
              <a:rPr lang="et-EE" sz="3100" dirty="0" smtClean="0"/>
              <a:t>‘</a:t>
            </a:r>
            <a:r>
              <a:rPr lang="et-EE" sz="3100" dirty="0" err="1" smtClean="0"/>
              <a:t>It</a:t>
            </a:r>
            <a:r>
              <a:rPr lang="et-EE" sz="3100" dirty="0" smtClean="0"/>
              <a:t> is said that in America and Sweden women operating combine harvesters </a:t>
            </a:r>
            <a:r>
              <a:rPr lang="et-EE" sz="3100" b="1" dirty="0" smtClean="0"/>
              <a:t>were</a:t>
            </a:r>
            <a:r>
              <a:rPr lang="et-EE" sz="3100" dirty="0" smtClean="0"/>
              <a:t> a rather common </a:t>
            </a:r>
            <a:r>
              <a:rPr lang="et-EE" sz="3100" dirty="0" err="1" smtClean="0"/>
              <a:t>phenomenon</a:t>
            </a:r>
            <a:r>
              <a:rPr lang="et-EE" sz="3100" dirty="0" smtClean="0"/>
              <a:t>.’</a:t>
            </a:r>
          </a:p>
          <a:p>
            <a:endParaRPr lang="et-EE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16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90682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Quotative</a:t>
            </a:r>
            <a:r>
              <a:rPr lang="et-EE" dirty="0"/>
              <a:t>: </a:t>
            </a:r>
            <a:r>
              <a:rPr lang="et-EE" dirty="0" err="1"/>
              <a:t>examples</a:t>
            </a:r>
            <a:r>
              <a:rPr lang="et-EE" dirty="0"/>
              <a:t> </a:t>
            </a:r>
            <a:r>
              <a:rPr lang="et-EE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In a </a:t>
            </a:r>
            <a:r>
              <a:rPr lang="et-EE" dirty="0" err="1"/>
              <a:t>scientific</a:t>
            </a:r>
            <a:r>
              <a:rPr lang="et-EE" dirty="0"/>
              <a:t> </a:t>
            </a:r>
            <a:r>
              <a:rPr lang="et-EE" dirty="0" err="1"/>
              <a:t>text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source</a:t>
            </a:r>
            <a:r>
              <a:rPr lang="et-EE" dirty="0"/>
              <a:t> </a:t>
            </a:r>
            <a:r>
              <a:rPr lang="et-EE" dirty="0" err="1"/>
              <a:t>is</a:t>
            </a:r>
            <a:r>
              <a:rPr lang="et-EE" dirty="0"/>
              <a:t> </a:t>
            </a:r>
            <a:r>
              <a:rPr lang="et-EE" dirty="0" err="1"/>
              <a:t>usually</a:t>
            </a:r>
            <a:r>
              <a:rPr lang="et-EE" dirty="0"/>
              <a:t> </a:t>
            </a:r>
            <a:r>
              <a:rPr lang="et-EE" dirty="0" err="1"/>
              <a:t>known</a:t>
            </a:r>
            <a:r>
              <a:rPr lang="et-EE" dirty="0"/>
              <a:t>;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utterance</a:t>
            </a:r>
            <a:r>
              <a:rPr lang="et-EE" dirty="0"/>
              <a:t> in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quotative</a:t>
            </a:r>
            <a:r>
              <a:rPr lang="et-EE" dirty="0"/>
              <a:t> </a:t>
            </a:r>
            <a:r>
              <a:rPr lang="et-EE" dirty="0" err="1"/>
              <a:t>distances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reporter </a:t>
            </a:r>
            <a:r>
              <a:rPr lang="et-EE" dirty="0" err="1"/>
              <a:t>from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source</a:t>
            </a:r>
            <a:endParaRPr lang="et-EE" dirty="0"/>
          </a:p>
          <a:p>
            <a:pPr marL="274320" lvl="1" indent="0">
              <a:buNone/>
            </a:pPr>
            <a:endParaRPr lang="et-EE" sz="2400" i="1" dirty="0" smtClean="0"/>
          </a:p>
          <a:p>
            <a:pPr marL="274320" lvl="1" indent="0">
              <a:buNone/>
            </a:pPr>
            <a:r>
              <a:rPr lang="fi-FI" sz="2400" i="1" dirty="0" err="1" smtClean="0"/>
              <a:t>Pärtelpoja</a:t>
            </a:r>
            <a:r>
              <a:rPr lang="fi-FI" sz="2400" i="1" dirty="0" smtClean="0"/>
              <a:t> </a:t>
            </a:r>
            <a:r>
              <a:rPr lang="fi-FI" sz="2400" i="1" dirty="0" err="1"/>
              <a:t>sõnul</a:t>
            </a:r>
            <a:r>
              <a:rPr lang="fi-FI" sz="2400" i="1" dirty="0"/>
              <a:t> </a:t>
            </a:r>
            <a:r>
              <a:rPr lang="fi-FI" sz="2400" b="1" i="1" dirty="0" err="1"/>
              <a:t>võivat</a:t>
            </a:r>
            <a:r>
              <a:rPr lang="fi-FI" sz="2400" i="1" dirty="0"/>
              <a:t> </a:t>
            </a:r>
            <a:r>
              <a:rPr lang="fi-FI" sz="2400" i="1" dirty="0" err="1"/>
              <a:t>õpilased</a:t>
            </a:r>
            <a:r>
              <a:rPr lang="fi-FI" sz="2400" i="1" dirty="0"/>
              <a:t> </a:t>
            </a:r>
            <a:r>
              <a:rPr lang="fi-FI" sz="2400" i="1" dirty="0" err="1"/>
              <a:t>antud</a:t>
            </a:r>
            <a:r>
              <a:rPr lang="fi-FI" sz="2400" i="1" dirty="0"/>
              <a:t> moto </a:t>
            </a:r>
            <a:r>
              <a:rPr lang="fi-FI" sz="2400" i="1" dirty="0" err="1"/>
              <a:t>irooniat</a:t>
            </a:r>
            <a:r>
              <a:rPr lang="fi-FI" sz="2400" i="1" dirty="0"/>
              <a:t> </a:t>
            </a:r>
            <a:r>
              <a:rPr lang="fi-FI" sz="2400" i="1" dirty="0" err="1"/>
              <a:t>valesti</a:t>
            </a:r>
            <a:r>
              <a:rPr lang="fi-FI" sz="2400" i="1" dirty="0"/>
              <a:t> </a:t>
            </a:r>
            <a:r>
              <a:rPr lang="fi-FI" sz="2400" i="1" dirty="0" err="1"/>
              <a:t>tõlgendades</a:t>
            </a:r>
            <a:r>
              <a:rPr lang="fi-FI" sz="2400" i="1" dirty="0"/>
              <a:t> </a:t>
            </a:r>
            <a:r>
              <a:rPr lang="fi-FI" sz="2400" b="1" i="1" dirty="0"/>
              <a:t>hakata </a:t>
            </a:r>
            <a:r>
              <a:rPr lang="fi-FI" sz="2400" b="1" i="1" dirty="0" err="1"/>
              <a:t>pidama</a:t>
            </a:r>
            <a:r>
              <a:rPr lang="fi-FI" sz="2400" b="1" i="1" dirty="0"/>
              <a:t> </a:t>
            </a:r>
            <a:r>
              <a:rPr lang="fi-FI" sz="2400" i="1" dirty="0" err="1"/>
              <a:t>ajaloolisi</a:t>
            </a:r>
            <a:r>
              <a:rPr lang="fi-FI" sz="2400" i="1" dirty="0"/>
              <a:t> </a:t>
            </a:r>
            <a:r>
              <a:rPr lang="fi-FI" sz="2400" i="1" dirty="0" err="1"/>
              <a:t>vaenlasi</a:t>
            </a:r>
            <a:r>
              <a:rPr lang="fi-FI" sz="2400" i="1" dirty="0"/>
              <a:t> </a:t>
            </a:r>
            <a:r>
              <a:rPr lang="fi-FI" sz="2400" i="1" dirty="0" err="1"/>
              <a:t>lõbusateks</a:t>
            </a:r>
            <a:r>
              <a:rPr lang="fi-FI" sz="2400" i="1" dirty="0"/>
              <a:t> </a:t>
            </a:r>
            <a:r>
              <a:rPr lang="fi-FI" sz="2400" i="1" dirty="0" err="1"/>
              <a:t>mehikesteks</a:t>
            </a:r>
            <a:r>
              <a:rPr lang="fi-FI" sz="2400" i="1" dirty="0"/>
              <a:t>, </a:t>
            </a:r>
            <a:r>
              <a:rPr lang="fi-FI" sz="2400" i="1" dirty="0" err="1"/>
              <a:t>mitte</a:t>
            </a:r>
            <a:r>
              <a:rPr lang="fi-FI" sz="2400" i="1" dirty="0"/>
              <a:t> </a:t>
            </a:r>
            <a:r>
              <a:rPr lang="fi-FI" sz="2400" i="1" dirty="0" err="1"/>
              <a:t>aga</a:t>
            </a:r>
            <a:r>
              <a:rPr lang="fi-FI" sz="2400" i="1" dirty="0"/>
              <a:t> </a:t>
            </a:r>
            <a:r>
              <a:rPr lang="fi-FI" sz="2400" i="1" dirty="0" err="1"/>
              <a:t>neid</a:t>
            </a:r>
            <a:r>
              <a:rPr lang="fi-FI" sz="2400" i="1" dirty="0"/>
              <a:t> </a:t>
            </a:r>
            <a:r>
              <a:rPr lang="fi-FI" sz="2400" i="1" dirty="0" err="1"/>
              <a:t>vihkama</a:t>
            </a:r>
            <a:r>
              <a:rPr lang="fi-FI" sz="2400" i="1" dirty="0"/>
              <a:t>.</a:t>
            </a:r>
            <a:r>
              <a:rPr lang="et-EE" sz="2400" i="1" dirty="0"/>
              <a:t> </a:t>
            </a:r>
            <a:r>
              <a:rPr lang="et-EE" sz="2400" dirty="0"/>
              <a:t>(THES)</a:t>
            </a:r>
          </a:p>
          <a:p>
            <a:pPr marL="274320" lvl="1" indent="0">
              <a:buNone/>
            </a:pPr>
            <a:r>
              <a:rPr lang="et-EE" sz="2400" dirty="0" smtClean="0"/>
              <a:t>‘</a:t>
            </a:r>
            <a:r>
              <a:rPr lang="et-EE" sz="2400" dirty="0" err="1" smtClean="0"/>
              <a:t>According</a:t>
            </a:r>
            <a:r>
              <a:rPr lang="et-EE" sz="2400" dirty="0" smtClean="0"/>
              <a:t> </a:t>
            </a:r>
            <a:r>
              <a:rPr lang="et-EE" sz="2400" dirty="0" err="1"/>
              <a:t>to</a:t>
            </a:r>
            <a:r>
              <a:rPr lang="et-EE" sz="2400" dirty="0"/>
              <a:t> Pärtelpoeg, </a:t>
            </a:r>
            <a:r>
              <a:rPr lang="et-EE" sz="2400" dirty="0" err="1"/>
              <a:t>pupils</a:t>
            </a:r>
            <a:r>
              <a:rPr lang="et-EE" sz="2400" dirty="0"/>
              <a:t> </a:t>
            </a:r>
            <a:r>
              <a:rPr lang="et-EE" sz="2400" dirty="0" err="1"/>
              <a:t>who</a:t>
            </a:r>
            <a:r>
              <a:rPr lang="et-EE" sz="2400" dirty="0"/>
              <a:t> </a:t>
            </a:r>
            <a:r>
              <a:rPr lang="et-EE" sz="2400" dirty="0" err="1"/>
              <a:t>misinterpret</a:t>
            </a:r>
            <a:r>
              <a:rPr lang="et-EE" sz="2400" dirty="0"/>
              <a:t> </a:t>
            </a:r>
            <a:r>
              <a:rPr lang="et-EE" sz="2400" dirty="0" err="1"/>
              <a:t>the</a:t>
            </a:r>
            <a:r>
              <a:rPr lang="et-EE" sz="2400" dirty="0"/>
              <a:t> </a:t>
            </a:r>
            <a:r>
              <a:rPr lang="et-EE" sz="2400" dirty="0" err="1"/>
              <a:t>irony</a:t>
            </a:r>
            <a:r>
              <a:rPr lang="et-EE" sz="2400" dirty="0"/>
              <a:t> of </a:t>
            </a:r>
            <a:r>
              <a:rPr lang="et-EE" sz="2400" dirty="0" err="1"/>
              <a:t>the</a:t>
            </a:r>
            <a:r>
              <a:rPr lang="et-EE" sz="2400" dirty="0"/>
              <a:t> </a:t>
            </a:r>
            <a:r>
              <a:rPr lang="et-EE" sz="2400" dirty="0" err="1"/>
              <a:t>motto</a:t>
            </a:r>
            <a:r>
              <a:rPr lang="et-EE" sz="2400" dirty="0"/>
              <a:t> </a:t>
            </a:r>
            <a:r>
              <a:rPr lang="et-EE" sz="2400" b="1" dirty="0" err="1"/>
              <a:t>could</a:t>
            </a:r>
            <a:r>
              <a:rPr lang="et-EE" sz="2400" b="1" dirty="0"/>
              <a:t> start </a:t>
            </a:r>
            <a:r>
              <a:rPr lang="et-EE" sz="2400" b="1" dirty="0" err="1"/>
              <a:t>to</a:t>
            </a:r>
            <a:r>
              <a:rPr lang="et-EE" sz="2400" b="1" dirty="0"/>
              <a:t> </a:t>
            </a:r>
            <a:r>
              <a:rPr lang="et-EE" sz="2400" b="1" dirty="0" err="1"/>
              <a:t>regard</a:t>
            </a:r>
            <a:r>
              <a:rPr lang="et-EE" sz="2400" b="1" dirty="0"/>
              <a:t> </a:t>
            </a:r>
            <a:r>
              <a:rPr lang="et-EE" sz="2400" dirty="0" err="1"/>
              <a:t>historical</a:t>
            </a:r>
            <a:r>
              <a:rPr lang="et-EE" sz="2400" dirty="0"/>
              <a:t> </a:t>
            </a:r>
            <a:r>
              <a:rPr lang="et-EE" sz="2400" dirty="0" err="1"/>
              <a:t>enemies</a:t>
            </a:r>
            <a:r>
              <a:rPr lang="et-EE" sz="2400" dirty="0"/>
              <a:t> </a:t>
            </a:r>
            <a:r>
              <a:rPr lang="et-EE" sz="2400" dirty="0" err="1"/>
              <a:t>as</a:t>
            </a:r>
            <a:r>
              <a:rPr lang="et-EE" sz="2400" dirty="0"/>
              <a:t> </a:t>
            </a:r>
            <a:r>
              <a:rPr lang="et-EE" sz="2400" dirty="0" err="1"/>
              <a:t>funny</a:t>
            </a:r>
            <a:r>
              <a:rPr lang="et-EE" sz="2400" dirty="0"/>
              <a:t> </a:t>
            </a:r>
            <a:r>
              <a:rPr lang="et-EE" sz="2400" dirty="0" err="1"/>
              <a:t>little</a:t>
            </a:r>
            <a:r>
              <a:rPr lang="et-EE" sz="2400" dirty="0"/>
              <a:t> </a:t>
            </a:r>
            <a:r>
              <a:rPr lang="et-EE" sz="2400" dirty="0" err="1"/>
              <a:t>men</a:t>
            </a:r>
            <a:r>
              <a:rPr lang="et-EE" sz="2400" dirty="0"/>
              <a:t> and </a:t>
            </a:r>
            <a:r>
              <a:rPr lang="et-EE" sz="2400" dirty="0" err="1"/>
              <a:t>not</a:t>
            </a:r>
            <a:r>
              <a:rPr lang="et-EE" sz="2400" dirty="0"/>
              <a:t> </a:t>
            </a:r>
            <a:r>
              <a:rPr lang="et-EE" sz="2400" dirty="0" err="1"/>
              <a:t>hate</a:t>
            </a:r>
            <a:r>
              <a:rPr lang="et-EE" sz="2400" dirty="0"/>
              <a:t> </a:t>
            </a:r>
            <a:r>
              <a:rPr lang="et-EE" sz="2400" dirty="0" err="1" smtClean="0"/>
              <a:t>them</a:t>
            </a:r>
            <a:r>
              <a:rPr lang="et-EE" sz="2400" dirty="0" smtClean="0"/>
              <a:t>.’</a:t>
            </a:r>
            <a:endParaRPr lang="et-EE" sz="2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17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55804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Quotative form of the </a:t>
            </a:r>
            <a:r>
              <a:rPr lang="et-EE" i="1" dirty="0" smtClean="0"/>
              <a:t>pidama-construction</a:t>
            </a:r>
            <a:endParaRPr lang="et-EE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lvl="2" indent="0">
              <a:buNone/>
            </a:pPr>
            <a:r>
              <a:rPr lang="et-EE" sz="2600" i="1" dirty="0"/>
              <a:t>See tõbi </a:t>
            </a:r>
            <a:r>
              <a:rPr lang="et-EE" sz="2600" b="1" i="1" dirty="0"/>
              <a:t>pidavat</a:t>
            </a:r>
            <a:r>
              <a:rPr lang="et-EE" sz="2600" i="1" dirty="0"/>
              <a:t> kergesti ravile </a:t>
            </a:r>
            <a:r>
              <a:rPr lang="et-EE" sz="2600" b="1" i="1" dirty="0"/>
              <a:t>alluma</a:t>
            </a:r>
            <a:r>
              <a:rPr lang="et-EE" sz="2600" dirty="0"/>
              <a:t>. (COMM)</a:t>
            </a:r>
          </a:p>
          <a:p>
            <a:pPr marL="548640" lvl="2" indent="0">
              <a:buNone/>
            </a:pPr>
            <a:r>
              <a:rPr lang="et-EE" sz="2600" dirty="0"/>
              <a:t>‘</a:t>
            </a:r>
            <a:r>
              <a:rPr lang="et-EE" sz="2600" dirty="0" err="1"/>
              <a:t>This</a:t>
            </a:r>
            <a:r>
              <a:rPr lang="et-EE" sz="2600" dirty="0"/>
              <a:t> </a:t>
            </a:r>
            <a:r>
              <a:rPr lang="et-EE" sz="2600" dirty="0" err="1"/>
              <a:t>disease</a:t>
            </a:r>
            <a:r>
              <a:rPr lang="et-EE" sz="2600" dirty="0"/>
              <a:t> </a:t>
            </a:r>
            <a:r>
              <a:rPr lang="et-EE" sz="2600" b="1" dirty="0" err="1"/>
              <a:t>is</a:t>
            </a:r>
            <a:r>
              <a:rPr lang="et-EE" sz="2600" b="1" dirty="0"/>
              <a:t> said </a:t>
            </a:r>
            <a:r>
              <a:rPr lang="et-EE" sz="2600" b="1" dirty="0" err="1"/>
              <a:t>to</a:t>
            </a:r>
            <a:r>
              <a:rPr lang="et-EE" sz="2600" b="1" dirty="0"/>
              <a:t> </a:t>
            </a:r>
            <a:r>
              <a:rPr lang="et-EE" sz="2600" b="1" dirty="0" err="1"/>
              <a:t>be</a:t>
            </a:r>
            <a:r>
              <a:rPr lang="et-EE" sz="2600" b="1" dirty="0"/>
              <a:t> </a:t>
            </a:r>
            <a:r>
              <a:rPr lang="et-EE" sz="2600" dirty="0" err="1"/>
              <a:t>easily</a:t>
            </a:r>
            <a:r>
              <a:rPr lang="et-EE" sz="2600" dirty="0"/>
              <a:t> </a:t>
            </a:r>
            <a:r>
              <a:rPr lang="et-EE" sz="2600" b="1" dirty="0" err="1"/>
              <a:t>subjected</a:t>
            </a:r>
            <a:r>
              <a:rPr lang="et-EE" sz="2600" dirty="0"/>
              <a:t> </a:t>
            </a:r>
            <a:r>
              <a:rPr lang="et-EE" sz="2600" dirty="0" err="1"/>
              <a:t>to</a:t>
            </a:r>
            <a:r>
              <a:rPr lang="et-EE" sz="2600" dirty="0"/>
              <a:t> </a:t>
            </a:r>
            <a:r>
              <a:rPr lang="et-EE" sz="2600" dirty="0" err="1"/>
              <a:t>treatment</a:t>
            </a:r>
            <a:r>
              <a:rPr lang="et-EE" sz="2600" dirty="0"/>
              <a:t>’  </a:t>
            </a:r>
          </a:p>
          <a:p>
            <a:r>
              <a:rPr lang="et-EE" sz="2600" dirty="0" err="1" smtClean="0"/>
              <a:t>Double</a:t>
            </a:r>
            <a:r>
              <a:rPr lang="et-EE" sz="2600" dirty="0" smtClean="0"/>
              <a:t> </a:t>
            </a:r>
            <a:r>
              <a:rPr lang="et-EE" sz="2600" dirty="0" err="1"/>
              <a:t>marking</a:t>
            </a:r>
            <a:r>
              <a:rPr lang="et-EE" sz="2600" dirty="0"/>
              <a:t> of </a:t>
            </a:r>
            <a:r>
              <a:rPr lang="et-EE" sz="2600" dirty="0" err="1"/>
              <a:t>evidentiality</a:t>
            </a:r>
            <a:endParaRPr lang="et-EE" sz="2600" dirty="0"/>
          </a:p>
          <a:p>
            <a:r>
              <a:rPr lang="et-EE" sz="2600" dirty="0" err="1" smtClean="0"/>
              <a:t>More</a:t>
            </a:r>
            <a:r>
              <a:rPr lang="et-EE" sz="2600" dirty="0" smtClean="0"/>
              <a:t> </a:t>
            </a:r>
            <a:r>
              <a:rPr lang="et-EE" sz="2600" dirty="0" err="1" smtClean="0"/>
              <a:t>informal</a:t>
            </a:r>
            <a:r>
              <a:rPr lang="et-EE" sz="2600" dirty="0" smtClean="0"/>
              <a:t> than the quotative of a </a:t>
            </a:r>
            <a:r>
              <a:rPr lang="et-EE" sz="2600" dirty="0" err="1" smtClean="0"/>
              <a:t>lexical</a:t>
            </a:r>
            <a:r>
              <a:rPr lang="et-EE" sz="2600" dirty="0" smtClean="0"/>
              <a:t> verb (</a:t>
            </a:r>
            <a:r>
              <a:rPr lang="et-EE" sz="2600" i="1" dirty="0" smtClean="0"/>
              <a:t>alluvat</a:t>
            </a:r>
            <a:r>
              <a:rPr lang="et-EE" sz="2600" dirty="0" smtClean="0"/>
              <a:t>)</a:t>
            </a:r>
          </a:p>
          <a:p>
            <a:r>
              <a:rPr lang="et-EE" sz="2600" dirty="0" err="1" smtClean="0"/>
              <a:t>More</a:t>
            </a:r>
            <a:r>
              <a:rPr lang="et-EE" sz="2600" dirty="0" smtClean="0"/>
              <a:t> clearly evidential than the </a:t>
            </a:r>
            <a:r>
              <a:rPr lang="et-EE" sz="2600" i="1" dirty="0" smtClean="0"/>
              <a:t>pidama-</a:t>
            </a:r>
            <a:r>
              <a:rPr lang="et-EE" sz="2600" dirty="0" smtClean="0"/>
              <a:t>construction in </a:t>
            </a:r>
            <a:r>
              <a:rPr lang="et-EE" sz="2600" dirty="0" err="1" smtClean="0"/>
              <a:t>the</a:t>
            </a:r>
            <a:r>
              <a:rPr lang="et-EE" sz="2600" dirty="0" smtClean="0"/>
              <a:t> </a:t>
            </a:r>
            <a:r>
              <a:rPr lang="et-EE" sz="2600" dirty="0" err="1" smtClean="0"/>
              <a:t>indicative</a:t>
            </a:r>
            <a:r>
              <a:rPr lang="et-EE" sz="2600" dirty="0" smtClean="0"/>
              <a:t> (</a:t>
            </a:r>
            <a:r>
              <a:rPr lang="et-EE" sz="2600" i="1" dirty="0" smtClean="0"/>
              <a:t>pidi alluma</a:t>
            </a:r>
            <a:r>
              <a:rPr lang="et-EE" sz="2600" dirty="0" smtClean="0"/>
              <a:t>)</a:t>
            </a:r>
          </a:p>
          <a:p>
            <a:r>
              <a:rPr lang="et-EE" dirty="0" err="1"/>
              <a:t>There</a:t>
            </a:r>
            <a:r>
              <a:rPr lang="et-EE" dirty="0"/>
              <a:t> </a:t>
            </a:r>
            <a:r>
              <a:rPr lang="et-EE" dirty="0" err="1"/>
              <a:t>were</a:t>
            </a:r>
            <a:r>
              <a:rPr lang="et-EE" dirty="0"/>
              <a:t> 6 </a:t>
            </a:r>
            <a:r>
              <a:rPr lang="et-EE" dirty="0" err="1"/>
              <a:t>occurrences</a:t>
            </a:r>
            <a:r>
              <a:rPr lang="et-EE" dirty="0"/>
              <a:t> in NEWS and 22 </a:t>
            </a:r>
            <a:r>
              <a:rPr lang="et-EE" dirty="0" err="1"/>
              <a:t>occurrences</a:t>
            </a:r>
            <a:r>
              <a:rPr lang="et-EE" dirty="0"/>
              <a:t> in COMM in </a:t>
            </a:r>
            <a:r>
              <a:rPr lang="et-EE" dirty="0" err="1"/>
              <a:t>qualitatively</a:t>
            </a:r>
            <a:r>
              <a:rPr lang="et-EE" dirty="0"/>
              <a:t> </a:t>
            </a:r>
            <a:r>
              <a:rPr lang="et-EE" dirty="0" err="1"/>
              <a:t>analysed</a:t>
            </a:r>
            <a:r>
              <a:rPr lang="et-EE" dirty="0"/>
              <a:t> </a:t>
            </a:r>
            <a:r>
              <a:rPr lang="et-EE" dirty="0" err="1"/>
              <a:t>material</a:t>
            </a:r>
            <a:r>
              <a:rPr lang="et-EE" dirty="0"/>
              <a:t> (100 </a:t>
            </a:r>
            <a:r>
              <a:rPr lang="et-EE" dirty="0" err="1"/>
              <a:t>sentences</a:t>
            </a:r>
            <a:r>
              <a:rPr lang="et-EE" dirty="0"/>
              <a:t> </a:t>
            </a:r>
            <a:r>
              <a:rPr lang="et-EE" dirty="0" err="1"/>
              <a:t>from</a:t>
            </a:r>
            <a:r>
              <a:rPr lang="et-EE" dirty="0"/>
              <a:t> </a:t>
            </a:r>
            <a:r>
              <a:rPr lang="et-EE" dirty="0" err="1"/>
              <a:t>each</a:t>
            </a:r>
            <a:r>
              <a:rPr lang="et-EE" dirty="0"/>
              <a:t> </a:t>
            </a:r>
            <a:r>
              <a:rPr lang="et-EE" dirty="0" err="1"/>
              <a:t>text</a:t>
            </a:r>
            <a:r>
              <a:rPr lang="et-EE" dirty="0"/>
              <a:t> </a:t>
            </a:r>
            <a:r>
              <a:rPr lang="et-EE" dirty="0" err="1"/>
              <a:t>variety</a:t>
            </a:r>
            <a:endParaRPr lang="et-EE" sz="2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18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55423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Evidential</a:t>
            </a:r>
            <a:r>
              <a:rPr lang="et-EE" i="1" dirty="0" smtClean="0"/>
              <a:t> pidama-</a:t>
            </a:r>
            <a:r>
              <a:rPr lang="et-EE" dirty="0" err="1" smtClean="0"/>
              <a:t>construction</a:t>
            </a:r>
            <a:endParaRPr lang="et-EE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The indicative past form of the modal verb </a:t>
            </a:r>
            <a:r>
              <a:rPr lang="et-EE" i="1" dirty="0" smtClean="0"/>
              <a:t>pidama</a:t>
            </a:r>
            <a:r>
              <a:rPr lang="et-EE" dirty="0" smtClean="0"/>
              <a:t> ‘must’ + the supine of a lexical verb</a:t>
            </a:r>
          </a:p>
          <a:p>
            <a:r>
              <a:rPr lang="et-EE" i="1" dirty="0"/>
              <a:t>p</a:t>
            </a:r>
            <a:r>
              <a:rPr lang="et-EE" i="1" dirty="0" smtClean="0"/>
              <a:t>idama</a:t>
            </a:r>
            <a:r>
              <a:rPr lang="et-EE" dirty="0" smtClean="0"/>
              <a:t> is a polysemous verb (agent-centred and epistemic modality, intention, avertive, evidentiality) (Erelt 2001)</a:t>
            </a:r>
            <a:endParaRPr lang="et-EE" dirty="0"/>
          </a:p>
          <a:p>
            <a:r>
              <a:rPr lang="et-EE" dirty="0" smtClean="0"/>
              <a:t>Temporal </a:t>
            </a:r>
            <a:r>
              <a:rPr lang="et-EE" dirty="0" err="1" smtClean="0"/>
              <a:t>meaning</a:t>
            </a:r>
            <a:r>
              <a:rPr lang="et-EE" dirty="0" smtClean="0"/>
              <a:t> </a:t>
            </a:r>
            <a:r>
              <a:rPr lang="et-EE" dirty="0" err="1" smtClean="0"/>
              <a:t>mostly</a:t>
            </a:r>
            <a:r>
              <a:rPr lang="et-EE" dirty="0" smtClean="0"/>
              <a:t> present, generic time, </a:t>
            </a:r>
            <a:r>
              <a:rPr lang="et-EE" dirty="0" err="1" smtClean="0"/>
              <a:t>or</a:t>
            </a:r>
            <a:r>
              <a:rPr lang="et-EE" dirty="0" smtClean="0"/>
              <a:t> </a:t>
            </a:r>
            <a:r>
              <a:rPr lang="et-EE" dirty="0" err="1" smtClean="0"/>
              <a:t>future</a:t>
            </a:r>
            <a:endParaRPr lang="et-EE" dirty="0" smtClean="0"/>
          </a:p>
          <a:p>
            <a:r>
              <a:rPr lang="et-EE" dirty="0" smtClean="0"/>
              <a:t> </a:t>
            </a:r>
            <a:r>
              <a:rPr lang="et-EE" dirty="0" err="1" smtClean="0"/>
              <a:t>It</a:t>
            </a:r>
            <a:r>
              <a:rPr lang="et-EE" dirty="0" smtClean="0"/>
              <a:t> marks but does not emphasize that the information has been reported</a:t>
            </a:r>
          </a:p>
          <a:p>
            <a:r>
              <a:rPr lang="et-EE" dirty="0" smtClean="0"/>
              <a:t>It was rarely used in newspapers and fiction in the 20th century but is characteristic of </a:t>
            </a:r>
            <a:r>
              <a:rPr lang="et-EE" dirty="0" err="1" smtClean="0"/>
              <a:t>spoken</a:t>
            </a:r>
            <a:r>
              <a:rPr lang="et-EE" dirty="0" smtClean="0"/>
              <a:t> </a:t>
            </a:r>
            <a:r>
              <a:rPr lang="et-EE" dirty="0" err="1" smtClean="0"/>
              <a:t>language</a:t>
            </a:r>
            <a:r>
              <a:rPr lang="et-EE" dirty="0" smtClean="0"/>
              <a:t> (</a:t>
            </a:r>
            <a:r>
              <a:rPr lang="et-EE" dirty="0" err="1" smtClean="0"/>
              <a:t>Sepper</a:t>
            </a:r>
            <a:r>
              <a:rPr lang="et-EE" dirty="0" smtClean="0"/>
              <a:t> 2006, Toomet 2000)</a:t>
            </a:r>
            <a:endParaRPr lang="et-EE" dirty="0"/>
          </a:p>
          <a:p>
            <a:endParaRPr lang="et-EE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19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79408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Evidentiality</a:t>
            </a:r>
            <a:r>
              <a:rPr lang="et-EE" dirty="0" smtClean="0"/>
              <a:t> in Estonian</a:t>
            </a:r>
          </a:p>
          <a:p>
            <a:r>
              <a:rPr lang="et-EE" dirty="0" smtClean="0"/>
              <a:t>A study about variation of evidentiality devices in written text varieties</a:t>
            </a:r>
          </a:p>
          <a:p>
            <a:r>
              <a:rPr lang="et-EE" dirty="0" err="1" smtClean="0"/>
              <a:t>Quotative</a:t>
            </a:r>
            <a:r>
              <a:rPr lang="et-EE" dirty="0" smtClean="0"/>
              <a:t> mood</a:t>
            </a:r>
          </a:p>
          <a:p>
            <a:r>
              <a:rPr lang="et-EE" i="1" dirty="0"/>
              <a:t>p</a:t>
            </a:r>
            <a:r>
              <a:rPr lang="et-EE" i="1" dirty="0" smtClean="0"/>
              <a:t>idama</a:t>
            </a:r>
            <a:r>
              <a:rPr lang="et-EE" dirty="0" smtClean="0"/>
              <a:t> (‘must’) </a:t>
            </a:r>
            <a:r>
              <a:rPr lang="et-EE" dirty="0" err="1" smtClean="0"/>
              <a:t>construction</a:t>
            </a:r>
            <a:endParaRPr lang="et-EE" dirty="0" smtClean="0"/>
          </a:p>
          <a:p>
            <a:r>
              <a:rPr lang="et-EE" dirty="0" smtClean="0"/>
              <a:t>Evidential participle predicate</a:t>
            </a:r>
          </a:p>
          <a:p>
            <a:r>
              <a:rPr lang="et-EE" dirty="0"/>
              <a:t>Referring </a:t>
            </a:r>
            <a:r>
              <a:rPr lang="et-EE" dirty="0" smtClean="0"/>
              <a:t>semi-postpositions</a:t>
            </a:r>
          </a:p>
          <a:p>
            <a:r>
              <a:rPr lang="et-EE" dirty="0" smtClean="0"/>
              <a:t>Distribution of evidentiality markers in different varieties of text</a:t>
            </a:r>
          </a:p>
          <a:p>
            <a:r>
              <a:rPr lang="et-EE" dirty="0" smtClean="0"/>
              <a:t>Conclusions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068742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/>
              <a:t>Evidential</a:t>
            </a:r>
            <a:r>
              <a:rPr lang="et-EE" dirty="0"/>
              <a:t> </a:t>
            </a:r>
            <a:r>
              <a:rPr lang="et-EE" i="1" dirty="0" smtClean="0"/>
              <a:t>pidama-</a:t>
            </a:r>
            <a:r>
              <a:rPr lang="et-EE" dirty="0" err="1" smtClean="0"/>
              <a:t>construction</a:t>
            </a:r>
            <a:r>
              <a:rPr lang="et-EE" dirty="0" smtClean="0"/>
              <a:t> in the corpus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 smtClean="0"/>
              <a:t>Normalized frequency per 100 000 tokens</a:t>
            </a:r>
          </a:p>
          <a:p>
            <a:pPr marL="0" indent="0">
              <a:buNone/>
            </a:pP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20</a:t>
            </a:fld>
            <a:endParaRPr lang="et-EE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898482"/>
              </p:ext>
            </p:extLst>
          </p:nvPr>
        </p:nvGraphicFramePr>
        <p:xfrm>
          <a:off x="1187623" y="2924944"/>
          <a:ext cx="6289533" cy="252028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727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9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60140"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>
                          <a:effectLst/>
                        </a:rPr>
                        <a:t>FICT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>
                          <a:effectLst/>
                        </a:rPr>
                        <a:t>NEWS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>
                          <a:effectLst/>
                        </a:rPr>
                        <a:t>THES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>
                          <a:effectLst/>
                        </a:rPr>
                        <a:t>COMM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0140">
                <a:tc>
                  <a:txBody>
                    <a:bodyPr/>
                    <a:lstStyle/>
                    <a:p>
                      <a:pPr algn="r" fontAlgn="b"/>
                      <a:r>
                        <a:rPr lang="et-EE" sz="4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</a:t>
                      </a:r>
                      <a:endParaRPr lang="et-EE" sz="4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4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</a:t>
                      </a:r>
                      <a:endParaRPr lang="et-EE" sz="4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4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</a:t>
                      </a:r>
                      <a:endParaRPr lang="et-EE" sz="4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4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</a:t>
                      </a:r>
                      <a:endParaRPr lang="et-EE" sz="4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504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Occurrence of </a:t>
            </a:r>
            <a:r>
              <a:rPr lang="et-EE" dirty="0" err="1" smtClean="0"/>
              <a:t>the</a:t>
            </a:r>
            <a:r>
              <a:rPr lang="et-EE" dirty="0"/>
              <a:t> </a:t>
            </a:r>
            <a:r>
              <a:rPr lang="et-EE" dirty="0" err="1" smtClean="0"/>
              <a:t>evidential</a:t>
            </a:r>
            <a:r>
              <a:rPr lang="et-EE" dirty="0" smtClean="0"/>
              <a:t> </a:t>
            </a:r>
            <a:r>
              <a:rPr lang="et-EE" i="1" dirty="0" smtClean="0"/>
              <a:t>pidama</a:t>
            </a:r>
            <a:r>
              <a:rPr lang="et-EE" dirty="0" smtClean="0"/>
              <a:t>-construction in the corpus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21</a:t>
            </a:fld>
            <a:endParaRPr lang="et-EE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4255646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86326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i="1" dirty="0" smtClean="0"/>
              <a:t>pidama-</a:t>
            </a:r>
            <a:r>
              <a:rPr lang="et-EE" dirty="0" smtClean="0"/>
              <a:t>construction: examples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t-EE" sz="2800" dirty="0" smtClean="0"/>
              <a:t>It is widespread especially in </a:t>
            </a:r>
            <a:r>
              <a:rPr lang="et-EE" sz="2800" dirty="0" err="1" smtClean="0"/>
              <a:t>web</a:t>
            </a:r>
            <a:r>
              <a:rPr lang="et-EE" sz="2800" dirty="0" smtClean="0"/>
              <a:t> </a:t>
            </a:r>
            <a:r>
              <a:rPr lang="et-EE" sz="2800" dirty="0" err="1" smtClean="0"/>
              <a:t>comments</a:t>
            </a:r>
            <a:r>
              <a:rPr lang="et-EE" sz="2800" dirty="0" smtClean="0"/>
              <a:t>; reporting of generalized views, the source is obscure</a:t>
            </a:r>
          </a:p>
          <a:p>
            <a:endParaRPr lang="et-EE" sz="2600" dirty="0"/>
          </a:p>
          <a:p>
            <a:pPr marL="274320" lvl="1" indent="0">
              <a:buNone/>
            </a:pPr>
            <a:r>
              <a:rPr lang="et-EE" sz="2600" i="1" dirty="0" smtClean="0"/>
              <a:t>Viinamürgitusega </a:t>
            </a:r>
            <a:r>
              <a:rPr lang="et-EE" sz="2600" b="1" i="1" dirty="0"/>
              <a:t>pidi</a:t>
            </a:r>
            <a:r>
              <a:rPr lang="et-EE" sz="2600" i="1" dirty="0"/>
              <a:t> enne surma palav </a:t>
            </a:r>
            <a:r>
              <a:rPr lang="et-EE" sz="2600" b="1" i="1" dirty="0"/>
              <a:t>hakkama </a:t>
            </a:r>
            <a:r>
              <a:rPr lang="et-EE" sz="2600" dirty="0"/>
              <a:t>(NEWS</a:t>
            </a:r>
            <a:r>
              <a:rPr lang="et-EE" sz="2600" dirty="0" smtClean="0"/>
              <a:t>)</a:t>
            </a:r>
          </a:p>
          <a:p>
            <a:pPr marL="274320" lvl="1" indent="0">
              <a:buNone/>
            </a:pPr>
            <a:r>
              <a:rPr lang="et-EE" sz="2600" dirty="0" smtClean="0"/>
              <a:t>‘</a:t>
            </a:r>
            <a:r>
              <a:rPr lang="et-EE" sz="2600" dirty="0" err="1" smtClean="0"/>
              <a:t>It</a:t>
            </a:r>
            <a:r>
              <a:rPr lang="et-EE" sz="2600" dirty="0" smtClean="0"/>
              <a:t> is said that in the case of alcohol poisoning one </a:t>
            </a:r>
            <a:r>
              <a:rPr lang="et-EE" sz="2600" b="1" dirty="0" smtClean="0"/>
              <a:t>feels</a:t>
            </a:r>
            <a:r>
              <a:rPr lang="et-EE" sz="2600" dirty="0" smtClean="0"/>
              <a:t> hot before </a:t>
            </a:r>
            <a:r>
              <a:rPr lang="et-EE" sz="2600" dirty="0" err="1" smtClean="0"/>
              <a:t>dying</a:t>
            </a:r>
            <a:r>
              <a:rPr lang="et-EE" sz="2600" dirty="0" smtClean="0"/>
              <a:t>.’</a:t>
            </a:r>
          </a:p>
          <a:p>
            <a:pPr marL="274320" lvl="1" indent="0">
              <a:buNone/>
            </a:pPr>
            <a:endParaRPr lang="et-EE" sz="2600" dirty="0"/>
          </a:p>
          <a:p>
            <a:pPr marL="274320" lvl="1" indent="0">
              <a:buNone/>
            </a:pPr>
            <a:r>
              <a:rPr lang="et-EE" sz="2600" i="1" dirty="0"/>
              <a:t>Kaitsmine </a:t>
            </a:r>
            <a:r>
              <a:rPr lang="et-EE" sz="2600" b="1" i="1" dirty="0"/>
              <a:t>pidi</a:t>
            </a:r>
            <a:r>
              <a:rPr lang="et-EE" sz="2600" i="1" dirty="0"/>
              <a:t> ju mõttetu </a:t>
            </a:r>
            <a:r>
              <a:rPr lang="et-EE" sz="2600" b="1" i="1" dirty="0" smtClean="0"/>
              <a:t>olema.</a:t>
            </a:r>
            <a:r>
              <a:rPr lang="et-EE" sz="2600" i="1" dirty="0" smtClean="0"/>
              <a:t>  </a:t>
            </a:r>
            <a:r>
              <a:rPr lang="et-EE" sz="2600" dirty="0" smtClean="0"/>
              <a:t>(COMM)</a:t>
            </a:r>
          </a:p>
          <a:p>
            <a:pPr marL="274320" lvl="1" indent="0">
              <a:buNone/>
            </a:pPr>
            <a:r>
              <a:rPr lang="et-EE" sz="2600" dirty="0" smtClean="0"/>
              <a:t>‘</a:t>
            </a:r>
            <a:r>
              <a:rPr lang="et-EE" sz="2600" dirty="0" err="1" smtClean="0"/>
              <a:t>It</a:t>
            </a:r>
            <a:r>
              <a:rPr lang="et-EE" sz="2600" dirty="0" smtClean="0"/>
              <a:t> is said that defence </a:t>
            </a:r>
            <a:r>
              <a:rPr lang="et-EE" sz="2600" b="1" dirty="0" smtClean="0"/>
              <a:t>is</a:t>
            </a:r>
            <a:r>
              <a:rPr lang="et-EE" sz="2600" dirty="0" smtClean="0"/>
              <a:t> </a:t>
            </a:r>
            <a:r>
              <a:rPr lang="et-EE" sz="2600" dirty="0" err="1" smtClean="0"/>
              <a:t>senseless</a:t>
            </a:r>
            <a:r>
              <a:rPr lang="et-EE" sz="2600" dirty="0" smtClean="0"/>
              <a:t>.’</a:t>
            </a:r>
          </a:p>
          <a:p>
            <a:pPr marL="274320" lvl="1" indent="0">
              <a:buNone/>
            </a:pPr>
            <a:endParaRPr lang="et-EE" sz="2600" dirty="0" smtClean="0"/>
          </a:p>
          <a:p>
            <a:pPr marL="274320" lvl="1" indent="0">
              <a:buNone/>
            </a:pPr>
            <a:r>
              <a:rPr lang="et-EE" sz="2600" i="1" dirty="0"/>
              <a:t>Rootsis </a:t>
            </a:r>
            <a:r>
              <a:rPr lang="et-EE" sz="2600" b="1" i="1" dirty="0"/>
              <a:t>pidid</a:t>
            </a:r>
            <a:r>
              <a:rPr lang="et-EE" sz="2600" i="1" dirty="0"/>
              <a:t> naised nii </a:t>
            </a:r>
            <a:r>
              <a:rPr lang="et-EE" sz="2600" i="1" dirty="0" err="1"/>
              <a:t>kövasti</a:t>
            </a:r>
            <a:r>
              <a:rPr lang="et-EE" sz="2600" i="1" dirty="0"/>
              <a:t> </a:t>
            </a:r>
            <a:r>
              <a:rPr lang="et-EE" sz="2600" b="1" i="1" dirty="0"/>
              <a:t>sünnitama</a:t>
            </a:r>
            <a:r>
              <a:rPr lang="et-EE" sz="2600" i="1" dirty="0"/>
              <a:t> et sünnitusmajades polevat vabu </a:t>
            </a:r>
            <a:r>
              <a:rPr lang="et-EE" sz="2600" i="1" dirty="0" smtClean="0"/>
              <a:t>kohtigi</a:t>
            </a:r>
            <a:r>
              <a:rPr lang="et-EE" sz="2600" dirty="0" smtClean="0"/>
              <a:t>.</a:t>
            </a:r>
            <a:r>
              <a:rPr lang="et-EE" sz="2600" dirty="0"/>
              <a:t> (COMM</a:t>
            </a:r>
            <a:r>
              <a:rPr lang="et-EE" sz="2600" dirty="0" smtClean="0"/>
              <a:t>)</a:t>
            </a:r>
          </a:p>
          <a:p>
            <a:pPr marL="274320" lvl="1" indent="0">
              <a:buNone/>
            </a:pPr>
            <a:r>
              <a:rPr lang="et-EE" sz="2600" dirty="0" smtClean="0"/>
              <a:t>‘</a:t>
            </a:r>
            <a:r>
              <a:rPr lang="et-EE" sz="2600" dirty="0" err="1" smtClean="0"/>
              <a:t>It</a:t>
            </a:r>
            <a:r>
              <a:rPr lang="et-EE" sz="2600" dirty="0" smtClean="0"/>
              <a:t> is reported that in Sweden there </a:t>
            </a:r>
            <a:r>
              <a:rPr lang="et-EE" sz="2600" b="1" dirty="0" smtClean="0"/>
              <a:t>are</a:t>
            </a:r>
            <a:r>
              <a:rPr lang="et-EE" sz="2600" dirty="0" smtClean="0"/>
              <a:t> so many women </a:t>
            </a:r>
            <a:r>
              <a:rPr lang="et-EE" sz="2600" b="1" dirty="0" err="1" smtClean="0"/>
              <a:t>giving</a:t>
            </a:r>
            <a:r>
              <a:rPr lang="et-EE" sz="2600" dirty="0" smtClean="0"/>
              <a:t> </a:t>
            </a:r>
            <a:r>
              <a:rPr lang="et-EE" sz="2600" b="1" dirty="0" err="1" smtClean="0"/>
              <a:t>birth</a:t>
            </a:r>
            <a:r>
              <a:rPr lang="et-EE" sz="2600" dirty="0" smtClean="0"/>
              <a:t> to children that there are no places in maternity </a:t>
            </a:r>
            <a:r>
              <a:rPr lang="et-EE" sz="2600" dirty="0" err="1" smtClean="0"/>
              <a:t>hospitals</a:t>
            </a:r>
            <a:r>
              <a:rPr lang="et-EE" sz="2600" dirty="0" smtClean="0"/>
              <a:t>.’</a:t>
            </a:r>
            <a:endParaRPr lang="et-EE" sz="2600" dirty="0"/>
          </a:p>
          <a:p>
            <a:pPr marL="274320" lvl="1" indent="0">
              <a:buNone/>
            </a:pP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22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15089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Past participle as evidential predicate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Marker -</a:t>
            </a:r>
            <a:r>
              <a:rPr lang="et-EE" b="1" i="1" dirty="0" err="1" smtClean="0"/>
              <a:t>nud</a:t>
            </a:r>
            <a:r>
              <a:rPr lang="et-EE" dirty="0" smtClean="0"/>
              <a:t> (personal), -</a:t>
            </a:r>
            <a:r>
              <a:rPr lang="et-EE" b="1" i="1" dirty="0" err="1" smtClean="0"/>
              <a:t>tud</a:t>
            </a:r>
            <a:r>
              <a:rPr lang="et-EE" dirty="0" smtClean="0"/>
              <a:t> (</a:t>
            </a:r>
            <a:r>
              <a:rPr lang="et-EE" dirty="0" err="1" smtClean="0"/>
              <a:t>impersonal</a:t>
            </a:r>
            <a:r>
              <a:rPr lang="et-EE" dirty="0" smtClean="0"/>
              <a:t>)</a:t>
            </a:r>
          </a:p>
          <a:p>
            <a:r>
              <a:rPr lang="et-EE" dirty="0" smtClean="0"/>
              <a:t>Temporal </a:t>
            </a:r>
            <a:r>
              <a:rPr lang="et-EE" dirty="0" err="1" smtClean="0"/>
              <a:t>meaning</a:t>
            </a:r>
            <a:r>
              <a:rPr lang="et-EE" dirty="0" smtClean="0"/>
              <a:t> of the definite past; only affirmative, personal; identical form in all the persons</a:t>
            </a:r>
          </a:p>
          <a:p>
            <a:r>
              <a:rPr lang="et-EE" dirty="0" smtClean="0"/>
              <a:t>Typical use in narratives, when reporting a string of events</a:t>
            </a:r>
          </a:p>
          <a:p>
            <a:r>
              <a:rPr lang="et-EE" dirty="0" smtClean="0"/>
              <a:t>Indicates archaic, folksy style</a:t>
            </a:r>
          </a:p>
          <a:p>
            <a:r>
              <a:rPr lang="et-EE" dirty="0" err="1"/>
              <a:t>It</a:t>
            </a:r>
            <a:r>
              <a:rPr lang="et-EE" dirty="0"/>
              <a:t> </a:t>
            </a:r>
            <a:r>
              <a:rPr lang="et-EE" dirty="0" err="1"/>
              <a:t>was</a:t>
            </a:r>
            <a:r>
              <a:rPr lang="et-EE" dirty="0"/>
              <a:t> </a:t>
            </a:r>
            <a:r>
              <a:rPr lang="et-EE" dirty="0" err="1"/>
              <a:t>common</a:t>
            </a:r>
            <a:r>
              <a:rPr lang="et-EE" dirty="0"/>
              <a:t> in </a:t>
            </a:r>
            <a:r>
              <a:rPr lang="et-EE" dirty="0" err="1"/>
              <a:t>newspaper</a:t>
            </a:r>
            <a:r>
              <a:rPr lang="et-EE" dirty="0"/>
              <a:t> </a:t>
            </a:r>
            <a:r>
              <a:rPr lang="et-EE" dirty="0" err="1"/>
              <a:t>texts</a:t>
            </a:r>
            <a:r>
              <a:rPr lang="et-EE" dirty="0"/>
              <a:t> in </a:t>
            </a:r>
            <a:r>
              <a:rPr lang="et-EE" dirty="0" smtClean="0"/>
              <a:t>the1890s</a:t>
            </a:r>
            <a:endParaRPr lang="et-EE" dirty="0"/>
          </a:p>
          <a:p>
            <a:r>
              <a:rPr lang="et-EE" dirty="0" err="1" smtClean="0"/>
              <a:t>It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rare</a:t>
            </a:r>
            <a:r>
              <a:rPr lang="et-EE" dirty="0" smtClean="0"/>
              <a:t> in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fiction</a:t>
            </a:r>
            <a:r>
              <a:rPr lang="et-EE" dirty="0" smtClean="0"/>
              <a:t> and </a:t>
            </a:r>
            <a:r>
              <a:rPr lang="et-EE" dirty="0" err="1" smtClean="0"/>
              <a:t>newspaper</a:t>
            </a:r>
            <a:r>
              <a:rPr lang="et-EE" dirty="0" smtClean="0"/>
              <a:t> </a:t>
            </a:r>
            <a:r>
              <a:rPr lang="et-EE" dirty="0" err="1" smtClean="0"/>
              <a:t>corpora</a:t>
            </a:r>
            <a:r>
              <a:rPr lang="et-EE" dirty="0" smtClean="0"/>
              <a:t> of </a:t>
            </a:r>
            <a:r>
              <a:rPr lang="et-EE" dirty="0" err="1" smtClean="0"/>
              <a:t>the</a:t>
            </a:r>
            <a:r>
              <a:rPr lang="et-EE" dirty="0" smtClean="0"/>
              <a:t> 20th </a:t>
            </a:r>
            <a:r>
              <a:rPr lang="et-EE" dirty="0" err="1" smtClean="0"/>
              <a:t>century</a:t>
            </a:r>
            <a:r>
              <a:rPr lang="et-EE" dirty="0"/>
              <a:t> (</a:t>
            </a:r>
            <a:r>
              <a:rPr lang="et-EE" dirty="0" err="1"/>
              <a:t>Sepper</a:t>
            </a:r>
            <a:r>
              <a:rPr lang="et-EE" dirty="0"/>
              <a:t> </a:t>
            </a:r>
            <a:r>
              <a:rPr lang="et-EE" dirty="0" smtClean="0"/>
              <a:t>2006)</a:t>
            </a:r>
          </a:p>
          <a:p>
            <a:r>
              <a:rPr lang="et-EE" dirty="0" err="1" smtClean="0"/>
              <a:t>It</a:t>
            </a:r>
            <a:r>
              <a:rPr lang="et-EE" dirty="0" smtClean="0"/>
              <a:t> is widespread in spoken language (Toomet 2000)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23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557145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Occurrence of the evidential participle predicate in the corpus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 smtClean="0"/>
              <a:t>Normalized frequency per 100 000 tokens</a:t>
            </a:r>
          </a:p>
          <a:p>
            <a:pPr marL="0" indent="0">
              <a:buNone/>
            </a:pP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24</a:t>
            </a:fld>
            <a:endParaRPr lang="et-EE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900052"/>
              </p:ext>
            </p:extLst>
          </p:nvPr>
        </p:nvGraphicFramePr>
        <p:xfrm>
          <a:off x="1187623" y="2924944"/>
          <a:ext cx="6289533" cy="252028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727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9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60140"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>
                          <a:effectLst/>
                        </a:rPr>
                        <a:t>FICT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>
                          <a:effectLst/>
                        </a:rPr>
                        <a:t>NEWS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>
                          <a:effectLst/>
                        </a:rPr>
                        <a:t>THES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>
                          <a:effectLst/>
                        </a:rPr>
                        <a:t>COMM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0140">
                <a:tc>
                  <a:txBody>
                    <a:bodyPr/>
                    <a:lstStyle/>
                    <a:p>
                      <a:pPr algn="r" fontAlgn="b"/>
                      <a:r>
                        <a:rPr lang="et-EE" sz="4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103.5</a:t>
                      </a:r>
                      <a:endParaRPr lang="et-EE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4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27.8</a:t>
                      </a:r>
                      <a:endParaRPr lang="et-EE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4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t-EE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4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</a:t>
                      </a:r>
                      <a:endParaRPr lang="et-EE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4033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Occurrence of the evidential participle predicate in the corpus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25</a:t>
            </a:fld>
            <a:endParaRPr lang="et-EE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064050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05437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Evidential participle predicate: examples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i="1" dirty="0"/>
              <a:t>Ema </a:t>
            </a:r>
            <a:r>
              <a:rPr lang="et-EE" b="1" i="1" dirty="0"/>
              <a:t>võtnud</a:t>
            </a:r>
            <a:r>
              <a:rPr lang="et-EE" i="1" dirty="0"/>
              <a:t> kapist pitsid välja ja nad rüübanud ühepajatoidu kõrvale </a:t>
            </a:r>
            <a:r>
              <a:rPr lang="et-EE" i="1" dirty="0" smtClean="0"/>
              <a:t>viskit </a:t>
            </a:r>
            <a:r>
              <a:rPr lang="et-EE" dirty="0"/>
              <a:t>(FICT</a:t>
            </a:r>
            <a:r>
              <a:rPr lang="et-EE" dirty="0" smtClean="0"/>
              <a:t>)</a:t>
            </a:r>
          </a:p>
          <a:p>
            <a:pPr marL="0" indent="0">
              <a:buNone/>
            </a:pPr>
            <a:r>
              <a:rPr lang="et-EE" dirty="0" smtClean="0"/>
              <a:t>‘</a:t>
            </a:r>
            <a:r>
              <a:rPr lang="et-EE" dirty="0" err="1" smtClean="0"/>
              <a:t>Mother</a:t>
            </a:r>
            <a:r>
              <a:rPr lang="et-EE" dirty="0" smtClean="0"/>
              <a:t> is said to have </a:t>
            </a:r>
            <a:r>
              <a:rPr lang="et-EE" b="1" dirty="0" smtClean="0"/>
              <a:t>taken</a:t>
            </a:r>
            <a:r>
              <a:rPr lang="et-EE" dirty="0" smtClean="0"/>
              <a:t> glasses from the cupboard and they are said to have </a:t>
            </a:r>
            <a:r>
              <a:rPr lang="et-EE" b="1" dirty="0" smtClean="0"/>
              <a:t>sipped</a:t>
            </a:r>
            <a:r>
              <a:rPr lang="et-EE" dirty="0" smtClean="0"/>
              <a:t> whisky with the one-pot </a:t>
            </a:r>
            <a:r>
              <a:rPr lang="et-EE" dirty="0" err="1" smtClean="0"/>
              <a:t>dish</a:t>
            </a:r>
            <a:r>
              <a:rPr lang="et-EE" dirty="0" smtClean="0"/>
              <a:t>.’</a:t>
            </a:r>
            <a:endParaRPr lang="et-EE" dirty="0"/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r>
              <a:rPr lang="et-EE" i="1" dirty="0"/>
              <a:t>Seal </a:t>
            </a:r>
            <a:r>
              <a:rPr lang="et-EE" b="1" i="1" dirty="0"/>
              <a:t>valitsenud</a:t>
            </a:r>
            <a:r>
              <a:rPr lang="et-EE" i="1" dirty="0"/>
              <a:t> halvad tööohutuse </a:t>
            </a:r>
            <a:r>
              <a:rPr lang="et-EE" i="1" dirty="0" smtClean="0"/>
              <a:t>tingimused, mille </a:t>
            </a:r>
            <a:r>
              <a:rPr lang="et-EE" i="1" dirty="0"/>
              <a:t>tulemusena ta </a:t>
            </a:r>
            <a:r>
              <a:rPr lang="et-EE" b="1" i="1" dirty="0"/>
              <a:t>sattunud</a:t>
            </a:r>
            <a:r>
              <a:rPr lang="et-EE" i="1" dirty="0"/>
              <a:t> kättpidi mehhanismide vahele ja </a:t>
            </a:r>
            <a:r>
              <a:rPr lang="et-EE" i="1" dirty="0" smtClean="0"/>
              <a:t>kaotas käelaba </a:t>
            </a:r>
            <a:r>
              <a:rPr lang="et-EE" dirty="0" smtClean="0"/>
              <a:t>(NEWS)</a:t>
            </a:r>
          </a:p>
          <a:p>
            <a:pPr marL="0" indent="0">
              <a:buNone/>
            </a:pPr>
            <a:r>
              <a:rPr lang="et-EE" dirty="0" smtClean="0"/>
              <a:t>‘</a:t>
            </a:r>
            <a:r>
              <a:rPr lang="et-EE" dirty="0" err="1" smtClean="0"/>
              <a:t>It</a:t>
            </a:r>
            <a:r>
              <a:rPr lang="et-EE" dirty="0" smtClean="0"/>
              <a:t> is reported that occupation safety </a:t>
            </a:r>
            <a:r>
              <a:rPr lang="et-EE" b="1" dirty="0" smtClean="0"/>
              <a:t>had been </a:t>
            </a:r>
            <a:r>
              <a:rPr lang="et-EE" dirty="0" smtClean="0"/>
              <a:t>poor there and as a consequence his hand </a:t>
            </a:r>
            <a:r>
              <a:rPr lang="et-EE" b="1" dirty="0" smtClean="0"/>
              <a:t>happened to be caught </a:t>
            </a:r>
            <a:r>
              <a:rPr lang="et-EE" dirty="0" smtClean="0"/>
              <a:t>by some machinery and he </a:t>
            </a:r>
            <a:r>
              <a:rPr lang="et-EE" dirty="0" err="1" smtClean="0"/>
              <a:t>lost</a:t>
            </a:r>
            <a:r>
              <a:rPr lang="et-EE" dirty="0" smtClean="0"/>
              <a:t> </a:t>
            </a:r>
            <a:r>
              <a:rPr lang="et-EE" dirty="0" err="1" smtClean="0"/>
              <a:t>it</a:t>
            </a:r>
            <a:r>
              <a:rPr lang="et-EE" dirty="0" smtClean="0"/>
              <a:t>.’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26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650398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Referring semi-postpositions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The adessive forms of the nouns </a:t>
            </a:r>
            <a:r>
              <a:rPr lang="et-EE" i="1" dirty="0" smtClean="0"/>
              <a:t>sõna</a:t>
            </a:r>
            <a:r>
              <a:rPr lang="et-EE" dirty="0" smtClean="0"/>
              <a:t> ‘word’, </a:t>
            </a:r>
            <a:r>
              <a:rPr lang="et-EE" i="1" dirty="0" smtClean="0"/>
              <a:t>teade</a:t>
            </a:r>
            <a:r>
              <a:rPr lang="et-EE" dirty="0" smtClean="0"/>
              <a:t> ‘</a:t>
            </a:r>
            <a:r>
              <a:rPr lang="et-EE" dirty="0" err="1" smtClean="0"/>
              <a:t>message</a:t>
            </a:r>
            <a:r>
              <a:rPr lang="et-EE" dirty="0" smtClean="0"/>
              <a:t>’, </a:t>
            </a:r>
            <a:r>
              <a:rPr lang="et-EE" i="1" dirty="0" smtClean="0"/>
              <a:t>väide</a:t>
            </a:r>
            <a:r>
              <a:rPr lang="et-EE" dirty="0" smtClean="0"/>
              <a:t> ‘</a:t>
            </a:r>
            <a:r>
              <a:rPr lang="et-EE" dirty="0" err="1" smtClean="0"/>
              <a:t>claim</a:t>
            </a:r>
            <a:r>
              <a:rPr lang="et-EE" dirty="0" smtClean="0"/>
              <a:t>’, </a:t>
            </a:r>
            <a:r>
              <a:rPr lang="et-EE" i="1" dirty="0" smtClean="0"/>
              <a:t>hinnang</a:t>
            </a:r>
            <a:r>
              <a:rPr lang="et-EE" dirty="0" smtClean="0"/>
              <a:t> ‘assessment’ are developing into </a:t>
            </a:r>
            <a:r>
              <a:rPr lang="et-EE" dirty="0" err="1" smtClean="0"/>
              <a:t>referring</a:t>
            </a:r>
            <a:r>
              <a:rPr lang="et-EE" dirty="0" smtClean="0"/>
              <a:t> </a:t>
            </a:r>
            <a:r>
              <a:rPr lang="et-EE" dirty="0" err="1" smtClean="0"/>
              <a:t>adpositions</a:t>
            </a:r>
            <a:r>
              <a:rPr lang="et-EE" dirty="0" smtClean="0"/>
              <a:t> (‘</a:t>
            </a:r>
            <a:r>
              <a:rPr lang="et-EE" dirty="0" err="1" smtClean="0"/>
              <a:t>according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…’)</a:t>
            </a:r>
          </a:p>
          <a:p>
            <a:r>
              <a:rPr lang="et-EE" dirty="0" smtClean="0"/>
              <a:t>The compact form of the reporting phrase (by comparison with the reporting clause) is characteristic of written language</a:t>
            </a:r>
          </a:p>
          <a:p>
            <a:r>
              <a:rPr lang="et-EE" dirty="0" smtClean="0"/>
              <a:t>Show the source of the message</a:t>
            </a:r>
          </a:p>
          <a:p>
            <a:r>
              <a:rPr lang="et-EE" dirty="0" err="1" smtClean="0"/>
              <a:t>Recommended</a:t>
            </a:r>
            <a:r>
              <a:rPr lang="et-EE" dirty="0" smtClean="0"/>
              <a:t> in newspaper texts of the past decades</a:t>
            </a:r>
          </a:p>
          <a:p>
            <a:r>
              <a:rPr lang="et-EE" dirty="0" err="1" smtClean="0"/>
              <a:t>Use</a:t>
            </a:r>
            <a:r>
              <a:rPr lang="et-EE" dirty="0" smtClean="0"/>
              <a:t> </a:t>
            </a:r>
            <a:r>
              <a:rPr lang="et-EE" dirty="0"/>
              <a:t>in </a:t>
            </a:r>
            <a:r>
              <a:rPr lang="et-EE" dirty="0" err="1"/>
              <a:t>newspaper</a:t>
            </a:r>
            <a:r>
              <a:rPr lang="et-EE" dirty="0"/>
              <a:t> </a:t>
            </a:r>
            <a:r>
              <a:rPr lang="et-EE" dirty="0" err="1"/>
              <a:t>texts</a:t>
            </a:r>
            <a:r>
              <a:rPr lang="et-EE" dirty="0"/>
              <a:t> shows </a:t>
            </a:r>
            <a:r>
              <a:rPr lang="et-EE" dirty="0" smtClean="0"/>
              <a:t>an abrupt increase in </a:t>
            </a:r>
            <a:r>
              <a:rPr lang="et-EE" dirty="0" err="1" smtClean="0"/>
              <a:t>the</a:t>
            </a:r>
            <a:r>
              <a:rPr lang="et-EE" dirty="0" smtClean="0"/>
              <a:t> 1990s</a:t>
            </a:r>
          </a:p>
          <a:p>
            <a:r>
              <a:rPr lang="et-EE" dirty="0" err="1" smtClean="0"/>
              <a:t>Rare</a:t>
            </a:r>
            <a:r>
              <a:rPr lang="et-EE" dirty="0" smtClean="0"/>
              <a:t> in </a:t>
            </a:r>
            <a:r>
              <a:rPr lang="et-EE" dirty="0" err="1" smtClean="0"/>
              <a:t>fiction</a:t>
            </a:r>
            <a:r>
              <a:rPr lang="et-EE" dirty="0" smtClean="0"/>
              <a:t> (</a:t>
            </a:r>
            <a:r>
              <a:rPr lang="et-EE" dirty="0" err="1" smtClean="0"/>
              <a:t>Sepper</a:t>
            </a:r>
            <a:r>
              <a:rPr lang="et-EE" dirty="0" smtClean="0"/>
              <a:t> 2006)</a:t>
            </a:r>
          </a:p>
          <a:p>
            <a:r>
              <a:rPr lang="et-EE" dirty="0" smtClean="0"/>
              <a:t>No data about their use in </a:t>
            </a:r>
            <a:r>
              <a:rPr lang="et-EE" dirty="0" err="1" smtClean="0"/>
              <a:t>spoken</a:t>
            </a:r>
            <a:r>
              <a:rPr lang="et-EE" dirty="0" smtClean="0"/>
              <a:t> </a:t>
            </a:r>
            <a:r>
              <a:rPr lang="et-EE" dirty="0" err="1" smtClean="0"/>
              <a:t>language</a:t>
            </a:r>
            <a:r>
              <a:rPr lang="et-EE" dirty="0" smtClean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27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726372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Referring postpositional constructions with </a:t>
            </a:r>
            <a:r>
              <a:rPr lang="et-EE" i="1" dirty="0"/>
              <a:t>sõnul, väitel</a:t>
            </a:r>
            <a:r>
              <a:rPr lang="et-EE" dirty="0" smtClean="0"/>
              <a:t> in the corpus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 smtClean="0"/>
              <a:t>Normalized frequency per 100 000 tokens</a:t>
            </a:r>
          </a:p>
          <a:p>
            <a:pPr marL="0" indent="0">
              <a:buNone/>
            </a:pP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28</a:t>
            </a:fld>
            <a:endParaRPr lang="et-EE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704831"/>
              </p:ext>
            </p:extLst>
          </p:nvPr>
        </p:nvGraphicFramePr>
        <p:xfrm>
          <a:off x="1187623" y="2924944"/>
          <a:ext cx="6289533" cy="252028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727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9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60140"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>
                          <a:effectLst/>
                        </a:rPr>
                        <a:t>FICT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>
                          <a:effectLst/>
                        </a:rPr>
                        <a:t>NEWS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>
                          <a:effectLst/>
                        </a:rPr>
                        <a:t>THES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>
                          <a:effectLst/>
                        </a:rPr>
                        <a:t>COMM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0140">
                <a:tc>
                  <a:txBody>
                    <a:bodyPr/>
                    <a:lstStyle/>
                    <a:p>
                      <a:pPr algn="r" fontAlgn="b"/>
                      <a:r>
                        <a:rPr lang="et-EE" sz="4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</a:t>
                      </a:r>
                      <a:endParaRPr lang="et-EE" sz="4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4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</a:t>
                      </a:r>
                      <a:endParaRPr lang="et-EE" sz="4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4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</a:t>
                      </a:r>
                      <a:endParaRPr lang="et-EE" sz="4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4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</a:t>
                      </a:r>
                      <a:endParaRPr lang="et-EE" sz="4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9659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Referring postpositional constructions with </a:t>
            </a:r>
            <a:r>
              <a:rPr lang="et-EE" i="1" dirty="0" smtClean="0"/>
              <a:t>sõnul, väitel</a:t>
            </a:r>
            <a:r>
              <a:rPr lang="et-EE" dirty="0" smtClean="0"/>
              <a:t> in the corpus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29</a:t>
            </a:fld>
            <a:endParaRPr lang="et-EE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863341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8402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Evidentiality</a:t>
            </a:r>
            <a:r>
              <a:rPr lang="et-EE" dirty="0" smtClean="0"/>
              <a:t> in Estonian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600" dirty="0" err="1"/>
              <a:t>Evidentiality</a:t>
            </a:r>
            <a:r>
              <a:rPr lang="et-EE" sz="2600" dirty="0"/>
              <a:t> s</a:t>
            </a:r>
            <a:r>
              <a:rPr lang="en-US" dirty="0" err="1"/>
              <a:t>ystem</a:t>
            </a:r>
            <a:r>
              <a:rPr lang="en-US" sz="2600" dirty="0"/>
              <a:t> A3 ‘reported vs everything else’</a:t>
            </a:r>
            <a:r>
              <a:rPr lang="et-EE" sz="2600" dirty="0"/>
              <a:t> in </a:t>
            </a:r>
            <a:r>
              <a:rPr lang="et-EE" sz="2600" dirty="0" smtClean="0"/>
              <a:t>Circum-Baltic l</a:t>
            </a:r>
            <a:r>
              <a:rPr lang="en-US" sz="2600" dirty="0" err="1" smtClean="0"/>
              <a:t>anguages</a:t>
            </a:r>
            <a:r>
              <a:rPr lang="en-US" sz="2600" dirty="0" smtClean="0"/>
              <a:t> </a:t>
            </a:r>
            <a:r>
              <a:rPr lang="en-US" sz="2600" dirty="0"/>
              <a:t>(</a:t>
            </a:r>
            <a:r>
              <a:rPr lang="et-EE" sz="2600" dirty="0"/>
              <a:t>Estonian, </a:t>
            </a:r>
            <a:r>
              <a:rPr lang="en-US" sz="2600" dirty="0"/>
              <a:t>Livonian, Latvian, Lithuanian</a:t>
            </a:r>
            <a:r>
              <a:rPr lang="et-EE" sz="2600" dirty="0"/>
              <a:t>, German)</a:t>
            </a:r>
            <a:r>
              <a:rPr lang="en-US" sz="2600" dirty="0"/>
              <a:t> (</a:t>
            </a:r>
            <a:r>
              <a:rPr lang="en-US" sz="2600" dirty="0" err="1"/>
              <a:t>Aikhenvald</a:t>
            </a:r>
            <a:r>
              <a:rPr lang="en-US" sz="2600" dirty="0"/>
              <a:t> 2006</a:t>
            </a:r>
            <a:r>
              <a:rPr lang="et-EE" sz="2600" dirty="0"/>
              <a:t>, </a:t>
            </a:r>
            <a:r>
              <a:rPr lang="et-EE" sz="2600" dirty="0" err="1"/>
              <a:t>Kehayov</a:t>
            </a:r>
            <a:r>
              <a:rPr lang="et-EE" sz="2600" dirty="0"/>
              <a:t> 2008) </a:t>
            </a:r>
          </a:p>
          <a:p>
            <a:r>
              <a:rPr lang="et-EE" sz="2600" dirty="0" err="1"/>
              <a:t>As</a:t>
            </a:r>
            <a:r>
              <a:rPr lang="et-EE" sz="2600" dirty="0"/>
              <a:t> a </a:t>
            </a:r>
            <a:r>
              <a:rPr lang="en-US" sz="2600" dirty="0"/>
              <a:t>functional category </a:t>
            </a:r>
            <a:r>
              <a:rPr lang="en-US" sz="2600" dirty="0" smtClean="0"/>
              <a:t>re</a:t>
            </a:r>
            <a:r>
              <a:rPr lang="et-EE" sz="2600" dirty="0" smtClean="0"/>
              <a:t>ferring</a:t>
            </a:r>
            <a:r>
              <a:rPr lang="en-US" sz="2600" dirty="0" smtClean="0"/>
              <a:t> evidential</a:t>
            </a:r>
            <a:r>
              <a:rPr lang="et-EE" sz="2600" dirty="0" smtClean="0"/>
              <a:t> has</a:t>
            </a:r>
            <a:r>
              <a:rPr lang="en-US" sz="2600" dirty="0" smtClean="0"/>
              <a:t> occur</a:t>
            </a:r>
            <a:r>
              <a:rPr lang="et-EE" sz="2600" dirty="0" smtClean="0"/>
              <a:t>red</a:t>
            </a:r>
            <a:r>
              <a:rPr lang="en-US" sz="2600" dirty="0" smtClean="0"/>
              <a:t> </a:t>
            </a:r>
            <a:r>
              <a:rPr lang="en-US" sz="2600" dirty="0"/>
              <a:t>in </a:t>
            </a:r>
            <a:r>
              <a:rPr lang="en-US" sz="2600" dirty="0" smtClean="0"/>
              <a:t>dialects</a:t>
            </a:r>
            <a:r>
              <a:rPr lang="et-EE" sz="2600" dirty="0" smtClean="0"/>
              <a:t>,</a:t>
            </a:r>
            <a:r>
              <a:rPr lang="en-US" sz="2600" dirty="0" smtClean="0"/>
              <a:t> </a:t>
            </a:r>
            <a:r>
              <a:rPr lang="et-EE" sz="2600" dirty="0" smtClean="0"/>
              <a:t>and </a:t>
            </a:r>
            <a:r>
              <a:rPr lang="en-US" sz="2600" dirty="0" smtClean="0"/>
              <a:t>in </a:t>
            </a:r>
            <a:r>
              <a:rPr lang="en-US" sz="2600" dirty="0"/>
              <a:t>written texts </a:t>
            </a:r>
            <a:r>
              <a:rPr lang="en-US" sz="2600" dirty="0" smtClean="0"/>
              <a:t>since</a:t>
            </a:r>
            <a:r>
              <a:rPr lang="et-EE" sz="2600" dirty="0" smtClean="0"/>
              <a:t> </a:t>
            </a:r>
            <a:r>
              <a:rPr lang="et-EE" sz="2600" dirty="0" err="1" smtClean="0"/>
              <a:t>the</a:t>
            </a:r>
            <a:r>
              <a:rPr lang="en-US" sz="2600" dirty="0" smtClean="0"/>
              <a:t> </a:t>
            </a:r>
            <a:r>
              <a:rPr lang="et-EE" sz="2600" dirty="0" smtClean="0"/>
              <a:t> </a:t>
            </a:r>
            <a:r>
              <a:rPr lang="en-US" sz="2600" dirty="0" smtClean="0"/>
              <a:t>18</a:t>
            </a:r>
            <a:r>
              <a:rPr lang="en-US" sz="2600" baseline="30000" dirty="0" smtClean="0"/>
              <a:t>th</a:t>
            </a:r>
            <a:r>
              <a:rPr lang="et-EE" sz="2600" baseline="30000" dirty="0" smtClean="0"/>
              <a:t> </a:t>
            </a:r>
            <a:r>
              <a:rPr lang="en-US" sz="2600" dirty="0" smtClean="0"/>
              <a:t>century (</a:t>
            </a:r>
            <a:r>
              <a:rPr lang="en-US" sz="2600" dirty="0" err="1"/>
              <a:t>Kask</a:t>
            </a:r>
            <a:r>
              <a:rPr lang="en-US" sz="2600" dirty="0"/>
              <a:t> 1984)</a:t>
            </a:r>
            <a:endParaRPr lang="et-EE" sz="2600" dirty="0"/>
          </a:p>
          <a:p>
            <a:r>
              <a:rPr lang="et-EE" sz="2600" dirty="0"/>
              <a:t>D</a:t>
            </a:r>
            <a:r>
              <a:rPr lang="en-US" sz="2600" dirty="0" err="1"/>
              <a:t>evices</a:t>
            </a:r>
            <a:r>
              <a:rPr lang="en-US" sz="2600" dirty="0"/>
              <a:t> of expression vary</a:t>
            </a:r>
            <a:r>
              <a:rPr lang="et-EE" sz="2600" dirty="0"/>
              <a:t> </a:t>
            </a:r>
          </a:p>
          <a:p>
            <a:r>
              <a:rPr lang="et-EE" sz="2600" dirty="0" smtClean="0"/>
              <a:t>Grammaticalized </a:t>
            </a:r>
            <a:r>
              <a:rPr lang="et-EE" sz="2600" dirty="0"/>
              <a:t>quotative and evidentiality strategies</a:t>
            </a:r>
          </a:p>
          <a:p>
            <a:pPr marL="0" indent="0">
              <a:buNone/>
            </a:pPr>
            <a:r>
              <a:rPr lang="et-EE" dirty="0" smtClean="0"/>
              <a:t> </a:t>
            </a:r>
          </a:p>
          <a:p>
            <a:pPr marL="0" indent="0">
              <a:buNone/>
            </a:pPr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100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Referring postpositional constructions: examples 1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t-EE" sz="8800" dirty="0" err="1" smtClean="0"/>
              <a:t>Especially</a:t>
            </a:r>
            <a:r>
              <a:rPr lang="et-EE" sz="8800" dirty="0" smtClean="0"/>
              <a:t> characteristic of newspaper texts: the information sources usually represent official positions and social groups</a:t>
            </a:r>
            <a:endParaRPr lang="et-EE" sz="8800" dirty="0"/>
          </a:p>
          <a:p>
            <a:r>
              <a:rPr lang="et-EE" sz="8800" i="1" dirty="0" smtClean="0"/>
              <a:t>sõnul</a:t>
            </a:r>
            <a:r>
              <a:rPr lang="et-EE" sz="8800" dirty="0" smtClean="0"/>
              <a:t> (&lt;</a:t>
            </a:r>
            <a:r>
              <a:rPr lang="et-EE" sz="8800" dirty="0" err="1" smtClean="0"/>
              <a:t>word.</a:t>
            </a:r>
            <a:r>
              <a:rPr lang="et-EE" sz="8800" cap="small" dirty="0" err="1" smtClean="0"/>
              <a:t>pl:ade</a:t>
            </a:r>
            <a:r>
              <a:rPr lang="et-EE" sz="8800" dirty="0" smtClean="0"/>
              <a:t>) </a:t>
            </a:r>
            <a:r>
              <a:rPr lang="et-EE" sz="8800" dirty="0" err="1" smtClean="0"/>
              <a:t>is</a:t>
            </a:r>
            <a:r>
              <a:rPr lang="et-EE" sz="8800" dirty="0" smtClean="0"/>
              <a:t> more neutral and expresses only reporting</a:t>
            </a:r>
          </a:p>
          <a:p>
            <a:r>
              <a:rPr lang="et-EE" sz="8800" i="1" dirty="0"/>
              <a:t>v</a:t>
            </a:r>
            <a:r>
              <a:rPr lang="et-EE" sz="8800" i="1" dirty="0" smtClean="0"/>
              <a:t>äitel</a:t>
            </a:r>
            <a:r>
              <a:rPr lang="et-EE" sz="8800" dirty="0" smtClean="0"/>
              <a:t> (&lt;</a:t>
            </a:r>
            <a:r>
              <a:rPr lang="et-EE" sz="8800" dirty="0" err="1" smtClean="0"/>
              <a:t>claim:</a:t>
            </a:r>
            <a:r>
              <a:rPr lang="et-EE" sz="8800" cap="small" dirty="0" err="1"/>
              <a:t>ade</a:t>
            </a:r>
            <a:r>
              <a:rPr lang="et-EE" sz="8800" dirty="0"/>
              <a:t>) </a:t>
            </a:r>
            <a:r>
              <a:rPr lang="et-EE" sz="8800" dirty="0" err="1"/>
              <a:t>provides</a:t>
            </a:r>
            <a:r>
              <a:rPr lang="et-EE" sz="8800" dirty="0"/>
              <a:t> </a:t>
            </a:r>
            <a:r>
              <a:rPr lang="et-EE" sz="8800" dirty="0" smtClean="0"/>
              <a:t>also a clue to the position of the </a:t>
            </a:r>
            <a:r>
              <a:rPr lang="et-EE" sz="8800" dirty="0" err="1" smtClean="0"/>
              <a:t>information</a:t>
            </a:r>
            <a:r>
              <a:rPr lang="et-EE" sz="8800" dirty="0" smtClean="0"/>
              <a:t> </a:t>
            </a:r>
            <a:r>
              <a:rPr lang="et-EE" sz="8800" dirty="0" err="1" smtClean="0"/>
              <a:t>source</a:t>
            </a:r>
            <a:endParaRPr lang="et-EE" sz="8800" dirty="0" smtClean="0"/>
          </a:p>
          <a:p>
            <a:endParaRPr lang="et-EE" sz="8800" dirty="0" smtClean="0"/>
          </a:p>
          <a:p>
            <a:pPr marL="274320" lvl="1" indent="0">
              <a:buNone/>
            </a:pPr>
            <a:r>
              <a:rPr lang="et-EE" sz="8800" b="1" i="1" dirty="0"/>
              <a:t>Ministri</a:t>
            </a:r>
            <a:r>
              <a:rPr lang="et-EE" sz="8800" i="1" dirty="0"/>
              <a:t> </a:t>
            </a:r>
            <a:r>
              <a:rPr lang="et-EE" sz="8800" b="1" i="1" dirty="0"/>
              <a:t>sõnul</a:t>
            </a:r>
            <a:r>
              <a:rPr lang="et-EE" sz="8800" i="1" dirty="0"/>
              <a:t> praegu vabakaubanduslepinguid enam muuta ei saa.  </a:t>
            </a:r>
            <a:r>
              <a:rPr lang="et-EE" sz="8800" dirty="0"/>
              <a:t>(NEWS)</a:t>
            </a:r>
          </a:p>
          <a:p>
            <a:pPr marL="274320" lvl="1" indent="0">
              <a:buNone/>
            </a:pPr>
            <a:r>
              <a:rPr lang="et-EE" sz="8800" b="1" dirty="0" smtClean="0"/>
              <a:t>‘In </a:t>
            </a:r>
            <a:r>
              <a:rPr lang="et-EE" sz="8800" b="1" dirty="0" err="1"/>
              <a:t>the</a:t>
            </a:r>
            <a:r>
              <a:rPr lang="et-EE" sz="8800" b="1" dirty="0"/>
              <a:t> </a:t>
            </a:r>
            <a:r>
              <a:rPr lang="et-EE" sz="8800" b="1" dirty="0" err="1"/>
              <a:t>words</a:t>
            </a:r>
            <a:r>
              <a:rPr lang="et-EE" sz="8800" b="1" dirty="0"/>
              <a:t> of </a:t>
            </a:r>
            <a:r>
              <a:rPr lang="et-EE" sz="8800" b="1" dirty="0" err="1"/>
              <a:t>the</a:t>
            </a:r>
            <a:r>
              <a:rPr lang="et-EE" sz="8800" b="1" dirty="0"/>
              <a:t> minister </a:t>
            </a:r>
            <a:r>
              <a:rPr lang="et-EE" sz="8800" dirty="0" err="1"/>
              <a:t>it</a:t>
            </a:r>
            <a:r>
              <a:rPr lang="et-EE" sz="8800" dirty="0"/>
              <a:t> </a:t>
            </a:r>
            <a:r>
              <a:rPr lang="et-EE" sz="8800" dirty="0" err="1"/>
              <a:t>is</a:t>
            </a:r>
            <a:r>
              <a:rPr lang="et-EE" sz="8800" dirty="0"/>
              <a:t> </a:t>
            </a:r>
            <a:r>
              <a:rPr lang="et-EE" sz="8800" dirty="0" err="1"/>
              <a:t>now</a:t>
            </a:r>
            <a:r>
              <a:rPr lang="et-EE" sz="8800" dirty="0"/>
              <a:t> </a:t>
            </a:r>
            <a:r>
              <a:rPr lang="et-EE" sz="8800" dirty="0" err="1"/>
              <a:t>impossible</a:t>
            </a:r>
            <a:r>
              <a:rPr lang="et-EE" sz="8800" dirty="0"/>
              <a:t> </a:t>
            </a:r>
            <a:r>
              <a:rPr lang="et-EE" sz="8800" dirty="0" err="1"/>
              <a:t>to</a:t>
            </a:r>
            <a:r>
              <a:rPr lang="et-EE" sz="8800" dirty="0"/>
              <a:t> </a:t>
            </a:r>
            <a:r>
              <a:rPr lang="et-EE" sz="8800" dirty="0" err="1"/>
              <a:t>change</a:t>
            </a:r>
            <a:r>
              <a:rPr lang="et-EE" sz="8800" dirty="0"/>
              <a:t> </a:t>
            </a:r>
            <a:r>
              <a:rPr lang="et-EE" sz="8800" dirty="0" err="1"/>
              <a:t>the</a:t>
            </a:r>
            <a:r>
              <a:rPr lang="et-EE" sz="8800" dirty="0"/>
              <a:t> </a:t>
            </a:r>
            <a:r>
              <a:rPr lang="et-EE" sz="8800" dirty="0" err="1"/>
              <a:t>free</a:t>
            </a:r>
            <a:r>
              <a:rPr lang="et-EE" sz="8800" dirty="0"/>
              <a:t> </a:t>
            </a:r>
            <a:r>
              <a:rPr lang="et-EE" sz="8800" dirty="0" err="1"/>
              <a:t>trade</a:t>
            </a:r>
            <a:r>
              <a:rPr lang="et-EE" sz="8800" dirty="0"/>
              <a:t> </a:t>
            </a:r>
            <a:r>
              <a:rPr lang="et-EE" sz="8800" dirty="0" err="1" smtClean="0"/>
              <a:t>treaties</a:t>
            </a:r>
            <a:r>
              <a:rPr lang="et-EE" sz="8800" dirty="0" smtClean="0"/>
              <a:t>’</a:t>
            </a:r>
            <a:endParaRPr lang="et-EE" sz="8800" dirty="0"/>
          </a:p>
          <a:p>
            <a:pPr marL="274320" lvl="1" indent="0">
              <a:buNone/>
            </a:pPr>
            <a:endParaRPr lang="et-EE" sz="8800" dirty="0"/>
          </a:p>
          <a:p>
            <a:pPr marL="274320" lvl="1" indent="0">
              <a:buNone/>
            </a:pPr>
            <a:r>
              <a:rPr lang="et-EE" sz="8800" i="1" dirty="0"/>
              <a:t>Võrdõiguslikkuse seadus pole </a:t>
            </a:r>
            <a:r>
              <a:rPr lang="et-EE" sz="8800" b="1" i="1" dirty="0"/>
              <a:t>ministri</a:t>
            </a:r>
            <a:r>
              <a:rPr lang="et-EE" sz="8800" i="1" dirty="0"/>
              <a:t> </a:t>
            </a:r>
            <a:r>
              <a:rPr lang="et-EE" sz="8800" b="1" i="1" dirty="0"/>
              <a:t>väitel</a:t>
            </a:r>
            <a:r>
              <a:rPr lang="et-EE" sz="8800" i="1" dirty="0"/>
              <a:t> mingi "</a:t>
            </a:r>
            <a:r>
              <a:rPr lang="et-EE" sz="8800" i="1" dirty="0" err="1"/>
              <a:t>naisteseadus</a:t>
            </a:r>
            <a:r>
              <a:rPr lang="et-EE" sz="8800" i="1" dirty="0"/>
              <a:t>“ </a:t>
            </a:r>
            <a:r>
              <a:rPr lang="et-EE" sz="8800" dirty="0"/>
              <a:t>(NEWS)</a:t>
            </a:r>
          </a:p>
          <a:p>
            <a:pPr marL="274320" lvl="1" indent="0">
              <a:buNone/>
            </a:pPr>
            <a:r>
              <a:rPr lang="et-EE" sz="8800" b="1" dirty="0" smtClean="0"/>
              <a:t>‘</a:t>
            </a:r>
            <a:r>
              <a:rPr lang="et-EE" sz="8800" b="1" dirty="0" err="1" smtClean="0"/>
              <a:t>According</a:t>
            </a:r>
            <a:r>
              <a:rPr lang="et-EE" sz="8800" b="1" dirty="0" smtClean="0"/>
              <a:t> </a:t>
            </a:r>
            <a:r>
              <a:rPr lang="et-EE" sz="8800" b="1" dirty="0" err="1"/>
              <a:t>to</a:t>
            </a:r>
            <a:r>
              <a:rPr lang="et-EE" sz="8800" b="1" dirty="0"/>
              <a:t> </a:t>
            </a:r>
            <a:r>
              <a:rPr lang="et-EE" sz="8800" b="1" dirty="0" err="1"/>
              <a:t>the</a:t>
            </a:r>
            <a:r>
              <a:rPr lang="et-EE" sz="8800" b="1" dirty="0"/>
              <a:t> minister</a:t>
            </a:r>
            <a:r>
              <a:rPr lang="et-EE" sz="8800" dirty="0"/>
              <a:t>, </a:t>
            </a:r>
            <a:r>
              <a:rPr lang="et-EE" sz="8800" dirty="0" err="1"/>
              <a:t>the</a:t>
            </a:r>
            <a:r>
              <a:rPr lang="et-EE" sz="8800" dirty="0"/>
              <a:t> </a:t>
            </a:r>
            <a:r>
              <a:rPr lang="et-EE" sz="8800" dirty="0" err="1"/>
              <a:t>equality</a:t>
            </a:r>
            <a:r>
              <a:rPr lang="et-EE" sz="8800" dirty="0"/>
              <a:t> </a:t>
            </a:r>
            <a:r>
              <a:rPr lang="et-EE" sz="8800" dirty="0" err="1"/>
              <a:t>act</a:t>
            </a:r>
            <a:r>
              <a:rPr lang="et-EE" sz="8800" dirty="0"/>
              <a:t> </a:t>
            </a:r>
            <a:r>
              <a:rPr lang="et-EE" sz="8800" dirty="0" err="1"/>
              <a:t>is</a:t>
            </a:r>
            <a:r>
              <a:rPr lang="et-EE" sz="8800" dirty="0"/>
              <a:t> </a:t>
            </a:r>
            <a:r>
              <a:rPr lang="et-EE" sz="8800" dirty="0" err="1"/>
              <a:t>by</a:t>
            </a:r>
            <a:r>
              <a:rPr lang="et-EE" sz="8800" dirty="0"/>
              <a:t> no </a:t>
            </a:r>
            <a:r>
              <a:rPr lang="et-EE" sz="8800" dirty="0" err="1"/>
              <a:t>means</a:t>
            </a:r>
            <a:r>
              <a:rPr lang="et-EE" sz="8800" dirty="0"/>
              <a:t> a ‘</a:t>
            </a:r>
            <a:r>
              <a:rPr lang="et-EE" sz="8800" dirty="0" err="1"/>
              <a:t>female</a:t>
            </a:r>
            <a:r>
              <a:rPr lang="et-EE" sz="8800" dirty="0"/>
              <a:t> </a:t>
            </a:r>
            <a:r>
              <a:rPr lang="et-EE" sz="8800" dirty="0" err="1"/>
              <a:t>act</a:t>
            </a:r>
            <a:r>
              <a:rPr lang="et-EE" sz="8800" dirty="0" smtClean="0"/>
              <a:t>’’</a:t>
            </a:r>
            <a:endParaRPr lang="et-EE" sz="8800" dirty="0"/>
          </a:p>
          <a:p>
            <a:endParaRPr lang="et-EE" sz="8800" dirty="0"/>
          </a:p>
          <a:p>
            <a:endParaRPr lang="et-EE" sz="2800" dirty="0"/>
          </a:p>
          <a:p>
            <a:endParaRPr lang="et-EE" dirty="0" smtClean="0"/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30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198014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Referring postpositional constructions: examples: 2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t-EE" dirty="0" smtClean="0"/>
              <a:t>Comments reveal diverse sources of information</a:t>
            </a:r>
          </a:p>
          <a:p>
            <a:pPr marL="548640" lvl="2" indent="0">
              <a:buNone/>
            </a:pPr>
            <a:r>
              <a:rPr lang="et-EE" sz="2200" i="1" dirty="0"/>
              <a:t>Aga mina räägin eesti keelt mu </a:t>
            </a:r>
            <a:r>
              <a:rPr lang="et-EE" sz="2200" b="1" i="1" dirty="0"/>
              <a:t>sõbranna</a:t>
            </a:r>
            <a:r>
              <a:rPr lang="et-EE" sz="2200" i="1" dirty="0"/>
              <a:t> </a:t>
            </a:r>
            <a:r>
              <a:rPr lang="et-EE" sz="2200" b="1" i="1" dirty="0"/>
              <a:t>sõnul</a:t>
            </a:r>
            <a:r>
              <a:rPr lang="et-EE" sz="2200" i="1" dirty="0"/>
              <a:t> soome </a:t>
            </a:r>
            <a:r>
              <a:rPr lang="et-EE" sz="2200" i="1" dirty="0" smtClean="0"/>
              <a:t>aktsendiga. </a:t>
            </a:r>
            <a:r>
              <a:rPr lang="et-EE" sz="2200" dirty="0" smtClean="0"/>
              <a:t>(COMM)</a:t>
            </a:r>
          </a:p>
          <a:p>
            <a:pPr marL="548640" lvl="2" indent="0">
              <a:buNone/>
            </a:pPr>
            <a:r>
              <a:rPr lang="et-EE" sz="2200" dirty="0" smtClean="0"/>
              <a:t>‘</a:t>
            </a:r>
            <a:r>
              <a:rPr lang="et-EE" sz="2200" dirty="0" err="1" smtClean="0"/>
              <a:t>But</a:t>
            </a:r>
            <a:r>
              <a:rPr lang="et-EE" sz="2200" dirty="0" smtClean="0"/>
              <a:t> I speak </a:t>
            </a:r>
            <a:r>
              <a:rPr lang="et-EE" sz="2200" b="1" dirty="0" smtClean="0"/>
              <a:t>in my friend’s words </a:t>
            </a:r>
            <a:r>
              <a:rPr lang="et-EE" sz="2200" dirty="0" smtClean="0"/>
              <a:t>Estonian with the </a:t>
            </a:r>
            <a:r>
              <a:rPr lang="et-EE" sz="2200" dirty="0" err="1" smtClean="0"/>
              <a:t>Finnish</a:t>
            </a:r>
            <a:r>
              <a:rPr lang="et-EE" sz="2200" dirty="0" smtClean="0"/>
              <a:t> </a:t>
            </a:r>
            <a:r>
              <a:rPr lang="et-EE" sz="2200" dirty="0" err="1" smtClean="0"/>
              <a:t>accent</a:t>
            </a:r>
            <a:r>
              <a:rPr lang="et-EE" sz="2200" dirty="0" smtClean="0"/>
              <a:t>’ </a:t>
            </a:r>
          </a:p>
          <a:p>
            <a:endParaRPr lang="et-EE" sz="2200" dirty="0"/>
          </a:p>
          <a:p>
            <a:r>
              <a:rPr lang="et-EE" i="1" dirty="0" smtClean="0"/>
              <a:t>Väitel </a:t>
            </a:r>
            <a:r>
              <a:rPr lang="et-EE" dirty="0" smtClean="0"/>
              <a:t>is more common on scientific texts; </a:t>
            </a:r>
            <a:r>
              <a:rPr lang="et-EE" i="1" dirty="0" smtClean="0"/>
              <a:t>sõnul</a:t>
            </a:r>
            <a:r>
              <a:rPr lang="et-EE" dirty="0" smtClean="0"/>
              <a:t> is more widespread in other text varietis</a:t>
            </a:r>
            <a:endParaRPr lang="et-EE" i="1" dirty="0" smtClean="0"/>
          </a:p>
          <a:p>
            <a:endParaRPr lang="et-EE" sz="2200" dirty="0"/>
          </a:p>
          <a:p>
            <a:pPr marL="548640" lvl="2" indent="0">
              <a:buNone/>
            </a:pPr>
            <a:r>
              <a:rPr lang="et-EE" sz="2200" i="1" dirty="0"/>
              <a:t>Modernistide väitel on rahvused tekkinud alles paari viimase sajandi vältel. </a:t>
            </a:r>
            <a:r>
              <a:rPr lang="et-EE" sz="2200" dirty="0" smtClean="0"/>
              <a:t>(THES)</a:t>
            </a:r>
          </a:p>
          <a:p>
            <a:pPr marL="548640" lvl="2" indent="0">
              <a:buNone/>
            </a:pPr>
            <a:r>
              <a:rPr lang="et-EE" sz="2200" dirty="0" smtClean="0"/>
              <a:t>‘</a:t>
            </a:r>
            <a:r>
              <a:rPr lang="et-EE" sz="2200" dirty="0" err="1" smtClean="0"/>
              <a:t>Modernists</a:t>
            </a:r>
            <a:r>
              <a:rPr lang="et-EE" sz="2200" dirty="0" smtClean="0"/>
              <a:t> </a:t>
            </a:r>
            <a:r>
              <a:rPr lang="et-EE" sz="2200" b="1" dirty="0" smtClean="0"/>
              <a:t>claim</a:t>
            </a:r>
            <a:r>
              <a:rPr lang="et-EE" sz="2200" dirty="0" smtClean="0"/>
              <a:t> that nationalities have emerged only during the past few </a:t>
            </a:r>
            <a:r>
              <a:rPr lang="et-EE" sz="2200" dirty="0" err="1" smtClean="0"/>
              <a:t>centuries</a:t>
            </a:r>
            <a:r>
              <a:rPr lang="et-EE" sz="2200" dirty="0" smtClean="0"/>
              <a:t>.’</a:t>
            </a:r>
            <a:endParaRPr lang="et-EE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31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785082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Occurrence of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four</a:t>
            </a:r>
            <a:r>
              <a:rPr lang="et-EE" dirty="0" smtClean="0"/>
              <a:t> </a:t>
            </a:r>
            <a:r>
              <a:rPr lang="et-EE" dirty="0" err="1" smtClean="0"/>
              <a:t>evidential</a:t>
            </a:r>
            <a:r>
              <a:rPr lang="et-EE" dirty="0" smtClean="0"/>
              <a:t> markers in the corpus in total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 smtClean="0"/>
              <a:t>Normalized frequency per 100 000 tokens</a:t>
            </a:r>
          </a:p>
          <a:p>
            <a:pPr marL="0" indent="0">
              <a:buNone/>
            </a:pP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32</a:t>
            </a:fld>
            <a:endParaRPr lang="et-EE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082027"/>
              </p:ext>
            </p:extLst>
          </p:nvPr>
        </p:nvGraphicFramePr>
        <p:xfrm>
          <a:off x="1187623" y="2924944"/>
          <a:ext cx="6289533" cy="252028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727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9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60140"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>
                          <a:effectLst/>
                        </a:rPr>
                        <a:t>FICT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>
                          <a:effectLst/>
                        </a:rPr>
                        <a:t>NEWS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>
                          <a:effectLst/>
                        </a:rPr>
                        <a:t>THES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800" u="none" strike="noStrike" dirty="0">
                          <a:effectLst/>
                        </a:rPr>
                        <a:t>COMM</a:t>
                      </a:r>
                      <a:endParaRPr lang="et-E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0140">
                <a:tc>
                  <a:txBody>
                    <a:bodyPr/>
                    <a:lstStyle/>
                    <a:p>
                      <a:pPr algn="r" fontAlgn="b"/>
                      <a:r>
                        <a:rPr lang="et-EE" sz="4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161.9</a:t>
                      </a:r>
                      <a:endParaRPr lang="et-EE" sz="4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4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53.6</a:t>
                      </a:r>
                      <a:endParaRPr lang="et-EE" sz="4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4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</a:t>
                      </a:r>
                      <a:endParaRPr lang="et-EE" sz="4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4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20.6</a:t>
                      </a:r>
                      <a:endParaRPr lang="et-EE" sz="4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2634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Occurrence of evidential markers in the corpus in total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33</a:t>
            </a:fld>
            <a:endParaRPr lang="et-EE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406489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18700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Distribution of evidential markers in fiction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34</a:t>
            </a:fld>
            <a:endParaRPr lang="et-EE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815094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70096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Distribution of evidential markers in newspaper texts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35</a:t>
            </a:fld>
            <a:endParaRPr lang="et-EE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8736319"/>
              </p:ext>
            </p:extLst>
          </p:nvPr>
        </p:nvGraphicFramePr>
        <p:xfrm>
          <a:off x="395536" y="1700808"/>
          <a:ext cx="828092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22327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Distribution of evidential markers in scientific texts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36</a:t>
            </a:fld>
            <a:endParaRPr lang="et-EE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5102713"/>
              </p:ext>
            </p:extLst>
          </p:nvPr>
        </p:nvGraphicFramePr>
        <p:xfrm>
          <a:off x="683568" y="1628800"/>
          <a:ext cx="806489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28270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Distribution of evidential markers in web comments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37</a:t>
            </a:fld>
            <a:endParaRPr lang="et-EE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6180371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58153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Distribution of evidential markers in text varieties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38</a:t>
            </a:fld>
            <a:endParaRPr lang="et-EE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0546627"/>
              </p:ext>
            </p:extLst>
          </p:nvPr>
        </p:nvGraphicFramePr>
        <p:xfrm>
          <a:off x="971600" y="1700808"/>
          <a:ext cx="741682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47474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Conclusions: the markers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dirty="0" smtClean="0"/>
              <a:t>Estonian has various markers for the expression of reported evidentiality; their functions and use are somewhat different.</a:t>
            </a:r>
          </a:p>
          <a:p>
            <a:r>
              <a:rPr lang="et-EE" dirty="0" smtClean="0"/>
              <a:t>Despite the fact that the quotative has been regarded as rare and highly written, its use is revealed in all the studied text varieties, including web comments.</a:t>
            </a:r>
          </a:p>
          <a:p>
            <a:r>
              <a:rPr lang="et-EE" dirty="0" smtClean="0"/>
              <a:t>Although the participle predicate has been considered to be archaic, it is still used in fiction and also in newspaper texts.</a:t>
            </a:r>
          </a:p>
          <a:p>
            <a:r>
              <a:rPr lang="et-EE" dirty="0" smtClean="0"/>
              <a:t>The </a:t>
            </a:r>
            <a:r>
              <a:rPr lang="et-EE" i="1" dirty="0" smtClean="0"/>
              <a:t>pidama</a:t>
            </a:r>
            <a:r>
              <a:rPr lang="et-EE" dirty="0" smtClean="0"/>
              <a:t>-construction that has been thought to be characteristic of spoken language is widespread especially in web comments.</a:t>
            </a:r>
          </a:p>
          <a:p>
            <a:r>
              <a:rPr lang="et-EE" dirty="0" smtClean="0"/>
              <a:t>Referring adpositional phrases that are characteristic of newspaper texts occur to some extent also in web comments.</a:t>
            </a:r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39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4163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Evidentiality</a:t>
            </a:r>
            <a:r>
              <a:rPr lang="en-US" dirty="0" smtClean="0"/>
              <a:t> in Estonian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Expression of </a:t>
            </a:r>
            <a:r>
              <a:rPr lang="en-US" dirty="0" err="1" smtClean="0"/>
              <a:t>evidentiality</a:t>
            </a:r>
            <a:r>
              <a:rPr lang="en-US" dirty="0" smtClean="0"/>
              <a:t> depends on the choice of the speaker; it is not obligatory</a:t>
            </a:r>
          </a:p>
          <a:p>
            <a:r>
              <a:rPr lang="en-US" dirty="0" smtClean="0"/>
              <a:t>Function: informing about </a:t>
            </a:r>
            <a:r>
              <a:rPr lang="en-US" dirty="0" err="1" smtClean="0"/>
              <a:t>reportedness</a:t>
            </a:r>
            <a:r>
              <a:rPr lang="en-US" dirty="0" smtClean="0"/>
              <a:t>. Distancing from the source of the message, marking a </a:t>
            </a:r>
            <a:r>
              <a:rPr lang="en-US" dirty="0" err="1" smtClean="0"/>
              <a:t>rumour</a:t>
            </a:r>
            <a:r>
              <a:rPr lang="en-US" dirty="0" smtClean="0"/>
              <a:t>, politeness, irony</a:t>
            </a:r>
          </a:p>
          <a:p>
            <a:r>
              <a:rPr lang="en-US" dirty="0" smtClean="0"/>
              <a:t>In a more formal text it rather refers or quotes by means of a reporting phrase or clause that shows the source of the information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4626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Conclusions: evidentiality in text varieties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Evidential markers are most widespread in fiction.</a:t>
            </a:r>
          </a:p>
          <a:p>
            <a:r>
              <a:rPr lang="et-EE" dirty="0" smtClean="0"/>
              <a:t>The participle predicate rendering the narrative predominates in fiction; the quotative is rather common, too.</a:t>
            </a:r>
          </a:p>
          <a:p>
            <a:r>
              <a:rPr lang="et-EE" dirty="0" smtClean="0"/>
              <a:t>According to the frequency of </a:t>
            </a:r>
            <a:r>
              <a:rPr lang="et-EE" dirty="0" err="1" smtClean="0"/>
              <a:t>occurrence</a:t>
            </a:r>
            <a:r>
              <a:rPr lang="et-EE" dirty="0" smtClean="0"/>
              <a:t>, newspaper texts </a:t>
            </a:r>
            <a:r>
              <a:rPr lang="et-EE" dirty="0" err="1" smtClean="0"/>
              <a:t>come</a:t>
            </a:r>
            <a:r>
              <a:rPr lang="et-EE" dirty="0" smtClean="0"/>
              <a:t> </a:t>
            </a:r>
            <a:r>
              <a:rPr lang="et-EE" dirty="0" err="1" smtClean="0"/>
              <a:t>next</a:t>
            </a:r>
            <a:r>
              <a:rPr lang="et-EE" dirty="0" smtClean="0"/>
              <a:t>. Different devices, including referring adpositional phrases, are less used. The large proportion of the participle predicate could be explained by the specific nature of the material of the weekly. </a:t>
            </a:r>
          </a:p>
          <a:p>
            <a:r>
              <a:rPr lang="et-EE" dirty="0" smtClean="0"/>
              <a:t>Scientific texts reveal little evidentiality; the quotative is predominant, the participle predicate is not used.</a:t>
            </a:r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40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653628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Conclusions: evidentiality in the new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Web comments reveal the hybrid nature of Internet language. The quotative is characteristic of written language; at the same time the </a:t>
            </a:r>
            <a:r>
              <a:rPr lang="et-EE" i="1" dirty="0" smtClean="0"/>
              <a:t>pidama</a:t>
            </a:r>
            <a:r>
              <a:rPr lang="et-EE" dirty="0" smtClean="0"/>
              <a:t>-construction that is characteristic of spoken language is also common, as well as a combination of these two devices.</a:t>
            </a:r>
          </a:p>
          <a:p>
            <a:r>
              <a:rPr lang="et-EE" dirty="0" smtClean="0"/>
              <a:t>A new increase in the use of the </a:t>
            </a:r>
            <a:r>
              <a:rPr lang="et-EE" i="1" dirty="0" smtClean="0"/>
              <a:t>vat-</a:t>
            </a:r>
            <a:r>
              <a:rPr lang="et-EE" dirty="0" smtClean="0"/>
              <a:t>form, which has been regarded as generally marginal, speaks of the stability of the functional category of evidentiality and the viability of a simple and clear marker in informal written communication.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41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735479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References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Aikhenvald</a:t>
            </a:r>
            <a:r>
              <a:rPr lang="en-US" dirty="0"/>
              <a:t>, Alexandra 2006. </a:t>
            </a:r>
            <a:r>
              <a:rPr lang="en-US" dirty="0" err="1"/>
              <a:t>Evidentiality</a:t>
            </a:r>
            <a:r>
              <a:rPr lang="en-US" dirty="0"/>
              <a:t>. Oxford University Press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err="1"/>
              <a:t>Erelt</a:t>
            </a:r>
            <a:r>
              <a:rPr lang="en-US" dirty="0"/>
              <a:t>, </a:t>
            </a:r>
            <a:r>
              <a:rPr lang="en-US" dirty="0" err="1"/>
              <a:t>Mati</a:t>
            </a:r>
            <a:r>
              <a:rPr lang="en-US" dirty="0"/>
              <a:t>. 2001. “Some notes on the </a:t>
            </a:r>
            <a:r>
              <a:rPr lang="en-US" dirty="0" err="1"/>
              <a:t>grammaticalization</a:t>
            </a:r>
            <a:r>
              <a:rPr lang="en-US" dirty="0"/>
              <a:t> of the verb </a:t>
            </a:r>
            <a:r>
              <a:rPr lang="en-US" i="1" dirty="0" err="1"/>
              <a:t>pidama</a:t>
            </a:r>
            <a:r>
              <a:rPr lang="en-US" dirty="0"/>
              <a:t> in Estonian”, Estonian Typological Studies V, Publication of the department of Estonian of the University of Tartu 18. Tartu: Tartu University Press. </a:t>
            </a:r>
            <a:r>
              <a:rPr lang="en-US" dirty="0" smtClean="0"/>
              <a:t>6</a:t>
            </a:r>
            <a:r>
              <a:rPr lang="et-EE" dirty="0" smtClean="0"/>
              <a:t>-</a:t>
            </a:r>
            <a:r>
              <a:rPr lang="en-US" dirty="0" smtClean="0"/>
              <a:t>25</a:t>
            </a:r>
            <a:r>
              <a:rPr lang="en-US" dirty="0"/>
              <a:t>.</a:t>
            </a:r>
          </a:p>
          <a:p>
            <a:r>
              <a:rPr lang="fi-FI" dirty="0" err="1" smtClean="0"/>
              <a:t>Kask</a:t>
            </a:r>
            <a:r>
              <a:rPr lang="fi-FI" dirty="0"/>
              <a:t>, Arnold 1984. Eesti </a:t>
            </a:r>
            <a:r>
              <a:rPr lang="fi-FI" dirty="0" err="1"/>
              <a:t>murded</a:t>
            </a:r>
            <a:r>
              <a:rPr lang="fi-FI" dirty="0"/>
              <a:t> ja </a:t>
            </a:r>
            <a:r>
              <a:rPr lang="fi-FI" dirty="0" err="1"/>
              <a:t>kirjakeel</a:t>
            </a:r>
            <a:r>
              <a:rPr lang="fi-FI" dirty="0"/>
              <a:t>. </a:t>
            </a:r>
            <a:r>
              <a:rPr lang="en-US" dirty="0"/>
              <a:t>Tallinn.</a:t>
            </a:r>
          </a:p>
          <a:p>
            <a:r>
              <a:rPr lang="en-US" dirty="0" err="1"/>
              <a:t>Kehayov</a:t>
            </a:r>
            <a:r>
              <a:rPr lang="en-US" dirty="0"/>
              <a:t>, </a:t>
            </a:r>
            <a:r>
              <a:rPr lang="en-US" dirty="0" err="1"/>
              <a:t>Petar</a:t>
            </a:r>
            <a:r>
              <a:rPr lang="en-US" dirty="0"/>
              <a:t> 2008. </a:t>
            </a:r>
            <a:r>
              <a:rPr lang="et-EE" dirty="0" err="1"/>
              <a:t>An</a:t>
            </a:r>
            <a:r>
              <a:rPr lang="et-EE" dirty="0"/>
              <a:t> </a:t>
            </a:r>
            <a:r>
              <a:rPr lang="et-EE" dirty="0" err="1"/>
              <a:t>areal-typological</a:t>
            </a:r>
            <a:r>
              <a:rPr lang="et-EE" dirty="0"/>
              <a:t> </a:t>
            </a:r>
            <a:r>
              <a:rPr lang="et-EE" dirty="0" err="1"/>
              <a:t>perspective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evidentiality</a:t>
            </a:r>
            <a:r>
              <a:rPr lang="et-EE" dirty="0"/>
              <a:t>: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cases</a:t>
            </a:r>
            <a:r>
              <a:rPr lang="et-EE" dirty="0"/>
              <a:t> of </a:t>
            </a:r>
            <a:r>
              <a:rPr lang="et-EE" dirty="0" err="1"/>
              <a:t>the</a:t>
            </a:r>
            <a:r>
              <a:rPr lang="et-EE" dirty="0"/>
              <a:t> Balkan and Baltic </a:t>
            </a:r>
            <a:r>
              <a:rPr lang="et-EE" dirty="0" err="1"/>
              <a:t>linguistic</a:t>
            </a:r>
            <a:r>
              <a:rPr lang="et-EE" dirty="0"/>
              <a:t> </a:t>
            </a:r>
            <a:r>
              <a:rPr lang="et-EE" dirty="0" err="1"/>
              <a:t>areas</a:t>
            </a:r>
            <a:r>
              <a:rPr lang="et-EE" dirty="0"/>
              <a:t>. Tartu.</a:t>
            </a:r>
            <a:endParaRPr lang="en-US" dirty="0"/>
          </a:p>
          <a:p>
            <a:r>
              <a:rPr lang="et-EE" dirty="0" err="1"/>
              <a:t>Sepper</a:t>
            </a:r>
            <a:r>
              <a:rPr lang="et-EE" dirty="0"/>
              <a:t>, Maria-</a:t>
            </a:r>
            <a:r>
              <a:rPr lang="et-EE" dirty="0" err="1"/>
              <a:t>Maren</a:t>
            </a:r>
            <a:r>
              <a:rPr lang="et-EE" dirty="0"/>
              <a:t> </a:t>
            </a:r>
            <a:r>
              <a:rPr lang="et-EE" dirty="0" smtClean="0"/>
              <a:t>2006. </a:t>
            </a:r>
            <a:r>
              <a:rPr lang="fi-FI" dirty="0" err="1" smtClean="0"/>
              <a:t>Indirektaal</a:t>
            </a:r>
            <a:r>
              <a:rPr lang="fi-FI" dirty="0" smtClean="0"/>
              <a:t> </a:t>
            </a:r>
            <a:r>
              <a:rPr lang="fi-FI" dirty="0"/>
              <a:t>eesti 19. </a:t>
            </a:r>
            <a:r>
              <a:rPr lang="fi-FI" dirty="0" err="1"/>
              <a:t>sajandi</a:t>
            </a:r>
            <a:r>
              <a:rPr lang="fi-FI" dirty="0"/>
              <a:t> </a:t>
            </a:r>
            <a:r>
              <a:rPr lang="fi-FI" dirty="0" err="1"/>
              <a:t>lõpu</a:t>
            </a:r>
            <a:r>
              <a:rPr lang="fi-FI" dirty="0"/>
              <a:t> ja 20. </a:t>
            </a:r>
            <a:r>
              <a:rPr lang="fi-FI" dirty="0" err="1"/>
              <a:t>sajandi</a:t>
            </a:r>
            <a:r>
              <a:rPr lang="fi-FI" dirty="0"/>
              <a:t> aja- ja </a:t>
            </a:r>
            <a:r>
              <a:rPr lang="fi-FI" dirty="0" err="1"/>
              <a:t>ilukirjanduskeeles</a:t>
            </a:r>
            <a:r>
              <a:rPr lang="fi-FI" dirty="0"/>
              <a:t>, Tallinna </a:t>
            </a:r>
            <a:r>
              <a:rPr lang="fi-FI" dirty="0" err="1" smtClean="0"/>
              <a:t>Ülikool</a:t>
            </a:r>
            <a:r>
              <a:rPr lang="et-EE" dirty="0" smtClean="0"/>
              <a:t>.</a:t>
            </a:r>
          </a:p>
          <a:p>
            <a:r>
              <a:rPr lang="en-US" dirty="0" smtClean="0"/>
              <a:t>Tamm</a:t>
            </a:r>
            <a:r>
              <a:rPr lang="en-US" dirty="0"/>
              <a:t>, Anne 2012. Partitive objects and the partitive evidential marker -</a:t>
            </a:r>
            <a:r>
              <a:rPr lang="en-US" i="1" dirty="0"/>
              <a:t>vat</a:t>
            </a:r>
            <a:r>
              <a:rPr lang="en-US" dirty="0"/>
              <a:t> in Estonian express incomplete evidence. </a:t>
            </a:r>
            <a:r>
              <a:rPr lang="fi-FI" dirty="0" err="1"/>
              <a:t>Finnisch-ugrische</a:t>
            </a:r>
            <a:r>
              <a:rPr lang="fi-FI" dirty="0"/>
              <a:t> </a:t>
            </a:r>
            <a:r>
              <a:rPr lang="fi-FI" dirty="0" err="1"/>
              <a:t>Mitteilungen</a:t>
            </a:r>
            <a:r>
              <a:rPr lang="fi-FI" dirty="0"/>
              <a:t>, 35, 97−140. </a:t>
            </a:r>
            <a:endParaRPr lang="en-US" dirty="0"/>
          </a:p>
          <a:p>
            <a:r>
              <a:rPr lang="fi-FI" dirty="0" err="1" smtClean="0"/>
              <a:t>Toomet</a:t>
            </a:r>
            <a:r>
              <a:rPr lang="fi-FI" dirty="0"/>
              <a:t>, </a:t>
            </a:r>
            <a:r>
              <a:rPr lang="fi-FI" dirty="0" err="1"/>
              <a:t>Piret</a:t>
            </a:r>
            <a:r>
              <a:rPr lang="fi-FI" dirty="0"/>
              <a:t> 2000. </a:t>
            </a:r>
            <a:r>
              <a:rPr lang="fi-FI" dirty="0" err="1"/>
              <a:t>Mõnest</a:t>
            </a:r>
            <a:r>
              <a:rPr lang="fi-FI" dirty="0"/>
              <a:t> </a:t>
            </a:r>
            <a:r>
              <a:rPr lang="fi-FI" dirty="0" err="1"/>
              <a:t>kaudsuse</a:t>
            </a:r>
            <a:r>
              <a:rPr lang="fi-FI" dirty="0"/>
              <a:t> </a:t>
            </a:r>
            <a:r>
              <a:rPr lang="fi-FI" dirty="0" err="1"/>
              <a:t>väljendamise</a:t>
            </a:r>
            <a:r>
              <a:rPr lang="fi-FI" dirty="0"/>
              <a:t> </a:t>
            </a:r>
            <a:r>
              <a:rPr lang="fi-FI" dirty="0" err="1"/>
              <a:t>võimalusest</a:t>
            </a:r>
            <a:r>
              <a:rPr lang="fi-FI" dirty="0"/>
              <a:t> </a:t>
            </a:r>
            <a:r>
              <a:rPr lang="fi-FI" dirty="0" err="1"/>
              <a:t>tänapäeva</a:t>
            </a:r>
            <a:r>
              <a:rPr lang="fi-FI" dirty="0"/>
              <a:t> eesti </a:t>
            </a:r>
            <a:r>
              <a:rPr lang="fi-FI" dirty="0" err="1"/>
              <a:t>keeles</a:t>
            </a:r>
            <a:r>
              <a:rPr lang="fi-FI" dirty="0"/>
              <a:t>. ­– </a:t>
            </a:r>
            <a:r>
              <a:rPr lang="fi-FI" dirty="0" err="1"/>
              <a:t>Keel</a:t>
            </a:r>
            <a:r>
              <a:rPr lang="fi-FI" dirty="0"/>
              <a:t> ja </a:t>
            </a:r>
            <a:r>
              <a:rPr lang="fi-FI" dirty="0" err="1"/>
              <a:t>Kirjandus</a:t>
            </a:r>
            <a:r>
              <a:rPr lang="fi-FI" dirty="0"/>
              <a:t> 4: </a:t>
            </a:r>
            <a:r>
              <a:rPr lang="et-EE" dirty="0"/>
              <a:t>251–259.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42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509567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533399"/>
            <a:ext cx="8229600" cy="1797341"/>
          </a:xfrm>
        </p:spPr>
        <p:txBody>
          <a:bodyPr>
            <a:normAutofit/>
          </a:bodyPr>
          <a:lstStyle/>
          <a:p>
            <a:pPr algn="ctr"/>
            <a:r>
              <a:rPr lang="et-EE" sz="8800" dirty="0" smtClean="0"/>
              <a:t>Aitäh!</a:t>
            </a:r>
            <a:endParaRPr lang="en-US" sz="88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68" y="4149080"/>
            <a:ext cx="3956783" cy="228765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43</a:t>
            </a:fld>
            <a:endParaRPr lang="et-EE"/>
          </a:p>
        </p:txBody>
      </p:sp>
      <p:sp>
        <p:nvSpPr>
          <p:cNvPr id="10" name="Rectangle 9"/>
          <p:cNvSpPr/>
          <p:nvPr/>
        </p:nvSpPr>
        <p:spPr>
          <a:xfrm>
            <a:off x="2511312" y="2330741"/>
            <a:ext cx="439248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 Black" panose="020B0A04020102020204" pitchFamily="34" charset="0"/>
              </a:rPr>
              <a:t>Contact-induced change in Finno-Ugric </a:t>
            </a:r>
            <a:r>
              <a:rPr lang="en-US" sz="2400" dirty="0" smtClean="0">
                <a:latin typeface="Arial Black" panose="020B0A04020102020204" pitchFamily="34" charset="0"/>
              </a:rPr>
              <a:t>languages</a:t>
            </a:r>
            <a:endParaRPr lang="et-EE" sz="2400" dirty="0" smtClean="0">
              <a:latin typeface="Arial Black" panose="020B0A04020102020204" pitchFamily="34" charset="0"/>
            </a:endParaRPr>
          </a:p>
          <a:p>
            <a:r>
              <a:rPr lang="en-US" sz="1200" dirty="0"/>
              <a:t>SCIENTIFIC </a:t>
            </a:r>
            <a:r>
              <a:rPr lang="en-US" sz="1200" dirty="0" smtClean="0"/>
              <a:t>COOPERATION</a:t>
            </a:r>
            <a:r>
              <a:rPr lang="et-EE" sz="1200" dirty="0" smtClean="0"/>
              <a:t> </a:t>
            </a:r>
            <a:r>
              <a:rPr lang="en-US" sz="1200" dirty="0" smtClean="0"/>
              <a:t>BETWEEN </a:t>
            </a:r>
            <a:r>
              <a:rPr lang="en-US" sz="1200" dirty="0"/>
              <a:t>THE ESTONIAN ACADEMY OF SCIENCES </a:t>
            </a:r>
            <a:r>
              <a:rPr lang="en-US" sz="1200" dirty="0" smtClean="0"/>
              <a:t>ANDTHE </a:t>
            </a:r>
            <a:r>
              <a:rPr lang="en-US" sz="1200" dirty="0"/>
              <a:t>HUNGARIAN ACADEMY OF SCIENCES</a:t>
            </a:r>
          </a:p>
          <a:p>
            <a:endParaRPr lang="en-US" dirty="0"/>
          </a:p>
        </p:txBody>
      </p:sp>
      <p:pic>
        <p:nvPicPr>
          <p:cNvPr id="11" name="Pil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7556" y="4784907"/>
            <a:ext cx="397668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9520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6232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t-EE" sz="3675" dirty="0" smtClean="0"/>
              <a:t/>
            </a:r>
            <a:br>
              <a:rPr lang="et-EE" sz="3675" dirty="0" smtClean="0"/>
            </a:br>
            <a:r>
              <a:rPr lang="et-EE" sz="3675" dirty="0" smtClean="0"/>
              <a:t>Main </a:t>
            </a:r>
            <a:r>
              <a:rPr lang="et-EE" sz="3675" dirty="0"/>
              <a:t>devices of </a:t>
            </a:r>
            <a:r>
              <a:rPr lang="et-EE" sz="3675" dirty="0" smtClean="0"/>
              <a:t>reported evidentiality </a:t>
            </a:r>
            <a:br>
              <a:rPr lang="et-EE" sz="3675" dirty="0" smtClean="0"/>
            </a:br>
            <a:r>
              <a:rPr lang="et-EE" sz="3675" dirty="0" smtClean="0"/>
              <a:t>in </a:t>
            </a:r>
            <a:r>
              <a:rPr lang="et-EE" sz="3675" dirty="0"/>
              <a:t>modern </a:t>
            </a:r>
            <a:r>
              <a:rPr lang="et-EE" sz="3675" dirty="0" smtClean="0"/>
              <a:t>Estonian 1 </a:t>
            </a:r>
            <a:r>
              <a:rPr lang="et-EE" dirty="0" smtClean="0"/>
              <a:t/>
            </a:r>
            <a:br>
              <a:rPr lang="et-EE" dirty="0" smtClean="0"/>
            </a:br>
            <a:endParaRPr lang="en-US" sz="3975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2204864"/>
            <a:ext cx="8229600" cy="4392488"/>
          </a:xfrm>
        </p:spPr>
        <p:txBody>
          <a:bodyPr>
            <a:normAutofit fontScale="77500" lnSpcReduction="20000"/>
          </a:bodyPr>
          <a:lstStyle/>
          <a:p>
            <a:endParaRPr lang="et-EE" dirty="0" smtClean="0"/>
          </a:p>
          <a:p>
            <a:r>
              <a:rPr lang="et-EE" sz="3400" dirty="0" err="1" smtClean="0"/>
              <a:t>Quotative</a:t>
            </a:r>
            <a:r>
              <a:rPr lang="et-EE" sz="3400" dirty="0" smtClean="0"/>
              <a:t> </a:t>
            </a:r>
            <a:r>
              <a:rPr lang="et-EE" sz="3400" dirty="0"/>
              <a:t>mood </a:t>
            </a:r>
            <a:r>
              <a:rPr lang="et-EE" sz="3400" dirty="0" smtClean="0"/>
              <a:t>(marker –</a:t>
            </a:r>
            <a:r>
              <a:rPr lang="et-EE" sz="3400" i="1" dirty="0" err="1" smtClean="0"/>
              <a:t>vat</a:t>
            </a:r>
            <a:r>
              <a:rPr lang="et-EE" sz="3400" dirty="0" smtClean="0"/>
              <a:t>)</a:t>
            </a:r>
          </a:p>
          <a:p>
            <a:pPr marL="548640" lvl="2" indent="0">
              <a:buNone/>
            </a:pPr>
            <a:r>
              <a:rPr lang="et-EE" sz="3000" i="1" dirty="0" smtClean="0"/>
              <a:t>	Ameerikas </a:t>
            </a:r>
            <a:r>
              <a:rPr lang="et-EE" sz="3000" b="1" i="1" dirty="0" smtClean="0"/>
              <a:t>loo-vat</a:t>
            </a:r>
            <a:r>
              <a:rPr lang="et-EE" sz="3000" i="1" dirty="0" smtClean="0"/>
              <a:t> robot muusikat</a:t>
            </a:r>
          </a:p>
          <a:p>
            <a:pPr marL="548640" lvl="2" indent="0">
              <a:buNone/>
            </a:pPr>
            <a:r>
              <a:rPr lang="et-EE" sz="3000" dirty="0" smtClean="0"/>
              <a:t>	‘In America a robot is said </a:t>
            </a:r>
            <a:r>
              <a:rPr lang="et-EE" sz="3000" b="1" dirty="0" smtClean="0"/>
              <a:t>to compose </a:t>
            </a:r>
            <a:r>
              <a:rPr lang="et-EE" sz="3000" dirty="0" smtClean="0"/>
              <a:t>music’</a:t>
            </a:r>
          </a:p>
          <a:p>
            <a:r>
              <a:rPr lang="et-EE" sz="3400" dirty="0" smtClean="0"/>
              <a:t>Construction with the verb </a:t>
            </a:r>
            <a:r>
              <a:rPr lang="et-EE" sz="3400" i="1" dirty="0"/>
              <a:t>pidama</a:t>
            </a:r>
            <a:r>
              <a:rPr lang="et-EE" sz="3400" dirty="0"/>
              <a:t> ‘must’ </a:t>
            </a:r>
            <a:r>
              <a:rPr lang="et-EE" sz="3400" dirty="0" smtClean="0"/>
              <a:t>in the past tense </a:t>
            </a:r>
          </a:p>
          <a:p>
            <a:pPr marL="548640" lvl="2" indent="0">
              <a:buNone/>
            </a:pPr>
            <a:r>
              <a:rPr lang="et-EE" sz="3000" i="1" dirty="0" smtClean="0"/>
              <a:t>	Homme </a:t>
            </a:r>
            <a:r>
              <a:rPr lang="et-EE" sz="3000" b="1" i="1" dirty="0" smtClean="0"/>
              <a:t>pid-i tule-ma </a:t>
            </a:r>
            <a:r>
              <a:rPr lang="et-EE" sz="3000" i="1" dirty="0" smtClean="0"/>
              <a:t>ilus ilm</a:t>
            </a:r>
          </a:p>
          <a:p>
            <a:pPr marL="548640" lvl="2" indent="0">
              <a:buNone/>
            </a:pPr>
            <a:r>
              <a:rPr lang="et-EE" sz="3000" dirty="0" smtClean="0"/>
              <a:t>	‘It is said that tomorrow the weather </a:t>
            </a:r>
            <a:r>
              <a:rPr lang="et-EE" sz="3000" b="1" dirty="0" smtClean="0"/>
              <a:t>will be </a:t>
            </a:r>
            <a:r>
              <a:rPr lang="et-EE" sz="3000" dirty="0" smtClean="0"/>
              <a:t>fine’</a:t>
            </a:r>
          </a:p>
          <a:p>
            <a:r>
              <a:rPr lang="et-EE" sz="3400" dirty="0" err="1" smtClean="0"/>
              <a:t>Lone</a:t>
            </a:r>
            <a:r>
              <a:rPr lang="et-EE" sz="3400" dirty="0" smtClean="0"/>
              <a:t> </a:t>
            </a:r>
            <a:r>
              <a:rPr lang="et-EE" sz="3400" dirty="0" err="1" smtClean="0"/>
              <a:t>past</a:t>
            </a:r>
            <a:r>
              <a:rPr lang="et-EE" sz="3400" dirty="0" smtClean="0"/>
              <a:t> </a:t>
            </a:r>
            <a:r>
              <a:rPr lang="et-EE" sz="3400" dirty="0" err="1" smtClean="0"/>
              <a:t>participle</a:t>
            </a:r>
            <a:r>
              <a:rPr lang="et-EE" sz="3400" dirty="0" smtClean="0"/>
              <a:t> </a:t>
            </a:r>
            <a:r>
              <a:rPr lang="et-EE" sz="3400" dirty="0" err="1"/>
              <a:t>as</a:t>
            </a:r>
            <a:r>
              <a:rPr lang="et-EE" sz="3400" dirty="0"/>
              <a:t> </a:t>
            </a:r>
            <a:r>
              <a:rPr lang="et-EE" sz="3400" dirty="0" err="1" smtClean="0"/>
              <a:t>predicate</a:t>
            </a:r>
            <a:endParaRPr lang="et-EE" sz="3400" dirty="0" smtClean="0"/>
          </a:p>
          <a:p>
            <a:pPr marL="0" indent="0">
              <a:buNone/>
            </a:pPr>
            <a:r>
              <a:rPr lang="et-EE" sz="3400" dirty="0" smtClean="0"/>
              <a:t> 	</a:t>
            </a:r>
            <a:r>
              <a:rPr lang="et-EE" sz="3000" i="1" dirty="0" smtClean="0"/>
              <a:t>Mees </a:t>
            </a:r>
            <a:r>
              <a:rPr lang="et-EE" sz="3000" b="1" i="1" dirty="0" smtClean="0"/>
              <a:t>läi-nud</a:t>
            </a:r>
            <a:r>
              <a:rPr lang="et-EE" sz="3000" i="1" dirty="0" smtClean="0"/>
              <a:t> metsa, karu </a:t>
            </a:r>
            <a:r>
              <a:rPr lang="et-EE" sz="3000" b="1" i="1" dirty="0" smtClean="0"/>
              <a:t>tul-nud</a:t>
            </a:r>
            <a:r>
              <a:rPr lang="et-EE" sz="3000" i="1" dirty="0" smtClean="0"/>
              <a:t> vastu</a:t>
            </a:r>
          </a:p>
          <a:p>
            <a:pPr marL="0" indent="0">
              <a:buNone/>
            </a:pPr>
            <a:r>
              <a:rPr lang="et-EE" sz="3000" dirty="0" smtClean="0"/>
              <a:t>	‘A man is said </a:t>
            </a:r>
            <a:r>
              <a:rPr lang="et-EE" sz="3000" b="1" dirty="0" smtClean="0"/>
              <a:t>to have gone </a:t>
            </a:r>
            <a:r>
              <a:rPr lang="et-EE" sz="3000" dirty="0" smtClean="0"/>
              <a:t>to the forest; a bear </a:t>
            </a:r>
            <a:r>
              <a:rPr lang="et-EE" sz="3000" dirty="0" err="1" smtClean="0"/>
              <a:t>is</a:t>
            </a:r>
            <a:r>
              <a:rPr lang="et-EE" sz="3000" dirty="0" smtClean="0"/>
              <a:t> 	said </a:t>
            </a:r>
            <a:r>
              <a:rPr lang="et-EE" sz="3000" b="1" dirty="0" err="1" smtClean="0"/>
              <a:t>to</a:t>
            </a:r>
            <a:r>
              <a:rPr lang="et-EE" sz="3000" b="1" dirty="0" smtClean="0"/>
              <a:t>	have come </a:t>
            </a:r>
            <a:r>
              <a:rPr lang="et-EE" sz="3000" dirty="0" smtClean="0"/>
              <a:t>from the opposite direction’</a:t>
            </a:r>
          </a:p>
          <a:p>
            <a:endParaRPr lang="et-EE" dirty="0" smtClean="0"/>
          </a:p>
          <a:p>
            <a:pPr marL="0" indent="0">
              <a:buNone/>
            </a:pPr>
            <a:endParaRPr lang="et-E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73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Main devices of </a:t>
            </a:r>
            <a:r>
              <a:rPr lang="et-EE" dirty="0" smtClean="0"/>
              <a:t>reported </a:t>
            </a:r>
            <a:r>
              <a:rPr lang="et-EE" dirty="0"/>
              <a:t>evidentiality </a:t>
            </a:r>
            <a:br>
              <a:rPr lang="et-EE" dirty="0"/>
            </a:br>
            <a:r>
              <a:rPr lang="et-EE" dirty="0"/>
              <a:t>in modern Estonian </a:t>
            </a:r>
            <a:r>
              <a:rPr lang="et-EE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t-EE" sz="3100" dirty="0" err="1"/>
              <a:t>Infinitive</a:t>
            </a:r>
            <a:r>
              <a:rPr lang="et-EE" sz="3100" dirty="0"/>
              <a:t> </a:t>
            </a:r>
            <a:r>
              <a:rPr lang="et-EE" sz="3100" dirty="0" err="1"/>
              <a:t>as</a:t>
            </a:r>
            <a:r>
              <a:rPr lang="et-EE" sz="3100" dirty="0"/>
              <a:t> </a:t>
            </a:r>
            <a:r>
              <a:rPr lang="et-EE" sz="3100" dirty="0" err="1"/>
              <a:t>predicate</a:t>
            </a:r>
            <a:r>
              <a:rPr lang="et-EE" sz="3100" dirty="0"/>
              <a:t> </a:t>
            </a:r>
          </a:p>
          <a:p>
            <a:pPr marL="548640" lvl="2" indent="0">
              <a:buNone/>
            </a:pPr>
            <a:r>
              <a:rPr lang="et-EE" sz="2800" i="1" dirty="0" smtClean="0"/>
              <a:t>	Selles metsas </a:t>
            </a:r>
            <a:r>
              <a:rPr lang="et-EE" sz="2800" b="1" i="1" dirty="0" smtClean="0"/>
              <a:t>olla</a:t>
            </a:r>
            <a:r>
              <a:rPr lang="et-EE" sz="2800" i="1" dirty="0" smtClean="0"/>
              <a:t> palju karusid</a:t>
            </a:r>
          </a:p>
          <a:p>
            <a:pPr marL="548640" lvl="2" indent="0">
              <a:buNone/>
            </a:pPr>
            <a:r>
              <a:rPr lang="et-EE" sz="2800" dirty="0" smtClean="0"/>
              <a:t>	‘It is said that in this forest there </a:t>
            </a:r>
            <a:r>
              <a:rPr lang="et-EE" sz="2800" b="1" dirty="0" smtClean="0"/>
              <a:t>are</a:t>
            </a:r>
            <a:r>
              <a:rPr lang="et-EE" sz="2800" dirty="0" smtClean="0"/>
              <a:t> many bears’</a:t>
            </a:r>
            <a:endParaRPr lang="et-EE" dirty="0"/>
          </a:p>
          <a:p>
            <a:r>
              <a:rPr lang="et-EE" sz="3100" dirty="0" err="1"/>
              <a:t>Plusquamperfect</a:t>
            </a:r>
            <a:endParaRPr lang="et-EE" sz="3100" dirty="0"/>
          </a:p>
          <a:p>
            <a:pPr marL="548640" lvl="2" indent="0">
              <a:buNone/>
            </a:pPr>
            <a:r>
              <a:rPr lang="et-EE" dirty="0" smtClean="0"/>
              <a:t>	</a:t>
            </a:r>
            <a:r>
              <a:rPr lang="et-EE" sz="2800" i="1" dirty="0"/>
              <a:t>Peeter </a:t>
            </a:r>
            <a:r>
              <a:rPr lang="et-EE" sz="2800" b="1" i="1" dirty="0"/>
              <a:t>oli</a:t>
            </a:r>
            <a:r>
              <a:rPr lang="et-EE" sz="2800" i="1" dirty="0"/>
              <a:t> metsas karu </a:t>
            </a:r>
            <a:r>
              <a:rPr lang="et-EE" sz="2800" b="1" i="1" dirty="0" smtClean="0"/>
              <a:t>näi-nud</a:t>
            </a:r>
          </a:p>
          <a:p>
            <a:pPr marL="548640" lvl="2" indent="0">
              <a:buNone/>
            </a:pPr>
            <a:r>
              <a:rPr lang="et-EE" sz="2800" dirty="0" smtClean="0"/>
              <a:t>	‘Peeter </a:t>
            </a:r>
            <a:r>
              <a:rPr lang="et-EE" sz="2800" b="1" dirty="0" smtClean="0"/>
              <a:t>had seen </a:t>
            </a:r>
            <a:r>
              <a:rPr lang="et-EE" sz="2800" dirty="0" smtClean="0"/>
              <a:t>a bear in the forest’</a:t>
            </a:r>
            <a:endParaRPr lang="et-EE" sz="3100" dirty="0" smtClean="0"/>
          </a:p>
          <a:p>
            <a:r>
              <a:rPr lang="et-EE" sz="3100" dirty="0" smtClean="0"/>
              <a:t>Outside the predicate: </a:t>
            </a:r>
            <a:r>
              <a:rPr lang="et-EE" sz="3100" dirty="0"/>
              <a:t>referring semi-postpositions </a:t>
            </a:r>
            <a:r>
              <a:rPr lang="et-EE" sz="3100" i="1" dirty="0"/>
              <a:t>sõnul, väitel, teatel </a:t>
            </a:r>
            <a:r>
              <a:rPr lang="et-EE" sz="3100" dirty="0" err="1" smtClean="0"/>
              <a:t>etc</a:t>
            </a:r>
            <a:r>
              <a:rPr lang="et-EE" sz="3100" dirty="0" smtClean="0"/>
              <a:t>.</a:t>
            </a:r>
            <a:r>
              <a:rPr lang="et-EE" sz="3100" i="1" dirty="0"/>
              <a:t> </a:t>
            </a:r>
            <a:r>
              <a:rPr lang="et-EE" sz="3100" i="1" dirty="0" smtClean="0"/>
              <a:t>‘</a:t>
            </a:r>
            <a:r>
              <a:rPr lang="et-EE" sz="3100" dirty="0" err="1" smtClean="0"/>
              <a:t>according</a:t>
            </a:r>
            <a:r>
              <a:rPr lang="et-EE" sz="3100" dirty="0" smtClean="0"/>
              <a:t> </a:t>
            </a:r>
            <a:r>
              <a:rPr lang="et-EE" sz="3100" dirty="0" err="1"/>
              <a:t>to</a:t>
            </a:r>
            <a:r>
              <a:rPr lang="et-EE" sz="3100" dirty="0"/>
              <a:t>’ </a:t>
            </a:r>
          </a:p>
          <a:p>
            <a:pPr marL="1005840" lvl="4" indent="0">
              <a:buNone/>
            </a:pPr>
            <a:r>
              <a:rPr lang="et-EE" sz="2800" b="1" i="1" dirty="0" smtClean="0"/>
              <a:t>Vallavanema </a:t>
            </a:r>
            <a:r>
              <a:rPr lang="et-EE" sz="2800" b="1" i="1" dirty="0"/>
              <a:t>sõnul </a:t>
            </a:r>
            <a:r>
              <a:rPr lang="et-EE" sz="2800" i="1" dirty="0"/>
              <a:t>elab selles metsas üks </a:t>
            </a:r>
            <a:r>
              <a:rPr lang="et-EE" sz="2800" i="1" dirty="0" smtClean="0"/>
              <a:t>karupere</a:t>
            </a:r>
          </a:p>
          <a:p>
            <a:pPr marL="1005840" lvl="4" indent="0">
              <a:buNone/>
            </a:pPr>
            <a:r>
              <a:rPr lang="et-EE" sz="2800" i="1" dirty="0" smtClean="0"/>
              <a:t>‘</a:t>
            </a:r>
            <a:r>
              <a:rPr lang="et-EE" sz="2800" b="1" dirty="0" smtClean="0"/>
              <a:t>In the words of the mayor of the rural municipality </a:t>
            </a:r>
            <a:r>
              <a:rPr lang="et-EE" sz="2800" dirty="0" smtClean="0"/>
              <a:t>there is a bear family in this </a:t>
            </a:r>
            <a:r>
              <a:rPr lang="et-EE" sz="2800" dirty="0" err="1" smtClean="0"/>
              <a:t>forest</a:t>
            </a:r>
            <a:r>
              <a:rPr lang="et-EE" sz="2800" dirty="0" smtClean="0"/>
              <a:t>.’</a:t>
            </a:r>
          </a:p>
          <a:p>
            <a:pPr marL="548640" lvl="2" indent="0">
              <a:buNone/>
            </a:pPr>
            <a:endParaRPr lang="et-EE" sz="2800" i="1" dirty="0"/>
          </a:p>
          <a:p>
            <a:pPr lvl="1"/>
            <a:endParaRPr lang="et-EE" dirty="0" smtClean="0"/>
          </a:p>
          <a:p>
            <a:endParaRPr lang="et-EE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4A3-5B2C-41E4-B56C-18D08A6914E8}" type="slidenum">
              <a:rPr lang="et-EE" smtClean="0"/>
              <a:pPr/>
              <a:t>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82577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The formal devices under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arenR"/>
            </a:pPr>
            <a:r>
              <a:rPr lang="et-EE" sz="3200" dirty="0" err="1" smtClean="0"/>
              <a:t>Quotative</a:t>
            </a:r>
            <a:endParaRPr lang="et-EE" sz="3200" dirty="0" smtClean="0"/>
          </a:p>
          <a:p>
            <a:pPr marL="342900" indent="-342900">
              <a:buFont typeface="+mj-lt"/>
              <a:buAutoNum type="arabicParenR"/>
            </a:pPr>
            <a:r>
              <a:rPr lang="et-EE" sz="3200" i="1" dirty="0" smtClean="0"/>
              <a:t>pidama-</a:t>
            </a:r>
            <a:r>
              <a:rPr lang="et-EE" sz="3200" dirty="0" smtClean="0"/>
              <a:t>construction</a:t>
            </a:r>
            <a:endParaRPr lang="et-EE" sz="3200" i="1" dirty="0" smtClean="0"/>
          </a:p>
          <a:p>
            <a:pPr marL="342900" indent="-342900">
              <a:buFont typeface="+mj-lt"/>
              <a:buAutoNum type="arabicParenR"/>
            </a:pPr>
            <a:r>
              <a:rPr lang="et-EE" sz="3200" dirty="0" smtClean="0"/>
              <a:t>Participle predicate</a:t>
            </a:r>
          </a:p>
          <a:p>
            <a:pPr marL="342900" indent="-342900">
              <a:buFont typeface="+mj-lt"/>
              <a:buAutoNum type="arabicParenR"/>
            </a:pPr>
            <a:r>
              <a:rPr lang="et-EE" sz="3200" dirty="0" smtClean="0"/>
              <a:t>Adpositional phrase</a:t>
            </a:r>
          </a:p>
          <a:p>
            <a:endParaRPr lang="et-EE" dirty="0" smtClean="0"/>
          </a:p>
          <a:p>
            <a:endParaRPr lang="et-E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324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Studied text varieties and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800" dirty="0" smtClean="0"/>
              <a:t>Fiction  (5.6 m tokens)</a:t>
            </a:r>
            <a:endParaRPr lang="et-EE" sz="2800" dirty="0"/>
          </a:p>
          <a:p>
            <a:r>
              <a:rPr lang="et-EE" sz="2800" dirty="0" smtClean="0"/>
              <a:t>Newspaper (weekly </a:t>
            </a:r>
            <a:r>
              <a:rPr lang="et-EE" sz="2800" dirty="0"/>
              <a:t>Maaleht</a:t>
            </a:r>
            <a:r>
              <a:rPr lang="et-EE" sz="2800" dirty="0" smtClean="0"/>
              <a:t>) (4.3 m tokens)</a:t>
            </a:r>
          </a:p>
          <a:p>
            <a:r>
              <a:rPr lang="et-EE" sz="2800" dirty="0" smtClean="0"/>
              <a:t>Scientific texts (PhD theses) (2.9 m tokens)</a:t>
            </a:r>
          </a:p>
          <a:p>
            <a:r>
              <a:rPr lang="et-EE" sz="2800" dirty="0" smtClean="0"/>
              <a:t>Web text (user comments) (1.9 m tokens)</a:t>
            </a:r>
          </a:p>
          <a:p>
            <a:endParaRPr lang="et-EE" sz="2800" dirty="0" smtClean="0"/>
          </a:p>
          <a:p>
            <a:endParaRPr lang="et-EE" sz="2800" dirty="0"/>
          </a:p>
          <a:p>
            <a:r>
              <a:rPr lang="et-EE" sz="2800" dirty="0" smtClean="0"/>
              <a:t>Estonian </a:t>
            </a:r>
            <a:r>
              <a:rPr lang="en-US" sz="2800" dirty="0" smtClean="0"/>
              <a:t>Reference Corpus</a:t>
            </a:r>
            <a:r>
              <a:rPr lang="et-EE" sz="2800" dirty="0" smtClean="0"/>
              <a:t> </a:t>
            </a:r>
            <a:r>
              <a:rPr lang="et-EE" sz="2800" dirty="0">
                <a:hlinkClick r:id="rId2"/>
              </a:rPr>
              <a:t>http://www.cl.ut.ee/korpused/segakorpus</a:t>
            </a:r>
            <a:r>
              <a:rPr lang="et-EE" sz="2800" dirty="0" smtClean="0">
                <a:hlinkClick r:id="rId2"/>
              </a:rPr>
              <a:t>/</a:t>
            </a:r>
            <a:r>
              <a:rPr lang="et-EE" sz="2800" dirty="0" smtClean="0"/>
              <a:t> </a:t>
            </a:r>
          </a:p>
          <a:p>
            <a:r>
              <a:rPr lang="et-EE" sz="2800" dirty="0" err="1" smtClean="0"/>
              <a:t>via</a:t>
            </a:r>
            <a:r>
              <a:rPr lang="et-EE" sz="2800" dirty="0" smtClean="0"/>
              <a:t> </a:t>
            </a:r>
            <a:r>
              <a:rPr lang="et-EE" sz="2800" dirty="0"/>
              <a:t>Keeleveeb  </a:t>
            </a:r>
            <a:r>
              <a:rPr lang="et-EE" sz="2800" dirty="0">
                <a:hlinkClick r:id="rId3"/>
              </a:rPr>
              <a:t>http://www.keeleveeb.ee</a:t>
            </a:r>
            <a:r>
              <a:rPr lang="et-EE" sz="2800" dirty="0" smtClean="0">
                <a:hlinkClick r:id="rId3"/>
              </a:rPr>
              <a:t>/</a:t>
            </a:r>
            <a:r>
              <a:rPr lang="et-EE" sz="2800" dirty="0" smtClean="0"/>
              <a:t> </a:t>
            </a:r>
            <a:endParaRPr lang="en-US" sz="2800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77752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Research</a:t>
            </a:r>
            <a:r>
              <a:rPr lang="et-EE" dirty="0" smtClean="0"/>
              <a:t> </a:t>
            </a:r>
            <a:r>
              <a:rPr lang="et-EE" dirty="0" err="1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800" dirty="0" smtClean="0"/>
              <a:t>How common is evidentiality in modern written text varieties?</a:t>
            </a:r>
          </a:p>
          <a:p>
            <a:r>
              <a:rPr lang="et-EE" sz="2800" dirty="0" smtClean="0"/>
              <a:t>Which devices of evidentiality are preferred in different text varieties?</a:t>
            </a:r>
          </a:p>
          <a:p>
            <a:r>
              <a:rPr lang="et-EE" sz="2800" dirty="0" smtClean="0"/>
              <a:t>What could be the reasons for preferences?</a:t>
            </a:r>
          </a:p>
          <a:p>
            <a:endParaRPr lang="et-EE" dirty="0" smtClean="0"/>
          </a:p>
          <a:p>
            <a:r>
              <a:rPr lang="et-EE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1402</TotalTime>
  <Words>2206</Words>
  <Application>Microsoft Office PowerPoint</Application>
  <PresentationFormat>On-screen Show (4:3)</PresentationFormat>
  <Paragraphs>320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Arial Black</vt:lpstr>
      <vt:lpstr>Calibri</vt:lpstr>
      <vt:lpstr>Clarity</vt:lpstr>
      <vt:lpstr>   Variation in THE expression of reported evidential  in written Estonian</vt:lpstr>
      <vt:lpstr>Outline</vt:lpstr>
      <vt:lpstr>Evidentiality in Estonian 1</vt:lpstr>
      <vt:lpstr>Evidentiality in Estonian 2</vt:lpstr>
      <vt:lpstr> Main devices of reported evidentiality  in modern Estonian 1  </vt:lpstr>
      <vt:lpstr>Main devices of reported evidentiality  in modern Estonian 2</vt:lpstr>
      <vt:lpstr>The formal devices under study</vt:lpstr>
      <vt:lpstr>Studied text varieties and material</vt:lpstr>
      <vt:lpstr>Research questions</vt:lpstr>
      <vt:lpstr>About text varieties 1</vt:lpstr>
      <vt:lpstr>About text varieties 2</vt:lpstr>
      <vt:lpstr>About text varieties 3</vt:lpstr>
      <vt:lpstr>Quotative mood</vt:lpstr>
      <vt:lpstr>Occurrence of the quotative in the corpus</vt:lpstr>
      <vt:lpstr>Occurrence of the quotative in the corpus</vt:lpstr>
      <vt:lpstr>Quotative: examples 1</vt:lpstr>
      <vt:lpstr>Quotative: examples 2</vt:lpstr>
      <vt:lpstr>Quotative form of the pidama-construction</vt:lpstr>
      <vt:lpstr>Evidential pidama-construction</vt:lpstr>
      <vt:lpstr>Evidential pidama-construction in the corpus</vt:lpstr>
      <vt:lpstr>Occurrence of the evidential pidama-construction in the corpus</vt:lpstr>
      <vt:lpstr>pidama-construction: examples</vt:lpstr>
      <vt:lpstr>Past participle as evidential predicate</vt:lpstr>
      <vt:lpstr>Occurrence of the evidential participle predicate in the corpus</vt:lpstr>
      <vt:lpstr>Occurrence of the evidential participle predicate in the corpus</vt:lpstr>
      <vt:lpstr>Evidential participle predicate: examples</vt:lpstr>
      <vt:lpstr>Referring semi-postpositions</vt:lpstr>
      <vt:lpstr>Referring postpositional constructions with sõnul, väitel in the corpus</vt:lpstr>
      <vt:lpstr>Referring postpositional constructions with sõnul, väitel in the corpus</vt:lpstr>
      <vt:lpstr>Referring postpositional constructions: examples 1</vt:lpstr>
      <vt:lpstr>Referring postpositional constructions: examples: 2</vt:lpstr>
      <vt:lpstr>Occurrence of the four evidential markers in the corpus in total</vt:lpstr>
      <vt:lpstr>Occurrence of evidential markers in the corpus in total</vt:lpstr>
      <vt:lpstr>Distribution of evidential markers in fiction</vt:lpstr>
      <vt:lpstr>Distribution of evidential markers in newspaper texts</vt:lpstr>
      <vt:lpstr>Distribution of evidential markers in scientific texts</vt:lpstr>
      <vt:lpstr>Distribution of evidential markers in web comments</vt:lpstr>
      <vt:lpstr>Distribution of evidential markers in text varieties</vt:lpstr>
      <vt:lpstr>Conclusions: the markers</vt:lpstr>
      <vt:lpstr>Conclusions: evidentiality in text varieties</vt:lpstr>
      <vt:lpstr>Conclusions: evidentiality in the new media</vt:lpstr>
      <vt:lpstr>References</vt:lpstr>
      <vt:lpstr>Aitäh!</vt:lpstr>
    </vt:vector>
  </TitlesOfParts>
  <Company>Tartu Ülikool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Evidentiality</dc:title>
  <dc:creator>Helle Metslang</dc:creator>
  <cp:lastModifiedBy>Helle Metslang</cp:lastModifiedBy>
  <cp:revision>138</cp:revision>
  <cp:lastPrinted>2017-06-22T05:46:00Z</cp:lastPrinted>
  <dcterms:created xsi:type="dcterms:W3CDTF">2017-06-21T15:47:42Z</dcterms:created>
  <dcterms:modified xsi:type="dcterms:W3CDTF">2017-09-03T15:09:06Z</dcterms:modified>
</cp:coreProperties>
</file>