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38"/>
  </p:notesMasterIdLst>
  <p:sldIdLst>
    <p:sldId id="256" r:id="rId2"/>
    <p:sldId id="319" r:id="rId3"/>
    <p:sldId id="258" r:id="rId4"/>
    <p:sldId id="320" r:id="rId5"/>
    <p:sldId id="277" r:id="rId6"/>
    <p:sldId id="283" r:id="rId7"/>
    <p:sldId id="321" r:id="rId8"/>
    <p:sldId id="324" r:id="rId9"/>
    <p:sldId id="285" r:id="rId10"/>
    <p:sldId id="327" r:id="rId11"/>
    <p:sldId id="264" r:id="rId12"/>
    <p:sldId id="328" r:id="rId13"/>
    <p:sldId id="337" r:id="rId14"/>
    <p:sldId id="329" r:id="rId15"/>
    <p:sldId id="330" r:id="rId16"/>
    <p:sldId id="326" r:id="rId17"/>
    <p:sldId id="332" r:id="rId18"/>
    <p:sldId id="289" r:id="rId19"/>
    <p:sldId id="313" r:id="rId20"/>
    <p:sldId id="316" r:id="rId21"/>
    <p:sldId id="317" r:id="rId22"/>
    <p:sldId id="334" r:id="rId23"/>
    <p:sldId id="286" r:id="rId24"/>
    <p:sldId id="323" r:id="rId25"/>
    <p:sldId id="333" r:id="rId26"/>
    <p:sldId id="325" r:id="rId27"/>
    <p:sldId id="336" r:id="rId28"/>
    <p:sldId id="339" r:id="rId29"/>
    <p:sldId id="307" r:id="rId30"/>
    <p:sldId id="338" r:id="rId31"/>
    <p:sldId id="331" r:id="rId32"/>
    <p:sldId id="292" r:id="rId33"/>
    <p:sldId id="291" r:id="rId34"/>
    <p:sldId id="293" r:id="rId35"/>
    <p:sldId id="340" r:id="rId36"/>
    <p:sldId id="257"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ane" initials="D" lastIdx="1" clrIdx="0">
    <p:extLst>
      <p:ext uri="{19B8F6BF-5375-455C-9EA6-DF929625EA0E}">
        <p15:presenceInfo xmlns:p15="http://schemas.microsoft.com/office/powerpoint/2012/main" userId="Dian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8"/>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CD1200-2BE3-4FDA-8B5A-30EE84275872}" type="datetimeFigureOut">
              <a:rPr lang="en-GB" smtClean="0"/>
              <a:t>15/09/2017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1EFB70-ABD8-4D91-9BD0-C07CABF49640}" type="slidenum">
              <a:rPr lang="en-GB" smtClean="0"/>
              <a:t>‹#›</a:t>
            </a:fld>
            <a:endParaRPr lang="en-GB"/>
          </a:p>
        </p:txBody>
      </p:sp>
    </p:spTree>
    <p:extLst>
      <p:ext uri="{BB962C8B-B14F-4D97-AF65-F5344CB8AC3E}">
        <p14:creationId xmlns:p14="http://schemas.microsoft.com/office/powerpoint/2010/main" val="3677111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1EFB70-ABD8-4D91-9BD0-C07CABF49640}" type="slidenum">
              <a:rPr lang="en-GB" smtClean="0"/>
              <a:t>1</a:t>
            </a:fld>
            <a:endParaRPr lang="en-GB"/>
          </a:p>
        </p:txBody>
      </p:sp>
    </p:spTree>
    <p:extLst>
      <p:ext uri="{BB962C8B-B14F-4D97-AF65-F5344CB8AC3E}">
        <p14:creationId xmlns:p14="http://schemas.microsoft.com/office/powerpoint/2010/main" val="702060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D1EFB70-ABD8-4D91-9BD0-C07CABF49640}" type="slidenum">
              <a:rPr lang="en-GB" smtClean="0"/>
              <a:t>20</a:t>
            </a:fld>
            <a:endParaRPr lang="en-GB"/>
          </a:p>
        </p:txBody>
      </p:sp>
    </p:spTree>
    <p:extLst>
      <p:ext uri="{BB962C8B-B14F-4D97-AF65-F5344CB8AC3E}">
        <p14:creationId xmlns:p14="http://schemas.microsoft.com/office/powerpoint/2010/main" val="3496068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A715D05-DBF9-477F-ADFF-95B25BCB3A22}" type="datetime1">
              <a:rPr lang="en-GB" smtClean="0"/>
              <a:t>15/09/2017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F01D0A-9880-44CD-8681-28CA83B32B19}"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3348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116258-7243-43C8-8357-6EA25203DD43}" type="datetime1">
              <a:rPr lang="en-GB" smtClean="0"/>
              <a:t>15/09/2017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F01D0A-9880-44CD-8681-28CA83B32B19}" type="slidenum">
              <a:rPr lang="en-GB" smtClean="0"/>
              <a:t>‹#›</a:t>
            </a:fld>
            <a:endParaRPr lang="en-GB"/>
          </a:p>
        </p:txBody>
      </p:sp>
    </p:spTree>
    <p:extLst>
      <p:ext uri="{BB962C8B-B14F-4D97-AF65-F5344CB8AC3E}">
        <p14:creationId xmlns:p14="http://schemas.microsoft.com/office/powerpoint/2010/main" val="2975552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D0302F-36F3-4044-8846-B2CC39DBF274}" type="datetime1">
              <a:rPr lang="en-GB" smtClean="0"/>
              <a:t>15/09/2017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F01D0A-9880-44CD-8681-28CA83B32B19}" type="slidenum">
              <a:rPr lang="en-GB" smtClean="0"/>
              <a:t>‹#›</a:t>
            </a:fld>
            <a:endParaRPr lang="en-GB"/>
          </a:p>
        </p:txBody>
      </p:sp>
    </p:spTree>
    <p:extLst>
      <p:ext uri="{BB962C8B-B14F-4D97-AF65-F5344CB8AC3E}">
        <p14:creationId xmlns:p14="http://schemas.microsoft.com/office/powerpoint/2010/main" val="341469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B19A24-7DD1-4B3F-AF25-F38CC7C03947}" type="datetime1">
              <a:rPr lang="en-GB" smtClean="0"/>
              <a:t>15/09/2017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F01D0A-9880-44CD-8681-28CA83B32B19}" type="slidenum">
              <a:rPr lang="en-GB" smtClean="0"/>
              <a:t>‹#›</a:t>
            </a:fld>
            <a:endParaRPr lang="en-GB"/>
          </a:p>
        </p:txBody>
      </p:sp>
    </p:spTree>
    <p:extLst>
      <p:ext uri="{BB962C8B-B14F-4D97-AF65-F5344CB8AC3E}">
        <p14:creationId xmlns:p14="http://schemas.microsoft.com/office/powerpoint/2010/main" val="1356681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051DD9-FEFD-4D42-9D89-4DDA43437B42}" type="datetime1">
              <a:rPr lang="en-GB" smtClean="0"/>
              <a:t>15/09/2017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F01D0A-9880-44CD-8681-28CA83B32B19}"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046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2F6BB90-3986-42AC-8DF5-D14C0E4F73CD}" type="datetime1">
              <a:rPr lang="en-GB" smtClean="0"/>
              <a:t>15/09/2017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F01D0A-9880-44CD-8681-28CA83B32B19}" type="slidenum">
              <a:rPr lang="en-GB" smtClean="0"/>
              <a:t>‹#›</a:t>
            </a:fld>
            <a:endParaRPr lang="en-GB"/>
          </a:p>
        </p:txBody>
      </p:sp>
    </p:spTree>
    <p:extLst>
      <p:ext uri="{BB962C8B-B14F-4D97-AF65-F5344CB8AC3E}">
        <p14:creationId xmlns:p14="http://schemas.microsoft.com/office/powerpoint/2010/main" val="1972635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37453B-29A2-43EC-9DD1-14D67BD09094}" type="datetime1">
              <a:rPr lang="en-GB" smtClean="0"/>
              <a:t>15/09/2017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9F01D0A-9880-44CD-8681-28CA83B32B19}" type="slidenum">
              <a:rPr lang="en-GB" smtClean="0"/>
              <a:t>‹#›</a:t>
            </a:fld>
            <a:endParaRPr lang="en-GB"/>
          </a:p>
        </p:txBody>
      </p:sp>
    </p:spTree>
    <p:extLst>
      <p:ext uri="{BB962C8B-B14F-4D97-AF65-F5344CB8AC3E}">
        <p14:creationId xmlns:p14="http://schemas.microsoft.com/office/powerpoint/2010/main" val="2341411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0B5EF64-1DD8-4E3E-A718-68AB1D43E39C}" type="datetime1">
              <a:rPr lang="en-GB" smtClean="0"/>
              <a:t>15/09/2017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9F01D0A-9880-44CD-8681-28CA83B32B19}" type="slidenum">
              <a:rPr lang="en-GB" smtClean="0"/>
              <a:t>‹#›</a:t>
            </a:fld>
            <a:endParaRPr lang="en-GB"/>
          </a:p>
        </p:txBody>
      </p:sp>
    </p:spTree>
    <p:extLst>
      <p:ext uri="{BB962C8B-B14F-4D97-AF65-F5344CB8AC3E}">
        <p14:creationId xmlns:p14="http://schemas.microsoft.com/office/powerpoint/2010/main" val="2645373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5D64BFD-9E77-4334-BBD0-9875933E6AA7}" type="datetime1">
              <a:rPr lang="en-GB" smtClean="0"/>
              <a:t>15/09/2017</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69F01D0A-9880-44CD-8681-28CA83B32B19}" type="slidenum">
              <a:rPr lang="en-GB" smtClean="0"/>
              <a:t>‹#›</a:t>
            </a:fld>
            <a:endParaRPr lang="en-GB"/>
          </a:p>
        </p:txBody>
      </p:sp>
    </p:spTree>
    <p:extLst>
      <p:ext uri="{BB962C8B-B14F-4D97-AF65-F5344CB8AC3E}">
        <p14:creationId xmlns:p14="http://schemas.microsoft.com/office/powerpoint/2010/main" val="1107696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ED38124-5328-47D5-A307-8DAE111FDBC5}" type="datetime1">
              <a:rPr lang="en-GB" smtClean="0"/>
              <a:t>15/09/2017</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9F01D0A-9880-44CD-8681-28CA83B32B19}" type="slidenum">
              <a:rPr lang="en-GB" smtClean="0"/>
              <a:t>‹#›</a:t>
            </a:fld>
            <a:endParaRPr lang="en-GB"/>
          </a:p>
        </p:txBody>
      </p:sp>
    </p:spTree>
    <p:extLst>
      <p:ext uri="{BB962C8B-B14F-4D97-AF65-F5344CB8AC3E}">
        <p14:creationId xmlns:p14="http://schemas.microsoft.com/office/powerpoint/2010/main" val="4203165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BD1B70-FAF3-4516-8092-439579147D9B}" type="datetime1">
              <a:rPr lang="en-GB" smtClean="0"/>
              <a:t>15/09/2017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F01D0A-9880-44CD-8681-28CA83B32B19}" type="slidenum">
              <a:rPr lang="en-GB" smtClean="0"/>
              <a:t>‹#›</a:t>
            </a:fld>
            <a:endParaRPr lang="en-GB"/>
          </a:p>
        </p:txBody>
      </p:sp>
    </p:spTree>
    <p:extLst>
      <p:ext uri="{BB962C8B-B14F-4D97-AF65-F5344CB8AC3E}">
        <p14:creationId xmlns:p14="http://schemas.microsoft.com/office/powerpoint/2010/main" val="3092399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DBAF543-F280-4340-8726-196D4AE32478}" type="datetime1">
              <a:rPr lang="en-GB" smtClean="0"/>
              <a:t>15/09/2017</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9F01D0A-9880-44CD-8681-28CA83B32B19}"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172424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0051" y="758952"/>
            <a:ext cx="10058400" cy="3566160"/>
          </a:xfrm>
        </p:spPr>
        <p:txBody>
          <a:bodyPr>
            <a:normAutofit/>
          </a:bodyPr>
          <a:lstStyle/>
          <a:p>
            <a:r>
              <a:rPr lang="en-GB" sz="6000" dirty="0" err="1"/>
              <a:t>Evidentiality</a:t>
            </a:r>
            <a:r>
              <a:rPr lang="en-GB" sz="6000" dirty="0"/>
              <a:t> in Meadow Mari</a:t>
            </a:r>
          </a:p>
        </p:txBody>
      </p:sp>
      <p:sp>
        <p:nvSpPr>
          <p:cNvPr id="3" name="Subtitle 2"/>
          <p:cNvSpPr>
            <a:spLocks noGrp="1"/>
          </p:cNvSpPr>
          <p:nvPr>
            <p:ph type="subTitle" idx="1"/>
          </p:nvPr>
        </p:nvSpPr>
        <p:spPr>
          <a:xfrm>
            <a:off x="1100051" y="4455619"/>
            <a:ext cx="10058400" cy="1775363"/>
          </a:xfrm>
        </p:spPr>
        <p:txBody>
          <a:bodyPr>
            <a:normAutofit fontScale="92500" lnSpcReduction="10000"/>
          </a:bodyPr>
          <a:lstStyle/>
          <a:p>
            <a:r>
              <a:rPr lang="en-GB" dirty="0"/>
              <a:t>Diane Nelson, University of Leeds</a:t>
            </a:r>
          </a:p>
          <a:p>
            <a:r>
              <a:rPr lang="en-GB" dirty="0"/>
              <a:t>&amp; Elena </a:t>
            </a:r>
            <a:r>
              <a:rPr lang="en-GB" dirty="0" err="1"/>
              <a:t>vedernikova</a:t>
            </a:r>
            <a:endParaRPr lang="en-GB" dirty="0"/>
          </a:p>
          <a:p>
            <a:endParaRPr lang="en-GB" dirty="0"/>
          </a:p>
          <a:p>
            <a:r>
              <a:rPr lang="en-GB" dirty="0"/>
              <a:t>SOUL Budapest, 28 </a:t>
            </a:r>
            <a:r>
              <a:rPr lang="en-GB" dirty="0" err="1"/>
              <a:t>june</a:t>
            </a:r>
            <a:r>
              <a:rPr lang="en-GB" dirty="0"/>
              <a:t> 2017</a:t>
            </a:r>
          </a:p>
          <a:p>
            <a:endParaRPr lang="en-GB" dirty="0"/>
          </a:p>
        </p:txBody>
      </p:sp>
      <p:sp>
        <p:nvSpPr>
          <p:cNvPr id="4" name="Slide Number Placeholder 3"/>
          <p:cNvSpPr>
            <a:spLocks noGrp="1"/>
          </p:cNvSpPr>
          <p:nvPr>
            <p:ph type="sldNum" sz="quarter" idx="12"/>
          </p:nvPr>
        </p:nvSpPr>
        <p:spPr/>
        <p:txBody>
          <a:bodyPr/>
          <a:lstStyle/>
          <a:p>
            <a:fld id="{69F01D0A-9880-44CD-8681-28CA83B32B19}" type="slidenum">
              <a:rPr lang="en-GB" smtClean="0"/>
              <a:t>1</a:t>
            </a:fld>
            <a:endParaRPr lang="en-GB"/>
          </a:p>
        </p:txBody>
      </p:sp>
    </p:spTree>
    <p:extLst>
      <p:ext uri="{BB962C8B-B14F-4D97-AF65-F5344CB8AC3E}">
        <p14:creationId xmlns:p14="http://schemas.microsoft.com/office/powerpoint/2010/main" val="768031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err="1"/>
              <a:t>Evidentiality</a:t>
            </a:r>
            <a:endParaRPr lang="en-GB" dirty="0"/>
          </a:p>
        </p:txBody>
      </p:sp>
      <p:sp>
        <p:nvSpPr>
          <p:cNvPr id="8" name="Content Placeholder 7"/>
          <p:cNvSpPr>
            <a:spLocks noGrp="1"/>
          </p:cNvSpPr>
          <p:nvPr>
            <p:ph idx="1"/>
          </p:nvPr>
        </p:nvSpPr>
        <p:spPr/>
        <p:txBody>
          <a:bodyPr>
            <a:normAutofit/>
          </a:bodyPr>
          <a:lstStyle/>
          <a:p>
            <a:pPr marL="0" indent="0">
              <a:spcBef>
                <a:spcPts val="0"/>
              </a:spcBef>
              <a:buNone/>
            </a:pPr>
            <a:endParaRPr lang="en-GB" sz="2100" dirty="0"/>
          </a:p>
          <a:p>
            <a:pPr marL="0" indent="0">
              <a:spcBef>
                <a:spcPts val="0"/>
              </a:spcBef>
              <a:buNone/>
            </a:pPr>
            <a:r>
              <a:rPr lang="en-GB" sz="2400" dirty="0"/>
              <a:t>Cross-linguistic variation (</a:t>
            </a:r>
            <a:r>
              <a:rPr lang="en-GB" sz="2400" dirty="0" err="1"/>
              <a:t>Aikhenvald</a:t>
            </a:r>
            <a:r>
              <a:rPr lang="en-GB" sz="2400" dirty="0"/>
              <a:t> 2004, </a:t>
            </a:r>
            <a:r>
              <a:rPr lang="en-GB" sz="2400" dirty="0" err="1"/>
              <a:t>Brugman</a:t>
            </a:r>
            <a:r>
              <a:rPr lang="en-GB" sz="2400" dirty="0"/>
              <a:t> &amp; Macaulay 2015):</a:t>
            </a:r>
          </a:p>
          <a:p>
            <a:pPr>
              <a:spcBef>
                <a:spcPts val="0"/>
              </a:spcBef>
              <a:buFont typeface="Wingdings" panose="05000000000000000000" pitchFamily="2" charset="2"/>
              <a:buChar char="§"/>
            </a:pPr>
            <a:endParaRPr lang="en-GB" sz="2400" dirty="0"/>
          </a:p>
          <a:p>
            <a:pPr>
              <a:spcBef>
                <a:spcPts val="0"/>
              </a:spcBef>
              <a:buFont typeface="Wingdings" panose="05000000000000000000" pitchFamily="2" charset="2"/>
              <a:buChar char="§"/>
            </a:pPr>
            <a:r>
              <a:rPr lang="en-GB" sz="2400" dirty="0"/>
              <a:t>Mirative and TAM semantics</a:t>
            </a:r>
          </a:p>
          <a:p>
            <a:pPr>
              <a:spcBef>
                <a:spcPts val="0"/>
              </a:spcBef>
              <a:buFont typeface="Wingdings" panose="05000000000000000000" pitchFamily="2" charset="2"/>
              <a:buChar char="§"/>
            </a:pPr>
            <a:r>
              <a:rPr lang="en-GB" sz="2400" dirty="0"/>
              <a:t>Locus (lexis, tense/mood or </a:t>
            </a:r>
            <a:r>
              <a:rPr lang="en-GB" sz="2400" dirty="0" err="1"/>
              <a:t>complementisers</a:t>
            </a:r>
            <a:r>
              <a:rPr lang="en-GB" sz="2400" dirty="0"/>
              <a:t>)</a:t>
            </a:r>
          </a:p>
          <a:p>
            <a:pPr>
              <a:spcBef>
                <a:spcPts val="0"/>
              </a:spcBef>
              <a:buFont typeface="Wingdings" panose="05000000000000000000" pitchFamily="2" charset="2"/>
              <a:buChar char="§"/>
            </a:pPr>
            <a:r>
              <a:rPr lang="en-GB" sz="2400" dirty="0"/>
              <a:t>Nature and type of sensory perception to license </a:t>
            </a:r>
            <a:r>
              <a:rPr lang="en-GB" sz="2400" dirty="0" err="1"/>
              <a:t>evidentials</a:t>
            </a:r>
            <a:endParaRPr lang="en-GB" sz="2400" dirty="0"/>
          </a:p>
          <a:p>
            <a:pPr>
              <a:spcBef>
                <a:spcPts val="0"/>
              </a:spcBef>
              <a:buFont typeface="Wingdings" panose="05000000000000000000" pitchFamily="2" charset="2"/>
              <a:buChar char="§"/>
            </a:pPr>
            <a:r>
              <a:rPr lang="en-GB" sz="2400" dirty="0"/>
              <a:t>Scope and subordination </a:t>
            </a:r>
          </a:p>
          <a:p>
            <a:pPr>
              <a:spcBef>
                <a:spcPts val="0"/>
              </a:spcBef>
              <a:buFont typeface="Wingdings" panose="05000000000000000000" pitchFamily="2" charset="2"/>
              <a:buChar char="§"/>
            </a:pPr>
            <a:endParaRPr lang="en-GB" sz="2400" dirty="0"/>
          </a:p>
          <a:p>
            <a:pPr marL="0" indent="0">
              <a:spcBef>
                <a:spcPts val="0"/>
              </a:spcBef>
              <a:buNone/>
            </a:pPr>
            <a:r>
              <a:rPr lang="en-GB" sz="2400" dirty="0"/>
              <a:t>“The values of these variable properties cannot be assumed but must be empirically determined for individual items and languages.” </a:t>
            </a:r>
            <a:r>
              <a:rPr lang="en-GB" sz="2400" dirty="0" err="1"/>
              <a:t>Brugman</a:t>
            </a:r>
            <a:r>
              <a:rPr lang="en-GB" sz="2400" dirty="0"/>
              <a:t> &amp; Macaulay (2015:1)</a:t>
            </a:r>
          </a:p>
        </p:txBody>
      </p:sp>
      <p:sp>
        <p:nvSpPr>
          <p:cNvPr id="2" name="Slide Number Placeholder 1"/>
          <p:cNvSpPr>
            <a:spLocks noGrp="1"/>
          </p:cNvSpPr>
          <p:nvPr>
            <p:ph type="sldNum" sz="quarter" idx="12"/>
          </p:nvPr>
        </p:nvSpPr>
        <p:spPr/>
        <p:txBody>
          <a:bodyPr/>
          <a:lstStyle/>
          <a:p>
            <a:fld id="{69F01D0A-9880-44CD-8681-28CA83B32B19}" type="slidenum">
              <a:rPr lang="en-GB" smtClean="0"/>
              <a:t>10</a:t>
            </a:fld>
            <a:endParaRPr lang="en-GB"/>
          </a:p>
        </p:txBody>
      </p:sp>
    </p:spTree>
    <p:extLst>
      <p:ext uri="{BB962C8B-B14F-4D97-AF65-F5344CB8AC3E}">
        <p14:creationId xmlns:p14="http://schemas.microsoft.com/office/powerpoint/2010/main" val="3818495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TAM and </a:t>
            </a:r>
            <a:r>
              <a:rPr lang="en-GB" dirty="0" err="1"/>
              <a:t>evidentiality</a:t>
            </a:r>
            <a:endParaRPr lang="en-GB" dirty="0"/>
          </a:p>
        </p:txBody>
      </p:sp>
      <p:sp>
        <p:nvSpPr>
          <p:cNvPr id="3" name="Content Placeholder 2"/>
          <p:cNvSpPr>
            <a:spLocks noGrp="1"/>
          </p:cNvSpPr>
          <p:nvPr>
            <p:ph sz="half" idx="1"/>
          </p:nvPr>
        </p:nvSpPr>
        <p:spPr>
          <a:xfrm>
            <a:off x="1227909" y="2014247"/>
            <a:ext cx="5155473" cy="4023360"/>
          </a:xfrm>
        </p:spPr>
        <p:txBody>
          <a:bodyPr>
            <a:normAutofit fontScale="92500" lnSpcReduction="10000"/>
          </a:bodyPr>
          <a:lstStyle/>
          <a:p>
            <a:pPr marL="0" indent="0">
              <a:lnSpc>
                <a:spcPct val="100000"/>
              </a:lnSpc>
              <a:spcBef>
                <a:spcPts val="0"/>
              </a:spcBef>
              <a:spcAft>
                <a:spcPts val="0"/>
              </a:spcAft>
              <a:buNone/>
            </a:pPr>
            <a:r>
              <a:rPr lang="en-GB" sz="2400" dirty="0"/>
              <a:t>“Perfect of </a:t>
            </a:r>
            <a:r>
              <a:rPr lang="en-GB" sz="2400" dirty="0" err="1"/>
              <a:t>evidentiality</a:t>
            </a:r>
            <a:r>
              <a:rPr lang="en-GB" sz="2400" dirty="0"/>
              <a:t>”</a:t>
            </a:r>
          </a:p>
          <a:p>
            <a:pPr marL="0" indent="0">
              <a:lnSpc>
                <a:spcPct val="100000"/>
              </a:lnSpc>
              <a:spcBef>
                <a:spcPts val="0"/>
              </a:spcBef>
              <a:spcAft>
                <a:spcPts val="0"/>
              </a:spcAft>
              <a:buNone/>
            </a:pPr>
            <a:endParaRPr lang="en-GB" sz="2100" dirty="0"/>
          </a:p>
          <a:p>
            <a:pPr marL="0" indent="0">
              <a:lnSpc>
                <a:spcPct val="100000"/>
              </a:lnSpc>
              <a:spcBef>
                <a:spcPts val="0"/>
              </a:spcBef>
              <a:spcAft>
                <a:spcPts val="0"/>
              </a:spcAft>
              <a:buNone/>
            </a:pPr>
            <a:r>
              <a:rPr lang="en-GB" sz="2100" dirty="0"/>
              <a:t>Cross-linguistic correlation between morphological encoding of </a:t>
            </a:r>
            <a:r>
              <a:rPr lang="en-GB" sz="2100" b="1" dirty="0"/>
              <a:t>present perfect aspect</a:t>
            </a:r>
            <a:r>
              <a:rPr lang="en-GB" sz="2100" dirty="0"/>
              <a:t> (PPA) and </a:t>
            </a:r>
            <a:r>
              <a:rPr lang="en-GB" sz="2100" b="1" dirty="0"/>
              <a:t>indirect </a:t>
            </a:r>
            <a:r>
              <a:rPr lang="en-GB" sz="2100" b="1" dirty="0" err="1"/>
              <a:t>evidentiality</a:t>
            </a:r>
            <a:r>
              <a:rPr lang="en-GB" sz="2100" b="1" dirty="0"/>
              <a:t> </a:t>
            </a:r>
            <a:r>
              <a:rPr lang="en-GB" sz="2100" dirty="0"/>
              <a:t>(</a:t>
            </a:r>
            <a:r>
              <a:rPr lang="en-GB" sz="2100" dirty="0" err="1"/>
              <a:t>Bybee</a:t>
            </a:r>
            <a:r>
              <a:rPr lang="en-GB" sz="2100" dirty="0"/>
              <a:t> &amp; Dahl 1989, </a:t>
            </a:r>
            <a:r>
              <a:rPr lang="en-GB" sz="2100" dirty="0" err="1"/>
              <a:t>Izvorski</a:t>
            </a:r>
            <a:r>
              <a:rPr lang="en-GB" sz="2100" dirty="0"/>
              <a:t> 1997):</a:t>
            </a:r>
          </a:p>
          <a:p>
            <a:pPr marL="0" indent="0">
              <a:lnSpc>
                <a:spcPct val="100000"/>
              </a:lnSpc>
              <a:spcBef>
                <a:spcPts val="0"/>
              </a:spcBef>
              <a:spcAft>
                <a:spcPts val="0"/>
              </a:spcAft>
              <a:buNone/>
            </a:pPr>
            <a:endParaRPr lang="en-GB" sz="2100" dirty="0"/>
          </a:p>
          <a:p>
            <a:pPr marL="0" indent="0">
              <a:lnSpc>
                <a:spcPct val="100000"/>
              </a:lnSpc>
              <a:spcBef>
                <a:spcPts val="0"/>
              </a:spcBef>
              <a:spcAft>
                <a:spcPts val="0"/>
              </a:spcAft>
              <a:buNone/>
            </a:pPr>
            <a:r>
              <a:rPr lang="en-GB" sz="2100" dirty="0"/>
              <a:t>(1) a. 	Bulgarian</a:t>
            </a:r>
          </a:p>
          <a:p>
            <a:pPr marL="0" indent="0">
              <a:lnSpc>
                <a:spcPct val="100000"/>
              </a:lnSpc>
              <a:spcBef>
                <a:spcPts val="0"/>
              </a:spcBef>
              <a:spcAft>
                <a:spcPts val="0"/>
              </a:spcAft>
              <a:buNone/>
            </a:pPr>
            <a:r>
              <a:rPr lang="en-GB" sz="2100" dirty="0"/>
              <a:t>	</a:t>
            </a:r>
            <a:r>
              <a:rPr lang="en-GB" sz="2100" dirty="0" err="1"/>
              <a:t>Az</a:t>
            </a:r>
            <a:r>
              <a:rPr lang="en-GB" sz="2100" dirty="0"/>
              <a:t> </a:t>
            </a:r>
            <a:r>
              <a:rPr lang="en-GB" sz="2100" dirty="0" err="1"/>
              <a:t>sam</a:t>
            </a:r>
            <a:r>
              <a:rPr lang="en-GB" sz="2100" dirty="0"/>
              <a:t> </a:t>
            </a:r>
            <a:r>
              <a:rPr lang="en-GB" sz="2100" dirty="0" err="1"/>
              <a:t>dosal</a:t>
            </a:r>
            <a:r>
              <a:rPr lang="en-GB" sz="2100" dirty="0"/>
              <a:t>.</a:t>
            </a:r>
          </a:p>
          <a:p>
            <a:pPr marL="0" indent="0">
              <a:lnSpc>
                <a:spcPct val="100000"/>
              </a:lnSpc>
              <a:spcBef>
                <a:spcPts val="0"/>
              </a:spcBef>
              <a:spcAft>
                <a:spcPts val="0"/>
              </a:spcAft>
              <a:buNone/>
            </a:pPr>
            <a:r>
              <a:rPr lang="en-GB" sz="2100" dirty="0"/>
              <a:t>	I be-1SG.PRES come-P.PART</a:t>
            </a:r>
          </a:p>
          <a:p>
            <a:pPr marL="0" indent="0">
              <a:lnSpc>
                <a:spcPct val="100000"/>
              </a:lnSpc>
              <a:spcBef>
                <a:spcPts val="0"/>
              </a:spcBef>
              <a:spcAft>
                <a:spcPts val="0"/>
              </a:spcAft>
              <a:buNone/>
            </a:pPr>
            <a:endParaRPr lang="en-GB" sz="2100" dirty="0"/>
          </a:p>
          <a:p>
            <a:pPr marL="0" indent="0">
              <a:lnSpc>
                <a:spcPct val="100000"/>
              </a:lnSpc>
              <a:spcBef>
                <a:spcPts val="0"/>
              </a:spcBef>
              <a:spcAft>
                <a:spcPts val="0"/>
              </a:spcAft>
              <a:buNone/>
            </a:pPr>
            <a:r>
              <a:rPr lang="en-GB" sz="2100" dirty="0"/>
              <a:t>        b</a:t>
            </a:r>
            <a:r>
              <a:rPr lang="en-GB" dirty="0"/>
              <a:t>. 	Norwegian</a:t>
            </a:r>
          </a:p>
          <a:p>
            <a:pPr marL="0" indent="0">
              <a:lnSpc>
                <a:spcPct val="100000"/>
              </a:lnSpc>
              <a:spcBef>
                <a:spcPts val="0"/>
              </a:spcBef>
              <a:spcAft>
                <a:spcPts val="0"/>
              </a:spcAft>
              <a:buNone/>
            </a:pPr>
            <a:r>
              <a:rPr lang="en-GB" dirty="0"/>
              <a:t>	</a:t>
            </a:r>
            <a:r>
              <a:rPr lang="en-GB" dirty="0" err="1"/>
              <a:t>Jeg</a:t>
            </a:r>
            <a:r>
              <a:rPr lang="en-GB" dirty="0"/>
              <a:t> </a:t>
            </a:r>
            <a:r>
              <a:rPr lang="en-GB" dirty="0" err="1"/>
              <a:t>har</a:t>
            </a:r>
            <a:r>
              <a:rPr lang="en-GB" dirty="0"/>
              <a:t> </a:t>
            </a:r>
            <a:r>
              <a:rPr lang="en-GB" dirty="0" err="1"/>
              <a:t>kommet</a:t>
            </a:r>
            <a:r>
              <a:rPr lang="en-GB" dirty="0"/>
              <a:t>.</a:t>
            </a:r>
          </a:p>
          <a:p>
            <a:pPr marL="0" indent="0">
              <a:lnSpc>
                <a:spcPct val="100000"/>
              </a:lnSpc>
              <a:spcBef>
                <a:spcPts val="0"/>
              </a:spcBef>
              <a:spcAft>
                <a:spcPts val="0"/>
              </a:spcAft>
              <a:buNone/>
            </a:pPr>
            <a:r>
              <a:rPr lang="en-GB" dirty="0"/>
              <a:t>	I have-SG.PRES come-P.PART</a:t>
            </a:r>
          </a:p>
          <a:p>
            <a:pPr marL="0" indent="0">
              <a:lnSpc>
                <a:spcPct val="100000"/>
              </a:lnSpc>
              <a:spcBef>
                <a:spcPts val="0"/>
              </a:spcBef>
              <a:spcAft>
                <a:spcPts val="0"/>
              </a:spcAft>
              <a:buNone/>
            </a:pPr>
            <a:endParaRPr lang="en-GB" dirty="0"/>
          </a:p>
          <a:p>
            <a:pPr marL="0" indent="0">
              <a:lnSpc>
                <a:spcPct val="100000"/>
              </a:lnSpc>
              <a:spcBef>
                <a:spcPts val="0"/>
              </a:spcBef>
              <a:spcAft>
                <a:spcPts val="0"/>
              </a:spcAft>
              <a:buNone/>
            </a:pPr>
            <a:endParaRPr lang="en-GB" dirty="0"/>
          </a:p>
          <a:p>
            <a:pPr marL="0" indent="0">
              <a:lnSpc>
                <a:spcPct val="100000"/>
              </a:lnSpc>
              <a:spcBef>
                <a:spcPts val="0"/>
              </a:spcBef>
              <a:spcAft>
                <a:spcPts val="0"/>
              </a:spcAft>
              <a:buNone/>
            </a:pPr>
            <a:endParaRPr lang="en-GB" dirty="0"/>
          </a:p>
          <a:p>
            <a:pPr marL="0" indent="0">
              <a:lnSpc>
                <a:spcPct val="100000"/>
              </a:lnSpc>
              <a:spcBef>
                <a:spcPts val="0"/>
              </a:spcBef>
              <a:spcAft>
                <a:spcPts val="0"/>
              </a:spcAft>
              <a:buNone/>
            </a:pPr>
            <a:endParaRPr lang="en-GB" dirty="0"/>
          </a:p>
          <a:p>
            <a:pPr marL="0" indent="0">
              <a:lnSpc>
                <a:spcPct val="100000"/>
              </a:lnSpc>
              <a:spcBef>
                <a:spcPts val="0"/>
              </a:spcBef>
              <a:spcAft>
                <a:spcPts val="0"/>
              </a:spcAft>
              <a:buNone/>
            </a:pPr>
            <a:endParaRPr lang="en-GB" dirty="0"/>
          </a:p>
          <a:p>
            <a:pPr marL="457200" indent="-457200">
              <a:lnSpc>
                <a:spcPct val="100000"/>
              </a:lnSpc>
              <a:spcBef>
                <a:spcPts val="0"/>
              </a:spcBef>
              <a:spcAft>
                <a:spcPts val="0"/>
              </a:spcAft>
              <a:buFont typeface="+mj-lt"/>
              <a:buAutoNum type="arabicPeriod"/>
            </a:pPr>
            <a:endParaRPr lang="en-GB" dirty="0"/>
          </a:p>
          <a:p>
            <a:pPr marL="457200" indent="-457200">
              <a:lnSpc>
                <a:spcPct val="100000"/>
              </a:lnSpc>
              <a:spcBef>
                <a:spcPts val="0"/>
              </a:spcBef>
              <a:spcAft>
                <a:spcPts val="0"/>
              </a:spcAft>
              <a:buFont typeface="+mj-lt"/>
              <a:buAutoNum type="arabicPeriod"/>
            </a:pPr>
            <a:endParaRPr lang="en-GB" dirty="0"/>
          </a:p>
        </p:txBody>
      </p:sp>
      <p:sp>
        <p:nvSpPr>
          <p:cNvPr id="4" name="Content Placeholder 3"/>
          <p:cNvSpPr>
            <a:spLocks noGrp="1"/>
          </p:cNvSpPr>
          <p:nvPr>
            <p:ph sz="half" idx="2"/>
          </p:nvPr>
        </p:nvSpPr>
        <p:spPr>
          <a:xfrm>
            <a:off x="6783977" y="2182760"/>
            <a:ext cx="4937760" cy="3686334"/>
          </a:xfrm>
        </p:spPr>
        <p:txBody>
          <a:bodyPr>
            <a:normAutofit fontScale="92500" lnSpcReduction="10000"/>
          </a:bodyPr>
          <a:lstStyle/>
          <a:p>
            <a:pPr marL="0" indent="0">
              <a:lnSpc>
                <a:spcPct val="100000"/>
              </a:lnSpc>
              <a:spcBef>
                <a:spcPts val="0"/>
              </a:spcBef>
              <a:spcAft>
                <a:spcPts val="0"/>
              </a:spcAft>
              <a:buNone/>
            </a:pPr>
            <a:r>
              <a:rPr lang="en-GB" sz="2100" dirty="0"/>
              <a:t>c. 	Turkish</a:t>
            </a:r>
          </a:p>
          <a:p>
            <a:pPr marL="0" indent="0">
              <a:lnSpc>
                <a:spcPct val="100000"/>
              </a:lnSpc>
              <a:spcBef>
                <a:spcPts val="0"/>
              </a:spcBef>
              <a:spcAft>
                <a:spcPts val="0"/>
              </a:spcAft>
              <a:buNone/>
            </a:pPr>
            <a:r>
              <a:rPr lang="en-GB" sz="2100" dirty="0"/>
              <a:t>	Gel-</a:t>
            </a:r>
            <a:r>
              <a:rPr lang="en-GB" sz="2100" dirty="0" err="1"/>
              <a:t>miş</a:t>
            </a:r>
            <a:r>
              <a:rPr lang="en-GB" sz="2100" dirty="0"/>
              <a:t>-</a:t>
            </a:r>
            <a:r>
              <a:rPr lang="en-GB" sz="2100" dirty="0" err="1"/>
              <a:t>im</a:t>
            </a:r>
            <a:r>
              <a:rPr lang="en-GB" sz="2100" dirty="0"/>
              <a:t>.</a:t>
            </a:r>
          </a:p>
          <a:p>
            <a:pPr marL="0" indent="0">
              <a:lnSpc>
                <a:spcPct val="100000"/>
              </a:lnSpc>
              <a:spcBef>
                <a:spcPts val="0"/>
              </a:spcBef>
              <a:spcAft>
                <a:spcPts val="0"/>
              </a:spcAft>
              <a:buNone/>
            </a:pPr>
            <a:r>
              <a:rPr lang="en-GB" sz="2100" dirty="0"/>
              <a:t>	come-PERF-1SG</a:t>
            </a:r>
          </a:p>
          <a:p>
            <a:pPr marL="0" indent="0">
              <a:lnSpc>
                <a:spcPct val="100000"/>
              </a:lnSpc>
              <a:spcBef>
                <a:spcPts val="0"/>
              </a:spcBef>
              <a:spcAft>
                <a:spcPts val="0"/>
              </a:spcAft>
              <a:buNone/>
            </a:pPr>
            <a:endParaRPr lang="en-GB" sz="2100" dirty="0"/>
          </a:p>
          <a:p>
            <a:pPr marL="0" indent="0">
              <a:lnSpc>
                <a:spcPct val="100000"/>
              </a:lnSpc>
              <a:spcBef>
                <a:spcPts val="0"/>
              </a:spcBef>
              <a:spcAft>
                <a:spcPts val="0"/>
              </a:spcAft>
              <a:buNone/>
            </a:pPr>
            <a:r>
              <a:rPr lang="en-GB" sz="2100" dirty="0"/>
              <a:t>	‘It is said that I have come.’</a:t>
            </a:r>
          </a:p>
          <a:p>
            <a:pPr marL="0" indent="0">
              <a:lnSpc>
                <a:spcPct val="100000"/>
              </a:lnSpc>
              <a:spcBef>
                <a:spcPts val="0"/>
              </a:spcBef>
              <a:spcAft>
                <a:spcPts val="0"/>
              </a:spcAft>
              <a:buNone/>
            </a:pPr>
            <a:r>
              <a:rPr lang="en-GB" sz="2100" dirty="0"/>
              <a:t>	‘I infer that I have come’</a:t>
            </a:r>
          </a:p>
          <a:p>
            <a:pPr lvl="1"/>
            <a:endParaRPr lang="en-GB" dirty="0"/>
          </a:p>
          <a:p>
            <a:pPr marL="384048" lvl="2" indent="0">
              <a:buNone/>
            </a:pPr>
            <a:r>
              <a:rPr lang="en-GB" sz="1800" dirty="0"/>
              <a:t>			(</a:t>
            </a:r>
            <a:r>
              <a:rPr lang="en-GB" sz="1800" dirty="0" err="1"/>
              <a:t>Izvorski</a:t>
            </a:r>
            <a:r>
              <a:rPr lang="en-GB" sz="1800" dirty="0"/>
              <a:t> 1997:1)</a:t>
            </a:r>
          </a:p>
        </p:txBody>
      </p:sp>
      <p:sp>
        <p:nvSpPr>
          <p:cNvPr id="5" name="Slide Number Placeholder 4"/>
          <p:cNvSpPr>
            <a:spLocks noGrp="1"/>
          </p:cNvSpPr>
          <p:nvPr>
            <p:ph type="sldNum" sz="quarter" idx="12"/>
          </p:nvPr>
        </p:nvSpPr>
        <p:spPr/>
        <p:txBody>
          <a:bodyPr/>
          <a:lstStyle/>
          <a:p>
            <a:fld id="{69F01D0A-9880-44CD-8681-28CA83B32B19}" type="slidenum">
              <a:rPr lang="en-GB" smtClean="0"/>
              <a:t>11</a:t>
            </a:fld>
            <a:endParaRPr lang="en-GB"/>
          </a:p>
        </p:txBody>
      </p:sp>
    </p:spTree>
    <p:extLst>
      <p:ext uri="{BB962C8B-B14F-4D97-AF65-F5344CB8AC3E}">
        <p14:creationId xmlns:p14="http://schemas.microsoft.com/office/powerpoint/2010/main" val="2798400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TAM and </a:t>
            </a:r>
            <a:r>
              <a:rPr lang="en-GB" dirty="0" err="1"/>
              <a:t>evidentiality</a:t>
            </a:r>
            <a:endParaRPr lang="en-GB" dirty="0"/>
          </a:p>
        </p:txBody>
      </p:sp>
      <p:sp>
        <p:nvSpPr>
          <p:cNvPr id="3" name="Content Placeholder 2"/>
          <p:cNvSpPr>
            <a:spLocks noGrp="1"/>
          </p:cNvSpPr>
          <p:nvPr>
            <p:ph idx="1"/>
          </p:nvPr>
        </p:nvSpPr>
        <p:spPr>
          <a:xfrm>
            <a:off x="1158240" y="1863634"/>
            <a:ext cx="9997440" cy="4044649"/>
          </a:xfrm>
        </p:spPr>
        <p:txBody>
          <a:bodyPr>
            <a:normAutofit/>
          </a:bodyPr>
          <a:lstStyle/>
          <a:p>
            <a:pPr marL="0" indent="0">
              <a:lnSpc>
                <a:spcPct val="100000"/>
              </a:lnSpc>
              <a:spcBef>
                <a:spcPts val="0"/>
              </a:spcBef>
              <a:spcAft>
                <a:spcPts val="0"/>
              </a:spcAft>
              <a:buNone/>
            </a:pPr>
            <a:endParaRPr lang="en-GB" dirty="0">
              <a:solidFill>
                <a:schemeClr val="tx1"/>
              </a:solidFill>
            </a:endParaRPr>
          </a:p>
          <a:p>
            <a:pPr marL="0" indent="0">
              <a:lnSpc>
                <a:spcPct val="100000"/>
              </a:lnSpc>
              <a:spcBef>
                <a:spcPts val="0"/>
              </a:spcBef>
              <a:spcAft>
                <a:spcPts val="0"/>
              </a:spcAft>
              <a:buNone/>
            </a:pPr>
            <a:endParaRPr lang="en-GB" dirty="0">
              <a:solidFill>
                <a:schemeClr val="tx1"/>
              </a:solidFill>
            </a:endParaRPr>
          </a:p>
          <a:p>
            <a:pPr marL="0" indent="0">
              <a:lnSpc>
                <a:spcPct val="100000"/>
              </a:lnSpc>
              <a:spcBef>
                <a:spcPts val="0"/>
              </a:spcBef>
              <a:spcAft>
                <a:spcPts val="0"/>
              </a:spcAft>
              <a:buNone/>
            </a:pPr>
            <a:r>
              <a:rPr lang="en-GB" sz="2400" dirty="0"/>
              <a:t>‘‘The evidential uses of perfects develop because the perfect is used to describe past actions or events with present results. If the focus of the meaning is on the idea that the present results are connected to and perhaps attest to past actions or events, then the notion of an action known by its results can be extended to actions known by other indirect means, such as by inference (from reasoning in addition to inference from results) and by reports from other parties.’’ </a:t>
            </a:r>
            <a:r>
              <a:rPr lang="en-GB" sz="2400" dirty="0" err="1">
                <a:solidFill>
                  <a:schemeClr val="tx1"/>
                </a:solidFill>
              </a:rPr>
              <a:t>Bybee</a:t>
            </a:r>
            <a:r>
              <a:rPr lang="en-GB" sz="2400" dirty="0">
                <a:solidFill>
                  <a:schemeClr val="tx1"/>
                </a:solidFill>
              </a:rPr>
              <a:t> &amp; Dahl (1989:73-74)</a:t>
            </a:r>
          </a:p>
          <a:p>
            <a:pPr marL="0" indent="0">
              <a:lnSpc>
                <a:spcPct val="100000"/>
              </a:lnSpc>
              <a:spcBef>
                <a:spcPts val="0"/>
              </a:spcBef>
              <a:spcAft>
                <a:spcPts val="0"/>
              </a:spcAft>
              <a:buNone/>
            </a:pPr>
            <a:endParaRPr lang="en-GB" dirty="0">
              <a:solidFill>
                <a:schemeClr val="tx1"/>
              </a:solidFill>
            </a:endParaRPr>
          </a:p>
          <a:p>
            <a:pPr marL="0" indent="0">
              <a:lnSpc>
                <a:spcPct val="100000"/>
              </a:lnSpc>
              <a:spcBef>
                <a:spcPts val="0"/>
              </a:spcBef>
              <a:spcAft>
                <a:spcPts val="0"/>
              </a:spcAft>
              <a:buNone/>
            </a:pPr>
            <a:endParaRPr lang="en-GB" dirty="0">
              <a:solidFill>
                <a:schemeClr val="tx1"/>
              </a:solidFill>
            </a:endParaRPr>
          </a:p>
          <a:p>
            <a:pPr marL="0" indent="0">
              <a:lnSpc>
                <a:spcPct val="100000"/>
              </a:lnSpc>
              <a:spcBef>
                <a:spcPts val="0"/>
              </a:spcBef>
              <a:spcAft>
                <a:spcPts val="0"/>
              </a:spcAft>
              <a:buNone/>
            </a:pPr>
            <a:endParaRPr lang="en-GB" dirty="0">
              <a:solidFill>
                <a:schemeClr val="tx1"/>
              </a:solidFill>
            </a:endParaRPr>
          </a:p>
          <a:p>
            <a:pPr marL="457200" indent="-457200">
              <a:lnSpc>
                <a:spcPct val="100000"/>
              </a:lnSpc>
              <a:spcBef>
                <a:spcPts val="0"/>
              </a:spcBef>
              <a:spcAft>
                <a:spcPts val="0"/>
              </a:spcAft>
              <a:buFont typeface="+mj-lt"/>
              <a:buAutoNum type="arabicPeriod"/>
            </a:pPr>
            <a:endParaRPr lang="en-GB" dirty="0">
              <a:solidFill>
                <a:schemeClr val="tx1"/>
              </a:solidFill>
            </a:endParaRPr>
          </a:p>
          <a:p>
            <a:pPr marL="457200" indent="-457200">
              <a:lnSpc>
                <a:spcPct val="100000"/>
              </a:lnSpc>
              <a:spcBef>
                <a:spcPts val="0"/>
              </a:spcBef>
              <a:spcAft>
                <a:spcPts val="0"/>
              </a:spcAft>
              <a:buFont typeface="+mj-lt"/>
              <a:buAutoNum type="arabicPeriod"/>
            </a:pPr>
            <a:endParaRPr lang="en-GB" dirty="0">
              <a:solidFill>
                <a:schemeClr val="tx1"/>
              </a:solidFill>
            </a:endParaRPr>
          </a:p>
        </p:txBody>
      </p:sp>
      <p:sp>
        <p:nvSpPr>
          <p:cNvPr id="4" name="Slide Number Placeholder 3"/>
          <p:cNvSpPr>
            <a:spLocks noGrp="1"/>
          </p:cNvSpPr>
          <p:nvPr>
            <p:ph type="sldNum" sz="quarter" idx="12"/>
          </p:nvPr>
        </p:nvSpPr>
        <p:spPr/>
        <p:txBody>
          <a:bodyPr/>
          <a:lstStyle/>
          <a:p>
            <a:fld id="{69F01D0A-9880-44CD-8681-28CA83B32B19}" type="slidenum">
              <a:rPr lang="en-GB" smtClean="0"/>
              <a:t>12</a:t>
            </a:fld>
            <a:endParaRPr lang="en-GB"/>
          </a:p>
        </p:txBody>
      </p:sp>
    </p:spTree>
    <p:extLst>
      <p:ext uri="{BB962C8B-B14F-4D97-AF65-F5344CB8AC3E}">
        <p14:creationId xmlns:p14="http://schemas.microsoft.com/office/powerpoint/2010/main" val="3712152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TAM and </a:t>
            </a:r>
            <a:r>
              <a:rPr lang="en-GB" dirty="0" err="1"/>
              <a:t>evidentiality</a:t>
            </a:r>
            <a:endParaRPr lang="en-GB" dirty="0"/>
          </a:p>
        </p:txBody>
      </p:sp>
      <p:sp>
        <p:nvSpPr>
          <p:cNvPr id="3" name="Content Placeholder 2"/>
          <p:cNvSpPr>
            <a:spLocks noGrp="1"/>
          </p:cNvSpPr>
          <p:nvPr>
            <p:ph idx="1"/>
          </p:nvPr>
        </p:nvSpPr>
        <p:spPr>
          <a:xfrm>
            <a:off x="1158240" y="1863634"/>
            <a:ext cx="9997440" cy="4044649"/>
          </a:xfrm>
        </p:spPr>
        <p:txBody>
          <a:bodyPr>
            <a:normAutofit/>
          </a:bodyPr>
          <a:lstStyle/>
          <a:p>
            <a:pPr marL="0" indent="0">
              <a:lnSpc>
                <a:spcPct val="100000"/>
              </a:lnSpc>
              <a:spcBef>
                <a:spcPts val="0"/>
              </a:spcBef>
              <a:spcAft>
                <a:spcPts val="0"/>
              </a:spcAft>
              <a:buNone/>
            </a:pPr>
            <a:r>
              <a:rPr lang="en-GB" dirty="0" err="1">
                <a:solidFill>
                  <a:schemeClr val="tx1"/>
                </a:solidFill>
              </a:rPr>
              <a:t>Izvorski</a:t>
            </a:r>
            <a:r>
              <a:rPr lang="en-GB" dirty="0">
                <a:solidFill>
                  <a:schemeClr val="tx1"/>
                </a:solidFill>
              </a:rPr>
              <a:t> (1997) formalises the link between semantics of present perfect with semantics of indirect </a:t>
            </a:r>
            <a:r>
              <a:rPr lang="en-GB" dirty="0" err="1">
                <a:solidFill>
                  <a:schemeClr val="tx1"/>
                </a:solidFill>
              </a:rPr>
              <a:t>evidentials</a:t>
            </a:r>
            <a:endParaRPr lang="en-GB" dirty="0">
              <a:solidFill>
                <a:schemeClr val="tx1"/>
              </a:solidFill>
            </a:endParaRPr>
          </a:p>
          <a:p>
            <a:pPr marL="0" indent="0">
              <a:lnSpc>
                <a:spcPct val="100000"/>
              </a:lnSpc>
              <a:spcBef>
                <a:spcPts val="0"/>
              </a:spcBef>
              <a:spcAft>
                <a:spcPts val="0"/>
              </a:spcAft>
              <a:buNone/>
            </a:pPr>
            <a:endParaRPr lang="en-GB" dirty="0">
              <a:solidFill>
                <a:schemeClr val="tx1"/>
              </a:solidFill>
            </a:endParaRPr>
          </a:p>
          <a:p>
            <a:pPr>
              <a:lnSpc>
                <a:spcPct val="100000"/>
              </a:lnSpc>
              <a:spcBef>
                <a:spcPts val="0"/>
              </a:spcBef>
              <a:spcAft>
                <a:spcPts val="0"/>
              </a:spcAft>
              <a:buFont typeface="Wingdings" panose="05000000000000000000" pitchFamily="2" charset="2"/>
              <a:buChar char="§"/>
            </a:pPr>
            <a:r>
              <a:rPr lang="en-GB" dirty="0">
                <a:solidFill>
                  <a:schemeClr val="tx1"/>
                </a:solidFill>
              </a:rPr>
              <a:t>Indirect evidentiality is a propositional operator </a:t>
            </a:r>
            <a:r>
              <a:rPr lang="en-GB" b="1" dirty="0" err="1">
                <a:solidFill>
                  <a:schemeClr val="tx1"/>
                </a:solidFill>
              </a:rPr>
              <a:t>Ev</a:t>
            </a:r>
            <a:r>
              <a:rPr lang="en-GB" dirty="0">
                <a:solidFill>
                  <a:schemeClr val="tx1"/>
                </a:solidFill>
              </a:rPr>
              <a:t>, which is an epistemic modal</a:t>
            </a:r>
          </a:p>
          <a:p>
            <a:pPr>
              <a:lnSpc>
                <a:spcPct val="100000"/>
              </a:lnSpc>
              <a:spcBef>
                <a:spcPts val="0"/>
              </a:spcBef>
              <a:spcAft>
                <a:spcPts val="0"/>
              </a:spcAft>
              <a:buFont typeface="Wingdings" panose="05000000000000000000" pitchFamily="2" charset="2"/>
              <a:buChar char="§"/>
            </a:pPr>
            <a:endParaRPr lang="en-GB" dirty="0">
              <a:solidFill>
                <a:schemeClr val="tx1"/>
              </a:solidFill>
            </a:endParaRPr>
          </a:p>
          <a:p>
            <a:pPr>
              <a:lnSpc>
                <a:spcPct val="100000"/>
              </a:lnSpc>
              <a:spcBef>
                <a:spcPts val="0"/>
              </a:spcBef>
              <a:spcAft>
                <a:spcPts val="0"/>
              </a:spcAft>
              <a:buFont typeface="Wingdings" panose="05000000000000000000" pitchFamily="2" charset="2"/>
              <a:buChar char="§"/>
            </a:pPr>
            <a:r>
              <a:rPr lang="en-GB" dirty="0">
                <a:solidFill>
                  <a:schemeClr val="tx1"/>
                </a:solidFill>
              </a:rPr>
              <a:t>Present perfect and indirect </a:t>
            </a:r>
            <a:r>
              <a:rPr lang="en-GB" dirty="0" err="1">
                <a:solidFill>
                  <a:schemeClr val="tx1"/>
                </a:solidFill>
              </a:rPr>
              <a:t>evidentials</a:t>
            </a:r>
            <a:r>
              <a:rPr lang="en-GB" dirty="0">
                <a:solidFill>
                  <a:schemeClr val="tx1"/>
                </a:solidFill>
              </a:rPr>
              <a:t> share core semantics: </a:t>
            </a:r>
          </a:p>
          <a:p>
            <a:pPr lvl="1">
              <a:lnSpc>
                <a:spcPct val="100000"/>
              </a:lnSpc>
              <a:spcBef>
                <a:spcPts val="0"/>
              </a:spcBef>
              <a:spcAft>
                <a:spcPts val="0"/>
              </a:spcAft>
              <a:buFont typeface="Wingdings" panose="05000000000000000000" pitchFamily="2" charset="2"/>
              <a:buChar char="Ø"/>
            </a:pPr>
            <a:r>
              <a:rPr lang="en-GB" dirty="0">
                <a:solidFill>
                  <a:schemeClr val="tx1"/>
                </a:solidFill>
              </a:rPr>
              <a:t>for PPA, the consequent state of the core eventuality holds at TU. </a:t>
            </a:r>
          </a:p>
          <a:p>
            <a:pPr lvl="1">
              <a:lnSpc>
                <a:spcPct val="100000"/>
              </a:lnSpc>
              <a:spcBef>
                <a:spcPts val="0"/>
              </a:spcBef>
              <a:spcAft>
                <a:spcPts val="0"/>
              </a:spcAft>
              <a:buFont typeface="Wingdings" panose="05000000000000000000" pitchFamily="2" charset="2"/>
              <a:buChar char="Ø"/>
            </a:pPr>
            <a:r>
              <a:rPr lang="en-GB" dirty="0">
                <a:solidFill>
                  <a:schemeClr val="tx1"/>
                </a:solidFill>
              </a:rPr>
              <a:t>for </a:t>
            </a:r>
            <a:r>
              <a:rPr lang="en-GB" dirty="0" err="1">
                <a:solidFill>
                  <a:schemeClr val="tx1"/>
                </a:solidFill>
              </a:rPr>
              <a:t>Ev</a:t>
            </a:r>
            <a:r>
              <a:rPr lang="en-GB" dirty="0">
                <a:solidFill>
                  <a:schemeClr val="tx1"/>
                </a:solidFill>
              </a:rPr>
              <a:t>, the core eventuality does not hold at TU; the speaker knows that proposition </a:t>
            </a:r>
            <a:r>
              <a:rPr lang="en-GB" i="1" dirty="0">
                <a:solidFill>
                  <a:schemeClr val="tx1"/>
                </a:solidFill>
              </a:rPr>
              <a:t>p</a:t>
            </a:r>
            <a:r>
              <a:rPr lang="en-GB" dirty="0">
                <a:solidFill>
                  <a:schemeClr val="tx1"/>
                </a:solidFill>
              </a:rPr>
              <a:t> has consequences or results, and has indirect evidence of </a:t>
            </a:r>
            <a:r>
              <a:rPr lang="en-GB" i="1" dirty="0">
                <a:solidFill>
                  <a:schemeClr val="tx1"/>
                </a:solidFill>
              </a:rPr>
              <a:t>p</a:t>
            </a:r>
          </a:p>
          <a:p>
            <a:pPr lvl="1">
              <a:lnSpc>
                <a:spcPct val="100000"/>
              </a:lnSpc>
              <a:spcBef>
                <a:spcPts val="0"/>
              </a:spcBef>
              <a:spcAft>
                <a:spcPts val="0"/>
              </a:spcAft>
              <a:buFont typeface="Wingdings" panose="05000000000000000000" pitchFamily="2" charset="2"/>
              <a:buChar char="Ø"/>
            </a:pPr>
            <a:endParaRPr lang="en-GB" i="1" dirty="0">
              <a:solidFill>
                <a:schemeClr val="tx1"/>
              </a:solidFill>
            </a:endParaRPr>
          </a:p>
          <a:p>
            <a:pPr>
              <a:lnSpc>
                <a:spcPct val="100000"/>
              </a:lnSpc>
              <a:spcBef>
                <a:spcPts val="0"/>
              </a:spcBef>
              <a:spcAft>
                <a:spcPts val="0"/>
              </a:spcAft>
              <a:buFont typeface="Wingdings" panose="05000000000000000000" pitchFamily="2" charset="2"/>
              <a:buChar char="§"/>
            </a:pPr>
            <a:r>
              <a:rPr lang="en-GB" dirty="0">
                <a:solidFill>
                  <a:schemeClr val="tx1"/>
                </a:solidFill>
              </a:rPr>
              <a:t>“Present perfect morphology contributes either to the temporal interpretation of propositions or to their evidential status” (</a:t>
            </a:r>
            <a:r>
              <a:rPr lang="en-GB" dirty="0" err="1">
                <a:solidFill>
                  <a:schemeClr val="tx1"/>
                </a:solidFill>
              </a:rPr>
              <a:t>Izvorski</a:t>
            </a:r>
            <a:r>
              <a:rPr lang="en-GB" dirty="0">
                <a:solidFill>
                  <a:schemeClr val="tx1"/>
                </a:solidFill>
              </a:rPr>
              <a:t> 1997:235)</a:t>
            </a:r>
          </a:p>
          <a:p>
            <a:pPr marL="0" indent="0">
              <a:lnSpc>
                <a:spcPct val="100000"/>
              </a:lnSpc>
              <a:spcBef>
                <a:spcPts val="0"/>
              </a:spcBef>
              <a:spcAft>
                <a:spcPts val="0"/>
              </a:spcAft>
              <a:buNone/>
            </a:pPr>
            <a:endParaRPr lang="en-GB" dirty="0">
              <a:solidFill>
                <a:schemeClr val="tx1"/>
              </a:solidFill>
            </a:endParaRPr>
          </a:p>
          <a:p>
            <a:pPr marL="0" indent="0">
              <a:lnSpc>
                <a:spcPct val="100000"/>
              </a:lnSpc>
              <a:spcBef>
                <a:spcPts val="0"/>
              </a:spcBef>
              <a:spcAft>
                <a:spcPts val="0"/>
              </a:spcAft>
              <a:buNone/>
            </a:pPr>
            <a:endParaRPr lang="en-GB" dirty="0">
              <a:solidFill>
                <a:schemeClr val="tx1"/>
              </a:solidFill>
            </a:endParaRPr>
          </a:p>
          <a:p>
            <a:pPr marL="0" indent="0">
              <a:lnSpc>
                <a:spcPct val="100000"/>
              </a:lnSpc>
              <a:spcBef>
                <a:spcPts val="0"/>
              </a:spcBef>
              <a:spcAft>
                <a:spcPts val="0"/>
              </a:spcAft>
              <a:buNone/>
            </a:pPr>
            <a:endParaRPr lang="en-GB" dirty="0">
              <a:solidFill>
                <a:schemeClr val="tx1"/>
              </a:solidFill>
            </a:endParaRPr>
          </a:p>
          <a:p>
            <a:pPr marL="457200" indent="-457200">
              <a:lnSpc>
                <a:spcPct val="100000"/>
              </a:lnSpc>
              <a:spcBef>
                <a:spcPts val="0"/>
              </a:spcBef>
              <a:spcAft>
                <a:spcPts val="0"/>
              </a:spcAft>
              <a:buFont typeface="+mj-lt"/>
              <a:buAutoNum type="arabicPeriod"/>
            </a:pPr>
            <a:endParaRPr lang="en-GB" dirty="0">
              <a:solidFill>
                <a:schemeClr val="tx1"/>
              </a:solidFill>
            </a:endParaRPr>
          </a:p>
          <a:p>
            <a:pPr marL="457200" indent="-457200">
              <a:lnSpc>
                <a:spcPct val="100000"/>
              </a:lnSpc>
              <a:spcBef>
                <a:spcPts val="0"/>
              </a:spcBef>
              <a:spcAft>
                <a:spcPts val="0"/>
              </a:spcAft>
              <a:buFont typeface="+mj-lt"/>
              <a:buAutoNum type="arabicPeriod"/>
            </a:pPr>
            <a:endParaRPr lang="en-GB" dirty="0">
              <a:solidFill>
                <a:schemeClr val="tx1"/>
              </a:solidFill>
            </a:endParaRPr>
          </a:p>
        </p:txBody>
      </p:sp>
      <p:sp>
        <p:nvSpPr>
          <p:cNvPr id="4" name="Slide Number Placeholder 3"/>
          <p:cNvSpPr>
            <a:spLocks noGrp="1"/>
          </p:cNvSpPr>
          <p:nvPr>
            <p:ph type="sldNum" sz="quarter" idx="12"/>
          </p:nvPr>
        </p:nvSpPr>
        <p:spPr/>
        <p:txBody>
          <a:bodyPr/>
          <a:lstStyle/>
          <a:p>
            <a:fld id="{69F01D0A-9880-44CD-8681-28CA83B32B19}" type="slidenum">
              <a:rPr lang="en-GB" smtClean="0"/>
              <a:t>13</a:t>
            </a:fld>
            <a:endParaRPr lang="en-GB"/>
          </a:p>
        </p:txBody>
      </p:sp>
    </p:spTree>
    <p:extLst>
      <p:ext uri="{BB962C8B-B14F-4D97-AF65-F5344CB8AC3E}">
        <p14:creationId xmlns:p14="http://schemas.microsoft.com/office/powerpoint/2010/main" val="2698573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perfect of </a:t>
            </a:r>
            <a:r>
              <a:rPr lang="en-GB" dirty="0" err="1"/>
              <a:t>evidentiality</a:t>
            </a:r>
            <a:r>
              <a:rPr lang="en-GB" dirty="0"/>
              <a:t> in Turkish</a:t>
            </a:r>
          </a:p>
        </p:txBody>
      </p:sp>
      <p:sp>
        <p:nvSpPr>
          <p:cNvPr id="3" name="Content Placeholder 2"/>
          <p:cNvSpPr>
            <a:spLocks noGrp="1"/>
          </p:cNvSpPr>
          <p:nvPr>
            <p:ph sz="half" idx="1"/>
          </p:nvPr>
        </p:nvSpPr>
        <p:spPr/>
        <p:txBody>
          <a:bodyPr>
            <a:normAutofit/>
          </a:bodyPr>
          <a:lstStyle/>
          <a:p>
            <a:endParaRPr lang="en-GB" dirty="0"/>
          </a:p>
          <a:p>
            <a:r>
              <a:rPr lang="en-GB" dirty="0"/>
              <a:t>(2) a. O gel-</a:t>
            </a:r>
            <a:r>
              <a:rPr lang="en-GB" b="1" dirty="0"/>
              <a:t>di</a:t>
            </a:r>
            <a:r>
              <a:rPr lang="en-GB" dirty="0"/>
              <a:t>. </a:t>
            </a:r>
            <a:r>
              <a:rPr lang="it-IT" dirty="0"/>
              <a:t>&gt; Turkish definite past  /-ti, -di/</a:t>
            </a:r>
          </a:p>
          <a:p>
            <a:pPr marL="384048" lvl="2" indent="0">
              <a:buNone/>
            </a:pPr>
            <a:r>
              <a:rPr lang="en-GB" sz="2000" dirty="0"/>
              <a:t>     s/he arrive-PAST</a:t>
            </a:r>
          </a:p>
          <a:p>
            <a:pPr marL="384048" lvl="2" indent="0">
              <a:buNone/>
            </a:pPr>
            <a:r>
              <a:rPr lang="en-GB" sz="2000" dirty="0"/>
              <a:t>    “S/he arrived” (direct evidential)</a:t>
            </a:r>
          </a:p>
          <a:p>
            <a:pPr marL="384048" lvl="2" indent="0">
              <a:buNone/>
            </a:pPr>
            <a:endParaRPr lang="en-GB" sz="2000" dirty="0"/>
          </a:p>
          <a:p>
            <a:r>
              <a:rPr lang="en-GB" sz="2000" dirty="0"/>
              <a:t>      b.  </a:t>
            </a:r>
            <a:r>
              <a:rPr lang="en-GB" dirty="0"/>
              <a:t>O gel-</a:t>
            </a:r>
            <a:r>
              <a:rPr lang="en-GB" b="1" dirty="0" err="1"/>
              <a:t>miş</a:t>
            </a:r>
            <a:r>
              <a:rPr lang="en-GB" dirty="0"/>
              <a:t>.</a:t>
            </a:r>
          </a:p>
          <a:p>
            <a:pPr marL="384048" lvl="2" indent="0">
              <a:buNone/>
            </a:pPr>
            <a:r>
              <a:rPr lang="en-GB" sz="2000" dirty="0"/>
              <a:t>      s/he arrive-PERF(PAST2)</a:t>
            </a:r>
          </a:p>
          <a:p>
            <a:pPr marL="384048" lvl="2" indent="0">
              <a:buNone/>
            </a:pPr>
            <a:r>
              <a:rPr lang="en-GB" sz="2000" dirty="0"/>
              <a:t>      “S/he (apparently) arrived” </a:t>
            </a:r>
          </a:p>
          <a:p>
            <a:pPr marL="384048" lvl="2" indent="0">
              <a:buNone/>
            </a:pPr>
            <a:r>
              <a:rPr lang="en-GB" sz="2000" dirty="0"/>
              <a:t>	(indirect evidential)</a:t>
            </a:r>
          </a:p>
          <a:p>
            <a:pPr marL="384048" lvl="2" indent="0">
              <a:buNone/>
            </a:pPr>
            <a:endParaRPr lang="en-GB" sz="2000" dirty="0"/>
          </a:p>
          <a:p>
            <a:pPr marL="384048" lvl="2" indent="0">
              <a:buNone/>
            </a:pPr>
            <a:endParaRPr lang="en-GB" dirty="0"/>
          </a:p>
          <a:p>
            <a:pPr marL="384048" lvl="2" indent="0">
              <a:buNone/>
            </a:pPr>
            <a:endParaRPr lang="en-GB" dirty="0"/>
          </a:p>
        </p:txBody>
      </p:sp>
      <p:sp>
        <p:nvSpPr>
          <p:cNvPr id="5" name="Content Placeholder 4"/>
          <p:cNvSpPr>
            <a:spLocks noGrp="1"/>
          </p:cNvSpPr>
          <p:nvPr>
            <p:ph sz="half" idx="2"/>
          </p:nvPr>
        </p:nvSpPr>
        <p:spPr/>
        <p:txBody>
          <a:bodyPr>
            <a:normAutofit/>
          </a:bodyPr>
          <a:lstStyle/>
          <a:p>
            <a:endParaRPr lang="en-GB" dirty="0"/>
          </a:p>
          <a:p>
            <a:r>
              <a:rPr lang="en-GB" dirty="0">
                <a:cs typeface="Arial" panose="020B0604020202020204" pitchFamily="34" charset="0"/>
              </a:rPr>
              <a:t>&gt; “Indefinite” past  /-</a:t>
            </a:r>
            <a:r>
              <a:rPr lang="en-GB" dirty="0" err="1"/>
              <a:t>miş</a:t>
            </a:r>
            <a:r>
              <a:rPr lang="en-GB" dirty="0"/>
              <a:t>/</a:t>
            </a:r>
          </a:p>
          <a:p>
            <a:pPr>
              <a:spcBef>
                <a:spcPts val="0"/>
              </a:spcBef>
              <a:buFont typeface="Wingdings" panose="05000000000000000000" pitchFamily="2" charset="2"/>
              <a:buChar char="§"/>
            </a:pPr>
            <a:r>
              <a:rPr lang="en-GB" dirty="0"/>
              <a:t>Derived from and identical to gerund </a:t>
            </a:r>
          </a:p>
          <a:p>
            <a:pPr>
              <a:spcBef>
                <a:spcPts val="0"/>
              </a:spcBef>
              <a:buFont typeface="Wingdings" panose="05000000000000000000" pitchFamily="2" charset="2"/>
              <a:buChar char="§"/>
            </a:pPr>
            <a:r>
              <a:rPr lang="en-GB" dirty="0"/>
              <a:t>Occurs in compound tenses</a:t>
            </a:r>
          </a:p>
          <a:p>
            <a:pPr>
              <a:spcBef>
                <a:spcPts val="0"/>
              </a:spcBef>
              <a:buFont typeface="Wingdings" panose="05000000000000000000" pitchFamily="2" charset="2"/>
              <a:buChar char="§"/>
            </a:pPr>
            <a:r>
              <a:rPr lang="en-GB" dirty="0"/>
              <a:t>Only present perfect has evidential meaning </a:t>
            </a:r>
          </a:p>
          <a:p>
            <a:pPr lvl="1">
              <a:spcBef>
                <a:spcPts val="0"/>
              </a:spcBef>
            </a:pPr>
            <a:r>
              <a:rPr lang="en-GB" dirty="0"/>
              <a:t>Pluperfect </a:t>
            </a:r>
            <a:r>
              <a:rPr lang="en-GB" i="1" dirty="0"/>
              <a:t>gel-</a:t>
            </a:r>
            <a:r>
              <a:rPr lang="en-GB" i="1" dirty="0" err="1"/>
              <a:t>miş</a:t>
            </a:r>
            <a:r>
              <a:rPr lang="en-GB" i="1" dirty="0"/>
              <a:t>-</a:t>
            </a:r>
            <a:r>
              <a:rPr lang="en-GB" i="1" dirty="0" err="1"/>
              <a:t>ti</a:t>
            </a:r>
            <a:r>
              <a:rPr lang="en-GB" dirty="0"/>
              <a:t>   “s/he had arrived”</a:t>
            </a:r>
          </a:p>
          <a:p>
            <a:pPr lvl="1">
              <a:spcBef>
                <a:spcPts val="0"/>
              </a:spcBef>
            </a:pPr>
            <a:r>
              <a:rPr lang="en-GB" dirty="0"/>
              <a:t>#“s/he apparently had arrived”</a:t>
            </a:r>
          </a:p>
          <a:p>
            <a:pPr>
              <a:spcBef>
                <a:spcPts val="0"/>
              </a:spcBef>
              <a:buFont typeface="Wingdings" panose="05000000000000000000" pitchFamily="2" charset="2"/>
              <a:buChar char="§"/>
            </a:pPr>
            <a:r>
              <a:rPr lang="en-GB" dirty="0" err="1"/>
              <a:t>Izvorski’s</a:t>
            </a:r>
            <a:r>
              <a:rPr lang="en-GB" dirty="0"/>
              <a:t> analysis of PPA extends to morphology derived from present perfect</a:t>
            </a:r>
          </a:p>
        </p:txBody>
      </p:sp>
      <p:sp>
        <p:nvSpPr>
          <p:cNvPr id="4" name="Slide Number Placeholder 3"/>
          <p:cNvSpPr>
            <a:spLocks noGrp="1"/>
          </p:cNvSpPr>
          <p:nvPr>
            <p:ph type="sldNum" sz="quarter" idx="12"/>
          </p:nvPr>
        </p:nvSpPr>
        <p:spPr/>
        <p:txBody>
          <a:bodyPr/>
          <a:lstStyle/>
          <a:p>
            <a:fld id="{69F01D0A-9880-44CD-8681-28CA83B32B19}" type="slidenum">
              <a:rPr lang="en-GB" smtClean="0"/>
              <a:t>14</a:t>
            </a:fld>
            <a:endParaRPr lang="en-GB"/>
          </a:p>
        </p:txBody>
      </p:sp>
    </p:spTree>
    <p:extLst>
      <p:ext uri="{BB962C8B-B14F-4D97-AF65-F5344CB8AC3E}">
        <p14:creationId xmlns:p14="http://schemas.microsoft.com/office/powerpoint/2010/main" val="2738665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Mari Past Tenses (again)</a:t>
            </a:r>
          </a:p>
        </p:txBody>
      </p:sp>
      <p:sp>
        <p:nvSpPr>
          <p:cNvPr id="5" name="Text Placeholder 4"/>
          <p:cNvSpPr>
            <a:spLocks noGrp="1"/>
          </p:cNvSpPr>
          <p:nvPr>
            <p:ph type="body" idx="1"/>
          </p:nvPr>
        </p:nvSpPr>
        <p:spPr/>
        <p:txBody>
          <a:bodyPr/>
          <a:lstStyle/>
          <a:p>
            <a:r>
              <a:rPr lang="en-GB" dirty="0"/>
              <a:t>Past tense 1</a:t>
            </a:r>
          </a:p>
        </p:txBody>
      </p:sp>
      <p:sp>
        <p:nvSpPr>
          <p:cNvPr id="3" name="Content Placeholder 2"/>
          <p:cNvSpPr>
            <a:spLocks noGrp="1"/>
          </p:cNvSpPr>
          <p:nvPr>
            <p:ph sz="half" idx="2"/>
          </p:nvPr>
        </p:nvSpPr>
        <p:spPr/>
        <p:txBody>
          <a:bodyPr>
            <a:normAutofit/>
          </a:bodyPr>
          <a:lstStyle/>
          <a:p>
            <a:r>
              <a:rPr lang="en-GB" dirty="0"/>
              <a:t>From proto-Uralic *–</a:t>
            </a:r>
            <a:r>
              <a:rPr lang="en-GB" dirty="0" err="1"/>
              <a:t>i</a:t>
            </a:r>
            <a:r>
              <a:rPr lang="en-GB" dirty="0"/>
              <a:t>- and *-</a:t>
            </a:r>
            <a:r>
              <a:rPr lang="en-GB" dirty="0" err="1"/>
              <a:t>s</a:t>
            </a:r>
            <a:r>
              <a:rPr lang="en-GB" baseline="30000" dirty="0" err="1"/>
              <a:t>j</a:t>
            </a:r>
            <a:r>
              <a:rPr lang="en-GB" dirty="0"/>
              <a:t>-</a:t>
            </a:r>
          </a:p>
          <a:p>
            <a:pPr>
              <a:lnSpc>
                <a:spcPct val="110000"/>
              </a:lnSpc>
              <a:spcBef>
                <a:spcPts val="0"/>
              </a:spcBef>
              <a:spcAft>
                <a:spcPts val="0"/>
              </a:spcAft>
            </a:pPr>
            <a:endParaRPr lang="en-GB" dirty="0"/>
          </a:p>
          <a:p>
            <a:pPr>
              <a:lnSpc>
                <a:spcPct val="110000"/>
              </a:lnSpc>
              <a:spcBef>
                <a:spcPts val="0"/>
              </a:spcBef>
              <a:spcAft>
                <a:spcPts val="0"/>
              </a:spcAft>
            </a:pPr>
            <a:r>
              <a:rPr lang="en-GB" dirty="0" err="1"/>
              <a:t>Conj</a:t>
            </a:r>
            <a:r>
              <a:rPr lang="en-GB" dirty="0"/>
              <a:t> 1:		</a:t>
            </a:r>
            <a:r>
              <a:rPr lang="en-GB" dirty="0" err="1"/>
              <a:t>tol</a:t>
            </a:r>
            <a:r>
              <a:rPr lang="en-GB" b="1" baseline="30000" dirty="0" err="1">
                <a:solidFill>
                  <a:schemeClr val="tx1"/>
                </a:solidFill>
              </a:rPr>
              <a:t>j</a:t>
            </a:r>
            <a:r>
              <a:rPr lang="en-GB" dirty="0">
                <a:solidFill>
                  <a:schemeClr val="tx1"/>
                </a:solidFill>
              </a:rPr>
              <a:t>-</a:t>
            </a:r>
            <a:r>
              <a:rPr lang="en-GB" b="1" dirty="0">
                <a:solidFill>
                  <a:schemeClr val="tx1"/>
                </a:solidFill>
              </a:rPr>
              <a:t>y</a:t>
            </a:r>
            <a:r>
              <a:rPr lang="en-GB" dirty="0">
                <a:solidFill>
                  <a:schemeClr val="tx1"/>
                </a:solidFill>
              </a:rPr>
              <a:t>-m</a:t>
            </a:r>
            <a:r>
              <a:rPr lang="en-GB" dirty="0"/>
              <a:t> </a:t>
            </a:r>
          </a:p>
          <a:p>
            <a:pPr>
              <a:lnSpc>
                <a:spcPct val="110000"/>
              </a:lnSpc>
              <a:spcBef>
                <a:spcPts val="0"/>
              </a:spcBef>
              <a:spcAft>
                <a:spcPts val="0"/>
              </a:spcAft>
            </a:pPr>
            <a:r>
              <a:rPr lang="en-GB" dirty="0"/>
              <a:t> 		come.PST1-1s</a:t>
            </a:r>
          </a:p>
          <a:p>
            <a:pPr>
              <a:lnSpc>
                <a:spcPct val="110000"/>
              </a:lnSpc>
              <a:spcBef>
                <a:spcPts val="0"/>
              </a:spcBef>
              <a:spcAft>
                <a:spcPts val="0"/>
              </a:spcAft>
            </a:pPr>
            <a:r>
              <a:rPr lang="en-GB" dirty="0"/>
              <a:t> 		‘I came’</a:t>
            </a:r>
          </a:p>
          <a:p>
            <a:pPr>
              <a:lnSpc>
                <a:spcPct val="110000"/>
              </a:lnSpc>
              <a:spcBef>
                <a:spcPts val="0"/>
              </a:spcBef>
              <a:spcAft>
                <a:spcPts val="0"/>
              </a:spcAft>
            </a:pPr>
            <a:endParaRPr lang="en-GB" dirty="0"/>
          </a:p>
          <a:p>
            <a:pPr>
              <a:lnSpc>
                <a:spcPct val="110000"/>
              </a:lnSpc>
              <a:spcBef>
                <a:spcPts val="0"/>
              </a:spcBef>
              <a:spcAft>
                <a:spcPts val="0"/>
              </a:spcAft>
            </a:pPr>
            <a:r>
              <a:rPr lang="en-GB" dirty="0" err="1"/>
              <a:t>Conj</a:t>
            </a:r>
            <a:r>
              <a:rPr lang="en-GB" dirty="0"/>
              <a:t> 2: 		</a:t>
            </a:r>
            <a:r>
              <a:rPr lang="en-GB" dirty="0" err="1">
                <a:solidFill>
                  <a:schemeClr val="tx1"/>
                </a:solidFill>
              </a:rPr>
              <a:t>voz</a:t>
            </a:r>
            <a:r>
              <a:rPr lang="en-GB" dirty="0">
                <a:solidFill>
                  <a:schemeClr val="tx1"/>
                </a:solidFill>
              </a:rPr>
              <a:t>-y-</a:t>
            </a:r>
            <a:r>
              <a:rPr lang="en-GB" b="1" dirty="0">
                <a:solidFill>
                  <a:schemeClr val="tx1"/>
                </a:solidFill>
              </a:rPr>
              <a:t>š</a:t>
            </a:r>
            <a:r>
              <a:rPr lang="en-GB" dirty="0">
                <a:solidFill>
                  <a:schemeClr val="tx1"/>
                </a:solidFill>
              </a:rPr>
              <a:t>-</a:t>
            </a:r>
            <a:r>
              <a:rPr lang="en-GB" b="1" dirty="0">
                <a:solidFill>
                  <a:schemeClr val="tx1"/>
                </a:solidFill>
              </a:rPr>
              <a:t>y</a:t>
            </a:r>
            <a:r>
              <a:rPr lang="en-GB" dirty="0">
                <a:solidFill>
                  <a:schemeClr val="tx1"/>
                </a:solidFill>
              </a:rPr>
              <a:t>-m</a:t>
            </a:r>
          </a:p>
          <a:p>
            <a:pPr>
              <a:lnSpc>
                <a:spcPct val="110000"/>
              </a:lnSpc>
              <a:spcBef>
                <a:spcPts val="0"/>
              </a:spcBef>
              <a:spcAft>
                <a:spcPts val="0"/>
              </a:spcAft>
            </a:pPr>
            <a:r>
              <a:rPr lang="en-GB" dirty="0"/>
              <a:t> 		write-PST1-1s</a:t>
            </a:r>
          </a:p>
          <a:p>
            <a:pPr>
              <a:lnSpc>
                <a:spcPct val="110000"/>
              </a:lnSpc>
              <a:spcBef>
                <a:spcPts val="0"/>
              </a:spcBef>
              <a:spcAft>
                <a:spcPts val="0"/>
              </a:spcAft>
            </a:pPr>
            <a:r>
              <a:rPr lang="en-GB" dirty="0"/>
              <a:t> 		‘I wrote’</a:t>
            </a:r>
          </a:p>
          <a:p>
            <a:endParaRPr lang="en-GB" dirty="0"/>
          </a:p>
        </p:txBody>
      </p:sp>
      <p:sp>
        <p:nvSpPr>
          <p:cNvPr id="6" name="Text Placeholder 5"/>
          <p:cNvSpPr>
            <a:spLocks noGrp="1"/>
          </p:cNvSpPr>
          <p:nvPr>
            <p:ph type="body" sz="quarter" idx="3"/>
          </p:nvPr>
        </p:nvSpPr>
        <p:spPr/>
        <p:txBody>
          <a:bodyPr/>
          <a:lstStyle/>
          <a:p>
            <a:r>
              <a:rPr lang="en-GB" dirty="0"/>
              <a:t>Past tense 2</a:t>
            </a:r>
          </a:p>
        </p:txBody>
      </p:sp>
      <p:sp>
        <p:nvSpPr>
          <p:cNvPr id="7" name="Content Placeholder 6"/>
          <p:cNvSpPr>
            <a:spLocks noGrp="1"/>
          </p:cNvSpPr>
          <p:nvPr>
            <p:ph sz="quarter" idx="4"/>
          </p:nvPr>
        </p:nvSpPr>
        <p:spPr/>
        <p:txBody>
          <a:bodyPr>
            <a:normAutofit/>
          </a:bodyPr>
          <a:lstStyle/>
          <a:p>
            <a:r>
              <a:rPr lang="en-GB" dirty="0"/>
              <a:t>Derived from gerund </a:t>
            </a:r>
          </a:p>
          <a:p>
            <a:pPr lvl="0">
              <a:lnSpc>
                <a:spcPct val="110000"/>
              </a:lnSpc>
              <a:spcBef>
                <a:spcPts val="0"/>
              </a:spcBef>
              <a:spcAft>
                <a:spcPts val="0"/>
              </a:spcAft>
              <a:buClr>
                <a:srgbClr val="E48312"/>
              </a:buClr>
            </a:pPr>
            <a:endParaRPr lang="en-GB" dirty="0">
              <a:solidFill>
                <a:srgbClr val="000000">
                  <a:lumMod val="75000"/>
                  <a:lumOff val="25000"/>
                </a:srgbClr>
              </a:solidFill>
            </a:endParaRPr>
          </a:p>
          <a:p>
            <a:pPr lvl="0">
              <a:lnSpc>
                <a:spcPct val="110000"/>
              </a:lnSpc>
              <a:spcBef>
                <a:spcPts val="0"/>
              </a:spcBef>
              <a:spcAft>
                <a:spcPts val="0"/>
              </a:spcAft>
              <a:buClr>
                <a:srgbClr val="E48312"/>
              </a:buClr>
            </a:pPr>
            <a:r>
              <a:rPr lang="en-GB" dirty="0" err="1">
                <a:solidFill>
                  <a:srgbClr val="000000">
                    <a:lumMod val="75000"/>
                    <a:lumOff val="25000"/>
                  </a:srgbClr>
                </a:solidFill>
              </a:rPr>
              <a:t>Conj</a:t>
            </a:r>
            <a:r>
              <a:rPr lang="en-GB" dirty="0">
                <a:solidFill>
                  <a:srgbClr val="000000">
                    <a:lumMod val="75000"/>
                    <a:lumOff val="25000"/>
                  </a:srgbClr>
                </a:solidFill>
              </a:rPr>
              <a:t> 1:		</a:t>
            </a:r>
            <a:r>
              <a:rPr lang="en-GB" dirty="0" err="1">
                <a:solidFill>
                  <a:srgbClr val="000000">
                    <a:lumMod val="75000"/>
                    <a:lumOff val="25000"/>
                  </a:srgbClr>
                </a:solidFill>
              </a:rPr>
              <a:t>tol</a:t>
            </a:r>
            <a:r>
              <a:rPr lang="en-GB" dirty="0">
                <a:solidFill>
                  <a:srgbClr val="000000"/>
                </a:solidFill>
              </a:rPr>
              <a:t>-</a:t>
            </a:r>
            <a:r>
              <a:rPr lang="en-GB" b="1" dirty="0" err="1">
                <a:solidFill>
                  <a:srgbClr val="000000"/>
                </a:solidFill>
              </a:rPr>
              <a:t>yn</a:t>
            </a:r>
            <a:r>
              <a:rPr lang="en-GB" dirty="0">
                <a:solidFill>
                  <a:srgbClr val="000000"/>
                </a:solidFill>
              </a:rPr>
              <a:t>-am</a:t>
            </a:r>
            <a:endParaRPr lang="en-GB" dirty="0">
              <a:solidFill>
                <a:srgbClr val="000000">
                  <a:lumMod val="75000"/>
                  <a:lumOff val="25000"/>
                </a:srgbClr>
              </a:solidFill>
            </a:endParaRPr>
          </a:p>
          <a:p>
            <a:pPr lvl="0">
              <a:lnSpc>
                <a:spcPct val="110000"/>
              </a:lnSpc>
              <a:spcBef>
                <a:spcPts val="0"/>
              </a:spcBef>
              <a:spcAft>
                <a:spcPts val="0"/>
              </a:spcAft>
              <a:buClr>
                <a:srgbClr val="E48312"/>
              </a:buClr>
            </a:pPr>
            <a:r>
              <a:rPr lang="en-GB" dirty="0">
                <a:solidFill>
                  <a:srgbClr val="000000">
                    <a:lumMod val="75000"/>
                    <a:lumOff val="25000"/>
                  </a:srgbClr>
                </a:solidFill>
              </a:rPr>
              <a:t> 		come.PST2-1s</a:t>
            </a:r>
          </a:p>
          <a:p>
            <a:pPr lvl="0">
              <a:lnSpc>
                <a:spcPct val="110000"/>
              </a:lnSpc>
              <a:spcBef>
                <a:spcPts val="0"/>
              </a:spcBef>
              <a:spcAft>
                <a:spcPts val="0"/>
              </a:spcAft>
              <a:buClr>
                <a:srgbClr val="E48312"/>
              </a:buClr>
            </a:pPr>
            <a:r>
              <a:rPr lang="en-GB" dirty="0">
                <a:solidFill>
                  <a:srgbClr val="000000">
                    <a:lumMod val="75000"/>
                    <a:lumOff val="25000"/>
                  </a:srgbClr>
                </a:solidFill>
              </a:rPr>
              <a:t> 		‘I came’</a:t>
            </a:r>
          </a:p>
          <a:p>
            <a:pPr lvl="0">
              <a:lnSpc>
                <a:spcPct val="110000"/>
              </a:lnSpc>
              <a:spcBef>
                <a:spcPts val="0"/>
              </a:spcBef>
              <a:spcAft>
                <a:spcPts val="0"/>
              </a:spcAft>
              <a:buClr>
                <a:srgbClr val="E48312"/>
              </a:buClr>
            </a:pPr>
            <a:endParaRPr lang="en-GB" dirty="0">
              <a:solidFill>
                <a:srgbClr val="000000">
                  <a:lumMod val="75000"/>
                  <a:lumOff val="25000"/>
                </a:srgbClr>
              </a:solidFill>
            </a:endParaRPr>
          </a:p>
          <a:p>
            <a:pPr lvl="0">
              <a:lnSpc>
                <a:spcPct val="110000"/>
              </a:lnSpc>
              <a:spcBef>
                <a:spcPts val="0"/>
              </a:spcBef>
              <a:spcAft>
                <a:spcPts val="0"/>
              </a:spcAft>
              <a:buClr>
                <a:srgbClr val="E48312"/>
              </a:buClr>
            </a:pPr>
            <a:r>
              <a:rPr lang="en-GB" dirty="0" err="1">
                <a:solidFill>
                  <a:srgbClr val="000000">
                    <a:lumMod val="75000"/>
                    <a:lumOff val="25000"/>
                  </a:srgbClr>
                </a:solidFill>
              </a:rPr>
              <a:t>Conj</a:t>
            </a:r>
            <a:r>
              <a:rPr lang="en-GB" dirty="0">
                <a:solidFill>
                  <a:srgbClr val="000000">
                    <a:lumMod val="75000"/>
                    <a:lumOff val="25000"/>
                  </a:srgbClr>
                </a:solidFill>
              </a:rPr>
              <a:t> 2: 		</a:t>
            </a:r>
            <a:r>
              <a:rPr lang="en-GB" dirty="0" err="1">
                <a:solidFill>
                  <a:srgbClr val="000000"/>
                </a:solidFill>
              </a:rPr>
              <a:t>voz</a:t>
            </a:r>
            <a:r>
              <a:rPr lang="en-GB" dirty="0">
                <a:solidFill>
                  <a:srgbClr val="000000"/>
                </a:solidFill>
              </a:rPr>
              <a:t>-</a:t>
            </a:r>
            <a:r>
              <a:rPr lang="en-GB" b="1" dirty="0" err="1">
                <a:solidFill>
                  <a:srgbClr val="000000"/>
                </a:solidFill>
              </a:rPr>
              <a:t>en</a:t>
            </a:r>
            <a:r>
              <a:rPr lang="en-GB" dirty="0">
                <a:solidFill>
                  <a:srgbClr val="000000"/>
                </a:solidFill>
              </a:rPr>
              <a:t>-am</a:t>
            </a:r>
          </a:p>
          <a:p>
            <a:pPr lvl="0">
              <a:lnSpc>
                <a:spcPct val="110000"/>
              </a:lnSpc>
              <a:spcBef>
                <a:spcPts val="0"/>
              </a:spcBef>
              <a:spcAft>
                <a:spcPts val="0"/>
              </a:spcAft>
              <a:buClr>
                <a:srgbClr val="E48312"/>
              </a:buClr>
            </a:pPr>
            <a:r>
              <a:rPr lang="en-GB" dirty="0">
                <a:solidFill>
                  <a:srgbClr val="000000">
                    <a:lumMod val="75000"/>
                    <a:lumOff val="25000"/>
                  </a:srgbClr>
                </a:solidFill>
              </a:rPr>
              <a:t> 		write-PST2-1s</a:t>
            </a:r>
          </a:p>
          <a:p>
            <a:pPr lvl="0">
              <a:lnSpc>
                <a:spcPct val="110000"/>
              </a:lnSpc>
              <a:spcBef>
                <a:spcPts val="0"/>
              </a:spcBef>
              <a:spcAft>
                <a:spcPts val="0"/>
              </a:spcAft>
              <a:buClr>
                <a:srgbClr val="E48312"/>
              </a:buClr>
            </a:pPr>
            <a:r>
              <a:rPr lang="en-GB" dirty="0">
                <a:solidFill>
                  <a:srgbClr val="000000">
                    <a:lumMod val="75000"/>
                    <a:lumOff val="25000"/>
                  </a:srgbClr>
                </a:solidFill>
              </a:rPr>
              <a:t> 		‘I wrote’</a:t>
            </a:r>
          </a:p>
          <a:p>
            <a:endParaRPr lang="en-GB" dirty="0"/>
          </a:p>
          <a:p>
            <a:endParaRPr lang="en-GB" dirty="0"/>
          </a:p>
        </p:txBody>
      </p:sp>
      <p:sp>
        <p:nvSpPr>
          <p:cNvPr id="4" name="Slide Number Placeholder 3"/>
          <p:cNvSpPr>
            <a:spLocks noGrp="1"/>
          </p:cNvSpPr>
          <p:nvPr>
            <p:ph type="sldNum" sz="quarter" idx="12"/>
          </p:nvPr>
        </p:nvSpPr>
        <p:spPr/>
        <p:txBody>
          <a:bodyPr/>
          <a:lstStyle/>
          <a:p>
            <a:fld id="{69F01D0A-9880-44CD-8681-28CA83B32B19}" type="slidenum">
              <a:rPr lang="en-GB" smtClean="0"/>
              <a:t>15</a:t>
            </a:fld>
            <a:endParaRPr lang="en-GB"/>
          </a:p>
        </p:txBody>
      </p:sp>
      <p:sp>
        <p:nvSpPr>
          <p:cNvPr id="8" name="TextBox 7"/>
          <p:cNvSpPr txBox="1"/>
          <p:nvPr/>
        </p:nvSpPr>
        <p:spPr>
          <a:xfrm>
            <a:off x="1201781" y="5839097"/>
            <a:ext cx="4245429" cy="400110"/>
          </a:xfrm>
          <a:prstGeom prst="rect">
            <a:avLst/>
          </a:prstGeom>
          <a:noFill/>
        </p:spPr>
        <p:txBody>
          <a:bodyPr wrap="square" rtlCol="0">
            <a:spAutoFit/>
          </a:bodyPr>
          <a:lstStyle/>
          <a:p>
            <a:r>
              <a:rPr lang="en-GB" sz="2000" dirty="0" err="1"/>
              <a:t>cf</a:t>
            </a:r>
            <a:r>
              <a:rPr lang="en-GB" sz="2000" dirty="0"/>
              <a:t> elsewhere in Uralic, Mongolian etc.</a:t>
            </a:r>
          </a:p>
        </p:txBody>
      </p:sp>
    </p:spTree>
    <p:extLst>
      <p:ext uri="{BB962C8B-B14F-4D97-AF65-F5344CB8AC3E}">
        <p14:creationId xmlns:p14="http://schemas.microsoft.com/office/powerpoint/2010/main" val="1662349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Does Mari have a Present Perfect?</a:t>
            </a:r>
          </a:p>
        </p:txBody>
      </p:sp>
      <p:sp>
        <p:nvSpPr>
          <p:cNvPr id="3" name="Content Placeholder 2"/>
          <p:cNvSpPr>
            <a:spLocks noGrp="1"/>
          </p:cNvSpPr>
          <p:nvPr>
            <p:ph idx="1"/>
          </p:nvPr>
        </p:nvSpPr>
        <p:spPr>
          <a:xfrm>
            <a:off x="1097280" y="1845734"/>
            <a:ext cx="10058400" cy="4346060"/>
          </a:xfrm>
        </p:spPr>
        <p:txBody>
          <a:bodyPr>
            <a:normAutofit fontScale="92500" lnSpcReduction="10000"/>
          </a:bodyPr>
          <a:lstStyle/>
          <a:p>
            <a:r>
              <a:rPr lang="en-GB" b="1" dirty="0"/>
              <a:t>&gt; Prediction: Mari PAST2 should encode PPA semantics and indirect evidential operator </a:t>
            </a:r>
            <a:r>
              <a:rPr lang="en-GB" b="1" dirty="0" err="1"/>
              <a:t>Ev</a:t>
            </a:r>
            <a:endParaRPr lang="en-GB" b="1" dirty="0"/>
          </a:p>
          <a:p>
            <a:r>
              <a:rPr lang="en-GB" dirty="0"/>
              <a:t>4 versions of present perfect (Ritz 2012):</a:t>
            </a:r>
          </a:p>
          <a:p>
            <a:pPr marL="457200" indent="-457200">
              <a:buFont typeface="+mj-lt"/>
              <a:buAutoNum type="arabicPeriod"/>
            </a:pPr>
            <a:r>
              <a:rPr lang="en-GB" dirty="0"/>
              <a:t>The </a:t>
            </a:r>
            <a:r>
              <a:rPr lang="en-GB" b="1" dirty="0"/>
              <a:t>perfect of “persistent situation”</a:t>
            </a:r>
            <a:r>
              <a:rPr lang="en-GB" dirty="0"/>
              <a:t>, which describes a state holding during a specific period including the present moment, as in “Mary has lived in Leeds for 20 years (and still lives there)”</a:t>
            </a:r>
          </a:p>
          <a:p>
            <a:pPr marL="457200" indent="-457200">
              <a:buFont typeface="+mj-lt"/>
              <a:buAutoNum type="arabicPeriod"/>
            </a:pPr>
            <a:r>
              <a:rPr lang="en-GB" dirty="0"/>
              <a:t>The </a:t>
            </a:r>
            <a:r>
              <a:rPr lang="en-GB" b="1" dirty="0"/>
              <a:t>existential perfect</a:t>
            </a:r>
            <a:r>
              <a:rPr lang="en-GB" dirty="0"/>
              <a:t>, which means the event has happened at least once up until the moment of speech, as in “Mary has eaten worms.”</a:t>
            </a:r>
          </a:p>
          <a:p>
            <a:pPr marL="457200" indent="-457200">
              <a:buFont typeface="+mj-lt"/>
              <a:buAutoNum type="arabicPeriod"/>
            </a:pPr>
            <a:r>
              <a:rPr lang="en-GB" dirty="0">
                <a:solidFill>
                  <a:srgbClr val="00B050"/>
                </a:solidFill>
              </a:rPr>
              <a:t>The </a:t>
            </a:r>
            <a:r>
              <a:rPr lang="en-GB" b="1" dirty="0">
                <a:solidFill>
                  <a:srgbClr val="00B050"/>
                </a:solidFill>
              </a:rPr>
              <a:t>perfect of result</a:t>
            </a:r>
            <a:r>
              <a:rPr lang="en-GB" dirty="0">
                <a:solidFill>
                  <a:srgbClr val="00B050"/>
                </a:solidFill>
              </a:rPr>
              <a:t>, which means that the result or consequences of an event hold at the moment of speech, as in “Mary has arrived (and is still here)”</a:t>
            </a:r>
          </a:p>
          <a:p>
            <a:pPr marL="457200" indent="-457200">
              <a:buFont typeface="+mj-lt"/>
              <a:buAutoNum type="arabicPeriod"/>
            </a:pPr>
            <a:r>
              <a:rPr lang="en-GB" dirty="0">
                <a:solidFill>
                  <a:srgbClr val="00B050"/>
                </a:solidFill>
              </a:rPr>
              <a:t>The </a:t>
            </a:r>
            <a:r>
              <a:rPr lang="en-GB" b="1" dirty="0">
                <a:solidFill>
                  <a:srgbClr val="00B050"/>
                </a:solidFill>
              </a:rPr>
              <a:t>“hot news” perfect</a:t>
            </a:r>
            <a:r>
              <a:rPr lang="en-GB" dirty="0">
                <a:solidFill>
                  <a:srgbClr val="00B050"/>
                </a:solidFill>
              </a:rPr>
              <a:t>, as in “Mary has (just) told me she’s moving to Brazil.”</a:t>
            </a:r>
          </a:p>
          <a:p>
            <a:r>
              <a:rPr lang="en-GB" dirty="0"/>
              <a:t>“This is so called direct and indirect (indicative and relative) tense form usage. In direct, or indicative usage, </a:t>
            </a:r>
            <a:r>
              <a:rPr lang="en-GB" b="1" dirty="0"/>
              <a:t>the action is defined as related to the present </a:t>
            </a:r>
            <a:r>
              <a:rPr lang="en-GB" dirty="0"/>
              <a:t>while in relative usage the action is relayed to the continuum (past, or future) - which is a basic background of temporal relation”. (</a:t>
            </a:r>
            <a:r>
              <a:rPr lang="en-GB" dirty="0" err="1"/>
              <a:t>Pengitov</a:t>
            </a:r>
            <a:r>
              <a:rPr lang="en-GB" dirty="0"/>
              <a:t>, </a:t>
            </a:r>
            <a:r>
              <a:rPr lang="en-GB" dirty="0" err="1"/>
              <a:t>Sovremennyi</a:t>
            </a:r>
            <a:r>
              <a:rPr lang="en-GB" dirty="0"/>
              <a:t> </a:t>
            </a:r>
            <a:r>
              <a:rPr lang="en-GB" dirty="0" err="1"/>
              <a:t>mariyskiy</a:t>
            </a:r>
            <a:r>
              <a:rPr lang="en-GB" dirty="0"/>
              <a:t> </a:t>
            </a:r>
            <a:r>
              <a:rPr lang="en-GB" dirty="0" err="1"/>
              <a:t>yazyk</a:t>
            </a:r>
            <a:r>
              <a:rPr lang="en-GB" dirty="0"/>
              <a:t> 1961: 187)</a:t>
            </a:r>
          </a:p>
        </p:txBody>
      </p:sp>
      <p:sp>
        <p:nvSpPr>
          <p:cNvPr id="4" name="Slide Number Placeholder 3"/>
          <p:cNvSpPr>
            <a:spLocks noGrp="1"/>
          </p:cNvSpPr>
          <p:nvPr>
            <p:ph type="sldNum" sz="quarter" idx="12"/>
          </p:nvPr>
        </p:nvSpPr>
        <p:spPr/>
        <p:txBody>
          <a:bodyPr/>
          <a:lstStyle/>
          <a:p>
            <a:fld id="{69F01D0A-9880-44CD-8681-28CA83B32B19}" type="slidenum">
              <a:rPr lang="en-GB" smtClean="0"/>
              <a:t>16</a:t>
            </a:fld>
            <a:endParaRPr lang="en-GB"/>
          </a:p>
        </p:txBody>
      </p:sp>
    </p:spTree>
    <p:extLst>
      <p:ext uri="{BB962C8B-B14F-4D97-AF65-F5344CB8AC3E}">
        <p14:creationId xmlns:p14="http://schemas.microsoft.com/office/powerpoint/2010/main" val="2142135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Does Mari have a Present Perfect?</a:t>
            </a:r>
          </a:p>
        </p:txBody>
      </p:sp>
      <p:sp>
        <p:nvSpPr>
          <p:cNvPr id="3" name="Content Placeholder 2"/>
          <p:cNvSpPr>
            <a:spLocks noGrp="1"/>
          </p:cNvSpPr>
          <p:nvPr>
            <p:ph idx="1"/>
          </p:nvPr>
        </p:nvSpPr>
        <p:spPr/>
        <p:txBody>
          <a:bodyPr>
            <a:normAutofit lnSpcReduction="10000"/>
          </a:bodyPr>
          <a:lstStyle/>
          <a:p>
            <a:pPr marL="0" indent="0">
              <a:spcBef>
                <a:spcPts val="0"/>
              </a:spcBef>
              <a:buNone/>
            </a:pPr>
            <a:r>
              <a:rPr lang="en-GB" dirty="0"/>
              <a:t>Both PAST1 and PAST2 seem to have PPA semantics:</a:t>
            </a:r>
          </a:p>
          <a:p>
            <a:pPr marL="0" indent="0">
              <a:spcBef>
                <a:spcPts val="0"/>
              </a:spcBef>
              <a:buNone/>
            </a:pPr>
            <a:endParaRPr lang="en-GB" dirty="0"/>
          </a:p>
          <a:p>
            <a:pPr marL="0" indent="0">
              <a:spcBef>
                <a:spcPts val="0"/>
              </a:spcBef>
              <a:buNone/>
            </a:pPr>
            <a:r>
              <a:rPr lang="en-GB" dirty="0"/>
              <a:t>3  (a) 	Mary </a:t>
            </a:r>
            <a:r>
              <a:rPr lang="en-GB" dirty="0" err="1"/>
              <a:t>tol</a:t>
            </a:r>
            <a:r>
              <a:rPr lang="en-GB" baseline="30000" dirty="0" err="1"/>
              <a:t>j</a:t>
            </a:r>
            <a:r>
              <a:rPr lang="en-GB" dirty="0"/>
              <a:t>-o (</a:t>
            </a:r>
            <a:r>
              <a:rPr lang="en-GB" dirty="0" err="1"/>
              <a:t>vele</a:t>
            </a:r>
            <a:r>
              <a:rPr lang="en-GB" dirty="0"/>
              <a:t>)</a:t>
            </a:r>
          </a:p>
          <a:p>
            <a:pPr marL="0" indent="0">
              <a:spcBef>
                <a:spcPts val="0"/>
              </a:spcBef>
              <a:buNone/>
            </a:pPr>
            <a:r>
              <a:rPr lang="en-GB" dirty="0"/>
              <a:t>     	Mary come-3SG.PST1  </a:t>
            </a:r>
          </a:p>
          <a:p>
            <a:pPr marL="0" indent="0">
              <a:spcBef>
                <a:spcPts val="0"/>
              </a:spcBef>
              <a:buNone/>
            </a:pPr>
            <a:r>
              <a:rPr lang="en-GB" dirty="0"/>
              <a:t>     	Mary has arrived (and is still here) (perfect of result)</a:t>
            </a:r>
          </a:p>
          <a:p>
            <a:pPr marL="0" indent="0">
              <a:spcBef>
                <a:spcPts val="0"/>
              </a:spcBef>
              <a:buNone/>
            </a:pPr>
            <a:endParaRPr lang="en-GB" dirty="0"/>
          </a:p>
          <a:p>
            <a:pPr marL="0" indent="0">
              <a:spcBef>
                <a:spcPts val="0"/>
              </a:spcBef>
              <a:buNone/>
            </a:pPr>
            <a:r>
              <a:rPr lang="en-GB" dirty="0"/>
              <a:t>     (b) 	Mary </a:t>
            </a:r>
            <a:r>
              <a:rPr lang="en-GB" dirty="0" err="1"/>
              <a:t>tol-yn</a:t>
            </a:r>
            <a:r>
              <a:rPr lang="en-GB" dirty="0"/>
              <a:t>                  *(</a:t>
            </a:r>
            <a:r>
              <a:rPr lang="en-GB" dirty="0" err="1"/>
              <a:t>vele</a:t>
            </a:r>
            <a:r>
              <a:rPr lang="en-GB" dirty="0"/>
              <a:t>)</a:t>
            </a:r>
          </a:p>
          <a:p>
            <a:pPr marL="0" indent="0">
              <a:spcBef>
                <a:spcPts val="0"/>
              </a:spcBef>
              <a:buNone/>
            </a:pPr>
            <a:r>
              <a:rPr lang="en-GB" dirty="0"/>
              <a:t>     	Mary come-3SG.PST2   only</a:t>
            </a:r>
          </a:p>
          <a:p>
            <a:pPr marL="0" indent="0">
              <a:spcBef>
                <a:spcPts val="0"/>
              </a:spcBef>
              <a:buNone/>
            </a:pPr>
            <a:r>
              <a:rPr lang="en-GB" dirty="0"/>
              <a:t>     	‘Mary has just arrived’ (perfect of result)</a:t>
            </a:r>
          </a:p>
          <a:p>
            <a:pPr marL="0" indent="0">
              <a:spcBef>
                <a:spcPts val="0"/>
              </a:spcBef>
              <a:buNone/>
            </a:pPr>
            <a:endParaRPr lang="en-GB" dirty="0"/>
          </a:p>
          <a:p>
            <a:pPr marL="0" indent="0">
              <a:spcBef>
                <a:spcPts val="0"/>
              </a:spcBef>
              <a:buNone/>
            </a:pPr>
            <a:r>
              <a:rPr lang="en-GB" dirty="0"/>
              <a:t>Past 2 +</a:t>
            </a:r>
            <a:r>
              <a:rPr lang="en-GB" dirty="0" err="1"/>
              <a:t>vele</a:t>
            </a:r>
            <a:r>
              <a:rPr lang="en-GB" dirty="0"/>
              <a:t> indicate the result (arrival as a fact) while Past1+vele indicate the very recent moment the event happened</a:t>
            </a:r>
          </a:p>
          <a:p>
            <a:pPr marL="0" indent="0">
              <a:spcBef>
                <a:spcPts val="0"/>
              </a:spcBef>
              <a:buNone/>
            </a:pPr>
            <a:endParaRPr lang="en-GB" dirty="0"/>
          </a:p>
          <a:p>
            <a:pPr marL="0" indent="0">
              <a:spcBef>
                <a:spcPts val="0"/>
              </a:spcBef>
              <a:buNone/>
            </a:pPr>
            <a:r>
              <a:rPr lang="en-GB" dirty="0"/>
              <a:t>Past 1 and 2 can imply “hot news” </a:t>
            </a:r>
          </a:p>
          <a:p>
            <a:pPr marL="0" indent="0">
              <a:spcBef>
                <a:spcPts val="0"/>
              </a:spcBef>
              <a:buNone/>
            </a:pPr>
            <a:endParaRPr lang="en-GB" dirty="0"/>
          </a:p>
        </p:txBody>
      </p:sp>
      <p:sp>
        <p:nvSpPr>
          <p:cNvPr id="4" name="Slide Number Placeholder 3"/>
          <p:cNvSpPr>
            <a:spLocks noGrp="1"/>
          </p:cNvSpPr>
          <p:nvPr>
            <p:ph type="sldNum" sz="quarter" idx="12"/>
          </p:nvPr>
        </p:nvSpPr>
        <p:spPr/>
        <p:txBody>
          <a:bodyPr/>
          <a:lstStyle/>
          <a:p>
            <a:fld id="{69F01D0A-9880-44CD-8681-28CA83B32B19}" type="slidenum">
              <a:rPr lang="en-GB" smtClean="0"/>
              <a:t>17</a:t>
            </a:fld>
            <a:endParaRPr lang="en-GB"/>
          </a:p>
        </p:txBody>
      </p:sp>
    </p:spTree>
    <p:extLst>
      <p:ext uri="{BB962C8B-B14F-4D97-AF65-F5344CB8AC3E}">
        <p14:creationId xmlns:p14="http://schemas.microsoft.com/office/powerpoint/2010/main" val="4108860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Tense, </a:t>
            </a:r>
            <a:r>
              <a:rPr lang="en-GB" dirty="0" err="1"/>
              <a:t>evidentiality</a:t>
            </a:r>
            <a:r>
              <a:rPr lang="en-GB" dirty="0"/>
              <a:t> and </a:t>
            </a:r>
            <a:r>
              <a:rPr lang="en-GB" dirty="0" err="1"/>
              <a:t>mirativity</a:t>
            </a:r>
            <a:endParaRPr lang="en-GB" dirty="0"/>
          </a:p>
        </p:txBody>
      </p:sp>
      <p:sp>
        <p:nvSpPr>
          <p:cNvPr id="3" name="Content Placeholder 2"/>
          <p:cNvSpPr>
            <a:spLocks noGrp="1"/>
          </p:cNvSpPr>
          <p:nvPr>
            <p:ph idx="1"/>
          </p:nvPr>
        </p:nvSpPr>
        <p:spPr>
          <a:xfrm>
            <a:off x="714103" y="1845734"/>
            <a:ext cx="10441577" cy="4023360"/>
          </a:xfrm>
        </p:spPr>
        <p:txBody>
          <a:bodyPr>
            <a:normAutofit lnSpcReduction="10000"/>
          </a:bodyPr>
          <a:lstStyle/>
          <a:p>
            <a:pPr marL="0" indent="0">
              <a:lnSpc>
                <a:spcPct val="100000"/>
              </a:lnSpc>
              <a:spcBef>
                <a:spcPts val="0"/>
              </a:spcBef>
              <a:spcAft>
                <a:spcPts val="0"/>
              </a:spcAft>
              <a:buNone/>
            </a:pPr>
            <a:r>
              <a:rPr lang="en-GB" dirty="0"/>
              <a:t>Lau &amp; </a:t>
            </a:r>
            <a:r>
              <a:rPr lang="en-GB" dirty="0" err="1"/>
              <a:t>Rooryck</a:t>
            </a:r>
            <a:r>
              <a:rPr lang="en-GB" dirty="0"/>
              <a:t> (2017) observe that PPA and indirect </a:t>
            </a:r>
            <a:r>
              <a:rPr lang="en-GB" dirty="0" err="1"/>
              <a:t>evidentiality</a:t>
            </a:r>
            <a:r>
              <a:rPr lang="en-GB" dirty="0"/>
              <a:t> are also linked with </a:t>
            </a:r>
            <a:r>
              <a:rPr lang="en-GB" dirty="0" err="1"/>
              <a:t>mirativity</a:t>
            </a:r>
            <a:r>
              <a:rPr lang="en-GB" dirty="0"/>
              <a:t>, defined as “sudden realization or discovery: a punctual change of epistemic state.” </a:t>
            </a:r>
          </a:p>
          <a:p>
            <a:pPr marL="0" indent="0">
              <a:lnSpc>
                <a:spcPct val="100000"/>
              </a:lnSpc>
              <a:spcBef>
                <a:spcPts val="0"/>
              </a:spcBef>
              <a:spcAft>
                <a:spcPts val="0"/>
              </a:spcAft>
              <a:buNone/>
            </a:pPr>
            <a:endParaRPr lang="en-GB" dirty="0"/>
          </a:p>
          <a:p>
            <a:pPr marL="0" indent="0">
              <a:lnSpc>
                <a:spcPct val="100000"/>
              </a:lnSpc>
              <a:spcBef>
                <a:spcPts val="0"/>
              </a:spcBef>
              <a:spcAft>
                <a:spcPts val="0"/>
              </a:spcAft>
              <a:buNone/>
            </a:pPr>
            <a:r>
              <a:rPr lang="en-GB" dirty="0"/>
              <a:t>Turkish (</a:t>
            </a:r>
            <a:r>
              <a:rPr lang="en-GB" dirty="0" err="1"/>
              <a:t>Slobin</a:t>
            </a:r>
            <a:r>
              <a:rPr lang="en-GB" dirty="0"/>
              <a:t> and </a:t>
            </a:r>
            <a:r>
              <a:rPr lang="en-GB" dirty="0" err="1"/>
              <a:t>Aksu</a:t>
            </a:r>
            <a:r>
              <a:rPr lang="en-GB" dirty="0"/>
              <a:t>, 1982: 187, cited in Lau &amp; </a:t>
            </a:r>
            <a:r>
              <a:rPr lang="en-GB" dirty="0" err="1"/>
              <a:t>Rooryck</a:t>
            </a:r>
            <a:r>
              <a:rPr lang="en-GB" dirty="0"/>
              <a:t> 2017:112):</a:t>
            </a:r>
          </a:p>
          <a:p>
            <a:pPr marL="0" indent="0">
              <a:lnSpc>
                <a:spcPct val="100000"/>
              </a:lnSpc>
              <a:spcBef>
                <a:spcPts val="0"/>
              </a:spcBef>
              <a:spcAft>
                <a:spcPts val="0"/>
              </a:spcAft>
              <a:buNone/>
            </a:pPr>
            <a:endParaRPr lang="en-GB" dirty="0"/>
          </a:p>
          <a:p>
            <a:pPr marL="0" indent="0">
              <a:lnSpc>
                <a:spcPct val="100000"/>
              </a:lnSpc>
              <a:spcBef>
                <a:spcPts val="0"/>
              </a:spcBef>
              <a:spcAft>
                <a:spcPts val="0"/>
              </a:spcAft>
              <a:buNone/>
            </a:pPr>
            <a:r>
              <a:rPr lang="en-GB" dirty="0"/>
              <a:t>(4)	Kemal gel-</a:t>
            </a:r>
            <a:r>
              <a:rPr lang="en-GB" dirty="0" err="1"/>
              <a:t>miş</a:t>
            </a:r>
            <a:endParaRPr lang="en-GB" dirty="0"/>
          </a:p>
          <a:p>
            <a:pPr marL="0" indent="0">
              <a:lnSpc>
                <a:spcPct val="100000"/>
              </a:lnSpc>
              <a:spcBef>
                <a:spcPts val="0"/>
              </a:spcBef>
              <a:spcAft>
                <a:spcPts val="0"/>
              </a:spcAft>
              <a:buNone/>
            </a:pPr>
            <a:r>
              <a:rPr lang="en-GB" dirty="0"/>
              <a:t>	Kemal come-PERF</a:t>
            </a:r>
          </a:p>
          <a:p>
            <a:pPr marL="0" indent="0">
              <a:lnSpc>
                <a:spcPct val="100000"/>
              </a:lnSpc>
              <a:spcBef>
                <a:spcPts val="0"/>
              </a:spcBef>
              <a:spcAft>
                <a:spcPts val="0"/>
              </a:spcAft>
              <a:buNone/>
            </a:pPr>
            <a:r>
              <a:rPr lang="en-GB" dirty="0"/>
              <a:t>	‘Kemal came.’</a:t>
            </a:r>
          </a:p>
          <a:p>
            <a:pPr marL="0" indent="0">
              <a:lnSpc>
                <a:spcPct val="100000"/>
              </a:lnSpc>
              <a:spcBef>
                <a:spcPts val="0"/>
              </a:spcBef>
              <a:spcAft>
                <a:spcPts val="0"/>
              </a:spcAft>
              <a:buNone/>
            </a:pPr>
            <a:endParaRPr lang="en-GB" dirty="0"/>
          </a:p>
          <a:p>
            <a:pPr marL="0" indent="0">
              <a:lnSpc>
                <a:spcPct val="100000"/>
              </a:lnSpc>
              <a:spcBef>
                <a:spcPts val="0"/>
              </a:spcBef>
              <a:spcAft>
                <a:spcPts val="0"/>
              </a:spcAft>
              <a:buNone/>
            </a:pPr>
            <a:r>
              <a:rPr lang="en-GB" dirty="0"/>
              <a:t>“(a) INFERENCE: The Speaker sees Kemal’s coat hanging in the front hall, but has not yet seen Kemal.</a:t>
            </a:r>
          </a:p>
          <a:p>
            <a:pPr marL="0" indent="0">
              <a:lnSpc>
                <a:spcPct val="100000"/>
              </a:lnSpc>
              <a:spcBef>
                <a:spcPts val="0"/>
              </a:spcBef>
              <a:spcAft>
                <a:spcPts val="0"/>
              </a:spcAft>
              <a:buNone/>
            </a:pPr>
            <a:r>
              <a:rPr lang="en-GB" dirty="0"/>
              <a:t>(b) HEARSAY: The Speaker has been told that Kemal has arrived, but has not yet seen Kemal.</a:t>
            </a:r>
          </a:p>
          <a:p>
            <a:pPr marL="0" indent="0">
              <a:lnSpc>
                <a:spcPct val="100000"/>
              </a:lnSpc>
              <a:spcBef>
                <a:spcPts val="0"/>
              </a:spcBef>
              <a:spcAft>
                <a:spcPts val="0"/>
              </a:spcAft>
              <a:buNone/>
            </a:pPr>
            <a:r>
              <a:rPr lang="en-GB" dirty="0"/>
              <a:t>(c) SURPRISE: The Speaker hears someone approach, opens the door, and sees Kemal---a totally</a:t>
            </a:r>
          </a:p>
          <a:p>
            <a:pPr marL="0" indent="0">
              <a:lnSpc>
                <a:spcPct val="100000"/>
              </a:lnSpc>
              <a:spcBef>
                <a:spcPts val="0"/>
              </a:spcBef>
              <a:spcAft>
                <a:spcPts val="0"/>
              </a:spcAft>
              <a:buNone/>
            </a:pPr>
            <a:r>
              <a:rPr lang="en-GB" dirty="0"/>
              <a:t>unexpected visitor.’’</a:t>
            </a:r>
          </a:p>
          <a:p>
            <a:pPr marL="0" indent="0">
              <a:lnSpc>
                <a:spcPct val="100000"/>
              </a:lnSpc>
              <a:spcBef>
                <a:spcPts val="0"/>
              </a:spcBef>
              <a:spcAft>
                <a:spcPts val="0"/>
              </a:spcAft>
              <a:buNone/>
            </a:pPr>
            <a:endParaRPr lang="en-GB" dirty="0"/>
          </a:p>
          <a:p>
            <a:pPr marL="0" indent="0">
              <a:lnSpc>
                <a:spcPct val="100000"/>
              </a:lnSpc>
              <a:spcBef>
                <a:spcPts val="0"/>
              </a:spcBef>
              <a:spcAft>
                <a:spcPts val="0"/>
              </a:spcAft>
              <a:buNone/>
            </a:pPr>
            <a:endParaRPr lang="en-GB" dirty="0"/>
          </a:p>
          <a:p>
            <a:pPr marL="0" indent="0">
              <a:lnSpc>
                <a:spcPct val="100000"/>
              </a:lnSpc>
              <a:spcBef>
                <a:spcPts val="0"/>
              </a:spcBef>
              <a:spcAft>
                <a:spcPts val="0"/>
              </a:spcAft>
              <a:buNone/>
            </a:pPr>
            <a:endParaRPr lang="en-GB" dirty="0"/>
          </a:p>
          <a:p>
            <a:pPr marL="0" indent="0">
              <a:lnSpc>
                <a:spcPct val="100000"/>
              </a:lnSpc>
              <a:spcBef>
                <a:spcPts val="0"/>
              </a:spcBef>
              <a:spcAft>
                <a:spcPts val="0"/>
              </a:spcAft>
              <a:buNone/>
            </a:pPr>
            <a:endParaRPr lang="en-GB" dirty="0"/>
          </a:p>
          <a:p>
            <a:pPr marL="0" indent="0">
              <a:lnSpc>
                <a:spcPct val="100000"/>
              </a:lnSpc>
              <a:spcBef>
                <a:spcPts val="0"/>
              </a:spcBef>
              <a:spcAft>
                <a:spcPts val="0"/>
              </a:spcAft>
              <a:buNone/>
            </a:pPr>
            <a:endParaRPr lang="en-GB" dirty="0"/>
          </a:p>
          <a:p>
            <a:pPr marL="0" indent="0">
              <a:lnSpc>
                <a:spcPct val="100000"/>
              </a:lnSpc>
              <a:spcBef>
                <a:spcPts val="0"/>
              </a:spcBef>
              <a:spcAft>
                <a:spcPts val="0"/>
              </a:spcAft>
              <a:buNone/>
            </a:pPr>
            <a:endParaRPr lang="en-GB" dirty="0"/>
          </a:p>
          <a:p>
            <a:pPr marL="0" indent="0">
              <a:lnSpc>
                <a:spcPct val="100000"/>
              </a:lnSpc>
              <a:spcBef>
                <a:spcPts val="0"/>
              </a:spcBef>
              <a:spcAft>
                <a:spcPts val="0"/>
              </a:spcAft>
              <a:buNone/>
            </a:pPr>
            <a:endParaRPr lang="en-GB" dirty="0"/>
          </a:p>
          <a:p>
            <a:pPr marL="457200" indent="-457200">
              <a:lnSpc>
                <a:spcPct val="100000"/>
              </a:lnSpc>
              <a:spcBef>
                <a:spcPts val="0"/>
              </a:spcBef>
              <a:spcAft>
                <a:spcPts val="0"/>
              </a:spcAft>
              <a:buFont typeface="+mj-lt"/>
              <a:buAutoNum type="arabicPeriod"/>
            </a:pPr>
            <a:endParaRPr lang="en-GB" dirty="0"/>
          </a:p>
          <a:p>
            <a:pPr marL="457200" indent="-457200">
              <a:lnSpc>
                <a:spcPct val="100000"/>
              </a:lnSpc>
              <a:spcBef>
                <a:spcPts val="0"/>
              </a:spcBef>
              <a:spcAft>
                <a:spcPts val="0"/>
              </a:spcAft>
              <a:buFont typeface="+mj-lt"/>
              <a:buAutoNum type="arabicPeriod"/>
            </a:pPr>
            <a:endParaRPr lang="en-GB" dirty="0"/>
          </a:p>
        </p:txBody>
      </p:sp>
      <p:sp>
        <p:nvSpPr>
          <p:cNvPr id="4" name="Slide Number Placeholder 3"/>
          <p:cNvSpPr>
            <a:spLocks noGrp="1"/>
          </p:cNvSpPr>
          <p:nvPr>
            <p:ph type="sldNum" sz="quarter" idx="12"/>
          </p:nvPr>
        </p:nvSpPr>
        <p:spPr/>
        <p:txBody>
          <a:bodyPr/>
          <a:lstStyle/>
          <a:p>
            <a:fld id="{69F01D0A-9880-44CD-8681-28CA83B32B19}" type="slidenum">
              <a:rPr lang="en-GB" smtClean="0"/>
              <a:t>18</a:t>
            </a:fld>
            <a:endParaRPr lang="en-GB"/>
          </a:p>
        </p:txBody>
      </p:sp>
    </p:spTree>
    <p:extLst>
      <p:ext uri="{BB962C8B-B14F-4D97-AF65-F5344CB8AC3E}">
        <p14:creationId xmlns:p14="http://schemas.microsoft.com/office/powerpoint/2010/main" val="1114314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Tense, </a:t>
            </a:r>
            <a:r>
              <a:rPr lang="en-GB" dirty="0" err="1"/>
              <a:t>evidentiality</a:t>
            </a:r>
            <a:r>
              <a:rPr lang="en-GB" dirty="0"/>
              <a:t> and </a:t>
            </a:r>
            <a:r>
              <a:rPr lang="en-GB" dirty="0" err="1"/>
              <a:t>mirativity</a:t>
            </a:r>
            <a:endParaRPr lang="en-GB" dirty="0"/>
          </a:p>
        </p:txBody>
      </p:sp>
      <p:sp>
        <p:nvSpPr>
          <p:cNvPr id="3" name="Content Placeholder 2"/>
          <p:cNvSpPr>
            <a:spLocks noGrp="1"/>
          </p:cNvSpPr>
          <p:nvPr>
            <p:ph idx="1"/>
          </p:nvPr>
        </p:nvSpPr>
        <p:spPr/>
        <p:txBody>
          <a:bodyPr>
            <a:normAutofit/>
          </a:bodyPr>
          <a:lstStyle/>
          <a:p>
            <a:pPr marL="0" indent="0">
              <a:lnSpc>
                <a:spcPct val="100000"/>
              </a:lnSpc>
              <a:spcBef>
                <a:spcPts val="0"/>
              </a:spcBef>
              <a:spcAft>
                <a:spcPts val="0"/>
              </a:spcAft>
              <a:buNone/>
            </a:pPr>
            <a:endParaRPr lang="en-GB" dirty="0"/>
          </a:p>
          <a:p>
            <a:pPr>
              <a:lnSpc>
                <a:spcPct val="100000"/>
              </a:lnSpc>
              <a:spcBef>
                <a:spcPts val="0"/>
              </a:spcBef>
              <a:spcAft>
                <a:spcPts val="0"/>
              </a:spcAft>
              <a:buFont typeface="Wingdings" panose="05000000000000000000" pitchFamily="2" charset="2"/>
              <a:buChar char="§"/>
            </a:pPr>
            <a:r>
              <a:rPr lang="en-GB" dirty="0"/>
              <a:t>Lau &amp; </a:t>
            </a:r>
            <a:r>
              <a:rPr lang="en-GB" dirty="0" err="1"/>
              <a:t>Rooryck</a:t>
            </a:r>
            <a:r>
              <a:rPr lang="en-GB" dirty="0"/>
              <a:t> (2017) dissociate </a:t>
            </a:r>
            <a:r>
              <a:rPr lang="en-GB" dirty="0" err="1"/>
              <a:t>mirativity</a:t>
            </a:r>
            <a:r>
              <a:rPr lang="en-GB" dirty="0"/>
              <a:t> from conversational </a:t>
            </a:r>
            <a:r>
              <a:rPr lang="en-GB" dirty="0" err="1"/>
              <a:t>implicatures</a:t>
            </a:r>
            <a:r>
              <a:rPr lang="en-GB" dirty="0"/>
              <a:t> of surprise and unexpectedness</a:t>
            </a:r>
          </a:p>
          <a:p>
            <a:pPr>
              <a:lnSpc>
                <a:spcPct val="100000"/>
              </a:lnSpc>
              <a:spcBef>
                <a:spcPts val="0"/>
              </a:spcBef>
              <a:spcAft>
                <a:spcPts val="0"/>
              </a:spcAft>
              <a:buFont typeface="Wingdings" panose="05000000000000000000" pitchFamily="2" charset="2"/>
              <a:buChar char="§"/>
            </a:pPr>
            <a:r>
              <a:rPr lang="en-GB" dirty="0"/>
              <a:t>Proposal: in epistemic predicates, present perfect morphology/indirect evidentiality is used to express information update processes mediated by inference and hearsay (2017:117)</a:t>
            </a:r>
          </a:p>
          <a:p>
            <a:pPr>
              <a:lnSpc>
                <a:spcPct val="100000"/>
              </a:lnSpc>
              <a:spcBef>
                <a:spcPts val="0"/>
              </a:spcBef>
              <a:spcAft>
                <a:spcPts val="0"/>
              </a:spcAft>
              <a:buFont typeface="Wingdings" panose="05000000000000000000" pitchFamily="2" charset="2"/>
              <a:buChar char="§"/>
            </a:pPr>
            <a:r>
              <a:rPr lang="en-GB" dirty="0"/>
              <a:t>Event structure of indirect </a:t>
            </a:r>
            <a:r>
              <a:rPr lang="en-GB" dirty="0" err="1"/>
              <a:t>evidentials</a:t>
            </a:r>
            <a:r>
              <a:rPr lang="en-GB" dirty="0"/>
              <a:t> contains </a:t>
            </a:r>
            <a:r>
              <a:rPr lang="en-GB" b="1" dirty="0"/>
              <a:t>stages </a:t>
            </a:r>
            <a:r>
              <a:rPr lang="en-GB" dirty="0"/>
              <a:t>leading to final state s</a:t>
            </a:r>
            <a:r>
              <a:rPr lang="en-GB" baseline="-25000" dirty="0"/>
              <a:t>f</a:t>
            </a:r>
          </a:p>
          <a:p>
            <a:pPr>
              <a:lnSpc>
                <a:spcPct val="100000"/>
              </a:lnSpc>
              <a:spcBef>
                <a:spcPts val="0"/>
              </a:spcBef>
              <a:spcAft>
                <a:spcPts val="0"/>
              </a:spcAft>
              <a:buFont typeface="Wingdings" panose="05000000000000000000" pitchFamily="2" charset="2"/>
              <a:buChar char="§"/>
            </a:pPr>
            <a:r>
              <a:rPr lang="en-GB" dirty="0"/>
              <a:t>Miratives are equivalent to Vendlerian achievements; no stages leading to s</a:t>
            </a:r>
            <a:r>
              <a:rPr lang="en-GB" baseline="-25000" dirty="0"/>
              <a:t>f</a:t>
            </a:r>
            <a:endParaRPr lang="en-GB" dirty="0"/>
          </a:p>
          <a:p>
            <a:pPr>
              <a:lnSpc>
                <a:spcPct val="100000"/>
              </a:lnSpc>
              <a:spcBef>
                <a:spcPts val="0"/>
              </a:spcBef>
              <a:spcAft>
                <a:spcPts val="0"/>
              </a:spcAft>
              <a:buFont typeface="Wingdings" panose="05000000000000000000" pitchFamily="2" charset="2"/>
              <a:buChar char="§"/>
            </a:pPr>
            <a:r>
              <a:rPr lang="en-GB" dirty="0"/>
              <a:t>PAST2 sounds better with achievements (appear, vanish, explode)</a:t>
            </a:r>
          </a:p>
          <a:p>
            <a:pPr>
              <a:lnSpc>
                <a:spcPct val="100000"/>
              </a:lnSpc>
              <a:spcBef>
                <a:spcPts val="0"/>
              </a:spcBef>
              <a:spcAft>
                <a:spcPts val="0"/>
              </a:spcAft>
              <a:buFont typeface="Wingdings" panose="05000000000000000000" pitchFamily="2" charset="2"/>
              <a:buChar char="§"/>
            </a:pPr>
            <a:endParaRPr lang="en-GB" dirty="0"/>
          </a:p>
          <a:p>
            <a:pPr>
              <a:lnSpc>
                <a:spcPct val="100000"/>
              </a:lnSpc>
              <a:spcBef>
                <a:spcPts val="0"/>
              </a:spcBef>
              <a:spcAft>
                <a:spcPts val="0"/>
              </a:spcAft>
              <a:buFont typeface="Wingdings" panose="05000000000000000000" pitchFamily="2" charset="2"/>
              <a:buChar char="§"/>
            </a:pPr>
            <a:r>
              <a:rPr lang="en-GB" b="1" dirty="0"/>
              <a:t>Prediction: Mari perfect morphology (PAST2) should encode both indirect evidentiality and </a:t>
            </a:r>
            <a:r>
              <a:rPr lang="en-GB" b="1" dirty="0" err="1"/>
              <a:t>mirativity</a:t>
            </a:r>
            <a:r>
              <a:rPr lang="en-GB" b="1" dirty="0"/>
              <a:t>.</a:t>
            </a:r>
          </a:p>
          <a:p>
            <a:pPr>
              <a:lnSpc>
                <a:spcPct val="100000"/>
              </a:lnSpc>
              <a:spcBef>
                <a:spcPts val="0"/>
              </a:spcBef>
              <a:spcAft>
                <a:spcPts val="0"/>
              </a:spcAft>
              <a:buFont typeface="Wingdings" panose="05000000000000000000" pitchFamily="2" charset="2"/>
              <a:buChar char="§"/>
            </a:pPr>
            <a:endParaRPr lang="en-GB" dirty="0"/>
          </a:p>
          <a:p>
            <a:pPr marL="0" indent="0">
              <a:lnSpc>
                <a:spcPct val="100000"/>
              </a:lnSpc>
              <a:spcBef>
                <a:spcPts val="0"/>
              </a:spcBef>
              <a:spcAft>
                <a:spcPts val="0"/>
              </a:spcAft>
              <a:buNone/>
            </a:pPr>
            <a:endParaRPr lang="en-GB" dirty="0"/>
          </a:p>
          <a:p>
            <a:pPr marL="0" indent="0">
              <a:lnSpc>
                <a:spcPct val="100000"/>
              </a:lnSpc>
              <a:spcBef>
                <a:spcPts val="0"/>
              </a:spcBef>
              <a:spcAft>
                <a:spcPts val="0"/>
              </a:spcAft>
              <a:buNone/>
            </a:pPr>
            <a:endParaRPr lang="en-GB" dirty="0"/>
          </a:p>
          <a:p>
            <a:pPr marL="0" indent="0">
              <a:lnSpc>
                <a:spcPct val="100000"/>
              </a:lnSpc>
              <a:spcBef>
                <a:spcPts val="0"/>
              </a:spcBef>
              <a:spcAft>
                <a:spcPts val="0"/>
              </a:spcAft>
              <a:buNone/>
            </a:pPr>
            <a:endParaRPr lang="en-GB" dirty="0"/>
          </a:p>
          <a:p>
            <a:pPr marL="0" indent="0">
              <a:lnSpc>
                <a:spcPct val="100000"/>
              </a:lnSpc>
              <a:spcBef>
                <a:spcPts val="0"/>
              </a:spcBef>
              <a:spcAft>
                <a:spcPts val="0"/>
              </a:spcAft>
              <a:buNone/>
            </a:pPr>
            <a:endParaRPr lang="en-GB" dirty="0"/>
          </a:p>
          <a:p>
            <a:pPr marL="0" indent="0">
              <a:lnSpc>
                <a:spcPct val="100000"/>
              </a:lnSpc>
              <a:spcBef>
                <a:spcPts val="0"/>
              </a:spcBef>
              <a:spcAft>
                <a:spcPts val="0"/>
              </a:spcAft>
              <a:buNone/>
            </a:pPr>
            <a:endParaRPr lang="en-GB" dirty="0"/>
          </a:p>
          <a:p>
            <a:pPr marL="457200" indent="-457200">
              <a:lnSpc>
                <a:spcPct val="100000"/>
              </a:lnSpc>
              <a:spcBef>
                <a:spcPts val="0"/>
              </a:spcBef>
              <a:spcAft>
                <a:spcPts val="0"/>
              </a:spcAft>
              <a:buFont typeface="+mj-lt"/>
              <a:buAutoNum type="arabicPeriod"/>
            </a:pPr>
            <a:endParaRPr lang="en-GB" dirty="0"/>
          </a:p>
          <a:p>
            <a:pPr marL="457200" indent="-457200">
              <a:lnSpc>
                <a:spcPct val="100000"/>
              </a:lnSpc>
              <a:spcBef>
                <a:spcPts val="0"/>
              </a:spcBef>
              <a:spcAft>
                <a:spcPts val="0"/>
              </a:spcAft>
              <a:buFont typeface="+mj-lt"/>
              <a:buAutoNum type="arabicPeriod"/>
            </a:pPr>
            <a:endParaRPr lang="en-GB" dirty="0"/>
          </a:p>
        </p:txBody>
      </p:sp>
      <p:sp>
        <p:nvSpPr>
          <p:cNvPr id="4" name="Slide Number Placeholder 3"/>
          <p:cNvSpPr>
            <a:spLocks noGrp="1"/>
          </p:cNvSpPr>
          <p:nvPr>
            <p:ph type="sldNum" sz="quarter" idx="12"/>
          </p:nvPr>
        </p:nvSpPr>
        <p:spPr/>
        <p:txBody>
          <a:bodyPr/>
          <a:lstStyle/>
          <a:p>
            <a:fld id="{69F01D0A-9880-44CD-8681-28CA83B32B19}" type="slidenum">
              <a:rPr lang="en-GB" smtClean="0"/>
              <a:t>19</a:t>
            </a:fld>
            <a:endParaRPr lang="en-GB"/>
          </a:p>
        </p:txBody>
      </p:sp>
    </p:spTree>
    <p:extLst>
      <p:ext uri="{BB962C8B-B14F-4D97-AF65-F5344CB8AC3E}">
        <p14:creationId xmlns:p14="http://schemas.microsoft.com/office/powerpoint/2010/main" val="1531050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Overview of the talk</a:t>
            </a:r>
          </a:p>
        </p:txBody>
      </p:sp>
      <p:sp>
        <p:nvSpPr>
          <p:cNvPr id="3" name="Content Placeholder 2"/>
          <p:cNvSpPr>
            <a:spLocks noGrp="1"/>
          </p:cNvSpPr>
          <p:nvPr>
            <p:ph idx="1"/>
          </p:nvPr>
        </p:nvSpPr>
        <p:spPr/>
        <p:txBody>
          <a:bodyPr/>
          <a:lstStyle/>
          <a:p>
            <a:r>
              <a:rPr lang="en-GB" dirty="0"/>
              <a:t>1. Introduction</a:t>
            </a:r>
          </a:p>
          <a:p>
            <a:r>
              <a:rPr lang="en-GB" dirty="0"/>
              <a:t>2. An overview of Meadow Mari tenses; evidentiality, </a:t>
            </a:r>
            <a:r>
              <a:rPr lang="en-GB" dirty="0" err="1"/>
              <a:t>mirativity</a:t>
            </a:r>
            <a:r>
              <a:rPr lang="en-GB" dirty="0"/>
              <a:t> and TAM</a:t>
            </a:r>
          </a:p>
          <a:p>
            <a:r>
              <a:rPr lang="en-GB" dirty="0"/>
              <a:t>3. Some predictions</a:t>
            </a:r>
          </a:p>
          <a:p>
            <a:r>
              <a:rPr lang="en-GB" dirty="0"/>
              <a:t>4. Results of questionnaire study</a:t>
            </a:r>
          </a:p>
          <a:p>
            <a:r>
              <a:rPr lang="en-GB" dirty="0"/>
              <a:t>5. Sensory perception licensing direct evidential</a:t>
            </a:r>
          </a:p>
          <a:p>
            <a:r>
              <a:rPr lang="en-GB" dirty="0"/>
              <a:t>6. Embedded clauses and scope effects</a:t>
            </a:r>
          </a:p>
          <a:p>
            <a:endParaRPr lang="en-GB" dirty="0"/>
          </a:p>
        </p:txBody>
      </p:sp>
      <p:sp>
        <p:nvSpPr>
          <p:cNvPr id="4" name="Slide Number Placeholder 3"/>
          <p:cNvSpPr>
            <a:spLocks noGrp="1"/>
          </p:cNvSpPr>
          <p:nvPr>
            <p:ph type="sldNum" sz="quarter" idx="12"/>
          </p:nvPr>
        </p:nvSpPr>
        <p:spPr/>
        <p:txBody>
          <a:bodyPr/>
          <a:lstStyle/>
          <a:p>
            <a:fld id="{69F01D0A-9880-44CD-8681-28CA83B32B19}" type="slidenum">
              <a:rPr lang="en-GB" smtClean="0"/>
              <a:t>2</a:t>
            </a:fld>
            <a:endParaRPr lang="en-GB"/>
          </a:p>
        </p:txBody>
      </p:sp>
    </p:spTree>
    <p:extLst>
      <p:ext uri="{BB962C8B-B14F-4D97-AF65-F5344CB8AC3E}">
        <p14:creationId xmlns:p14="http://schemas.microsoft.com/office/powerpoint/2010/main" val="311368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 explore:</a:t>
            </a:r>
          </a:p>
        </p:txBody>
      </p:sp>
      <p:sp>
        <p:nvSpPr>
          <p:cNvPr id="3" name="Content Placeholder 2"/>
          <p:cNvSpPr>
            <a:spLocks noGrp="1"/>
          </p:cNvSpPr>
          <p:nvPr>
            <p:ph idx="1"/>
          </p:nvPr>
        </p:nvSpPr>
        <p:spPr/>
        <p:txBody>
          <a:bodyPr/>
          <a:lstStyle/>
          <a:p>
            <a:endParaRPr lang="en-GB" dirty="0"/>
          </a:p>
          <a:p>
            <a:r>
              <a:rPr lang="en-GB" dirty="0"/>
              <a:t>(a) 	To test the proposed link between perfect TAM, evidentiality and </a:t>
            </a:r>
            <a:r>
              <a:rPr lang="en-GB" dirty="0" err="1"/>
              <a:t>mirativity</a:t>
            </a:r>
            <a:r>
              <a:rPr lang="en-GB" dirty="0"/>
              <a:t> in Meadow Mari </a:t>
            </a:r>
          </a:p>
          <a:p>
            <a:endParaRPr lang="en-GB" dirty="0"/>
          </a:p>
          <a:p>
            <a:r>
              <a:rPr lang="en-GB" dirty="0"/>
              <a:t>And while we’re at it…</a:t>
            </a:r>
          </a:p>
          <a:p>
            <a:r>
              <a:rPr lang="en-GB" dirty="0"/>
              <a:t>(b) 	establish the nature of the sensory perception which licenses the use of direct evidential 	forms in Past 1</a:t>
            </a:r>
          </a:p>
          <a:p>
            <a:r>
              <a:rPr lang="en-GB" dirty="0"/>
              <a:t>(c) 	identify the </a:t>
            </a:r>
            <a:r>
              <a:rPr lang="en-GB" dirty="0" err="1"/>
              <a:t>morphosyntactic</a:t>
            </a:r>
            <a:r>
              <a:rPr lang="en-GB" dirty="0"/>
              <a:t> locus or loci of evidentiality in embedded clauses</a:t>
            </a:r>
          </a:p>
          <a:p>
            <a:endParaRPr lang="en-GB" dirty="0"/>
          </a:p>
        </p:txBody>
      </p:sp>
      <p:sp>
        <p:nvSpPr>
          <p:cNvPr id="4" name="Slide Number Placeholder 3"/>
          <p:cNvSpPr>
            <a:spLocks noGrp="1"/>
          </p:cNvSpPr>
          <p:nvPr>
            <p:ph type="sldNum" sz="quarter" idx="12"/>
          </p:nvPr>
        </p:nvSpPr>
        <p:spPr/>
        <p:txBody>
          <a:bodyPr/>
          <a:lstStyle/>
          <a:p>
            <a:fld id="{69F01D0A-9880-44CD-8681-28CA83B32B19}" type="slidenum">
              <a:rPr lang="en-GB" smtClean="0"/>
              <a:t>20</a:t>
            </a:fld>
            <a:endParaRPr lang="en-GB"/>
          </a:p>
        </p:txBody>
      </p:sp>
    </p:spTree>
    <p:extLst>
      <p:ext uri="{BB962C8B-B14F-4D97-AF65-F5344CB8AC3E}">
        <p14:creationId xmlns:p14="http://schemas.microsoft.com/office/powerpoint/2010/main" val="2652655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Methodology	</a:t>
            </a:r>
          </a:p>
        </p:txBody>
      </p:sp>
      <p:sp>
        <p:nvSpPr>
          <p:cNvPr id="3" name="Content Placeholder 2"/>
          <p:cNvSpPr>
            <a:spLocks noGrp="1"/>
          </p:cNvSpPr>
          <p:nvPr>
            <p:ph idx="1"/>
          </p:nvPr>
        </p:nvSpPr>
        <p:spPr/>
        <p:txBody>
          <a:bodyPr>
            <a:normAutofit fontScale="92500" lnSpcReduction="20000"/>
          </a:bodyPr>
          <a:lstStyle/>
          <a:p>
            <a:endParaRPr lang="fr-FR" dirty="0"/>
          </a:p>
          <a:p>
            <a:r>
              <a:rPr lang="fr-FR" sz="2200" dirty="0" err="1"/>
              <a:t>Based</a:t>
            </a:r>
            <a:r>
              <a:rPr lang="fr-FR" sz="2200" dirty="0"/>
              <a:t> on </a:t>
            </a:r>
            <a:r>
              <a:rPr lang="fr-FR" sz="2200" dirty="0" err="1"/>
              <a:t>Kittilä</a:t>
            </a:r>
            <a:r>
              <a:rPr lang="fr-FR" sz="2200" dirty="0"/>
              <a:t> et al (2014)’s questionnaire system for </a:t>
            </a:r>
            <a:r>
              <a:rPr lang="fr-FR" sz="2200" dirty="0" err="1"/>
              <a:t>eliciting</a:t>
            </a:r>
            <a:r>
              <a:rPr lang="fr-FR" sz="2200" dirty="0"/>
              <a:t> </a:t>
            </a:r>
            <a:r>
              <a:rPr lang="fr-FR" sz="2200" dirty="0" err="1"/>
              <a:t>evidentials</a:t>
            </a:r>
            <a:endParaRPr lang="fr-FR" sz="2200" dirty="0"/>
          </a:p>
          <a:p>
            <a:endParaRPr lang="fr-FR" sz="2200" dirty="0"/>
          </a:p>
          <a:p>
            <a:r>
              <a:rPr lang="fr-FR" sz="2200" dirty="0"/>
              <a:t>Part 1: </a:t>
            </a:r>
          </a:p>
          <a:p>
            <a:r>
              <a:rPr lang="fr-FR" sz="2200" dirty="0" err="1"/>
              <a:t>Provide</a:t>
            </a:r>
            <a:r>
              <a:rPr lang="fr-FR" sz="2200" dirty="0"/>
              <a:t> sentences out of </a:t>
            </a:r>
            <a:r>
              <a:rPr lang="fr-FR" sz="2200" dirty="0" err="1"/>
              <a:t>context</a:t>
            </a:r>
            <a:r>
              <a:rPr lang="fr-FR" sz="2200" dirty="0"/>
              <a:t> and </a:t>
            </a:r>
            <a:r>
              <a:rPr lang="fr-FR" sz="2200" dirty="0" err="1"/>
              <a:t>ask</a:t>
            </a:r>
            <a:r>
              <a:rPr lang="fr-FR" sz="2200" dirty="0"/>
              <a:t> for possible </a:t>
            </a:r>
            <a:r>
              <a:rPr lang="fr-FR" sz="2200" dirty="0" err="1"/>
              <a:t>interpretations</a:t>
            </a:r>
            <a:r>
              <a:rPr lang="fr-FR" sz="2200" dirty="0"/>
              <a:t> related to speaker </a:t>
            </a:r>
            <a:r>
              <a:rPr lang="fr-FR" sz="2200" dirty="0" err="1"/>
              <a:t>witness</a:t>
            </a:r>
            <a:r>
              <a:rPr lang="fr-FR" sz="2200" dirty="0"/>
              <a:t>, aspect and </a:t>
            </a:r>
            <a:r>
              <a:rPr lang="fr-FR" sz="2200" dirty="0" err="1"/>
              <a:t>mirativity</a:t>
            </a:r>
            <a:endParaRPr lang="fr-FR" sz="2200" dirty="0"/>
          </a:p>
          <a:p>
            <a:endParaRPr lang="fr-FR" sz="2200" dirty="0"/>
          </a:p>
          <a:p>
            <a:r>
              <a:rPr lang="fr-FR" sz="2200" dirty="0"/>
              <a:t>Part 2: </a:t>
            </a:r>
          </a:p>
          <a:p>
            <a:r>
              <a:rPr lang="fr-FR" sz="2200" dirty="0" err="1"/>
              <a:t>Provide</a:t>
            </a:r>
            <a:r>
              <a:rPr lang="fr-FR" sz="2200" dirty="0"/>
              <a:t> </a:t>
            </a:r>
            <a:r>
              <a:rPr lang="fr-FR" sz="2200" dirty="0" err="1"/>
              <a:t>context</a:t>
            </a:r>
            <a:r>
              <a:rPr lang="fr-FR" sz="2200" dirty="0"/>
              <a:t> and </a:t>
            </a:r>
            <a:r>
              <a:rPr lang="fr-FR" sz="2200" dirty="0" err="1"/>
              <a:t>ask</a:t>
            </a:r>
            <a:r>
              <a:rPr lang="fr-FR" sz="2200" dirty="0"/>
              <a:t> participants to select </a:t>
            </a:r>
            <a:r>
              <a:rPr lang="fr-FR" sz="2200" dirty="0" err="1"/>
              <a:t>preferred</a:t>
            </a:r>
            <a:r>
              <a:rPr lang="fr-FR" sz="2200" dirty="0"/>
              <a:t> </a:t>
            </a:r>
            <a:r>
              <a:rPr lang="fr-FR" sz="2200" dirty="0" err="1"/>
              <a:t>forms</a:t>
            </a:r>
            <a:r>
              <a:rPr lang="fr-FR" sz="2200" dirty="0"/>
              <a:t> </a:t>
            </a:r>
            <a:r>
              <a:rPr lang="fr-FR" sz="2200" dirty="0" err="1"/>
              <a:t>from</a:t>
            </a:r>
            <a:r>
              <a:rPr lang="fr-FR" sz="2200" dirty="0"/>
              <a:t> a set of options</a:t>
            </a:r>
          </a:p>
          <a:p>
            <a:pPr lvl="1"/>
            <a:r>
              <a:rPr lang="fr-FR" sz="2200" dirty="0"/>
              <a:t>Can select more </a:t>
            </a:r>
            <a:r>
              <a:rPr lang="fr-FR" sz="2200" dirty="0" err="1"/>
              <a:t>than</a:t>
            </a:r>
            <a:r>
              <a:rPr lang="fr-FR" sz="2200" dirty="0"/>
              <a:t> one option </a:t>
            </a:r>
          </a:p>
          <a:p>
            <a:pPr marL="0" indent="0">
              <a:buNone/>
            </a:pPr>
            <a:r>
              <a:rPr lang="fr-FR" dirty="0"/>
              <a:t>	</a:t>
            </a:r>
          </a:p>
          <a:p>
            <a:endParaRPr lang="en-GB" dirty="0"/>
          </a:p>
        </p:txBody>
      </p:sp>
      <p:sp>
        <p:nvSpPr>
          <p:cNvPr id="4" name="Slide Number Placeholder 3"/>
          <p:cNvSpPr>
            <a:spLocks noGrp="1"/>
          </p:cNvSpPr>
          <p:nvPr>
            <p:ph type="sldNum" sz="quarter" idx="12"/>
          </p:nvPr>
        </p:nvSpPr>
        <p:spPr/>
        <p:txBody>
          <a:bodyPr/>
          <a:lstStyle/>
          <a:p>
            <a:fld id="{69F01D0A-9880-44CD-8681-28CA83B32B19}" type="slidenum">
              <a:rPr lang="en-GB" smtClean="0"/>
              <a:t>21</a:t>
            </a:fld>
            <a:endParaRPr lang="en-GB"/>
          </a:p>
        </p:txBody>
      </p:sp>
    </p:spTree>
    <p:extLst>
      <p:ext uri="{BB962C8B-B14F-4D97-AF65-F5344CB8AC3E}">
        <p14:creationId xmlns:p14="http://schemas.microsoft.com/office/powerpoint/2010/main" val="7601722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Participants</a:t>
            </a:r>
          </a:p>
        </p:txBody>
      </p:sp>
      <p:sp>
        <p:nvSpPr>
          <p:cNvPr id="3" name="Content Placeholder 2"/>
          <p:cNvSpPr>
            <a:spLocks noGrp="1"/>
          </p:cNvSpPr>
          <p:nvPr>
            <p:ph idx="1"/>
          </p:nvPr>
        </p:nvSpPr>
        <p:spPr/>
        <p:txBody>
          <a:bodyPr>
            <a:normAutofit/>
          </a:bodyPr>
          <a:lstStyle/>
          <a:p>
            <a:endParaRPr lang="fr-FR" dirty="0"/>
          </a:p>
          <a:p>
            <a:r>
              <a:rPr lang="en-US" dirty="0"/>
              <a:t>Participant (1) a Mari Meadow speaker of the </a:t>
            </a:r>
            <a:r>
              <a:rPr lang="en-US" dirty="0" err="1"/>
              <a:t>Morko</a:t>
            </a:r>
            <a:r>
              <a:rPr lang="en-US" dirty="0"/>
              <a:t> and </a:t>
            </a:r>
            <a:r>
              <a:rPr lang="en-US" dirty="0" err="1"/>
              <a:t>Sernur</a:t>
            </a:r>
            <a:r>
              <a:rPr lang="en-US" dirty="0"/>
              <a:t> subdialect (a basis for the Mari literary language)</a:t>
            </a:r>
            <a:endParaRPr lang="en-GB" dirty="0"/>
          </a:p>
          <a:p>
            <a:r>
              <a:rPr lang="en-US" dirty="0"/>
              <a:t>Participant (2) relative of (a). Meadow Mari speaker, related to </a:t>
            </a:r>
            <a:r>
              <a:rPr lang="en-US" dirty="0" err="1"/>
              <a:t>Yoshkar</a:t>
            </a:r>
            <a:r>
              <a:rPr lang="en-US" dirty="0"/>
              <a:t> Ola subdialect (intermediate between Hill and Meadow). </a:t>
            </a:r>
          </a:p>
          <a:p>
            <a:r>
              <a:rPr lang="en-US" dirty="0"/>
              <a:t>Participant (3) Mari Meadow speaker of the </a:t>
            </a:r>
            <a:r>
              <a:rPr lang="en-US" dirty="0" err="1"/>
              <a:t>Morko</a:t>
            </a:r>
            <a:r>
              <a:rPr lang="en-US" dirty="0"/>
              <a:t> and </a:t>
            </a:r>
            <a:r>
              <a:rPr lang="en-US" dirty="0" err="1"/>
              <a:t>Sernur</a:t>
            </a:r>
            <a:r>
              <a:rPr lang="en-US" dirty="0"/>
              <a:t> subdialect</a:t>
            </a:r>
            <a:endParaRPr lang="en-GB" dirty="0"/>
          </a:p>
          <a:p>
            <a:r>
              <a:rPr lang="en-US" dirty="0"/>
              <a:t>Participant (4): brother of (a), Mari Meadow speaker of the </a:t>
            </a:r>
            <a:r>
              <a:rPr lang="en-US" dirty="0" err="1"/>
              <a:t>Morko</a:t>
            </a:r>
            <a:r>
              <a:rPr lang="en-US" dirty="0"/>
              <a:t> and </a:t>
            </a:r>
            <a:r>
              <a:rPr lang="en-US" dirty="0" err="1"/>
              <a:t>Sernur</a:t>
            </a:r>
            <a:r>
              <a:rPr lang="en-US" dirty="0"/>
              <a:t> subdialect </a:t>
            </a:r>
            <a:endParaRPr lang="en-GB" dirty="0"/>
          </a:p>
          <a:p>
            <a:endParaRPr lang="en-GB" dirty="0"/>
          </a:p>
        </p:txBody>
      </p:sp>
      <p:sp>
        <p:nvSpPr>
          <p:cNvPr id="4" name="Slide Number Placeholder 3"/>
          <p:cNvSpPr>
            <a:spLocks noGrp="1"/>
          </p:cNvSpPr>
          <p:nvPr>
            <p:ph type="sldNum" sz="quarter" idx="12"/>
          </p:nvPr>
        </p:nvSpPr>
        <p:spPr/>
        <p:txBody>
          <a:bodyPr/>
          <a:lstStyle/>
          <a:p>
            <a:fld id="{69F01D0A-9880-44CD-8681-28CA83B32B19}" type="slidenum">
              <a:rPr lang="en-GB" smtClean="0"/>
              <a:t>22</a:t>
            </a:fld>
            <a:endParaRPr lang="en-GB"/>
          </a:p>
        </p:txBody>
      </p:sp>
    </p:spTree>
    <p:extLst>
      <p:ext uri="{BB962C8B-B14F-4D97-AF65-F5344CB8AC3E}">
        <p14:creationId xmlns:p14="http://schemas.microsoft.com/office/powerpoint/2010/main" val="28119323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Task 1</a:t>
            </a:r>
          </a:p>
        </p:txBody>
      </p:sp>
      <p:sp>
        <p:nvSpPr>
          <p:cNvPr id="8" name="Content Placeholder 7"/>
          <p:cNvSpPr>
            <a:spLocks noGrp="1"/>
          </p:cNvSpPr>
          <p:nvPr>
            <p:ph idx="1"/>
          </p:nvPr>
        </p:nvSpPr>
        <p:spPr>
          <a:xfrm>
            <a:off x="574767" y="1845734"/>
            <a:ext cx="11434354" cy="4319092"/>
          </a:xfrm>
        </p:spPr>
        <p:txBody>
          <a:bodyPr>
            <a:normAutofit fontScale="92500" lnSpcReduction="10000"/>
          </a:bodyPr>
          <a:lstStyle/>
          <a:p>
            <a:pPr marL="0" indent="0">
              <a:buNone/>
            </a:pPr>
            <a:r>
              <a:rPr lang="en-GB" dirty="0"/>
              <a:t>Provide a set of contexts that manipulate:</a:t>
            </a:r>
          </a:p>
          <a:p>
            <a:pPr marL="726948" lvl="2" indent="-342900">
              <a:buAutoNum type="alphaLcParenBoth"/>
            </a:pPr>
            <a:r>
              <a:rPr lang="en-GB" sz="1900" dirty="0"/>
              <a:t>Source of evidence</a:t>
            </a:r>
          </a:p>
          <a:p>
            <a:pPr marL="726948" lvl="2" indent="-342900">
              <a:buAutoNum type="alphaLcParenBoth"/>
            </a:pPr>
            <a:r>
              <a:rPr lang="en-GB" sz="1900" dirty="0"/>
              <a:t>Time of event in relation to utterance</a:t>
            </a:r>
          </a:p>
          <a:p>
            <a:r>
              <a:rPr lang="en-GB" dirty="0"/>
              <a:t>Example: </a:t>
            </a:r>
          </a:p>
          <a:p>
            <a:pPr marL="384048" lvl="2" indent="0">
              <a:buNone/>
            </a:pPr>
            <a:r>
              <a:rPr lang="en-GB" sz="1900" dirty="0"/>
              <a:t>You see on the </a:t>
            </a:r>
            <a:r>
              <a:rPr lang="en-GB" sz="1900" dirty="0" err="1"/>
              <a:t>tv</a:t>
            </a:r>
            <a:r>
              <a:rPr lang="en-GB" sz="1900" dirty="0"/>
              <a:t> news that the train station has collapsed. You call your friends to report the information right away. </a:t>
            </a:r>
            <a:endParaRPr lang="en-GB" sz="1900" dirty="0">
              <a:solidFill>
                <a:srgbClr val="000000"/>
              </a:solidFill>
              <a:latin typeface="Arial" panose="020B0604020202020204" pitchFamily="34" charset="0"/>
            </a:endParaRPr>
          </a:p>
          <a:p>
            <a:pPr marL="384048" lvl="2" indent="0">
              <a:buNone/>
            </a:pPr>
            <a:r>
              <a:rPr lang="en-GB" sz="1900" dirty="0" err="1"/>
              <a:t>Kürtn’ygorno</a:t>
            </a:r>
            <a:r>
              <a:rPr lang="en-GB" sz="1900" dirty="0"/>
              <a:t> </a:t>
            </a:r>
            <a:r>
              <a:rPr lang="en-GB" sz="1900" dirty="0" err="1"/>
              <a:t>stancij</a:t>
            </a:r>
            <a:r>
              <a:rPr lang="en-GB" sz="1900" dirty="0"/>
              <a:t> </a:t>
            </a:r>
            <a:r>
              <a:rPr lang="en-GB" sz="1900" dirty="0" err="1"/>
              <a:t>šalanen</a:t>
            </a:r>
            <a:r>
              <a:rPr lang="en-GB" sz="1900" dirty="0"/>
              <a:t> </a:t>
            </a:r>
            <a:r>
              <a:rPr lang="en-GB" sz="1900" dirty="0" err="1"/>
              <a:t>manyn</a:t>
            </a:r>
            <a:r>
              <a:rPr lang="en-GB" sz="1900" dirty="0"/>
              <a:t>, </a:t>
            </a:r>
            <a:r>
              <a:rPr lang="en-GB" sz="1900" dirty="0" err="1"/>
              <a:t>televizor</a:t>
            </a:r>
            <a:r>
              <a:rPr lang="en-GB" sz="1900" dirty="0"/>
              <a:t> dene </a:t>
            </a:r>
            <a:r>
              <a:rPr lang="en-GB" sz="1900" dirty="0" err="1"/>
              <a:t>kol’yč</a:t>
            </a:r>
            <a:r>
              <a:rPr lang="en-GB" sz="1900" dirty="0"/>
              <a:t>. </a:t>
            </a:r>
            <a:r>
              <a:rPr lang="en-GB" sz="1900" dirty="0" err="1"/>
              <a:t>Tyj</a:t>
            </a:r>
            <a:r>
              <a:rPr lang="en-GB" sz="1900" dirty="0"/>
              <a:t> </a:t>
            </a:r>
            <a:r>
              <a:rPr lang="en-GB" sz="1900" dirty="0" err="1"/>
              <a:t>vigak</a:t>
            </a:r>
            <a:r>
              <a:rPr lang="en-GB" sz="1900" dirty="0"/>
              <a:t> </a:t>
            </a:r>
            <a:r>
              <a:rPr lang="en-GB" sz="1900" dirty="0" err="1"/>
              <a:t>joltašet-vlak</a:t>
            </a:r>
            <a:r>
              <a:rPr lang="en-GB" sz="1900" dirty="0"/>
              <a:t> deke tide </a:t>
            </a:r>
            <a:r>
              <a:rPr lang="en-GB" sz="1900" dirty="0" err="1"/>
              <a:t>uver</a:t>
            </a:r>
            <a:r>
              <a:rPr lang="en-GB" sz="1900" dirty="0"/>
              <a:t> dene </a:t>
            </a:r>
            <a:r>
              <a:rPr lang="en-GB" sz="1900" dirty="0" err="1"/>
              <a:t>jyŋ</a:t>
            </a:r>
            <a:endParaRPr lang="en-GB" sz="1900" dirty="0"/>
          </a:p>
          <a:p>
            <a:pPr marL="384048" lvl="2" indent="0">
              <a:buNone/>
            </a:pPr>
            <a:r>
              <a:rPr lang="en-GB" sz="1900" dirty="0" err="1"/>
              <a:t>yrtet</a:t>
            </a:r>
            <a:r>
              <a:rPr lang="en-GB" sz="1900" dirty="0"/>
              <a:t>.</a:t>
            </a:r>
          </a:p>
          <a:p>
            <a:r>
              <a:rPr lang="en-GB" sz="1900" dirty="0"/>
              <a:t>Choose the sentence(s) that you would use in that context:</a:t>
            </a:r>
          </a:p>
          <a:p>
            <a:r>
              <a:rPr lang="en-GB" sz="1900" dirty="0"/>
              <a:t>A.	</a:t>
            </a:r>
            <a:r>
              <a:rPr lang="en-GB" sz="1900" dirty="0" err="1"/>
              <a:t>Kürtn'ygorno</a:t>
            </a:r>
            <a:r>
              <a:rPr lang="en-GB" sz="1900" dirty="0"/>
              <a:t> </a:t>
            </a:r>
            <a:r>
              <a:rPr lang="en-GB" sz="1900" dirty="0" err="1"/>
              <a:t>stancij</a:t>
            </a:r>
            <a:r>
              <a:rPr lang="en-GB" sz="1900" dirty="0"/>
              <a:t> </a:t>
            </a:r>
            <a:r>
              <a:rPr lang="en-GB" sz="1900" dirty="0" err="1"/>
              <a:t>šalanyš</a:t>
            </a:r>
            <a:r>
              <a:rPr lang="en-GB" sz="1900" dirty="0"/>
              <a:t>.  ‘The train station collapsed’  SIMPLE PAST 1</a:t>
            </a:r>
          </a:p>
          <a:p>
            <a:r>
              <a:rPr lang="en-GB" sz="1900" dirty="0"/>
              <a:t>B.	</a:t>
            </a:r>
            <a:r>
              <a:rPr lang="en-GB" sz="1900" dirty="0" err="1"/>
              <a:t>Kürtn'ygorno</a:t>
            </a:r>
            <a:r>
              <a:rPr lang="en-GB" sz="1900" dirty="0"/>
              <a:t> </a:t>
            </a:r>
            <a:r>
              <a:rPr lang="en-GB" sz="1900" dirty="0" err="1"/>
              <a:t>stancij</a:t>
            </a:r>
            <a:r>
              <a:rPr lang="en-GB" sz="1900" dirty="0"/>
              <a:t> </a:t>
            </a:r>
            <a:r>
              <a:rPr lang="en-GB" sz="1900" dirty="0" err="1"/>
              <a:t>šalanen</a:t>
            </a:r>
            <a:r>
              <a:rPr lang="en-GB" sz="1900" dirty="0"/>
              <a:t>. ‘The train station collapsed’ SIMPLE PAST 2</a:t>
            </a:r>
          </a:p>
          <a:p>
            <a:r>
              <a:rPr lang="en-GB" sz="1900" dirty="0"/>
              <a:t>C.	</a:t>
            </a:r>
            <a:r>
              <a:rPr lang="en-GB" sz="1900" dirty="0" err="1"/>
              <a:t>Kürtn'ygorno</a:t>
            </a:r>
            <a:r>
              <a:rPr lang="en-GB" sz="1900" dirty="0"/>
              <a:t> </a:t>
            </a:r>
            <a:r>
              <a:rPr lang="en-GB" sz="1900" dirty="0" err="1"/>
              <a:t>stancij</a:t>
            </a:r>
            <a:r>
              <a:rPr lang="en-GB" sz="1900" dirty="0"/>
              <a:t> </a:t>
            </a:r>
            <a:r>
              <a:rPr lang="en-GB" sz="1900" dirty="0" err="1"/>
              <a:t>šalanen</a:t>
            </a:r>
            <a:r>
              <a:rPr lang="en-GB" sz="1900" dirty="0"/>
              <a:t> </a:t>
            </a:r>
            <a:r>
              <a:rPr lang="en-GB" sz="1900" dirty="0" err="1"/>
              <a:t>yl'e</a:t>
            </a:r>
            <a:r>
              <a:rPr lang="en-GB" sz="1900" dirty="0"/>
              <a:t>. ‘The train station collapsed’ PAST PERFECT 1</a:t>
            </a:r>
          </a:p>
          <a:p>
            <a:r>
              <a:rPr lang="en-GB" sz="1900" dirty="0"/>
              <a:t>D.	</a:t>
            </a:r>
            <a:r>
              <a:rPr lang="en-GB" sz="1900" dirty="0" err="1"/>
              <a:t>Kürtn'ygorno</a:t>
            </a:r>
            <a:r>
              <a:rPr lang="en-GB" sz="1900" dirty="0"/>
              <a:t> </a:t>
            </a:r>
            <a:r>
              <a:rPr lang="en-GB" sz="1900" dirty="0" err="1"/>
              <a:t>stancij</a:t>
            </a:r>
            <a:r>
              <a:rPr lang="en-GB" sz="1900" dirty="0"/>
              <a:t> </a:t>
            </a:r>
            <a:r>
              <a:rPr lang="en-GB" sz="1900" dirty="0" err="1"/>
              <a:t>šalanen</a:t>
            </a:r>
            <a:r>
              <a:rPr lang="en-GB" sz="1900" dirty="0"/>
              <a:t> </a:t>
            </a:r>
            <a:r>
              <a:rPr lang="en-GB" sz="1900" dirty="0" err="1"/>
              <a:t>ulmaš</a:t>
            </a:r>
            <a:r>
              <a:rPr lang="en-GB" sz="1900" dirty="0"/>
              <a:t>. ‘The train station collapsed’ PAST PERFECT 2</a:t>
            </a:r>
          </a:p>
          <a:p>
            <a:endParaRPr lang="en-GB" dirty="0"/>
          </a:p>
        </p:txBody>
      </p:sp>
      <p:sp>
        <p:nvSpPr>
          <p:cNvPr id="2" name="Slide Number Placeholder 1"/>
          <p:cNvSpPr>
            <a:spLocks noGrp="1"/>
          </p:cNvSpPr>
          <p:nvPr>
            <p:ph type="sldNum" sz="quarter" idx="12"/>
          </p:nvPr>
        </p:nvSpPr>
        <p:spPr/>
        <p:txBody>
          <a:bodyPr/>
          <a:lstStyle/>
          <a:p>
            <a:fld id="{69F01D0A-9880-44CD-8681-28CA83B32B19}" type="slidenum">
              <a:rPr lang="en-GB" smtClean="0"/>
              <a:t>23</a:t>
            </a:fld>
            <a:endParaRPr lang="en-GB"/>
          </a:p>
        </p:txBody>
      </p:sp>
    </p:spTree>
    <p:extLst>
      <p:ext uri="{BB962C8B-B14F-4D97-AF65-F5344CB8AC3E}">
        <p14:creationId xmlns:p14="http://schemas.microsoft.com/office/powerpoint/2010/main" val="200208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997687372"/>
              </p:ext>
            </p:extLst>
          </p:nvPr>
        </p:nvGraphicFramePr>
        <p:xfrm>
          <a:off x="287384" y="391886"/>
          <a:ext cx="11460478" cy="5582195"/>
        </p:xfrm>
        <a:graphic>
          <a:graphicData uri="http://schemas.openxmlformats.org/drawingml/2006/table">
            <a:tbl>
              <a:tblPr>
                <a:tableStyleId>{5C22544A-7EE6-4342-B048-85BDC9FD1C3A}</a:tableStyleId>
              </a:tblPr>
              <a:tblGrid>
                <a:gridCol w="240618">
                  <a:extLst>
                    <a:ext uri="{9D8B030D-6E8A-4147-A177-3AD203B41FA5}">
                      <a16:colId xmlns:a16="http://schemas.microsoft.com/office/drawing/2014/main" xmlns="" val="20000"/>
                    </a:ext>
                  </a:extLst>
                </a:gridCol>
                <a:gridCol w="3869236">
                  <a:extLst>
                    <a:ext uri="{9D8B030D-6E8A-4147-A177-3AD203B41FA5}">
                      <a16:colId xmlns:a16="http://schemas.microsoft.com/office/drawing/2014/main" xmlns="" val="20001"/>
                    </a:ext>
                  </a:extLst>
                </a:gridCol>
                <a:gridCol w="1981826">
                  <a:extLst>
                    <a:ext uri="{9D8B030D-6E8A-4147-A177-3AD203B41FA5}">
                      <a16:colId xmlns:a16="http://schemas.microsoft.com/office/drawing/2014/main" xmlns="" val="20002"/>
                    </a:ext>
                  </a:extLst>
                </a:gridCol>
                <a:gridCol w="1449819">
                  <a:extLst>
                    <a:ext uri="{9D8B030D-6E8A-4147-A177-3AD203B41FA5}">
                      <a16:colId xmlns:a16="http://schemas.microsoft.com/office/drawing/2014/main" xmlns="" val="20003"/>
                    </a:ext>
                  </a:extLst>
                </a:gridCol>
                <a:gridCol w="1055891">
                  <a:extLst>
                    <a:ext uri="{9D8B030D-6E8A-4147-A177-3AD203B41FA5}">
                      <a16:colId xmlns:a16="http://schemas.microsoft.com/office/drawing/2014/main" xmlns="" val="20004"/>
                    </a:ext>
                  </a:extLst>
                </a:gridCol>
                <a:gridCol w="1011219">
                  <a:extLst>
                    <a:ext uri="{9D8B030D-6E8A-4147-A177-3AD203B41FA5}">
                      <a16:colId xmlns:a16="http://schemas.microsoft.com/office/drawing/2014/main" xmlns="" val="20005"/>
                    </a:ext>
                  </a:extLst>
                </a:gridCol>
                <a:gridCol w="958423">
                  <a:extLst>
                    <a:ext uri="{9D8B030D-6E8A-4147-A177-3AD203B41FA5}">
                      <a16:colId xmlns:a16="http://schemas.microsoft.com/office/drawing/2014/main" xmlns="" val="20006"/>
                    </a:ext>
                  </a:extLst>
                </a:gridCol>
                <a:gridCol w="893446">
                  <a:extLst>
                    <a:ext uri="{9D8B030D-6E8A-4147-A177-3AD203B41FA5}">
                      <a16:colId xmlns:a16="http://schemas.microsoft.com/office/drawing/2014/main" xmlns="" val="20007"/>
                    </a:ext>
                  </a:extLst>
                </a:gridCol>
              </a:tblGrid>
              <a:tr h="513785">
                <a:tc>
                  <a:txBody>
                    <a:bodyPr/>
                    <a:lstStyle/>
                    <a:p>
                      <a:pPr algn="l" fontAlgn="b"/>
                      <a:r>
                        <a:rPr lang="en-GB" sz="1200" u="none" strike="noStrike" dirty="0">
                          <a:effectLst/>
                        </a:rPr>
                        <a:t> </a:t>
                      </a:r>
                      <a:endParaRPr lang="en-GB" sz="12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dirty="0">
                          <a:effectLst/>
                        </a:rPr>
                        <a:t> </a:t>
                      </a:r>
                      <a:endParaRPr lang="en-GB" sz="12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a:effectLst/>
                        </a:rPr>
                        <a:t>Source of information</a:t>
                      </a:r>
                      <a:endParaRPr lang="en-GB" sz="12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a:effectLst/>
                        </a:rPr>
                        <a:t>Time relative to utterance</a:t>
                      </a:r>
                      <a:endParaRPr lang="en-GB" sz="12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dirty="0">
                          <a:effectLst/>
                        </a:rPr>
                        <a:t>A- PAST 1</a:t>
                      </a:r>
                      <a:endParaRPr lang="en-GB" sz="1200" b="1"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a:effectLst/>
                        </a:rPr>
                        <a:t>B- PAST 2</a:t>
                      </a:r>
                      <a:endParaRPr lang="en-GB" sz="12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dirty="0">
                          <a:effectLst/>
                        </a:rPr>
                        <a:t>C -PERF 1</a:t>
                      </a:r>
                    </a:p>
                    <a:p>
                      <a:pPr algn="l" fontAlgn="b"/>
                      <a:r>
                        <a:rPr lang="en-GB" sz="1200" b="1" i="0" u="none" strike="noStrike" dirty="0" err="1">
                          <a:solidFill>
                            <a:srgbClr val="000000"/>
                          </a:solidFill>
                          <a:effectLst/>
                          <a:latin typeface="Arial" panose="020B0604020202020204" pitchFamily="34" charset="0"/>
                        </a:rPr>
                        <a:t>Yl’e</a:t>
                      </a:r>
                      <a:endParaRPr lang="en-GB" sz="1200" b="1"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dirty="0">
                          <a:effectLst/>
                        </a:rPr>
                        <a:t>D - PERF 2</a:t>
                      </a:r>
                    </a:p>
                    <a:p>
                      <a:pPr algn="l" fontAlgn="b"/>
                      <a:r>
                        <a:rPr lang="en-GB" sz="1200" b="1" i="0" u="none" strike="noStrike" dirty="0" err="1">
                          <a:solidFill>
                            <a:srgbClr val="000000"/>
                          </a:solidFill>
                          <a:effectLst/>
                          <a:latin typeface="Arial" panose="020B0604020202020204" pitchFamily="34" charset="0"/>
                        </a:rPr>
                        <a:t>Ulmas</a:t>
                      </a:r>
                      <a:endParaRPr lang="en-GB" sz="12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0000"/>
                  </a:ext>
                </a:extLst>
              </a:tr>
              <a:tr h="583214">
                <a:tc>
                  <a:txBody>
                    <a:bodyPr/>
                    <a:lstStyle/>
                    <a:p>
                      <a:pPr algn="r" fontAlgn="b"/>
                      <a:r>
                        <a:rPr lang="en-GB" sz="1200" u="none" strike="noStrike">
                          <a:effectLst/>
                        </a:rPr>
                        <a:t>1</a:t>
                      </a:r>
                      <a:endParaRPr lang="en-GB" sz="12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dirty="0">
                          <a:effectLst/>
                        </a:rPr>
                        <a:t>You read in the newspaper the train station has collapsed. You tell your friends right away</a:t>
                      </a:r>
                      <a:endParaRPr lang="en-GB" sz="12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dirty="0">
                          <a:effectLst/>
                        </a:rPr>
                        <a:t>Secondary source (newspaper)</a:t>
                      </a:r>
                      <a:endParaRPr lang="en-GB" sz="12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a:effectLst/>
                        </a:rPr>
                        <a:t>close</a:t>
                      </a:r>
                      <a:endParaRPr lang="en-GB" sz="12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GB" sz="1200" u="none" strike="noStrike">
                          <a:effectLst/>
                        </a:rPr>
                        <a:t>1, 4</a:t>
                      </a:r>
                      <a:endParaRPr lang="en-GB" sz="12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GB" sz="1200" u="none" strike="noStrike" dirty="0">
                          <a:solidFill>
                            <a:srgbClr val="FF0000"/>
                          </a:solidFill>
                          <a:effectLst/>
                        </a:rPr>
                        <a:t>2, 3, 4</a:t>
                      </a:r>
                      <a:endParaRPr lang="en-GB" sz="1200" b="0" i="0" u="none" strike="noStrike" dirty="0">
                        <a:solidFill>
                          <a:srgbClr val="FF0000"/>
                        </a:solidFill>
                        <a:effectLst/>
                        <a:latin typeface="Arial" panose="020B0604020202020204" pitchFamily="34" charset="0"/>
                      </a:endParaRPr>
                    </a:p>
                  </a:txBody>
                  <a:tcPr marL="9525" marR="9525" marT="9525" marB="0" anchor="b">
                    <a:solidFill>
                      <a:srgbClr val="FFFF00"/>
                    </a:solidFill>
                  </a:tcPr>
                </a:tc>
                <a:tc>
                  <a:txBody>
                    <a:bodyPr/>
                    <a:lstStyle/>
                    <a:p>
                      <a:pPr algn="ctr" fontAlgn="b"/>
                      <a:endParaRPr lang="en-GB" sz="12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GB" sz="1200" u="none" strike="noStrike">
                          <a:effectLst/>
                        </a:rPr>
                        <a:t>4</a:t>
                      </a:r>
                      <a:endParaRPr lang="en-GB" sz="12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0001"/>
                  </a:ext>
                </a:extLst>
              </a:tr>
              <a:tr h="708189">
                <a:tc>
                  <a:txBody>
                    <a:bodyPr/>
                    <a:lstStyle/>
                    <a:p>
                      <a:pPr algn="r" fontAlgn="b"/>
                      <a:r>
                        <a:rPr lang="en-GB" sz="1200" u="none" strike="noStrike">
                          <a:effectLst/>
                        </a:rPr>
                        <a:t>2</a:t>
                      </a:r>
                      <a:endParaRPr lang="en-GB" sz="12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dirty="0">
                          <a:effectLst/>
                        </a:rPr>
                        <a:t>You read in the newspaper the train station has collapsed. A few days later you tell your friends.</a:t>
                      </a:r>
                      <a:endParaRPr lang="en-GB" sz="12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dirty="0">
                          <a:effectLst/>
                        </a:rPr>
                        <a:t>Secondary source (newspaper)</a:t>
                      </a:r>
                      <a:endParaRPr lang="en-GB" sz="12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dirty="0">
                          <a:effectLst/>
                        </a:rPr>
                        <a:t>distant</a:t>
                      </a:r>
                      <a:endParaRPr lang="en-GB" sz="12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endParaRPr lang="en-GB" sz="12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ctr" fontAlgn="b"/>
                      <a:r>
                        <a:rPr lang="en-GB" sz="1200" u="none" strike="noStrike" dirty="0">
                          <a:solidFill>
                            <a:srgbClr val="FF0000"/>
                          </a:solidFill>
                          <a:effectLst/>
                        </a:rPr>
                        <a:t>1, 3, 4</a:t>
                      </a:r>
                      <a:endParaRPr lang="en-GB" sz="1200" b="0" i="0" u="none" strike="noStrike" dirty="0">
                        <a:solidFill>
                          <a:srgbClr val="FF0000"/>
                        </a:solidFill>
                        <a:effectLst/>
                        <a:latin typeface="Arial" panose="020B0604020202020204" pitchFamily="34" charset="0"/>
                      </a:endParaRPr>
                    </a:p>
                  </a:txBody>
                  <a:tcPr marL="9525" marR="9525" marT="9525" marB="0" anchor="b">
                    <a:solidFill>
                      <a:srgbClr val="FFFF00"/>
                    </a:solidFill>
                  </a:tcPr>
                </a:tc>
                <a:tc>
                  <a:txBody>
                    <a:bodyPr/>
                    <a:lstStyle/>
                    <a:p>
                      <a:pPr algn="ctr" fontAlgn="b"/>
                      <a:r>
                        <a:rPr lang="en-GB" sz="1200" u="none" strike="noStrike">
                          <a:effectLst/>
                        </a:rPr>
                        <a:t>2, 4</a:t>
                      </a:r>
                      <a:endParaRPr lang="en-GB" sz="12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GB" sz="1200" u="none" strike="noStrike">
                          <a:effectLst/>
                        </a:rPr>
                        <a:t>3</a:t>
                      </a:r>
                      <a:endParaRPr lang="en-GB" sz="12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0002"/>
                  </a:ext>
                </a:extLst>
              </a:tr>
              <a:tr h="708189">
                <a:tc>
                  <a:txBody>
                    <a:bodyPr/>
                    <a:lstStyle/>
                    <a:p>
                      <a:pPr algn="r" fontAlgn="b"/>
                      <a:r>
                        <a:rPr lang="en-GB" sz="1200" u="none" strike="noStrike">
                          <a:effectLst/>
                        </a:rPr>
                        <a:t>3</a:t>
                      </a:r>
                      <a:endParaRPr lang="en-GB" sz="12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dirty="0">
                          <a:effectLst/>
                        </a:rPr>
                        <a:t>A work colleague tells you that the train station has just collapsed. You call your friends to report the information right away. </a:t>
                      </a:r>
                      <a:endParaRPr lang="en-GB" sz="12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a:effectLst/>
                        </a:rPr>
                        <a:t>Secondary source (hearsay)</a:t>
                      </a:r>
                      <a:endParaRPr lang="en-GB" sz="12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dirty="0">
                          <a:effectLst/>
                        </a:rPr>
                        <a:t>close</a:t>
                      </a:r>
                      <a:endParaRPr lang="en-GB" sz="12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GB" sz="1200" u="none" strike="noStrike" dirty="0">
                          <a:effectLst/>
                        </a:rPr>
                        <a:t>4</a:t>
                      </a:r>
                      <a:endParaRPr lang="en-GB" sz="12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GB" sz="1200" u="none" strike="noStrike" dirty="0">
                          <a:solidFill>
                            <a:srgbClr val="FF0000"/>
                          </a:solidFill>
                          <a:effectLst/>
                        </a:rPr>
                        <a:t>2, 3, 4</a:t>
                      </a:r>
                      <a:endParaRPr lang="en-GB" sz="1200" b="0" i="0" u="none" strike="noStrike" dirty="0">
                        <a:solidFill>
                          <a:srgbClr val="FF0000"/>
                        </a:solidFill>
                        <a:effectLst/>
                        <a:latin typeface="Arial" panose="020B0604020202020204" pitchFamily="34" charset="0"/>
                      </a:endParaRPr>
                    </a:p>
                  </a:txBody>
                  <a:tcPr marL="9525" marR="9525" marT="9525" marB="0" anchor="b">
                    <a:solidFill>
                      <a:srgbClr val="FFFF00"/>
                    </a:solidFill>
                  </a:tcPr>
                </a:tc>
                <a:tc>
                  <a:txBody>
                    <a:bodyPr/>
                    <a:lstStyle/>
                    <a:p>
                      <a:pPr algn="ctr" fontAlgn="b"/>
                      <a:endParaRPr lang="en-GB" sz="12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GB" sz="1200" u="none" strike="noStrike">
                          <a:effectLst/>
                        </a:rPr>
                        <a:t>1, 4</a:t>
                      </a:r>
                      <a:endParaRPr lang="en-GB" sz="12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0003"/>
                  </a:ext>
                </a:extLst>
              </a:tr>
              <a:tr h="708189">
                <a:tc>
                  <a:txBody>
                    <a:bodyPr/>
                    <a:lstStyle/>
                    <a:p>
                      <a:pPr algn="r" fontAlgn="b"/>
                      <a:r>
                        <a:rPr lang="en-GB" sz="1200" u="none" strike="noStrike">
                          <a:effectLst/>
                        </a:rPr>
                        <a:t>4</a:t>
                      </a:r>
                      <a:endParaRPr lang="en-GB" sz="12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dirty="0">
                          <a:effectLst/>
                        </a:rPr>
                        <a:t>You see on the </a:t>
                      </a:r>
                      <a:r>
                        <a:rPr lang="en-GB" sz="1200" u="none" strike="noStrike" dirty="0" err="1">
                          <a:effectLst/>
                        </a:rPr>
                        <a:t>tv</a:t>
                      </a:r>
                      <a:r>
                        <a:rPr lang="en-GB" sz="1200" u="none" strike="noStrike" dirty="0">
                          <a:effectLst/>
                        </a:rPr>
                        <a:t> news that the train station has collapsed. You call your friends to report the information right away. </a:t>
                      </a:r>
                      <a:endParaRPr lang="en-GB" sz="12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a:effectLst/>
                        </a:rPr>
                        <a:t>Secondary source (tv) but "seen" by speaker</a:t>
                      </a:r>
                      <a:endParaRPr lang="en-GB" sz="12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dirty="0">
                          <a:effectLst/>
                        </a:rPr>
                        <a:t>close</a:t>
                      </a:r>
                      <a:endParaRPr lang="en-GB" sz="12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GB" sz="1200" u="none" strike="noStrike" dirty="0">
                          <a:effectLst/>
                        </a:rPr>
                        <a:t>4</a:t>
                      </a:r>
                      <a:endParaRPr lang="en-GB" sz="12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GB" sz="1200" u="none" strike="noStrike" dirty="0">
                          <a:effectLst/>
                        </a:rPr>
                        <a:t>3, 4</a:t>
                      </a:r>
                      <a:endParaRPr lang="en-GB" sz="12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endParaRPr lang="en-GB" sz="12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GB" sz="1200" u="none" strike="noStrike" dirty="0">
                          <a:solidFill>
                            <a:srgbClr val="FF0000"/>
                          </a:solidFill>
                          <a:effectLst/>
                        </a:rPr>
                        <a:t>1, 2, 4</a:t>
                      </a:r>
                      <a:endParaRPr lang="en-GB" sz="1200" b="0" i="0" u="none" strike="noStrike" dirty="0">
                        <a:solidFill>
                          <a:srgbClr val="FF0000"/>
                        </a:solidFill>
                        <a:effectLst/>
                        <a:latin typeface="Arial" panose="020B0604020202020204" pitchFamily="34" charset="0"/>
                      </a:endParaRPr>
                    </a:p>
                  </a:txBody>
                  <a:tcPr marL="9525" marR="9525" marT="9525" marB="0" anchor="b">
                    <a:solidFill>
                      <a:srgbClr val="FFFF00"/>
                    </a:solidFill>
                  </a:tcPr>
                </a:tc>
                <a:extLst>
                  <a:ext uri="{0D108BD9-81ED-4DB2-BD59-A6C34878D82A}">
                    <a16:rowId xmlns:a16="http://schemas.microsoft.com/office/drawing/2014/main" xmlns="" val="10004"/>
                  </a:ext>
                </a:extLst>
              </a:tr>
              <a:tr h="944251">
                <a:tc>
                  <a:txBody>
                    <a:bodyPr/>
                    <a:lstStyle/>
                    <a:p>
                      <a:pPr algn="r" fontAlgn="b"/>
                      <a:r>
                        <a:rPr lang="en-GB" sz="1200" u="none" strike="noStrike">
                          <a:effectLst/>
                        </a:rPr>
                        <a:t>5</a:t>
                      </a:r>
                      <a:endParaRPr lang="en-GB" sz="12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a:effectLst/>
                        </a:rPr>
                        <a:t>You hear a loud noise, and then you walk past the train station and you see that it has collapsed.  You call your friends to report the information right away.  </a:t>
                      </a:r>
                      <a:endParaRPr lang="en-GB" sz="12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dirty="0">
                          <a:effectLst/>
                        </a:rPr>
                        <a:t>Primary source (</a:t>
                      </a:r>
                      <a:r>
                        <a:rPr lang="en-GB" sz="1200" u="none" strike="noStrike" dirty="0">
                          <a:solidFill>
                            <a:srgbClr val="FF0000"/>
                          </a:solidFill>
                          <a:effectLst/>
                        </a:rPr>
                        <a:t>hearing</a:t>
                      </a:r>
                      <a:r>
                        <a:rPr lang="en-GB" sz="1200" u="none" strike="noStrike" dirty="0">
                          <a:effectLst/>
                        </a:rPr>
                        <a:t>) + see result</a:t>
                      </a:r>
                      <a:endParaRPr lang="en-GB" sz="12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a:effectLst/>
                        </a:rPr>
                        <a:t>Close</a:t>
                      </a:r>
                      <a:endParaRPr lang="en-GB" sz="12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GB" sz="1200" u="none" strike="noStrike" dirty="0">
                          <a:solidFill>
                            <a:srgbClr val="FF0000"/>
                          </a:solidFill>
                          <a:effectLst/>
                        </a:rPr>
                        <a:t>1, 2, 4</a:t>
                      </a:r>
                      <a:endParaRPr lang="en-GB" sz="1200" b="0" i="0" u="none" strike="noStrike" dirty="0">
                        <a:solidFill>
                          <a:srgbClr val="FF0000"/>
                        </a:solidFill>
                        <a:effectLst/>
                        <a:latin typeface="Arial" panose="020B0604020202020204" pitchFamily="34" charset="0"/>
                      </a:endParaRPr>
                    </a:p>
                  </a:txBody>
                  <a:tcPr marL="9525" marR="9525" marT="9525" marB="0" anchor="b">
                    <a:solidFill>
                      <a:srgbClr val="FFFF00"/>
                    </a:solidFill>
                  </a:tcPr>
                </a:tc>
                <a:tc>
                  <a:txBody>
                    <a:bodyPr/>
                    <a:lstStyle/>
                    <a:p>
                      <a:pPr algn="ctr" fontAlgn="b"/>
                      <a:r>
                        <a:rPr lang="en-GB" sz="1200" u="none" strike="noStrike" dirty="0">
                          <a:effectLst/>
                        </a:rPr>
                        <a:t>4</a:t>
                      </a:r>
                      <a:endParaRPr lang="en-GB" sz="12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endParaRPr lang="en-GB" sz="12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endParaRPr lang="en-GB" sz="12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0005"/>
                  </a:ext>
                </a:extLst>
              </a:tr>
              <a:tr h="708189">
                <a:tc>
                  <a:txBody>
                    <a:bodyPr/>
                    <a:lstStyle/>
                    <a:p>
                      <a:pPr algn="r" fontAlgn="b"/>
                      <a:r>
                        <a:rPr lang="en-GB" sz="1200" u="none" strike="noStrike">
                          <a:effectLst/>
                        </a:rPr>
                        <a:t>6</a:t>
                      </a:r>
                      <a:endParaRPr lang="en-GB" sz="12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a:effectLst/>
                        </a:rPr>
                        <a:t>You are across the street from the station when it collapses (you see it with your own eyes). You tell your friends right away.  </a:t>
                      </a:r>
                      <a:endParaRPr lang="en-GB" sz="12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a:effectLst/>
                        </a:rPr>
                        <a:t>Primary source (visual)</a:t>
                      </a:r>
                      <a:endParaRPr lang="en-GB" sz="12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a:effectLst/>
                        </a:rPr>
                        <a:t>Close</a:t>
                      </a:r>
                      <a:endParaRPr lang="en-GB" sz="12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GB" sz="1200" u="none" strike="noStrike" dirty="0">
                          <a:solidFill>
                            <a:srgbClr val="FF0000"/>
                          </a:solidFill>
                          <a:effectLst/>
                        </a:rPr>
                        <a:t>1, 2, 3, 4</a:t>
                      </a:r>
                      <a:endParaRPr lang="en-GB" sz="1200" b="0" i="0" u="none" strike="noStrike" dirty="0">
                        <a:solidFill>
                          <a:srgbClr val="FF0000"/>
                        </a:solidFill>
                        <a:effectLst/>
                        <a:latin typeface="Arial" panose="020B0604020202020204" pitchFamily="34" charset="0"/>
                      </a:endParaRPr>
                    </a:p>
                  </a:txBody>
                  <a:tcPr marL="9525" marR="9525" marT="9525" marB="0" anchor="b">
                    <a:solidFill>
                      <a:srgbClr val="FFFF00"/>
                    </a:solidFill>
                  </a:tcPr>
                </a:tc>
                <a:tc>
                  <a:txBody>
                    <a:bodyPr/>
                    <a:lstStyle/>
                    <a:p>
                      <a:pPr algn="ctr" fontAlgn="b"/>
                      <a:r>
                        <a:rPr lang="en-GB" sz="1200" u="none" strike="noStrike">
                          <a:effectLst/>
                        </a:rPr>
                        <a:t>4</a:t>
                      </a:r>
                      <a:endParaRPr lang="en-GB" sz="12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endParaRPr lang="en-GB" sz="1200" b="0"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endParaRPr lang="en-GB" sz="12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0006"/>
                  </a:ext>
                </a:extLst>
              </a:tr>
              <a:tr h="708189">
                <a:tc>
                  <a:txBody>
                    <a:bodyPr/>
                    <a:lstStyle/>
                    <a:p>
                      <a:pPr algn="r" fontAlgn="b"/>
                      <a:r>
                        <a:rPr lang="en-GB" sz="1200" u="none" strike="noStrike">
                          <a:effectLst/>
                        </a:rPr>
                        <a:t>7</a:t>
                      </a:r>
                      <a:endParaRPr lang="en-GB" sz="12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a:effectLst/>
                        </a:rPr>
                        <a:t>You are across the street from the station when it collapses (you see it with your own eyes). A few days later you tell your friends about it</a:t>
                      </a:r>
                      <a:endParaRPr lang="en-GB" sz="12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a:effectLst/>
                        </a:rPr>
                        <a:t>Primary source (visual)</a:t>
                      </a:r>
                      <a:endParaRPr lang="en-GB" sz="12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200" u="none" strike="noStrike" dirty="0">
                          <a:solidFill>
                            <a:srgbClr val="FF0000"/>
                          </a:solidFill>
                          <a:effectLst/>
                        </a:rPr>
                        <a:t>distant</a:t>
                      </a:r>
                      <a:endParaRPr lang="en-GB" sz="1200" b="0" i="0" u="none" strike="noStrike" dirty="0">
                        <a:solidFill>
                          <a:srgbClr val="FF0000"/>
                        </a:solidFill>
                        <a:effectLst/>
                        <a:latin typeface="Arial" panose="020B0604020202020204" pitchFamily="34" charset="0"/>
                      </a:endParaRPr>
                    </a:p>
                  </a:txBody>
                  <a:tcPr marL="9525" marR="9525" marT="9525" marB="0" anchor="b"/>
                </a:tc>
                <a:tc>
                  <a:txBody>
                    <a:bodyPr/>
                    <a:lstStyle/>
                    <a:p>
                      <a:pPr algn="ctr" fontAlgn="b"/>
                      <a:r>
                        <a:rPr lang="en-GB" sz="1200" u="none" strike="noStrike" dirty="0">
                          <a:effectLst/>
                        </a:rPr>
                        <a:t>3</a:t>
                      </a:r>
                      <a:endParaRPr lang="en-GB" sz="12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ctr" fontAlgn="b"/>
                      <a:r>
                        <a:rPr lang="en-GB" sz="1200" u="none" strike="noStrike" dirty="0">
                          <a:effectLst/>
                        </a:rPr>
                        <a:t>2</a:t>
                      </a:r>
                      <a:endParaRPr lang="en-GB" sz="12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ctr" fontAlgn="b"/>
                      <a:r>
                        <a:rPr lang="en-GB" sz="1200" u="none" strike="noStrike" dirty="0">
                          <a:effectLst/>
                        </a:rPr>
                        <a:t>1, 4</a:t>
                      </a:r>
                      <a:endParaRPr lang="en-GB" sz="12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ctr" fontAlgn="b"/>
                      <a:endParaRPr lang="en-GB" sz="12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0007"/>
                  </a:ext>
                </a:extLst>
              </a:tr>
            </a:tbl>
          </a:graphicData>
        </a:graphic>
      </p:graphicFrame>
      <p:sp>
        <p:nvSpPr>
          <p:cNvPr id="4" name="Slide Number Placeholder 3"/>
          <p:cNvSpPr>
            <a:spLocks noGrp="1"/>
          </p:cNvSpPr>
          <p:nvPr>
            <p:ph type="sldNum" sz="quarter" idx="12"/>
          </p:nvPr>
        </p:nvSpPr>
        <p:spPr/>
        <p:txBody>
          <a:bodyPr/>
          <a:lstStyle/>
          <a:p>
            <a:fld id="{69F01D0A-9880-44CD-8681-28CA83B32B19}" type="slidenum">
              <a:rPr lang="en-GB" smtClean="0"/>
              <a:t>24</a:t>
            </a:fld>
            <a:endParaRPr lang="en-GB"/>
          </a:p>
        </p:txBody>
      </p:sp>
      <p:sp>
        <p:nvSpPr>
          <p:cNvPr id="2" name="Callout: Right Arrow 1"/>
          <p:cNvSpPr/>
          <p:nvPr/>
        </p:nvSpPr>
        <p:spPr>
          <a:xfrm>
            <a:off x="7929154" y="2416628"/>
            <a:ext cx="1149532" cy="679269"/>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Hot news</a:t>
            </a:r>
          </a:p>
        </p:txBody>
      </p:sp>
      <p:sp>
        <p:nvSpPr>
          <p:cNvPr id="6" name="Callout: Right Arrow 5"/>
          <p:cNvSpPr/>
          <p:nvPr/>
        </p:nvSpPr>
        <p:spPr>
          <a:xfrm>
            <a:off x="9784079" y="2416628"/>
            <a:ext cx="1319350" cy="679269"/>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err="1"/>
              <a:t>Ulmaš</a:t>
            </a:r>
            <a:endParaRPr lang="en-GB" sz="1600" i="1" dirty="0"/>
          </a:p>
          <a:p>
            <a:pPr algn="ctr"/>
            <a:r>
              <a:rPr lang="en-GB" sz="1600" dirty="0"/>
              <a:t>hearsay</a:t>
            </a:r>
          </a:p>
        </p:txBody>
      </p:sp>
      <p:sp>
        <p:nvSpPr>
          <p:cNvPr id="7" name="Callout: Right Arrow 6"/>
          <p:cNvSpPr/>
          <p:nvPr/>
        </p:nvSpPr>
        <p:spPr>
          <a:xfrm>
            <a:off x="7067649" y="3095897"/>
            <a:ext cx="1149532" cy="679269"/>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Hot news</a:t>
            </a:r>
          </a:p>
        </p:txBody>
      </p:sp>
      <p:sp>
        <p:nvSpPr>
          <p:cNvPr id="8" name="Callout: Right Arrow 7"/>
          <p:cNvSpPr/>
          <p:nvPr/>
        </p:nvSpPr>
        <p:spPr>
          <a:xfrm>
            <a:off x="9650089" y="3137465"/>
            <a:ext cx="1386838" cy="574766"/>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Mirative</a:t>
            </a:r>
          </a:p>
        </p:txBody>
      </p:sp>
      <p:sp>
        <p:nvSpPr>
          <p:cNvPr id="9" name="Callout: Right Arrow 8"/>
          <p:cNvSpPr/>
          <p:nvPr/>
        </p:nvSpPr>
        <p:spPr>
          <a:xfrm rot="19941652">
            <a:off x="8206258" y="5877299"/>
            <a:ext cx="1149532" cy="679269"/>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Hot news</a:t>
            </a:r>
          </a:p>
        </p:txBody>
      </p:sp>
      <p:sp>
        <p:nvSpPr>
          <p:cNvPr id="10" name="Callout: Right Arrow 9"/>
          <p:cNvSpPr/>
          <p:nvPr/>
        </p:nvSpPr>
        <p:spPr>
          <a:xfrm rot="20520962">
            <a:off x="6990867" y="5692726"/>
            <a:ext cx="1149532" cy="679269"/>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Hot news</a:t>
            </a:r>
          </a:p>
        </p:txBody>
      </p:sp>
      <p:sp>
        <p:nvSpPr>
          <p:cNvPr id="3" name="Callout: Left Arrow 2"/>
          <p:cNvSpPr/>
          <p:nvPr/>
        </p:nvSpPr>
        <p:spPr>
          <a:xfrm>
            <a:off x="10678339" y="5124993"/>
            <a:ext cx="1705249" cy="922121"/>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Mirative (with special prosody)</a:t>
            </a:r>
          </a:p>
        </p:txBody>
      </p:sp>
    </p:spTree>
    <p:extLst>
      <p:ext uri="{BB962C8B-B14F-4D97-AF65-F5344CB8AC3E}">
        <p14:creationId xmlns:p14="http://schemas.microsoft.com/office/powerpoint/2010/main" val="726911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8" grpId="0" animBg="1"/>
      <p:bldP spid="9" grpId="0" animBg="1"/>
      <p:bldP spid="10" grpId="0" animBg="1"/>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Task 2</a:t>
            </a:r>
          </a:p>
        </p:txBody>
      </p:sp>
      <p:sp>
        <p:nvSpPr>
          <p:cNvPr id="8" name="Content Placeholder 7"/>
          <p:cNvSpPr>
            <a:spLocks noGrp="1"/>
          </p:cNvSpPr>
          <p:nvPr>
            <p:ph idx="1"/>
          </p:nvPr>
        </p:nvSpPr>
        <p:spPr>
          <a:xfrm>
            <a:off x="905691" y="1845734"/>
            <a:ext cx="11103429" cy="4319092"/>
          </a:xfrm>
        </p:spPr>
        <p:txBody>
          <a:bodyPr>
            <a:normAutofit/>
          </a:bodyPr>
          <a:lstStyle/>
          <a:p>
            <a:pPr marL="0" indent="0">
              <a:buNone/>
            </a:pPr>
            <a:endParaRPr lang="en-GB" dirty="0"/>
          </a:p>
          <a:p>
            <a:pPr marL="0" indent="0">
              <a:buNone/>
            </a:pPr>
            <a:r>
              <a:rPr lang="en-GB" dirty="0"/>
              <a:t>1. Provide a set of sentences in all six tenses</a:t>
            </a:r>
          </a:p>
          <a:p>
            <a:pPr marL="0" indent="0">
              <a:buNone/>
            </a:pPr>
            <a:r>
              <a:rPr lang="en-GB" sz="1900" dirty="0"/>
              <a:t>2. Ask participants to assign a possible value for each sentence for </a:t>
            </a:r>
          </a:p>
          <a:p>
            <a:r>
              <a:rPr lang="en-GB" sz="1900" dirty="0"/>
              <a:t>   A. speaker witness (direct </a:t>
            </a:r>
            <a:r>
              <a:rPr lang="en-GB" sz="1900" dirty="0" err="1"/>
              <a:t>evidentiality</a:t>
            </a:r>
            <a:r>
              <a:rPr lang="en-GB" sz="1900" dirty="0"/>
              <a:t>)</a:t>
            </a:r>
          </a:p>
          <a:p>
            <a:r>
              <a:rPr lang="en-GB" sz="1900" dirty="0"/>
              <a:t>   B. </a:t>
            </a:r>
            <a:r>
              <a:rPr lang="en-GB" sz="1900" dirty="0" err="1"/>
              <a:t>Perfectivity</a:t>
            </a:r>
            <a:r>
              <a:rPr lang="en-GB" sz="1900" dirty="0"/>
              <a:t>  (is the book finished?)</a:t>
            </a:r>
          </a:p>
          <a:p>
            <a:r>
              <a:rPr lang="en-GB" sz="1900" dirty="0"/>
              <a:t>   C. </a:t>
            </a:r>
            <a:r>
              <a:rPr lang="en-GB" sz="1900" dirty="0" err="1"/>
              <a:t>Mirativity</a:t>
            </a:r>
            <a:r>
              <a:rPr lang="en-GB" sz="1900" dirty="0"/>
              <a:t> (is the event unexpected or surprising?)</a:t>
            </a:r>
          </a:p>
          <a:p>
            <a:endParaRPr lang="en-GB" dirty="0"/>
          </a:p>
        </p:txBody>
      </p:sp>
      <p:sp>
        <p:nvSpPr>
          <p:cNvPr id="2" name="Slide Number Placeholder 1"/>
          <p:cNvSpPr>
            <a:spLocks noGrp="1"/>
          </p:cNvSpPr>
          <p:nvPr>
            <p:ph type="sldNum" sz="quarter" idx="12"/>
          </p:nvPr>
        </p:nvSpPr>
        <p:spPr/>
        <p:txBody>
          <a:bodyPr/>
          <a:lstStyle/>
          <a:p>
            <a:fld id="{69F01D0A-9880-44CD-8681-28CA83B32B19}" type="slidenum">
              <a:rPr lang="en-GB" smtClean="0"/>
              <a:t>25</a:t>
            </a:fld>
            <a:endParaRPr lang="en-GB"/>
          </a:p>
        </p:txBody>
      </p:sp>
    </p:spTree>
    <p:extLst>
      <p:ext uri="{BB962C8B-B14F-4D97-AF65-F5344CB8AC3E}">
        <p14:creationId xmlns:p14="http://schemas.microsoft.com/office/powerpoint/2010/main" val="2407425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292814"/>
          </a:xfrm>
        </p:spPr>
        <p:txBody>
          <a:bodyPr>
            <a:normAutofit/>
          </a:bodyPr>
          <a:lstStyle/>
          <a:p>
            <a:r>
              <a:rPr lang="en-GB" sz="4400" dirty="0"/>
              <a:t>Questionnaire results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54330027"/>
              </p:ext>
            </p:extLst>
          </p:nvPr>
        </p:nvGraphicFramePr>
        <p:xfrm>
          <a:off x="378691" y="2881749"/>
          <a:ext cx="11369964" cy="2890976"/>
        </p:xfrm>
        <a:graphic>
          <a:graphicData uri="http://schemas.openxmlformats.org/drawingml/2006/table">
            <a:tbl>
              <a:tblPr>
                <a:tableStyleId>{5C22544A-7EE6-4342-B048-85BDC9FD1C3A}</a:tableStyleId>
              </a:tblPr>
              <a:tblGrid>
                <a:gridCol w="2796495">
                  <a:extLst>
                    <a:ext uri="{9D8B030D-6E8A-4147-A177-3AD203B41FA5}">
                      <a16:colId xmlns:a16="http://schemas.microsoft.com/office/drawing/2014/main" xmlns="" val="20000"/>
                    </a:ext>
                  </a:extLst>
                </a:gridCol>
                <a:gridCol w="2489862">
                  <a:extLst>
                    <a:ext uri="{9D8B030D-6E8A-4147-A177-3AD203B41FA5}">
                      <a16:colId xmlns:a16="http://schemas.microsoft.com/office/drawing/2014/main" xmlns="" val="20001"/>
                    </a:ext>
                  </a:extLst>
                </a:gridCol>
                <a:gridCol w="1128410">
                  <a:extLst>
                    <a:ext uri="{9D8B030D-6E8A-4147-A177-3AD203B41FA5}">
                      <a16:colId xmlns:a16="http://schemas.microsoft.com/office/drawing/2014/main" xmlns="" val="20002"/>
                    </a:ext>
                  </a:extLst>
                </a:gridCol>
                <a:gridCol w="429288">
                  <a:extLst>
                    <a:ext uri="{9D8B030D-6E8A-4147-A177-3AD203B41FA5}">
                      <a16:colId xmlns:a16="http://schemas.microsoft.com/office/drawing/2014/main" xmlns="" val="20003"/>
                    </a:ext>
                  </a:extLst>
                </a:gridCol>
                <a:gridCol w="417020">
                  <a:extLst>
                    <a:ext uri="{9D8B030D-6E8A-4147-A177-3AD203B41FA5}">
                      <a16:colId xmlns:a16="http://schemas.microsoft.com/office/drawing/2014/main" xmlns="" val="20004"/>
                    </a:ext>
                  </a:extLst>
                </a:gridCol>
                <a:gridCol w="392491">
                  <a:extLst>
                    <a:ext uri="{9D8B030D-6E8A-4147-A177-3AD203B41FA5}">
                      <a16:colId xmlns:a16="http://schemas.microsoft.com/office/drawing/2014/main" xmlns="" val="20005"/>
                    </a:ext>
                  </a:extLst>
                </a:gridCol>
                <a:gridCol w="318898">
                  <a:extLst>
                    <a:ext uri="{9D8B030D-6E8A-4147-A177-3AD203B41FA5}">
                      <a16:colId xmlns:a16="http://schemas.microsoft.com/office/drawing/2014/main" xmlns="" val="20006"/>
                    </a:ext>
                  </a:extLst>
                </a:gridCol>
                <a:gridCol w="429288">
                  <a:extLst>
                    <a:ext uri="{9D8B030D-6E8A-4147-A177-3AD203B41FA5}">
                      <a16:colId xmlns:a16="http://schemas.microsoft.com/office/drawing/2014/main" xmlns="" val="20007"/>
                    </a:ext>
                  </a:extLst>
                </a:gridCol>
                <a:gridCol w="429288">
                  <a:extLst>
                    <a:ext uri="{9D8B030D-6E8A-4147-A177-3AD203B41FA5}">
                      <a16:colId xmlns:a16="http://schemas.microsoft.com/office/drawing/2014/main" xmlns="" val="20008"/>
                    </a:ext>
                  </a:extLst>
                </a:gridCol>
                <a:gridCol w="453817">
                  <a:extLst>
                    <a:ext uri="{9D8B030D-6E8A-4147-A177-3AD203B41FA5}">
                      <a16:colId xmlns:a16="http://schemas.microsoft.com/office/drawing/2014/main" xmlns="" val="20009"/>
                    </a:ext>
                  </a:extLst>
                </a:gridCol>
                <a:gridCol w="429288">
                  <a:extLst>
                    <a:ext uri="{9D8B030D-6E8A-4147-A177-3AD203B41FA5}">
                      <a16:colId xmlns:a16="http://schemas.microsoft.com/office/drawing/2014/main" xmlns="" val="20010"/>
                    </a:ext>
                  </a:extLst>
                </a:gridCol>
                <a:gridCol w="417020">
                  <a:extLst>
                    <a:ext uri="{9D8B030D-6E8A-4147-A177-3AD203B41FA5}">
                      <a16:colId xmlns:a16="http://schemas.microsoft.com/office/drawing/2014/main" xmlns="" val="20011"/>
                    </a:ext>
                  </a:extLst>
                </a:gridCol>
                <a:gridCol w="429288">
                  <a:extLst>
                    <a:ext uri="{9D8B030D-6E8A-4147-A177-3AD203B41FA5}">
                      <a16:colId xmlns:a16="http://schemas.microsoft.com/office/drawing/2014/main" xmlns="" val="20012"/>
                    </a:ext>
                  </a:extLst>
                </a:gridCol>
                <a:gridCol w="417020">
                  <a:extLst>
                    <a:ext uri="{9D8B030D-6E8A-4147-A177-3AD203B41FA5}">
                      <a16:colId xmlns:a16="http://schemas.microsoft.com/office/drawing/2014/main" xmlns="" val="20013"/>
                    </a:ext>
                  </a:extLst>
                </a:gridCol>
                <a:gridCol w="392491">
                  <a:extLst>
                    <a:ext uri="{9D8B030D-6E8A-4147-A177-3AD203B41FA5}">
                      <a16:colId xmlns:a16="http://schemas.microsoft.com/office/drawing/2014/main" xmlns="" val="20014"/>
                    </a:ext>
                  </a:extLst>
                </a:gridCol>
              </a:tblGrid>
              <a:tr h="361372">
                <a:tc>
                  <a:txBody>
                    <a:bodyPr/>
                    <a:lstStyle/>
                    <a:p>
                      <a:pPr algn="l"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endParaRPr lang="en-GB" sz="1400" b="0" i="0" u="none" strike="noStrike">
                        <a:solidFill>
                          <a:srgbClr val="000000"/>
                        </a:solidFill>
                        <a:effectLst/>
                        <a:latin typeface="Arial" panose="020B0604020202020204" pitchFamily="34" charset="0"/>
                      </a:endParaRPr>
                    </a:p>
                  </a:txBody>
                  <a:tcPr marL="9525" marR="9525" marT="9525" marB="0" anchor="b"/>
                </a:tc>
                <a:tc gridSpan="4">
                  <a:txBody>
                    <a:bodyPr/>
                    <a:lstStyle/>
                    <a:p>
                      <a:pPr algn="ctr" fontAlgn="b"/>
                      <a:r>
                        <a:rPr lang="en-GB" sz="1400" u="none" strike="noStrike" dirty="0">
                          <a:effectLst/>
                        </a:rPr>
                        <a:t>Speaker witness</a:t>
                      </a:r>
                      <a:endParaRPr lang="en-GB" sz="1400" b="0" i="0" u="none" strike="noStrike" dirty="0">
                        <a:solidFill>
                          <a:srgbClr val="000000"/>
                        </a:solidFill>
                        <a:effectLst/>
                        <a:latin typeface="Arial" panose="020B0604020202020204" pitchFamily="34" charset="0"/>
                      </a:endParaRPr>
                    </a:p>
                  </a:txBody>
                  <a:tcPr marL="9525" marR="9525" marT="9525" marB="0" anchor="b"/>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b"/>
                      <a:r>
                        <a:rPr lang="en-GB" sz="1400" u="none" strike="noStrike" dirty="0">
                          <a:effectLst/>
                        </a:rPr>
                        <a:t>Result</a:t>
                      </a:r>
                      <a:endParaRPr lang="en-GB" sz="1400" b="0" i="0" u="none" strike="noStrike" dirty="0">
                        <a:solidFill>
                          <a:srgbClr val="000000"/>
                        </a:solidFill>
                        <a:effectLst/>
                        <a:latin typeface="Arial" panose="020B0604020202020204" pitchFamily="34" charset="0"/>
                      </a:endParaRPr>
                    </a:p>
                  </a:txBody>
                  <a:tcPr marL="9525" marR="9525" marT="9525" marB="0" anchor="b"/>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b"/>
                      <a:r>
                        <a:rPr lang="en-GB" sz="1400" u="none" strike="noStrike">
                          <a:effectLst/>
                        </a:rPr>
                        <a:t>Mirative</a:t>
                      </a:r>
                      <a:endParaRPr lang="en-GB" sz="1400" b="0" i="0" u="none" strike="noStrike">
                        <a:solidFill>
                          <a:srgbClr val="000000"/>
                        </a:solidFill>
                        <a:effectLst/>
                        <a:latin typeface="Arial" panose="020B0604020202020204" pitchFamily="34" charset="0"/>
                      </a:endParaRPr>
                    </a:p>
                  </a:txBody>
                  <a:tcPr marL="9525" marR="9525" marT="9525" marB="0" anchor="b"/>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10000"/>
                  </a:ext>
                </a:extLst>
              </a:tr>
              <a:tr h="361372">
                <a:tc>
                  <a:txBody>
                    <a:bodyPr/>
                    <a:lstStyle/>
                    <a:p>
                      <a:pPr algn="l"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dirty="0">
                          <a:effectLst/>
                        </a:rPr>
                        <a:t>1</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dirty="0">
                          <a:effectLst/>
                        </a:rPr>
                        <a:t>2</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dirty="0">
                          <a:effectLst/>
                        </a:rPr>
                        <a:t>3</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dirty="0">
                          <a:effectLst/>
                        </a:rPr>
                        <a:t>4</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dirty="0">
                          <a:effectLst/>
                        </a:rPr>
                        <a:t>1</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2</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3</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4</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1</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2</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3</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4</a:t>
                      </a:r>
                      <a:endParaRPr lang="en-GB" sz="14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0001"/>
                  </a:ext>
                </a:extLst>
              </a:tr>
              <a:tr h="361372">
                <a:tc>
                  <a:txBody>
                    <a:bodyPr/>
                    <a:lstStyle/>
                    <a:p>
                      <a:pPr algn="l" fontAlgn="b"/>
                      <a:r>
                        <a:rPr lang="en-GB" sz="1400" u="none" strike="noStrike" dirty="0" err="1">
                          <a:effectLst/>
                        </a:rPr>
                        <a:t>Nuno</a:t>
                      </a:r>
                      <a:r>
                        <a:rPr lang="en-GB" sz="1400" u="none" strike="noStrike" dirty="0">
                          <a:effectLst/>
                        </a:rPr>
                        <a:t> </a:t>
                      </a:r>
                      <a:r>
                        <a:rPr lang="en-GB" sz="1400" u="none" strike="noStrike" dirty="0" err="1">
                          <a:effectLst/>
                        </a:rPr>
                        <a:t>knigam</a:t>
                      </a:r>
                      <a:r>
                        <a:rPr lang="en-GB" sz="1400" u="none" strike="noStrike" dirty="0">
                          <a:effectLst/>
                        </a:rPr>
                        <a:t> </a:t>
                      </a:r>
                      <a:r>
                        <a:rPr lang="en-GB" sz="1400" u="none" strike="noStrike" dirty="0" err="1">
                          <a:effectLst/>
                        </a:rPr>
                        <a:t>vozyšt</a:t>
                      </a:r>
                      <a:r>
                        <a:rPr lang="en-GB" sz="1400" u="none" strike="noStrike" dirty="0">
                          <a:effectLst/>
                        </a:rPr>
                        <a:t>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dirty="0">
                          <a:effectLst/>
                        </a:rPr>
                        <a:t> ‘They wrote the book'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PAST1</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b="0" i="0" u="none" strike="noStrike" dirty="0">
                          <a:solidFill>
                            <a:srgbClr val="000000"/>
                          </a:solidFill>
                          <a:effectLst/>
                          <a:latin typeface="Arial" panose="020B0604020202020204" pitchFamily="34" charset="0"/>
                        </a:rPr>
                        <a:t>x</a:t>
                      </a:r>
                    </a:p>
                  </a:txBody>
                  <a:tcPr marL="9525" marR="9525" marT="9525" marB="0" anchor="b">
                    <a:solidFill>
                      <a:srgbClr val="FFFF00"/>
                    </a:solidFill>
                  </a:tcPr>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dirty="0">
                          <a:effectLst/>
                        </a:rPr>
                        <a:t>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0002"/>
                  </a:ext>
                </a:extLst>
              </a:tr>
              <a:tr h="361372">
                <a:tc>
                  <a:txBody>
                    <a:bodyPr/>
                    <a:lstStyle/>
                    <a:p>
                      <a:pPr algn="l" fontAlgn="b"/>
                      <a:r>
                        <a:rPr lang="en-GB" sz="1400" u="none" strike="noStrike" dirty="0" err="1">
                          <a:effectLst/>
                        </a:rPr>
                        <a:t>Nuno</a:t>
                      </a:r>
                      <a:r>
                        <a:rPr lang="en-GB" sz="1400" u="none" strike="noStrike" dirty="0">
                          <a:effectLst/>
                        </a:rPr>
                        <a:t> </a:t>
                      </a:r>
                      <a:r>
                        <a:rPr lang="en-GB" sz="1400" u="none" strike="noStrike" dirty="0" err="1">
                          <a:effectLst/>
                        </a:rPr>
                        <a:t>knigam</a:t>
                      </a:r>
                      <a:r>
                        <a:rPr lang="en-GB" sz="1400" u="none" strike="noStrike" dirty="0">
                          <a:effectLst/>
                        </a:rPr>
                        <a:t> </a:t>
                      </a:r>
                      <a:r>
                        <a:rPr lang="en-GB" sz="1400" u="none" strike="noStrike" dirty="0" err="1">
                          <a:effectLst/>
                        </a:rPr>
                        <a:t>vozenyt</a:t>
                      </a:r>
                      <a:r>
                        <a:rPr lang="en-GB" sz="1400" u="none" strike="noStrike" dirty="0">
                          <a:effectLst/>
                        </a:rPr>
                        <a:t>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dirty="0">
                          <a:effectLst/>
                        </a:rPr>
                        <a:t>‘They wrote the book'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PAST2</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dirty="0">
                          <a:effectLst/>
                        </a:rPr>
                        <a:t>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0003"/>
                  </a:ext>
                </a:extLst>
              </a:tr>
              <a:tr h="361372">
                <a:tc>
                  <a:txBody>
                    <a:bodyPr/>
                    <a:lstStyle/>
                    <a:p>
                      <a:pPr algn="l" fontAlgn="b"/>
                      <a:r>
                        <a:rPr lang="en-GB" sz="1400" u="none" strike="noStrike" dirty="0" err="1">
                          <a:effectLst/>
                        </a:rPr>
                        <a:t>Nuno</a:t>
                      </a:r>
                      <a:r>
                        <a:rPr lang="en-GB" sz="1400" u="none" strike="noStrike" dirty="0">
                          <a:effectLst/>
                        </a:rPr>
                        <a:t> </a:t>
                      </a:r>
                      <a:r>
                        <a:rPr lang="en-GB" sz="1400" u="none" strike="noStrike" dirty="0" err="1">
                          <a:effectLst/>
                        </a:rPr>
                        <a:t>knigam</a:t>
                      </a:r>
                      <a:r>
                        <a:rPr lang="en-GB" sz="1400" u="none" strike="noStrike" dirty="0">
                          <a:effectLst/>
                        </a:rPr>
                        <a:t> </a:t>
                      </a:r>
                      <a:r>
                        <a:rPr lang="en-GB" sz="1400" u="none" strike="noStrike" dirty="0" err="1">
                          <a:effectLst/>
                        </a:rPr>
                        <a:t>vozenyt</a:t>
                      </a:r>
                      <a:r>
                        <a:rPr lang="en-GB" sz="1400" u="none" strike="noStrike" dirty="0">
                          <a:effectLst/>
                        </a:rPr>
                        <a:t> </a:t>
                      </a:r>
                      <a:r>
                        <a:rPr lang="en-GB" sz="1400" u="none" strike="noStrike" dirty="0" err="1">
                          <a:effectLst/>
                        </a:rPr>
                        <a:t>yl</a:t>
                      </a:r>
                      <a:r>
                        <a:rPr lang="en-GB" sz="1400" u="none" strike="noStrike" baseline="30000" dirty="0" err="1">
                          <a:effectLst/>
                        </a:rPr>
                        <a:t>j</a:t>
                      </a:r>
                      <a:r>
                        <a:rPr lang="en-GB" sz="1400" u="none" strike="noStrike" dirty="0" err="1">
                          <a:effectLst/>
                        </a:rPr>
                        <a:t>e</a:t>
                      </a:r>
                      <a:r>
                        <a:rPr lang="en-GB" sz="1400" u="none" strike="noStrike" dirty="0">
                          <a:effectLst/>
                        </a:rPr>
                        <a:t>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dirty="0">
                          <a:effectLst/>
                        </a:rPr>
                        <a:t>‘They have written the book'</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PERF1</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a:effectLst/>
                        </a:rPr>
                        <a:t>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0004"/>
                  </a:ext>
                </a:extLst>
              </a:tr>
              <a:tr h="361372">
                <a:tc>
                  <a:txBody>
                    <a:bodyPr/>
                    <a:lstStyle/>
                    <a:p>
                      <a:pPr algn="l" fontAlgn="b"/>
                      <a:r>
                        <a:rPr lang="en-GB" sz="1400" u="none" strike="noStrike" dirty="0" err="1">
                          <a:effectLst/>
                        </a:rPr>
                        <a:t>Nuno</a:t>
                      </a:r>
                      <a:r>
                        <a:rPr lang="en-GB" sz="1400" u="none" strike="noStrike" dirty="0">
                          <a:effectLst/>
                        </a:rPr>
                        <a:t> </a:t>
                      </a:r>
                      <a:r>
                        <a:rPr lang="en-GB" sz="1400" u="none" strike="noStrike" dirty="0" err="1">
                          <a:effectLst/>
                        </a:rPr>
                        <a:t>knigam</a:t>
                      </a:r>
                      <a:r>
                        <a:rPr lang="en-GB" sz="1400" u="none" strike="noStrike" dirty="0">
                          <a:effectLst/>
                        </a:rPr>
                        <a:t> </a:t>
                      </a:r>
                      <a:r>
                        <a:rPr lang="en-GB" sz="1400" u="none" strike="noStrike" dirty="0" err="1">
                          <a:effectLst/>
                        </a:rPr>
                        <a:t>vozenyt</a:t>
                      </a:r>
                      <a:r>
                        <a:rPr lang="en-GB" sz="1400" u="none" strike="noStrike" dirty="0">
                          <a:effectLst/>
                        </a:rPr>
                        <a:t> </a:t>
                      </a:r>
                      <a:r>
                        <a:rPr lang="en-GB" sz="1400" u="none" strike="noStrike" dirty="0" err="1">
                          <a:effectLst/>
                        </a:rPr>
                        <a:t>ulmaš</a:t>
                      </a:r>
                      <a:r>
                        <a:rPr lang="en-GB" sz="1400" u="none" strike="noStrike" dirty="0">
                          <a:effectLst/>
                        </a:rPr>
                        <a:t>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dirty="0">
                          <a:effectLst/>
                        </a:rPr>
                        <a:t>‘They have written the book’</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PERF2</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0005"/>
                  </a:ext>
                </a:extLst>
              </a:tr>
              <a:tr h="361372">
                <a:tc>
                  <a:txBody>
                    <a:bodyPr/>
                    <a:lstStyle/>
                    <a:p>
                      <a:pPr algn="l" fontAlgn="b"/>
                      <a:r>
                        <a:rPr lang="en-GB" sz="1400" u="none" strike="noStrike" dirty="0" err="1">
                          <a:effectLst/>
                        </a:rPr>
                        <a:t>Nuno</a:t>
                      </a:r>
                      <a:r>
                        <a:rPr lang="en-GB" sz="1400" u="none" strike="noStrike" dirty="0">
                          <a:effectLst/>
                        </a:rPr>
                        <a:t> </a:t>
                      </a:r>
                      <a:r>
                        <a:rPr lang="en-GB" sz="1400" u="none" strike="noStrike" dirty="0" err="1">
                          <a:effectLst/>
                        </a:rPr>
                        <a:t>knigam</a:t>
                      </a:r>
                      <a:r>
                        <a:rPr lang="en-GB" sz="1400" u="none" strike="noStrike" dirty="0">
                          <a:effectLst/>
                        </a:rPr>
                        <a:t> </a:t>
                      </a:r>
                      <a:r>
                        <a:rPr lang="en-GB" sz="1400" u="none" strike="noStrike" dirty="0" err="1">
                          <a:effectLst/>
                        </a:rPr>
                        <a:t>vozenyt</a:t>
                      </a:r>
                      <a:r>
                        <a:rPr lang="en-GB" sz="1400" u="none" strike="noStrike" dirty="0">
                          <a:effectLst/>
                        </a:rPr>
                        <a:t> </a:t>
                      </a:r>
                      <a:r>
                        <a:rPr lang="en-GB" sz="1400" u="none" strike="noStrike" dirty="0" err="1">
                          <a:effectLst/>
                        </a:rPr>
                        <a:t>yl</a:t>
                      </a:r>
                      <a:r>
                        <a:rPr lang="en-GB" sz="1400" u="none" strike="noStrike" baseline="30000" dirty="0" err="1">
                          <a:effectLst/>
                        </a:rPr>
                        <a:t>j</a:t>
                      </a:r>
                      <a:r>
                        <a:rPr lang="en-GB" sz="1400" u="none" strike="noStrike" dirty="0" err="1">
                          <a:effectLst/>
                        </a:rPr>
                        <a:t>e</a:t>
                      </a:r>
                      <a:r>
                        <a:rPr lang="en-GB" sz="1400" u="none" strike="noStrike" dirty="0">
                          <a:effectLst/>
                        </a:rPr>
                        <a:t>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dirty="0">
                          <a:effectLst/>
                        </a:rPr>
                        <a:t>‘They were writing the book'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IMP1</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0006"/>
                  </a:ext>
                </a:extLst>
              </a:tr>
              <a:tr h="361372">
                <a:tc>
                  <a:txBody>
                    <a:bodyPr/>
                    <a:lstStyle/>
                    <a:p>
                      <a:pPr algn="l" fontAlgn="b"/>
                      <a:r>
                        <a:rPr lang="en-GB" sz="1400" u="none" strike="noStrike" dirty="0" err="1">
                          <a:effectLst/>
                        </a:rPr>
                        <a:t>Nuno</a:t>
                      </a:r>
                      <a:r>
                        <a:rPr lang="en-GB" sz="1400" u="none" strike="noStrike" dirty="0">
                          <a:effectLst/>
                        </a:rPr>
                        <a:t> </a:t>
                      </a:r>
                      <a:r>
                        <a:rPr lang="en-GB" sz="1400" u="none" strike="noStrike" dirty="0" err="1">
                          <a:effectLst/>
                        </a:rPr>
                        <a:t>knigam</a:t>
                      </a:r>
                      <a:r>
                        <a:rPr lang="en-GB" sz="1400" u="none" strike="noStrike" dirty="0">
                          <a:effectLst/>
                        </a:rPr>
                        <a:t> </a:t>
                      </a:r>
                      <a:r>
                        <a:rPr lang="en-GB" sz="1400" u="none" strike="noStrike" dirty="0" err="1">
                          <a:effectLst/>
                        </a:rPr>
                        <a:t>vozenyt</a:t>
                      </a:r>
                      <a:r>
                        <a:rPr lang="en-GB" sz="1400" u="none" strike="noStrike" dirty="0">
                          <a:effectLst/>
                        </a:rPr>
                        <a:t> (</a:t>
                      </a:r>
                      <a:r>
                        <a:rPr lang="en-GB" sz="1400" u="none" strike="noStrike" dirty="0" err="1">
                          <a:effectLst/>
                        </a:rPr>
                        <a:t>vozat</a:t>
                      </a:r>
                      <a:r>
                        <a:rPr lang="en-GB" sz="1400" u="none" strike="noStrike" dirty="0">
                          <a:effectLst/>
                        </a:rPr>
                        <a:t>) </a:t>
                      </a:r>
                      <a:r>
                        <a:rPr lang="en-GB" sz="1400" u="none" strike="noStrike" dirty="0" err="1">
                          <a:effectLst/>
                        </a:rPr>
                        <a:t>ulmaš</a:t>
                      </a:r>
                      <a:r>
                        <a:rPr lang="en-GB" sz="1400" u="none" strike="noStrike" dirty="0">
                          <a:effectLst/>
                        </a:rPr>
                        <a:t>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dirty="0">
                          <a:effectLst/>
                        </a:rPr>
                        <a:t>‘They were writing the book'</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IMP2</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0007"/>
                  </a:ext>
                </a:extLst>
              </a:tr>
            </a:tbl>
          </a:graphicData>
        </a:graphic>
      </p:graphicFrame>
      <p:sp>
        <p:nvSpPr>
          <p:cNvPr id="4" name="Slide Number Placeholder 3"/>
          <p:cNvSpPr>
            <a:spLocks noGrp="1"/>
          </p:cNvSpPr>
          <p:nvPr>
            <p:ph type="sldNum" sz="quarter" idx="12"/>
          </p:nvPr>
        </p:nvSpPr>
        <p:spPr/>
        <p:txBody>
          <a:bodyPr/>
          <a:lstStyle/>
          <a:p>
            <a:fld id="{69F01D0A-9880-44CD-8681-28CA83B32B19}" type="slidenum">
              <a:rPr lang="en-GB" smtClean="0"/>
              <a:t>26</a:t>
            </a:fld>
            <a:endParaRPr lang="en-GB"/>
          </a:p>
        </p:txBody>
      </p:sp>
    </p:spTree>
    <p:extLst>
      <p:ext uri="{BB962C8B-B14F-4D97-AF65-F5344CB8AC3E}">
        <p14:creationId xmlns:p14="http://schemas.microsoft.com/office/powerpoint/2010/main" val="28950295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292814"/>
          </a:xfrm>
        </p:spPr>
        <p:txBody>
          <a:bodyPr>
            <a:normAutofit/>
          </a:bodyPr>
          <a:lstStyle/>
          <a:p>
            <a:r>
              <a:rPr lang="en-GB" sz="4400" dirty="0"/>
              <a:t>Questionnaire results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53951981"/>
              </p:ext>
            </p:extLst>
          </p:nvPr>
        </p:nvGraphicFramePr>
        <p:xfrm>
          <a:off x="378691" y="2881749"/>
          <a:ext cx="11369964" cy="2890976"/>
        </p:xfrm>
        <a:graphic>
          <a:graphicData uri="http://schemas.openxmlformats.org/drawingml/2006/table">
            <a:tbl>
              <a:tblPr>
                <a:tableStyleId>{5C22544A-7EE6-4342-B048-85BDC9FD1C3A}</a:tableStyleId>
              </a:tblPr>
              <a:tblGrid>
                <a:gridCol w="2796495">
                  <a:extLst>
                    <a:ext uri="{9D8B030D-6E8A-4147-A177-3AD203B41FA5}">
                      <a16:colId xmlns:a16="http://schemas.microsoft.com/office/drawing/2014/main" xmlns="" val="20000"/>
                    </a:ext>
                  </a:extLst>
                </a:gridCol>
                <a:gridCol w="2489862">
                  <a:extLst>
                    <a:ext uri="{9D8B030D-6E8A-4147-A177-3AD203B41FA5}">
                      <a16:colId xmlns:a16="http://schemas.microsoft.com/office/drawing/2014/main" xmlns="" val="20001"/>
                    </a:ext>
                  </a:extLst>
                </a:gridCol>
                <a:gridCol w="1128410">
                  <a:extLst>
                    <a:ext uri="{9D8B030D-6E8A-4147-A177-3AD203B41FA5}">
                      <a16:colId xmlns:a16="http://schemas.microsoft.com/office/drawing/2014/main" xmlns="" val="20002"/>
                    </a:ext>
                  </a:extLst>
                </a:gridCol>
                <a:gridCol w="429288">
                  <a:extLst>
                    <a:ext uri="{9D8B030D-6E8A-4147-A177-3AD203B41FA5}">
                      <a16:colId xmlns:a16="http://schemas.microsoft.com/office/drawing/2014/main" xmlns="" val="20003"/>
                    </a:ext>
                  </a:extLst>
                </a:gridCol>
                <a:gridCol w="417020">
                  <a:extLst>
                    <a:ext uri="{9D8B030D-6E8A-4147-A177-3AD203B41FA5}">
                      <a16:colId xmlns:a16="http://schemas.microsoft.com/office/drawing/2014/main" xmlns="" val="20004"/>
                    </a:ext>
                  </a:extLst>
                </a:gridCol>
                <a:gridCol w="392491">
                  <a:extLst>
                    <a:ext uri="{9D8B030D-6E8A-4147-A177-3AD203B41FA5}">
                      <a16:colId xmlns:a16="http://schemas.microsoft.com/office/drawing/2014/main" xmlns="" val="20005"/>
                    </a:ext>
                  </a:extLst>
                </a:gridCol>
                <a:gridCol w="318898">
                  <a:extLst>
                    <a:ext uri="{9D8B030D-6E8A-4147-A177-3AD203B41FA5}">
                      <a16:colId xmlns:a16="http://schemas.microsoft.com/office/drawing/2014/main" xmlns="" val="20006"/>
                    </a:ext>
                  </a:extLst>
                </a:gridCol>
                <a:gridCol w="429288">
                  <a:extLst>
                    <a:ext uri="{9D8B030D-6E8A-4147-A177-3AD203B41FA5}">
                      <a16:colId xmlns:a16="http://schemas.microsoft.com/office/drawing/2014/main" xmlns="" val="20007"/>
                    </a:ext>
                  </a:extLst>
                </a:gridCol>
                <a:gridCol w="429288">
                  <a:extLst>
                    <a:ext uri="{9D8B030D-6E8A-4147-A177-3AD203B41FA5}">
                      <a16:colId xmlns:a16="http://schemas.microsoft.com/office/drawing/2014/main" xmlns="" val="20008"/>
                    </a:ext>
                  </a:extLst>
                </a:gridCol>
                <a:gridCol w="453817">
                  <a:extLst>
                    <a:ext uri="{9D8B030D-6E8A-4147-A177-3AD203B41FA5}">
                      <a16:colId xmlns:a16="http://schemas.microsoft.com/office/drawing/2014/main" xmlns="" val="20009"/>
                    </a:ext>
                  </a:extLst>
                </a:gridCol>
                <a:gridCol w="429288">
                  <a:extLst>
                    <a:ext uri="{9D8B030D-6E8A-4147-A177-3AD203B41FA5}">
                      <a16:colId xmlns:a16="http://schemas.microsoft.com/office/drawing/2014/main" xmlns="" val="20010"/>
                    </a:ext>
                  </a:extLst>
                </a:gridCol>
                <a:gridCol w="417020">
                  <a:extLst>
                    <a:ext uri="{9D8B030D-6E8A-4147-A177-3AD203B41FA5}">
                      <a16:colId xmlns:a16="http://schemas.microsoft.com/office/drawing/2014/main" xmlns="" val="20011"/>
                    </a:ext>
                  </a:extLst>
                </a:gridCol>
                <a:gridCol w="429288">
                  <a:extLst>
                    <a:ext uri="{9D8B030D-6E8A-4147-A177-3AD203B41FA5}">
                      <a16:colId xmlns:a16="http://schemas.microsoft.com/office/drawing/2014/main" xmlns="" val="20012"/>
                    </a:ext>
                  </a:extLst>
                </a:gridCol>
                <a:gridCol w="417020">
                  <a:extLst>
                    <a:ext uri="{9D8B030D-6E8A-4147-A177-3AD203B41FA5}">
                      <a16:colId xmlns:a16="http://schemas.microsoft.com/office/drawing/2014/main" xmlns="" val="20013"/>
                    </a:ext>
                  </a:extLst>
                </a:gridCol>
                <a:gridCol w="392491">
                  <a:extLst>
                    <a:ext uri="{9D8B030D-6E8A-4147-A177-3AD203B41FA5}">
                      <a16:colId xmlns:a16="http://schemas.microsoft.com/office/drawing/2014/main" xmlns="" val="20014"/>
                    </a:ext>
                  </a:extLst>
                </a:gridCol>
              </a:tblGrid>
              <a:tr h="361372">
                <a:tc>
                  <a:txBody>
                    <a:bodyPr/>
                    <a:lstStyle/>
                    <a:p>
                      <a:pPr algn="l"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endParaRPr lang="en-GB" sz="1400" b="0" i="0" u="none" strike="noStrike">
                        <a:solidFill>
                          <a:srgbClr val="000000"/>
                        </a:solidFill>
                        <a:effectLst/>
                        <a:latin typeface="Arial" panose="020B0604020202020204" pitchFamily="34" charset="0"/>
                      </a:endParaRPr>
                    </a:p>
                  </a:txBody>
                  <a:tcPr marL="9525" marR="9525" marT="9525" marB="0" anchor="b"/>
                </a:tc>
                <a:tc gridSpan="4">
                  <a:txBody>
                    <a:bodyPr/>
                    <a:lstStyle/>
                    <a:p>
                      <a:pPr algn="ctr" fontAlgn="b"/>
                      <a:r>
                        <a:rPr lang="en-GB" sz="1400" u="none" strike="noStrike" dirty="0">
                          <a:effectLst/>
                        </a:rPr>
                        <a:t>Speaker witness</a:t>
                      </a:r>
                      <a:endParaRPr lang="en-GB" sz="1400" b="0" i="0" u="none" strike="noStrike" dirty="0">
                        <a:solidFill>
                          <a:srgbClr val="000000"/>
                        </a:solidFill>
                        <a:effectLst/>
                        <a:latin typeface="Arial" panose="020B0604020202020204" pitchFamily="34" charset="0"/>
                      </a:endParaRPr>
                    </a:p>
                  </a:txBody>
                  <a:tcPr marL="9525" marR="9525" marT="9525" marB="0" anchor="b"/>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b"/>
                      <a:r>
                        <a:rPr lang="en-GB" sz="1400" u="none" strike="noStrike" dirty="0">
                          <a:effectLst/>
                        </a:rPr>
                        <a:t>Perfective</a:t>
                      </a:r>
                      <a:endParaRPr lang="en-GB" sz="1400" b="0" i="0" u="none" strike="noStrike" dirty="0">
                        <a:solidFill>
                          <a:srgbClr val="000000"/>
                        </a:solidFill>
                        <a:effectLst/>
                        <a:latin typeface="Arial" panose="020B0604020202020204" pitchFamily="34" charset="0"/>
                      </a:endParaRPr>
                    </a:p>
                  </a:txBody>
                  <a:tcPr marL="9525" marR="9525" marT="9525" marB="0" anchor="b"/>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b"/>
                      <a:r>
                        <a:rPr lang="en-GB" sz="1400" u="none" strike="noStrike">
                          <a:effectLst/>
                        </a:rPr>
                        <a:t>Mirative</a:t>
                      </a:r>
                      <a:endParaRPr lang="en-GB" sz="1400" b="0" i="0" u="none" strike="noStrike">
                        <a:solidFill>
                          <a:srgbClr val="000000"/>
                        </a:solidFill>
                        <a:effectLst/>
                        <a:latin typeface="Arial" panose="020B0604020202020204" pitchFamily="34" charset="0"/>
                      </a:endParaRPr>
                    </a:p>
                  </a:txBody>
                  <a:tcPr marL="9525" marR="9525" marT="9525" marB="0" anchor="b"/>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10000"/>
                  </a:ext>
                </a:extLst>
              </a:tr>
              <a:tr h="361372">
                <a:tc>
                  <a:txBody>
                    <a:bodyPr/>
                    <a:lstStyle/>
                    <a:p>
                      <a:pPr algn="l"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dirty="0">
                          <a:effectLst/>
                        </a:rPr>
                        <a:t>1</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dirty="0">
                          <a:effectLst/>
                        </a:rPr>
                        <a:t>2</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dirty="0">
                          <a:effectLst/>
                        </a:rPr>
                        <a:t>3</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dirty="0">
                          <a:effectLst/>
                        </a:rPr>
                        <a:t>4</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dirty="0">
                          <a:effectLst/>
                        </a:rPr>
                        <a:t>1</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2</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3</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4</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1</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2</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3</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4</a:t>
                      </a:r>
                      <a:endParaRPr lang="en-GB" sz="14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0001"/>
                  </a:ext>
                </a:extLst>
              </a:tr>
              <a:tr h="361372">
                <a:tc>
                  <a:txBody>
                    <a:bodyPr/>
                    <a:lstStyle/>
                    <a:p>
                      <a:pPr algn="l" fontAlgn="b"/>
                      <a:r>
                        <a:rPr lang="en-GB" sz="1400" u="none" strike="noStrike" dirty="0" err="1">
                          <a:effectLst/>
                        </a:rPr>
                        <a:t>Nuno</a:t>
                      </a:r>
                      <a:r>
                        <a:rPr lang="en-GB" sz="1400" u="none" strike="noStrike" dirty="0">
                          <a:effectLst/>
                        </a:rPr>
                        <a:t> </a:t>
                      </a:r>
                      <a:r>
                        <a:rPr lang="en-GB" sz="1400" u="none" strike="noStrike" dirty="0" err="1">
                          <a:effectLst/>
                        </a:rPr>
                        <a:t>knigam</a:t>
                      </a:r>
                      <a:r>
                        <a:rPr lang="en-GB" sz="1400" u="none" strike="noStrike" dirty="0">
                          <a:effectLst/>
                        </a:rPr>
                        <a:t> </a:t>
                      </a:r>
                      <a:r>
                        <a:rPr lang="en-GB" sz="1400" u="none" strike="noStrike" dirty="0" err="1">
                          <a:effectLst/>
                        </a:rPr>
                        <a:t>vozyšt</a:t>
                      </a:r>
                      <a:r>
                        <a:rPr lang="en-GB" sz="1400" u="none" strike="noStrike" dirty="0">
                          <a:effectLst/>
                        </a:rPr>
                        <a:t>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dirty="0">
                          <a:effectLst/>
                        </a:rPr>
                        <a:t> ‘They wrote the book'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PAST1</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marL="0" algn="r" defTabSz="914400" rtl="0" eaLnBrk="1" fontAlgn="b" latinLnBrk="0" hangingPunct="1"/>
                      <a:r>
                        <a:rPr lang="en-GB" sz="1400" u="none" strike="noStrike" kern="1200">
                          <a:solidFill>
                            <a:schemeClr val="dk1"/>
                          </a:solidFill>
                          <a:effectLst/>
                          <a:latin typeface="+mn-lt"/>
                          <a:ea typeface="+mn-ea"/>
                          <a:cs typeface="+mn-cs"/>
                        </a:rPr>
                        <a:t>x</a:t>
                      </a:r>
                      <a:endParaRPr lang="en-GB" sz="1400" u="none" strike="noStrike" kern="1200" dirty="0">
                        <a:solidFill>
                          <a:schemeClr val="dk1"/>
                        </a:solidFill>
                        <a:effectLst/>
                        <a:latin typeface="+mn-lt"/>
                        <a:ea typeface="+mn-ea"/>
                        <a:cs typeface="+mn-cs"/>
                      </a:endParaRPr>
                    </a:p>
                  </a:txBody>
                  <a:tcPr marL="9525" marR="9525" marT="9525" marB="0" anchor="b">
                    <a:noFill/>
                  </a:tcPr>
                </a:tc>
                <a:tc>
                  <a:txBody>
                    <a:bodyPr/>
                    <a:lstStyle/>
                    <a:p>
                      <a:pPr marL="0" algn="r" defTabSz="914400" rtl="0" eaLnBrk="1" fontAlgn="b" latinLnBrk="0" hangingPunct="1"/>
                      <a:r>
                        <a:rPr lang="en-GB" sz="1400" u="none" strike="noStrike" kern="1200">
                          <a:solidFill>
                            <a:schemeClr val="dk1"/>
                          </a:solidFill>
                          <a:effectLst/>
                          <a:latin typeface="+mn-lt"/>
                          <a:ea typeface="+mn-ea"/>
                          <a:cs typeface="+mn-cs"/>
                        </a:rPr>
                        <a:t>x</a:t>
                      </a:r>
                      <a:endParaRPr lang="en-GB" sz="1400" u="none" strike="noStrike" kern="1200" dirty="0">
                        <a:solidFill>
                          <a:schemeClr val="dk1"/>
                        </a:solidFill>
                        <a:effectLst/>
                        <a:latin typeface="+mn-lt"/>
                        <a:ea typeface="+mn-ea"/>
                        <a:cs typeface="+mn-cs"/>
                      </a:endParaRPr>
                    </a:p>
                  </a:txBody>
                  <a:tcPr marL="9525" marR="9525" marT="9525" marB="0" anchor="b">
                    <a:noFill/>
                  </a:tcPr>
                </a:tc>
                <a:tc>
                  <a:txBody>
                    <a:bodyPr/>
                    <a:lstStyle/>
                    <a:p>
                      <a:pPr marL="0" algn="r" defTabSz="914400" rtl="0" eaLnBrk="1" fontAlgn="b" latinLnBrk="0" hangingPunct="1"/>
                      <a:r>
                        <a:rPr lang="en-GB" sz="1400" u="none" strike="noStrike" kern="1200" dirty="0">
                          <a:solidFill>
                            <a:schemeClr val="dk1"/>
                          </a:solidFill>
                          <a:effectLst/>
                          <a:latin typeface="+mn-lt"/>
                          <a:ea typeface="+mn-ea"/>
                          <a:cs typeface="+mn-cs"/>
                        </a:rPr>
                        <a:t>x</a:t>
                      </a:r>
                    </a:p>
                  </a:txBody>
                  <a:tcPr marL="9525" marR="9525" marT="9525" marB="0" anchor="b">
                    <a:noFill/>
                  </a:tcPr>
                </a:tc>
                <a:tc>
                  <a:txBody>
                    <a:bodyPr/>
                    <a:lstStyle/>
                    <a:p>
                      <a:pPr marL="0" algn="r" defTabSz="914400" rtl="0" eaLnBrk="1" fontAlgn="b" latinLnBrk="0" hangingPunct="1"/>
                      <a:r>
                        <a:rPr lang="en-GB" sz="1400" u="none" strike="noStrike" kern="1200" dirty="0">
                          <a:solidFill>
                            <a:schemeClr val="dk1"/>
                          </a:solidFill>
                          <a:effectLst/>
                          <a:latin typeface="+mn-lt"/>
                          <a:ea typeface="+mn-ea"/>
                          <a:cs typeface="+mn-cs"/>
                        </a:rPr>
                        <a:t>x</a:t>
                      </a:r>
                    </a:p>
                  </a:txBody>
                  <a:tcPr marL="9525" marR="9525" marT="9525" marB="0" anchor="b">
                    <a:noFill/>
                  </a:tcPr>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dirty="0">
                          <a:effectLst/>
                        </a:rPr>
                        <a:t>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0002"/>
                  </a:ext>
                </a:extLst>
              </a:tr>
              <a:tr h="361372">
                <a:tc>
                  <a:txBody>
                    <a:bodyPr/>
                    <a:lstStyle/>
                    <a:p>
                      <a:pPr algn="l" fontAlgn="b"/>
                      <a:r>
                        <a:rPr lang="en-GB" sz="1400" u="none" strike="noStrike" dirty="0" err="1">
                          <a:effectLst/>
                        </a:rPr>
                        <a:t>Nuno</a:t>
                      </a:r>
                      <a:r>
                        <a:rPr lang="en-GB" sz="1400" u="none" strike="noStrike" dirty="0">
                          <a:effectLst/>
                        </a:rPr>
                        <a:t> </a:t>
                      </a:r>
                      <a:r>
                        <a:rPr lang="en-GB" sz="1400" u="none" strike="noStrike" dirty="0" err="1">
                          <a:effectLst/>
                        </a:rPr>
                        <a:t>knigam</a:t>
                      </a:r>
                      <a:r>
                        <a:rPr lang="en-GB" sz="1400" u="none" strike="noStrike" dirty="0">
                          <a:effectLst/>
                        </a:rPr>
                        <a:t> </a:t>
                      </a:r>
                      <a:r>
                        <a:rPr lang="en-GB" sz="1400" u="none" strike="noStrike" dirty="0" err="1">
                          <a:effectLst/>
                        </a:rPr>
                        <a:t>vozenyt</a:t>
                      </a:r>
                      <a:r>
                        <a:rPr lang="en-GB" sz="1400" u="none" strike="noStrike" dirty="0">
                          <a:effectLst/>
                        </a:rPr>
                        <a:t>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dirty="0">
                          <a:effectLst/>
                        </a:rPr>
                        <a:t>‘They wrote the book'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PAST2</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dirty="0">
                          <a:effectLst/>
                        </a:rPr>
                        <a:t>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dirty="0">
                          <a:effectLst/>
                        </a:rPr>
                        <a:t>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0003"/>
                  </a:ext>
                </a:extLst>
              </a:tr>
              <a:tr h="361372">
                <a:tc>
                  <a:txBody>
                    <a:bodyPr/>
                    <a:lstStyle/>
                    <a:p>
                      <a:pPr algn="l" fontAlgn="b"/>
                      <a:r>
                        <a:rPr lang="en-GB" sz="1400" u="none" strike="noStrike" dirty="0" err="1">
                          <a:effectLst/>
                        </a:rPr>
                        <a:t>Nuno</a:t>
                      </a:r>
                      <a:r>
                        <a:rPr lang="en-GB" sz="1400" u="none" strike="noStrike" dirty="0">
                          <a:effectLst/>
                        </a:rPr>
                        <a:t> </a:t>
                      </a:r>
                      <a:r>
                        <a:rPr lang="en-GB" sz="1400" u="none" strike="noStrike" dirty="0" err="1">
                          <a:effectLst/>
                        </a:rPr>
                        <a:t>knigam</a:t>
                      </a:r>
                      <a:r>
                        <a:rPr lang="en-GB" sz="1400" u="none" strike="noStrike" dirty="0">
                          <a:effectLst/>
                        </a:rPr>
                        <a:t> </a:t>
                      </a:r>
                      <a:r>
                        <a:rPr lang="en-GB" sz="1400" u="none" strike="noStrike" dirty="0" err="1">
                          <a:effectLst/>
                        </a:rPr>
                        <a:t>vozenyt</a:t>
                      </a:r>
                      <a:r>
                        <a:rPr lang="en-GB" sz="1400" u="none" strike="noStrike" dirty="0">
                          <a:effectLst/>
                        </a:rPr>
                        <a:t> </a:t>
                      </a:r>
                      <a:r>
                        <a:rPr lang="en-GB" sz="1400" u="none" strike="noStrike" dirty="0" err="1">
                          <a:effectLst/>
                        </a:rPr>
                        <a:t>yl</a:t>
                      </a:r>
                      <a:r>
                        <a:rPr lang="en-GB" sz="1400" u="none" strike="noStrike" baseline="30000" dirty="0" err="1">
                          <a:effectLst/>
                        </a:rPr>
                        <a:t>j</a:t>
                      </a:r>
                      <a:r>
                        <a:rPr lang="en-GB" sz="1400" u="none" strike="noStrike" dirty="0" err="1">
                          <a:effectLst/>
                        </a:rPr>
                        <a:t>e</a:t>
                      </a:r>
                      <a:r>
                        <a:rPr lang="en-GB" sz="1400" u="none" strike="noStrike" dirty="0">
                          <a:effectLst/>
                        </a:rPr>
                        <a:t>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dirty="0">
                          <a:effectLst/>
                        </a:rPr>
                        <a:t>‘They have written the book'</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PERF1</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0004"/>
                  </a:ext>
                </a:extLst>
              </a:tr>
              <a:tr h="361372">
                <a:tc>
                  <a:txBody>
                    <a:bodyPr/>
                    <a:lstStyle/>
                    <a:p>
                      <a:pPr algn="l" fontAlgn="b"/>
                      <a:r>
                        <a:rPr lang="en-GB" sz="1400" u="none" strike="noStrike" dirty="0" err="1">
                          <a:effectLst/>
                        </a:rPr>
                        <a:t>Nuno</a:t>
                      </a:r>
                      <a:r>
                        <a:rPr lang="en-GB" sz="1400" u="none" strike="noStrike" dirty="0">
                          <a:effectLst/>
                        </a:rPr>
                        <a:t> </a:t>
                      </a:r>
                      <a:r>
                        <a:rPr lang="en-GB" sz="1400" u="none" strike="noStrike" dirty="0" err="1">
                          <a:effectLst/>
                        </a:rPr>
                        <a:t>knigam</a:t>
                      </a:r>
                      <a:r>
                        <a:rPr lang="en-GB" sz="1400" u="none" strike="noStrike" dirty="0">
                          <a:effectLst/>
                        </a:rPr>
                        <a:t> </a:t>
                      </a:r>
                      <a:r>
                        <a:rPr lang="en-GB" sz="1400" u="none" strike="noStrike" dirty="0" err="1">
                          <a:effectLst/>
                        </a:rPr>
                        <a:t>vozenyt</a:t>
                      </a:r>
                      <a:r>
                        <a:rPr lang="en-GB" sz="1400" u="none" strike="noStrike" dirty="0">
                          <a:effectLst/>
                        </a:rPr>
                        <a:t> </a:t>
                      </a:r>
                      <a:r>
                        <a:rPr lang="en-GB" sz="1400" u="none" strike="noStrike" dirty="0" err="1">
                          <a:effectLst/>
                        </a:rPr>
                        <a:t>ulmaš</a:t>
                      </a:r>
                      <a:r>
                        <a:rPr lang="en-GB" sz="1400" u="none" strike="noStrike" dirty="0">
                          <a:effectLst/>
                        </a:rPr>
                        <a:t>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dirty="0">
                          <a:effectLst/>
                        </a:rPr>
                        <a:t>‘They have written the book’</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PERF2</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extLst>
                  <a:ext uri="{0D108BD9-81ED-4DB2-BD59-A6C34878D82A}">
                    <a16:rowId xmlns:a16="http://schemas.microsoft.com/office/drawing/2014/main" xmlns="" val="10005"/>
                  </a:ext>
                </a:extLst>
              </a:tr>
              <a:tr h="361372">
                <a:tc>
                  <a:txBody>
                    <a:bodyPr/>
                    <a:lstStyle/>
                    <a:p>
                      <a:pPr algn="l" fontAlgn="b"/>
                      <a:r>
                        <a:rPr lang="en-GB" sz="1400" u="none" strike="noStrike" dirty="0" err="1">
                          <a:effectLst/>
                        </a:rPr>
                        <a:t>Nuno</a:t>
                      </a:r>
                      <a:r>
                        <a:rPr lang="en-GB" sz="1400" u="none" strike="noStrike" dirty="0">
                          <a:effectLst/>
                        </a:rPr>
                        <a:t> </a:t>
                      </a:r>
                      <a:r>
                        <a:rPr lang="en-GB" sz="1400" u="none" strike="noStrike" dirty="0" err="1">
                          <a:effectLst/>
                        </a:rPr>
                        <a:t>knigam</a:t>
                      </a:r>
                      <a:r>
                        <a:rPr lang="en-GB" sz="1400" u="none" strike="noStrike" dirty="0">
                          <a:effectLst/>
                        </a:rPr>
                        <a:t> </a:t>
                      </a:r>
                      <a:r>
                        <a:rPr lang="en-GB" sz="1400" u="none" strike="noStrike" dirty="0" err="1">
                          <a:effectLst/>
                        </a:rPr>
                        <a:t>vozenyt</a:t>
                      </a:r>
                      <a:r>
                        <a:rPr lang="en-GB" sz="1400" u="none" strike="noStrike" dirty="0">
                          <a:effectLst/>
                        </a:rPr>
                        <a:t> </a:t>
                      </a:r>
                      <a:r>
                        <a:rPr lang="en-GB" sz="1400" u="none" strike="noStrike" dirty="0" err="1">
                          <a:effectLst/>
                        </a:rPr>
                        <a:t>yl</a:t>
                      </a:r>
                      <a:r>
                        <a:rPr lang="en-GB" sz="1400" u="none" strike="noStrike" baseline="30000" dirty="0" err="1">
                          <a:effectLst/>
                        </a:rPr>
                        <a:t>j</a:t>
                      </a:r>
                      <a:r>
                        <a:rPr lang="en-GB" sz="1400" u="none" strike="noStrike" dirty="0" err="1">
                          <a:effectLst/>
                        </a:rPr>
                        <a:t>e</a:t>
                      </a:r>
                      <a:r>
                        <a:rPr lang="en-GB" sz="1400" u="none" strike="noStrike" dirty="0">
                          <a:effectLst/>
                        </a:rPr>
                        <a:t>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dirty="0">
                          <a:effectLst/>
                        </a:rPr>
                        <a:t>‘They were writing the book'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IMP1</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10006"/>
                  </a:ext>
                </a:extLst>
              </a:tr>
              <a:tr h="361372">
                <a:tc>
                  <a:txBody>
                    <a:bodyPr/>
                    <a:lstStyle/>
                    <a:p>
                      <a:pPr algn="l" fontAlgn="b"/>
                      <a:r>
                        <a:rPr lang="en-GB" sz="1400" u="none" strike="noStrike" dirty="0" err="1">
                          <a:effectLst/>
                        </a:rPr>
                        <a:t>Nuno</a:t>
                      </a:r>
                      <a:r>
                        <a:rPr lang="en-GB" sz="1400" u="none" strike="noStrike" dirty="0">
                          <a:effectLst/>
                        </a:rPr>
                        <a:t> </a:t>
                      </a:r>
                      <a:r>
                        <a:rPr lang="en-GB" sz="1400" u="none" strike="noStrike" dirty="0" err="1">
                          <a:effectLst/>
                        </a:rPr>
                        <a:t>knigam</a:t>
                      </a:r>
                      <a:r>
                        <a:rPr lang="en-GB" sz="1400" u="none" strike="noStrike" dirty="0">
                          <a:effectLst/>
                        </a:rPr>
                        <a:t> </a:t>
                      </a:r>
                      <a:r>
                        <a:rPr lang="en-GB" sz="1400" u="none" strike="noStrike" dirty="0" err="1">
                          <a:effectLst/>
                        </a:rPr>
                        <a:t>vozenyt</a:t>
                      </a:r>
                      <a:r>
                        <a:rPr lang="en-GB" sz="1400" u="none" strike="noStrike" dirty="0">
                          <a:effectLst/>
                        </a:rPr>
                        <a:t> (</a:t>
                      </a:r>
                      <a:r>
                        <a:rPr lang="en-GB" sz="1400" u="none" strike="noStrike" dirty="0" err="1">
                          <a:effectLst/>
                        </a:rPr>
                        <a:t>vozat</a:t>
                      </a:r>
                      <a:r>
                        <a:rPr lang="en-GB" sz="1400" u="none" strike="noStrike" dirty="0">
                          <a:effectLst/>
                        </a:rPr>
                        <a:t>) </a:t>
                      </a:r>
                      <a:r>
                        <a:rPr lang="en-GB" sz="1400" u="none" strike="noStrike" dirty="0" err="1">
                          <a:effectLst/>
                        </a:rPr>
                        <a:t>ulmaš</a:t>
                      </a:r>
                      <a:r>
                        <a:rPr lang="en-GB" sz="1400" u="none" strike="noStrike" dirty="0">
                          <a:effectLst/>
                        </a:rPr>
                        <a:t>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dirty="0">
                          <a:effectLst/>
                        </a:rPr>
                        <a:t>‘They were writing the book'</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IMP2</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extLst>
                  <a:ext uri="{0D108BD9-81ED-4DB2-BD59-A6C34878D82A}">
                    <a16:rowId xmlns:a16="http://schemas.microsoft.com/office/drawing/2014/main" xmlns="" val="10007"/>
                  </a:ext>
                </a:extLst>
              </a:tr>
            </a:tbl>
          </a:graphicData>
        </a:graphic>
      </p:graphicFrame>
      <p:sp>
        <p:nvSpPr>
          <p:cNvPr id="4" name="Slide Number Placeholder 3"/>
          <p:cNvSpPr>
            <a:spLocks noGrp="1"/>
          </p:cNvSpPr>
          <p:nvPr>
            <p:ph type="sldNum" sz="quarter" idx="12"/>
          </p:nvPr>
        </p:nvSpPr>
        <p:spPr/>
        <p:txBody>
          <a:bodyPr/>
          <a:lstStyle/>
          <a:p>
            <a:fld id="{69F01D0A-9880-44CD-8681-28CA83B32B19}" type="slidenum">
              <a:rPr lang="en-GB" smtClean="0"/>
              <a:t>27</a:t>
            </a:fld>
            <a:endParaRPr lang="en-GB"/>
          </a:p>
        </p:txBody>
      </p:sp>
    </p:spTree>
    <p:extLst>
      <p:ext uri="{BB962C8B-B14F-4D97-AF65-F5344CB8AC3E}">
        <p14:creationId xmlns:p14="http://schemas.microsoft.com/office/powerpoint/2010/main" val="11192066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416889525"/>
              </p:ext>
            </p:extLst>
          </p:nvPr>
        </p:nvGraphicFramePr>
        <p:xfrm>
          <a:off x="1141022" y="1018902"/>
          <a:ext cx="10071461" cy="4754880"/>
        </p:xfrm>
        <a:graphic>
          <a:graphicData uri="http://schemas.openxmlformats.org/drawingml/2006/table">
            <a:tbl>
              <a:tblPr>
                <a:tableStyleId>{5C22544A-7EE6-4342-B048-85BDC9FD1C3A}</a:tableStyleId>
              </a:tblPr>
              <a:tblGrid>
                <a:gridCol w="3412661">
                  <a:extLst>
                    <a:ext uri="{9D8B030D-6E8A-4147-A177-3AD203B41FA5}">
                      <a16:colId xmlns:a16="http://schemas.microsoft.com/office/drawing/2014/main" xmlns="" val="1202244746"/>
                    </a:ext>
                  </a:extLst>
                </a:gridCol>
                <a:gridCol w="3133857">
                  <a:extLst>
                    <a:ext uri="{9D8B030D-6E8A-4147-A177-3AD203B41FA5}">
                      <a16:colId xmlns:a16="http://schemas.microsoft.com/office/drawing/2014/main" xmlns="" val="98037186"/>
                    </a:ext>
                  </a:extLst>
                </a:gridCol>
                <a:gridCol w="1420269">
                  <a:extLst>
                    <a:ext uri="{9D8B030D-6E8A-4147-A177-3AD203B41FA5}">
                      <a16:colId xmlns:a16="http://schemas.microsoft.com/office/drawing/2014/main" xmlns="" val="3287995410"/>
                    </a:ext>
                  </a:extLst>
                </a:gridCol>
                <a:gridCol w="535173">
                  <a:extLst>
                    <a:ext uri="{9D8B030D-6E8A-4147-A177-3AD203B41FA5}">
                      <a16:colId xmlns:a16="http://schemas.microsoft.com/office/drawing/2014/main" xmlns="" val="1875739324"/>
                    </a:ext>
                  </a:extLst>
                </a:gridCol>
                <a:gridCol w="540320">
                  <a:extLst>
                    <a:ext uri="{9D8B030D-6E8A-4147-A177-3AD203B41FA5}">
                      <a16:colId xmlns:a16="http://schemas.microsoft.com/office/drawing/2014/main" xmlns="" val="3697786230"/>
                    </a:ext>
                  </a:extLst>
                </a:gridCol>
                <a:gridCol w="535173">
                  <a:extLst>
                    <a:ext uri="{9D8B030D-6E8A-4147-A177-3AD203B41FA5}">
                      <a16:colId xmlns:a16="http://schemas.microsoft.com/office/drawing/2014/main" xmlns="" val="4038342201"/>
                    </a:ext>
                  </a:extLst>
                </a:gridCol>
                <a:gridCol w="494008">
                  <a:extLst>
                    <a:ext uri="{9D8B030D-6E8A-4147-A177-3AD203B41FA5}">
                      <a16:colId xmlns:a16="http://schemas.microsoft.com/office/drawing/2014/main" xmlns="" val="17639930"/>
                    </a:ext>
                  </a:extLst>
                </a:gridCol>
              </a:tblGrid>
              <a:tr h="365760">
                <a:tc>
                  <a:txBody>
                    <a:bodyPr/>
                    <a:lstStyle/>
                    <a:p>
                      <a:pPr algn="l" fontAlgn="b"/>
                      <a:r>
                        <a:rPr lang="en-GB" sz="1400" u="none" strike="noStrike" dirty="0">
                          <a:effectLst/>
                        </a:rPr>
                        <a:t>Nuno </a:t>
                      </a:r>
                      <a:r>
                        <a:rPr lang="en-GB" sz="1400" u="none" strike="noStrike" dirty="0" err="1">
                          <a:effectLst/>
                        </a:rPr>
                        <a:t>knigam</a:t>
                      </a:r>
                      <a:r>
                        <a:rPr lang="en-GB" sz="1400" u="none" strike="noStrike" dirty="0">
                          <a:effectLst/>
                        </a:rPr>
                        <a:t> </a:t>
                      </a:r>
                      <a:r>
                        <a:rPr lang="en-GB" sz="1400" u="none" strike="noStrike" dirty="0" err="1">
                          <a:effectLst/>
                        </a:rPr>
                        <a:t>yšt</a:t>
                      </a:r>
                      <a:r>
                        <a:rPr lang="en-GB" sz="1400" u="none" strike="noStrike" dirty="0">
                          <a:effectLst/>
                        </a:rPr>
                        <a:t> </a:t>
                      </a:r>
                      <a:r>
                        <a:rPr lang="en-GB" sz="1400" u="none" strike="noStrike" dirty="0" err="1">
                          <a:effectLst/>
                        </a:rPr>
                        <a:t>vozo</a:t>
                      </a:r>
                      <a:r>
                        <a:rPr lang="en-GB" sz="1400" u="none" strike="noStrike" dirty="0">
                          <a:effectLst/>
                        </a:rPr>
                        <a:t>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'(they) did not write the book'</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NEG PAST1</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dirty="0">
                          <a:effectLst/>
                        </a:rPr>
                        <a:t>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948885054"/>
                  </a:ext>
                </a:extLst>
              </a:tr>
              <a:tr h="365760">
                <a:tc>
                  <a:txBody>
                    <a:bodyPr/>
                    <a:lstStyle/>
                    <a:p>
                      <a:pPr algn="l" fontAlgn="b"/>
                      <a:r>
                        <a:rPr lang="en-GB" sz="1400" u="none" strike="noStrike">
                          <a:effectLst/>
                        </a:rPr>
                        <a:t> nuno knigam vozen ogytyl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'(they) did not write the book'</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NEG PAST2</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3467745387"/>
                  </a:ext>
                </a:extLst>
              </a:tr>
              <a:tr h="365760">
                <a:tc>
                  <a:txBody>
                    <a:bodyPr/>
                    <a:lstStyle/>
                    <a:p>
                      <a:pPr algn="l" fontAlgn="b"/>
                      <a:r>
                        <a:rPr lang="en-GB" sz="1400" u="none" strike="noStrike">
                          <a:effectLst/>
                        </a:rPr>
                        <a:t> nuno knigam vozen ogytyl yle</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 '(they) did not write the book'</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NEG PERF1</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2144716375"/>
                  </a:ext>
                </a:extLst>
              </a:tr>
              <a:tr h="365760">
                <a:tc>
                  <a:txBody>
                    <a:bodyPr/>
                    <a:lstStyle/>
                    <a:p>
                      <a:pPr marL="0" algn="l" defTabSz="914400" rtl="0" eaLnBrk="1" fontAlgn="b" latinLnBrk="0" hangingPunct="1"/>
                      <a:r>
                        <a:rPr lang="en-GB" sz="1400" u="none" strike="noStrike" kern="1200" dirty="0">
                          <a:solidFill>
                            <a:schemeClr val="dk1"/>
                          </a:solidFill>
                          <a:effectLst/>
                          <a:latin typeface="+mn-lt"/>
                          <a:ea typeface="+mn-ea"/>
                          <a:cs typeface="+mn-cs"/>
                        </a:rPr>
                        <a:t> Nuno </a:t>
                      </a:r>
                      <a:r>
                        <a:rPr lang="en-GB" sz="1400" u="none" strike="noStrike" kern="1200" dirty="0" err="1">
                          <a:solidFill>
                            <a:schemeClr val="dk1"/>
                          </a:solidFill>
                          <a:effectLst/>
                          <a:latin typeface="+mn-lt"/>
                          <a:ea typeface="+mn-ea"/>
                          <a:cs typeface="+mn-cs"/>
                        </a:rPr>
                        <a:t>knigam</a:t>
                      </a:r>
                      <a:r>
                        <a:rPr lang="en-GB" sz="1400" u="none" strike="noStrike" kern="1200" dirty="0">
                          <a:solidFill>
                            <a:schemeClr val="dk1"/>
                          </a:solidFill>
                          <a:effectLst/>
                          <a:latin typeface="+mn-lt"/>
                          <a:ea typeface="+mn-ea"/>
                          <a:cs typeface="+mn-cs"/>
                        </a:rPr>
                        <a:t> </a:t>
                      </a:r>
                      <a:r>
                        <a:rPr lang="en-GB" sz="1400" u="none" strike="noStrike" kern="1200" dirty="0" err="1">
                          <a:solidFill>
                            <a:schemeClr val="dk1"/>
                          </a:solidFill>
                          <a:effectLst/>
                          <a:latin typeface="+mn-lt"/>
                          <a:ea typeface="+mn-ea"/>
                          <a:cs typeface="+mn-cs"/>
                        </a:rPr>
                        <a:t>vozen</a:t>
                      </a:r>
                      <a:r>
                        <a:rPr lang="en-GB" sz="1400" u="none" strike="noStrike" kern="1200" dirty="0">
                          <a:solidFill>
                            <a:schemeClr val="dk1"/>
                          </a:solidFill>
                          <a:effectLst/>
                          <a:latin typeface="+mn-lt"/>
                          <a:ea typeface="+mn-ea"/>
                          <a:cs typeface="+mn-cs"/>
                        </a:rPr>
                        <a:t> </a:t>
                      </a:r>
                      <a:r>
                        <a:rPr lang="en-GB" sz="1400" u="none" strike="noStrike" kern="1200" dirty="0" err="1">
                          <a:solidFill>
                            <a:schemeClr val="dk1"/>
                          </a:solidFill>
                          <a:effectLst/>
                          <a:latin typeface="+mn-lt"/>
                          <a:ea typeface="+mn-ea"/>
                          <a:cs typeface="+mn-cs"/>
                        </a:rPr>
                        <a:t>ogytyl</a:t>
                      </a:r>
                      <a:r>
                        <a:rPr lang="en-GB" sz="1400" u="none" strike="noStrike" kern="1200" dirty="0">
                          <a:solidFill>
                            <a:schemeClr val="dk1"/>
                          </a:solidFill>
                          <a:effectLst/>
                          <a:latin typeface="+mn-lt"/>
                          <a:ea typeface="+mn-ea"/>
                          <a:cs typeface="+mn-cs"/>
                        </a:rPr>
                        <a:t> </a:t>
                      </a:r>
                      <a:r>
                        <a:rPr lang="en-GB" sz="1400" u="none" strike="noStrike" kern="1200" dirty="0" err="1">
                          <a:solidFill>
                            <a:schemeClr val="dk1"/>
                          </a:solidFill>
                          <a:effectLst/>
                          <a:latin typeface="+mn-lt"/>
                          <a:ea typeface="+mn-ea"/>
                          <a:cs typeface="+mn-cs"/>
                        </a:rPr>
                        <a:t>ulmaš</a:t>
                      </a:r>
                      <a:endParaRPr lang="en-GB" sz="1400" u="none" strike="noStrike" kern="1200" dirty="0">
                        <a:solidFill>
                          <a:schemeClr val="dk1"/>
                        </a:solidFill>
                        <a:effectLst/>
                        <a:latin typeface="+mn-lt"/>
                        <a:ea typeface="+mn-ea"/>
                        <a:cs typeface="+mn-cs"/>
                      </a:endParaRPr>
                    </a:p>
                  </a:txBody>
                  <a:tcPr marL="9525" marR="9525" marT="9525" marB="0" anchor="b">
                    <a:solidFill>
                      <a:srgbClr val="FFFF00"/>
                    </a:solidFill>
                  </a:tcPr>
                </a:tc>
                <a:tc>
                  <a:txBody>
                    <a:bodyPr/>
                    <a:lstStyle/>
                    <a:p>
                      <a:pPr marL="0" algn="l" defTabSz="914400" rtl="0" eaLnBrk="1" fontAlgn="b" latinLnBrk="0" hangingPunct="1"/>
                      <a:r>
                        <a:rPr lang="en-GB" sz="1400" u="none" strike="noStrike" kern="1200" dirty="0">
                          <a:solidFill>
                            <a:schemeClr val="dk1"/>
                          </a:solidFill>
                          <a:effectLst/>
                          <a:latin typeface="+mn-lt"/>
                          <a:ea typeface="+mn-ea"/>
                          <a:cs typeface="+mn-cs"/>
                        </a:rPr>
                        <a:t>(they) did not write the book'</a:t>
                      </a:r>
                    </a:p>
                  </a:txBody>
                  <a:tcPr marL="9525" marR="9525" marT="9525" marB="0" anchor="b">
                    <a:solidFill>
                      <a:srgbClr val="FFFF00"/>
                    </a:solidFill>
                  </a:tcPr>
                </a:tc>
                <a:tc>
                  <a:txBody>
                    <a:bodyPr/>
                    <a:lstStyle/>
                    <a:p>
                      <a:pPr marL="0" algn="l" defTabSz="914400" rtl="0" eaLnBrk="1" fontAlgn="b" latinLnBrk="0" hangingPunct="1"/>
                      <a:r>
                        <a:rPr lang="en-GB" sz="1400" u="none" strike="noStrike" kern="1200" dirty="0">
                          <a:solidFill>
                            <a:schemeClr val="dk1"/>
                          </a:solidFill>
                          <a:effectLst/>
                          <a:latin typeface="+mn-lt"/>
                          <a:ea typeface="+mn-ea"/>
                          <a:cs typeface="+mn-cs"/>
                        </a:rPr>
                        <a:t>NEG PERF2</a:t>
                      </a:r>
                    </a:p>
                  </a:txBody>
                  <a:tcPr marL="9525" marR="9525" marT="9525" marB="0" anchor="b">
                    <a:solidFill>
                      <a:srgbClr val="FFFF00"/>
                    </a:solidFill>
                  </a:tcPr>
                </a:tc>
                <a:tc>
                  <a:txBody>
                    <a:bodyPr/>
                    <a:lstStyle/>
                    <a:p>
                      <a:pPr marL="0" algn="l" defTabSz="914400" rtl="0" eaLnBrk="1" fontAlgn="b" latinLnBrk="0" hangingPunct="1"/>
                      <a:r>
                        <a:rPr lang="en-GB" sz="1400" u="none" strike="noStrike" kern="1200" dirty="0">
                          <a:solidFill>
                            <a:schemeClr val="dk1"/>
                          </a:solidFill>
                          <a:effectLst/>
                          <a:latin typeface="+mn-lt"/>
                          <a:ea typeface="+mn-ea"/>
                          <a:cs typeface="+mn-cs"/>
                        </a:rPr>
                        <a:t>x</a:t>
                      </a:r>
                    </a:p>
                  </a:txBody>
                  <a:tcPr marL="9525" marR="9525" marT="9525" marB="0" anchor="b">
                    <a:solidFill>
                      <a:srgbClr val="FFFF00"/>
                    </a:solidFill>
                  </a:tcPr>
                </a:tc>
                <a:tc>
                  <a:txBody>
                    <a:bodyPr/>
                    <a:lstStyle/>
                    <a:p>
                      <a:pPr marL="0" algn="l" defTabSz="914400" rtl="0" eaLnBrk="1" fontAlgn="b" latinLnBrk="0" hangingPunct="1"/>
                      <a:r>
                        <a:rPr lang="en-GB" sz="1400" u="none" strike="noStrike" kern="1200" dirty="0">
                          <a:solidFill>
                            <a:schemeClr val="dk1"/>
                          </a:solidFill>
                          <a:effectLst/>
                          <a:latin typeface="+mn-lt"/>
                          <a:ea typeface="+mn-ea"/>
                          <a:cs typeface="+mn-cs"/>
                        </a:rPr>
                        <a:t>x</a:t>
                      </a:r>
                    </a:p>
                  </a:txBody>
                  <a:tcPr marL="9525" marR="9525" marT="9525" marB="0" anchor="b">
                    <a:solidFill>
                      <a:srgbClr val="FFFF00"/>
                    </a:solidFill>
                  </a:tcPr>
                </a:tc>
                <a:tc>
                  <a:txBody>
                    <a:bodyPr/>
                    <a:lstStyle/>
                    <a:p>
                      <a:pPr marL="0" algn="l" defTabSz="914400" rtl="0" eaLnBrk="1" fontAlgn="b" latinLnBrk="0" hangingPunct="1"/>
                      <a:r>
                        <a:rPr lang="en-GB" sz="1400" u="none" strike="noStrike" kern="1200" dirty="0">
                          <a:solidFill>
                            <a:schemeClr val="dk1"/>
                          </a:solidFill>
                          <a:effectLst/>
                          <a:latin typeface="+mn-lt"/>
                          <a:ea typeface="+mn-ea"/>
                          <a:cs typeface="+mn-cs"/>
                        </a:rPr>
                        <a:t>x</a:t>
                      </a:r>
                    </a:p>
                  </a:txBody>
                  <a:tcPr marL="9525" marR="9525" marT="9525" marB="0" anchor="b">
                    <a:solidFill>
                      <a:srgbClr val="FFFF00"/>
                    </a:solidFill>
                  </a:tcPr>
                </a:tc>
                <a:tc>
                  <a:txBody>
                    <a:bodyPr/>
                    <a:lstStyle/>
                    <a:p>
                      <a:pPr marL="0" algn="l" defTabSz="914400" rtl="0" eaLnBrk="1" fontAlgn="b" latinLnBrk="0" hangingPunct="1"/>
                      <a:r>
                        <a:rPr lang="en-GB" sz="1400" u="none" strike="noStrike" kern="1200" dirty="0">
                          <a:solidFill>
                            <a:schemeClr val="dk1"/>
                          </a:solidFill>
                          <a:effectLst/>
                          <a:latin typeface="+mn-lt"/>
                          <a:ea typeface="+mn-ea"/>
                          <a:cs typeface="+mn-cs"/>
                        </a:rPr>
                        <a:t>x</a:t>
                      </a:r>
                    </a:p>
                  </a:txBody>
                  <a:tcPr marL="9525" marR="9525" marT="9525" marB="0" anchor="b">
                    <a:solidFill>
                      <a:srgbClr val="FFFF00"/>
                    </a:solidFill>
                  </a:tcPr>
                </a:tc>
                <a:extLst>
                  <a:ext uri="{0D108BD9-81ED-4DB2-BD59-A6C34878D82A}">
                    <a16:rowId xmlns:a16="http://schemas.microsoft.com/office/drawing/2014/main" xmlns="" val="2454777924"/>
                  </a:ext>
                </a:extLst>
              </a:tr>
              <a:tr h="365760">
                <a:tc>
                  <a:txBody>
                    <a:bodyPr/>
                    <a:lstStyle/>
                    <a:p>
                      <a:pPr algn="l" fontAlgn="b"/>
                      <a:r>
                        <a:rPr lang="en-GB" sz="1400" u="none" strike="noStrike">
                          <a:effectLst/>
                        </a:rPr>
                        <a:t> Nuno knigam vozen ogytyl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(they) were not writing the book'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NEG IMP1</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3096040103"/>
                  </a:ext>
                </a:extLst>
              </a:tr>
              <a:tr h="365760">
                <a:tc>
                  <a:txBody>
                    <a:bodyPr/>
                    <a:lstStyle/>
                    <a:p>
                      <a:pPr algn="l" fontAlgn="b"/>
                      <a:r>
                        <a:rPr lang="en-GB" sz="1400" u="none" strike="noStrike">
                          <a:effectLst/>
                        </a:rPr>
                        <a:t>Nuno knigam vozen ogytyl ulmaš</a:t>
                      </a:r>
                      <a:endParaRPr lang="en-GB" sz="1400" b="0" i="0" u="none" strike="noStrike">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l" fontAlgn="b"/>
                      <a:r>
                        <a:rPr lang="en-GB" sz="1400" u="none" strike="noStrike">
                          <a:effectLst/>
                        </a:rPr>
                        <a:t>(they) were not writing the book' </a:t>
                      </a:r>
                      <a:endParaRPr lang="en-GB" sz="1400" b="0" i="0" u="none" strike="noStrike">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l" fontAlgn="b"/>
                      <a:r>
                        <a:rPr lang="en-GB" sz="1400" u="none" strike="noStrike">
                          <a:effectLst/>
                        </a:rPr>
                        <a:t>NEG IMP2</a:t>
                      </a:r>
                      <a:endParaRPr lang="en-GB" sz="1400" b="0" i="0" u="none" strike="noStrike">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extLst>
                  <a:ext uri="{0D108BD9-81ED-4DB2-BD59-A6C34878D82A}">
                    <a16:rowId xmlns:a16="http://schemas.microsoft.com/office/drawing/2014/main" xmlns="" val="1638918755"/>
                  </a:ext>
                </a:extLst>
              </a:tr>
              <a:tr h="365760">
                <a:tc>
                  <a:txBody>
                    <a:bodyPr/>
                    <a:lstStyle/>
                    <a:p>
                      <a:pPr algn="l"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809293619"/>
                  </a:ext>
                </a:extLst>
              </a:tr>
              <a:tr h="365760">
                <a:tc>
                  <a:txBody>
                    <a:bodyPr/>
                    <a:lstStyle/>
                    <a:p>
                      <a:pPr algn="l" fontAlgn="b"/>
                      <a:r>
                        <a:rPr lang="en-GB" sz="1400" u="none" strike="noStrike">
                          <a:effectLst/>
                        </a:rPr>
                        <a:t>Tyj olmam kočkyn pytarenat?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Did you eat the apple?’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Q PAST1</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3555912781"/>
                  </a:ext>
                </a:extLst>
              </a:tr>
              <a:tr h="365760">
                <a:tc>
                  <a:txBody>
                    <a:bodyPr/>
                    <a:lstStyle/>
                    <a:p>
                      <a:pPr algn="l" fontAlgn="b"/>
                      <a:r>
                        <a:rPr lang="en-GB" sz="1400" u="none" strike="noStrike">
                          <a:effectLst/>
                        </a:rPr>
                        <a:t>Tyj olmam kočkynat?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‘Did you eat the apple?’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Q PAST2</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270400468"/>
                  </a:ext>
                </a:extLst>
              </a:tr>
              <a:tr h="365760">
                <a:tc>
                  <a:txBody>
                    <a:bodyPr/>
                    <a:lstStyle/>
                    <a:p>
                      <a:pPr algn="l" fontAlgn="b"/>
                      <a:r>
                        <a:rPr lang="en-GB" sz="1400" u="none" strike="noStrike" dirty="0" err="1">
                          <a:effectLst/>
                        </a:rPr>
                        <a:t>Tyj</a:t>
                      </a:r>
                      <a:r>
                        <a:rPr lang="en-GB" sz="1400" u="none" strike="noStrike" dirty="0">
                          <a:effectLst/>
                        </a:rPr>
                        <a:t> </a:t>
                      </a:r>
                      <a:r>
                        <a:rPr lang="en-GB" sz="1400" u="none" strike="noStrike" dirty="0" err="1">
                          <a:effectLst/>
                        </a:rPr>
                        <a:t>olmam</a:t>
                      </a:r>
                      <a:r>
                        <a:rPr lang="en-GB" sz="1400" u="none" strike="noStrike" dirty="0">
                          <a:effectLst/>
                        </a:rPr>
                        <a:t> </a:t>
                      </a:r>
                      <a:r>
                        <a:rPr lang="en-GB" sz="1400" u="none" strike="noStrike" dirty="0" err="1">
                          <a:effectLst/>
                        </a:rPr>
                        <a:t>kočkynat</a:t>
                      </a:r>
                      <a:r>
                        <a:rPr lang="en-GB" sz="1400" u="none" strike="noStrike" dirty="0">
                          <a:effectLst/>
                        </a:rPr>
                        <a:t> </a:t>
                      </a:r>
                      <a:r>
                        <a:rPr lang="en-GB" sz="1400" b="1" u="none" strike="noStrike" dirty="0" err="1">
                          <a:solidFill>
                            <a:srgbClr val="FF0000"/>
                          </a:solidFill>
                          <a:effectLst/>
                        </a:rPr>
                        <a:t>yl’e</a:t>
                      </a:r>
                      <a:r>
                        <a:rPr lang="en-GB" sz="1400" u="none" strike="noStrike" dirty="0">
                          <a:effectLst/>
                        </a:rPr>
                        <a:t>? </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l" fontAlgn="b"/>
                      <a:r>
                        <a:rPr lang="en-GB" sz="1400" u="none" strike="noStrike" dirty="0">
                          <a:effectLst/>
                        </a:rPr>
                        <a:t>‘Have you eaten the apple?'</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l" fontAlgn="b"/>
                      <a:r>
                        <a:rPr lang="en-GB" sz="1400" u="none" strike="noStrike" dirty="0">
                          <a:effectLst/>
                        </a:rPr>
                        <a:t>Q PERF1</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dirty="0">
                          <a:effectLst/>
                        </a:rPr>
                        <a:t> </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extLst>
                  <a:ext uri="{0D108BD9-81ED-4DB2-BD59-A6C34878D82A}">
                    <a16:rowId xmlns:a16="http://schemas.microsoft.com/office/drawing/2014/main" xmlns="" val="1799439043"/>
                  </a:ext>
                </a:extLst>
              </a:tr>
              <a:tr h="365760">
                <a:tc>
                  <a:txBody>
                    <a:bodyPr/>
                    <a:lstStyle/>
                    <a:p>
                      <a:pPr algn="l" fontAlgn="b"/>
                      <a:r>
                        <a:rPr lang="en-GB" sz="1400" u="none" strike="noStrike" dirty="0" err="1">
                          <a:effectLst/>
                        </a:rPr>
                        <a:t>Tyj</a:t>
                      </a:r>
                      <a:r>
                        <a:rPr lang="en-GB" sz="1400" u="none" strike="noStrike" dirty="0">
                          <a:effectLst/>
                        </a:rPr>
                        <a:t> </a:t>
                      </a:r>
                      <a:r>
                        <a:rPr lang="en-GB" sz="1400" u="none" strike="noStrike" dirty="0" err="1">
                          <a:effectLst/>
                        </a:rPr>
                        <a:t>olmam</a:t>
                      </a:r>
                      <a:r>
                        <a:rPr lang="en-GB" sz="1400" u="none" strike="noStrike" dirty="0">
                          <a:effectLst/>
                        </a:rPr>
                        <a:t> </a:t>
                      </a:r>
                      <a:r>
                        <a:rPr lang="en-GB" sz="1400" u="none" strike="noStrike" dirty="0" err="1">
                          <a:effectLst/>
                        </a:rPr>
                        <a:t>kočkynat</a:t>
                      </a:r>
                      <a:r>
                        <a:rPr lang="en-GB" sz="1400" u="none" strike="noStrike" dirty="0">
                          <a:effectLst/>
                        </a:rPr>
                        <a:t> </a:t>
                      </a:r>
                      <a:r>
                        <a:rPr lang="en-GB" sz="1400" u="none" strike="noStrike" dirty="0" err="1">
                          <a:effectLst/>
                        </a:rPr>
                        <a:t>ulmaš</a:t>
                      </a:r>
                      <a:r>
                        <a:rPr lang="en-GB" sz="1400" u="none" strike="noStrike" dirty="0">
                          <a:effectLst/>
                        </a:rPr>
                        <a:t>? </a:t>
                      </a:r>
                      <a:endParaRPr lang="en-GB"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‘Have you eaten the apple?' - </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Q PERF2</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42246962"/>
                  </a:ext>
                </a:extLst>
              </a:tr>
              <a:tr h="365760">
                <a:tc>
                  <a:txBody>
                    <a:bodyPr/>
                    <a:lstStyle/>
                    <a:p>
                      <a:pPr algn="l" fontAlgn="b"/>
                      <a:r>
                        <a:rPr lang="fi-FI" sz="1400" u="none" strike="noStrike" dirty="0">
                          <a:effectLst/>
                        </a:rPr>
                        <a:t>Tyj olmam</a:t>
                      </a:r>
                      <a:r>
                        <a:rPr lang="fi-FI" sz="1400" u="none" strike="noStrike" baseline="0" dirty="0">
                          <a:effectLst/>
                        </a:rPr>
                        <a:t> </a:t>
                      </a:r>
                      <a:r>
                        <a:rPr lang="fi-FI" sz="1400" u="none" strike="noStrike" dirty="0">
                          <a:effectLst/>
                        </a:rPr>
                        <a:t>kočkat yl’e?      </a:t>
                      </a:r>
                      <a:endParaRPr lang="fi-FI" sz="14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Were (you) eating the apple?'</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GB" sz="1400" u="none" strike="noStrike">
                          <a:effectLst/>
                        </a:rPr>
                        <a:t>Q IMP1</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1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1400" u="none" strike="noStrike">
                          <a:effectLst/>
                        </a:rPr>
                        <a:t>x</a:t>
                      </a:r>
                      <a:endParaRPr lang="en-GB" sz="14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xmlns="" val="218293576"/>
                  </a:ext>
                </a:extLst>
              </a:tr>
              <a:tr h="365760">
                <a:tc>
                  <a:txBody>
                    <a:bodyPr/>
                    <a:lstStyle/>
                    <a:p>
                      <a:pPr algn="l" fontAlgn="b"/>
                      <a:r>
                        <a:rPr lang="en-GB" sz="1400" u="none" strike="noStrike" dirty="0" err="1">
                          <a:effectLst/>
                        </a:rPr>
                        <a:t>Tyj</a:t>
                      </a:r>
                      <a:r>
                        <a:rPr lang="en-GB" sz="1400" u="none" strike="noStrike" dirty="0">
                          <a:effectLst/>
                        </a:rPr>
                        <a:t> </a:t>
                      </a:r>
                      <a:r>
                        <a:rPr lang="en-GB" sz="1400" u="none" strike="noStrike" dirty="0" err="1">
                          <a:effectLst/>
                        </a:rPr>
                        <a:t>olmam</a:t>
                      </a:r>
                      <a:r>
                        <a:rPr lang="en-GB" sz="1400" u="none" strike="noStrike" dirty="0">
                          <a:effectLst/>
                        </a:rPr>
                        <a:t> </a:t>
                      </a:r>
                      <a:r>
                        <a:rPr lang="en-GB" sz="1400" u="none" strike="noStrike" dirty="0" err="1">
                          <a:effectLst/>
                        </a:rPr>
                        <a:t>kočkat</a:t>
                      </a:r>
                      <a:r>
                        <a:rPr lang="en-GB" sz="1400" u="none" strike="noStrike" dirty="0">
                          <a:effectLst/>
                        </a:rPr>
                        <a:t> </a:t>
                      </a:r>
                      <a:r>
                        <a:rPr lang="en-GB" sz="1400" u="none" strike="noStrike" dirty="0" err="1">
                          <a:effectLst/>
                        </a:rPr>
                        <a:t>ulmaš</a:t>
                      </a:r>
                      <a:r>
                        <a:rPr lang="en-GB" sz="1400" u="none" strike="noStrike" dirty="0">
                          <a:effectLst/>
                        </a:rPr>
                        <a:t>? </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l" fontAlgn="b"/>
                      <a:r>
                        <a:rPr lang="en-GB" sz="1400" u="none" strike="noStrike" dirty="0">
                          <a:effectLst/>
                        </a:rPr>
                        <a:t>‘Were you eating the apple?’</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l" fontAlgn="b"/>
                      <a:r>
                        <a:rPr lang="en-GB" sz="1400" u="none" strike="noStrike" dirty="0">
                          <a:effectLst/>
                        </a:rPr>
                        <a:t>Q IMP2</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tc>
                  <a:txBody>
                    <a:bodyPr/>
                    <a:lstStyle/>
                    <a:p>
                      <a:pPr algn="r" fontAlgn="b"/>
                      <a:r>
                        <a:rPr lang="en-GB" sz="1400" u="none" strike="noStrike" dirty="0">
                          <a:effectLst/>
                        </a:rPr>
                        <a:t>x</a:t>
                      </a:r>
                      <a:endParaRPr lang="en-GB" sz="1400" b="0" i="0" u="none" strike="noStrike" dirty="0">
                        <a:solidFill>
                          <a:srgbClr val="000000"/>
                        </a:solidFill>
                        <a:effectLst/>
                        <a:latin typeface="Arial" panose="020B0604020202020204" pitchFamily="34" charset="0"/>
                      </a:endParaRPr>
                    </a:p>
                  </a:txBody>
                  <a:tcPr marL="9525" marR="9525" marT="9525" marB="0" anchor="b">
                    <a:solidFill>
                      <a:srgbClr val="FFFF00"/>
                    </a:solidFill>
                  </a:tcPr>
                </a:tc>
                <a:extLst>
                  <a:ext uri="{0D108BD9-81ED-4DB2-BD59-A6C34878D82A}">
                    <a16:rowId xmlns:a16="http://schemas.microsoft.com/office/drawing/2014/main" xmlns="" val="534298646"/>
                  </a:ext>
                </a:extLst>
              </a:tr>
            </a:tbl>
          </a:graphicData>
        </a:graphic>
      </p:graphicFrame>
      <p:sp>
        <p:nvSpPr>
          <p:cNvPr id="4" name="Slide Number Placeholder 3"/>
          <p:cNvSpPr>
            <a:spLocks noGrp="1"/>
          </p:cNvSpPr>
          <p:nvPr>
            <p:ph type="sldNum" sz="quarter" idx="12"/>
          </p:nvPr>
        </p:nvSpPr>
        <p:spPr/>
        <p:txBody>
          <a:bodyPr/>
          <a:lstStyle/>
          <a:p>
            <a:fld id="{69F01D0A-9880-44CD-8681-28CA83B32B19}" type="slidenum">
              <a:rPr lang="en-GB" smtClean="0"/>
              <a:t>28</a:t>
            </a:fld>
            <a:endParaRPr lang="en-GB"/>
          </a:p>
        </p:txBody>
      </p:sp>
      <p:sp>
        <p:nvSpPr>
          <p:cNvPr id="6" name="TextBox 5"/>
          <p:cNvSpPr txBox="1"/>
          <p:nvPr/>
        </p:nvSpPr>
        <p:spPr>
          <a:xfrm>
            <a:off x="9590628" y="649570"/>
            <a:ext cx="965842" cy="369332"/>
          </a:xfrm>
          <a:prstGeom prst="rect">
            <a:avLst/>
          </a:prstGeom>
          <a:noFill/>
        </p:spPr>
        <p:txBody>
          <a:bodyPr wrap="none" rtlCol="0">
            <a:spAutoFit/>
          </a:bodyPr>
          <a:lstStyle/>
          <a:p>
            <a:r>
              <a:rPr lang="en-GB" dirty="0"/>
              <a:t>Mirative</a:t>
            </a:r>
          </a:p>
        </p:txBody>
      </p:sp>
    </p:spTree>
    <p:extLst>
      <p:ext uri="{BB962C8B-B14F-4D97-AF65-F5344CB8AC3E}">
        <p14:creationId xmlns:p14="http://schemas.microsoft.com/office/powerpoint/2010/main" val="22217129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Results</a:t>
            </a:r>
          </a:p>
        </p:txBody>
      </p:sp>
      <p:graphicFrame>
        <p:nvGraphicFramePr>
          <p:cNvPr id="4" name="Table 3"/>
          <p:cNvGraphicFramePr>
            <a:graphicFrameLocks noGrp="1"/>
          </p:cNvGraphicFramePr>
          <p:nvPr>
            <p:extLst>
              <p:ext uri="{D42A27DB-BD31-4B8C-83A1-F6EECF244321}">
                <p14:modId xmlns:p14="http://schemas.microsoft.com/office/powerpoint/2010/main" val="3547608803"/>
              </p:ext>
            </p:extLst>
          </p:nvPr>
        </p:nvGraphicFramePr>
        <p:xfrm>
          <a:off x="427705" y="1843548"/>
          <a:ext cx="11206946" cy="3917172"/>
        </p:xfrm>
        <a:graphic>
          <a:graphicData uri="http://schemas.openxmlformats.org/drawingml/2006/table">
            <a:tbl>
              <a:tblPr/>
              <a:tblGrid>
                <a:gridCol w="99125">
                  <a:extLst>
                    <a:ext uri="{9D8B030D-6E8A-4147-A177-3AD203B41FA5}">
                      <a16:colId xmlns:a16="http://schemas.microsoft.com/office/drawing/2014/main" xmlns="" val="20000"/>
                    </a:ext>
                  </a:extLst>
                </a:gridCol>
                <a:gridCol w="1522102">
                  <a:extLst>
                    <a:ext uri="{9D8B030D-6E8A-4147-A177-3AD203B41FA5}">
                      <a16:colId xmlns:a16="http://schemas.microsoft.com/office/drawing/2014/main" xmlns="" val="20001"/>
                    </a:ext>
                  </a:extLst>
                </a:gridCol>
                <a:gridCol w="1386619">
                  <a:extLst>
                    <a:ext uri="{9D8B030D-6E8A-4147-A177-3AD203B41FA5}">
                      <a16:colId xmlns:a16="http://schemas.microsoft.com/office/drawing/2014/main" xmlns="" val="20002"/>
                    </a:ext>
                  </a:extLst>
                </a:gridCol>
                <a:gridCol w="1839761">
                  <a:extLst>
                    <a:ext uri="{9D8B030D-6E8A-4147-A177-3AD203B41FA5}">
                      <a16:colId xmlns:a16="http://schemas.microsoft.com/office/drawing/2014/main" xmlns="" val="20003"/>
                    </a:ext>
                  </a:extLst>
                </a:gridCol>
                <a:gridCol w="2184149">
                  <a:extLst>
                    <a:ext uri="{9D8B030D-6E8A-4147-A177-3AD203B41FA5}">
                      <a16:colId xmlns:a16="http://schemas.microsoft.com/office/drawing/2014/main" xmlns="" val="20004"/>
                    </a:ext>
                  </a:extLst>
                </a:gridCol>
                <a:gridCol w="1989339">
                  <a:extLst>
                    <a:ext uri="{9D8B030D-6E8A-4147-A177-3AD203B41FA5}">
                      <a16:colId xmlns:a16="http://schemas.microsoft.com/office/drawing/2014/main" xmlns="" val="20005"/>
                    </a:ext>
                  </a:extLst>
                </a:gridCol>
                <a:gridCol w="2185851">
                  <a:extLst>
                    <a:ext uri="{9D8B030D-6E8A-4147-A177-3AD203B41FA5}">
                      <a16:colId xmlns:a16="http://schemas.microsoft.com/office/drawing/2014/main" xmlns="" val="20006"/>
                    </a:ext>
                  </a:extLst>
                </a:gridCol>
              </a:tblGrid>
              <a:tr h="951025">
                <a:tc>
                  <a:txBody>
                    <a:bodyPr/>
                    <a:lstStyle/>
                    <a:p>
                      <a:pPr algn="just">
                        <a:spcAft>
                          <a:spcPts val="0"/>
                        </a:spcAft>
                      </a:pP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b="1" kern="50" dirty="0">
                          <a:effectLst/>
                          <a:latin typeface="Liberation Serif"/>
                          <a:ea typeface="Droid Sans"/>
                          <a:cs typeface="Lohit Hindi"/>
                        </a:rPr>
                        <a:t>Simple past tense  1</a:t>
                      </a: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b="1" kern="50" dirty="0">
                          <a:effectLst/>
                          <a:latin typeface="Liberation Serif"/>
                          <a:ea typeface="Droid Sans"/>
                          <a:cs typeface="Lohit Hindi"/>
                        </a:rPr>
                        <a:t>Simple past tense  2</a:t>
                      </a: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b="1" kern="50" dirty="0">
                          <a:effectLst/>
                          <a:latin typeface="Liberation Serif"/>
                          <a:ea typeface="Droid Sans"/>
                          <a:cs typeface="Lohit Hindi"/>
                        </a:rPr>
                        <a:t>Past Perfect 1</a:t>
                      </a: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b="1" kern="50" dirty="0">
                          <a:effectLst/>
                          <a:latin typeface="Liberation Serif"/>
                          <a:ea typeface="Droid Sans"/>
                          <a:cs typeface="Lohit Hindi"/>
                        </a:rPr>
                        <a:t>Past perfect 2</a:t>
                      </a: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b="1" kern="50" dirty="0">
                          <a:effectLst/>
                          <a:latin typeface="Liberation Serif"/>
                          <a:ea typeface="Droid Sans"/>
                          <a:cs typeface="Lohit Hindi"/>
                        </a:rPr>
                        <a:t>Compound past 1</a:t>
                      </a:r>
                    </a:p>
                    <a:p>
                      <a:pPr algn="just">
                        <a:spcAft>
                          <a:spcPts val="0"/>
                        </a:spcAft>
                      </a:pPr>
                      <a:r>
                        <a:rPr lang="en-US" sz="1600" b="1" kern="50" dirty="0">
                          <a:effectLst/>
                          <a:latin typeface="Liberation Serif"/>
                          <a:ea typeface="Droid Sans"/>
                          <a:cs typeface="Lohit Hindi"/>
                        </a:rPr>
                        <a:t>(imperfective)</a:t>
                      </a: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b="1" kern="50" dirty="0">
                          <a:effectLst/>
                          <a:latin typeface="Liberation Serif"/>
                          <a:ea typeface="Droid Sans"/>
                          <a:cs typeface="Lohit Hindi"/>
                        </a:rPr>
                        <a:t>Compound  past 2</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50" cap="none" spc="0" normalizeH="0" baseline="0" noProof="0" dirty="0">
                          <a:ln>
                            <a:noFill/>
                          </a:ln>
                          <a:solidFill>
                            <a:srgbClr val="000000"/>
                          </a:solidFill>
                          <a:effectLst/>
                          <a:uLnTx/>
                          <a:uFillTx/>
                          <a:latin typeface="Liberation Serif"/>
                          <a:ea typeface="Droid Sans"/>
                          <a:cs typeface="Lohit Hindi"/>
                        </a:rPr>
                        <a:t>(imperfective)</a:t>
                      </a:r>
                      <a:endParaRPr kumimoji="0" lang="en-GB" sz="1600" b="0" i="0" u="none" strike="noStrike" kern="50" cap="none" spc="0" normalizeH="0" baseline="0" noProof="0" dirty="0">
                        <a:ln>
                          <a:noFill/>
                        </a:ln>
                        <a:solidFill>
                          <a:srgbClr val="000000"/>
                        </a:solidFill>
                        <a:effectLst/>
                        <a:uLnTx/>
                        <a:uFillTx/>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669818">
                <a:tc>
                  <a:txBody>
                    <a:bodyPr/>
                    <a:lstStyle/>
                    <a:p>
                      <a:pPr algn="just">
                        <a:spcAft>
                          <a:spcPts val="0"/>
                        </a:spcAft>
                      </a:pP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en-US" sz="1600" kern="50">
                          <a:effectLst/>
                          <a:latin typeface="Liberation Serif"/>
                          <a:ea typeface="Droid Sans"/>
                          <a:cs typeface="Lohit Hindi"/>
                        </a:rPr>
                        <a:t>Suffixes</a:t>
                      </a:r>
                      <a:endParaRPr lang="en-GB" sz="1600" kern="5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just">
                        <a:spcAft>
                          <a:spcPts val="0"/>
                        </a:spcAft>
                      </a:pPr>
                      <a:r>
                        <a:rPr lang="en-US" sz="1600" kern="50" dirty="0">
                          <a:effectLst/>
                          <a:latin typeface="Liberation Serif"/>
                          <a:ea typeface="Droid Sans"/>
                          <a:cs typeface="Lohit Hindi"/>
                        </a:rPr>
                        <a:t>Simple past </a:t>
                      </a:r>
                      <a:r>
                        <a:rPr lang="en-US" sz="1600" kern="50" dirty="0">
                          <a:solidFill>
                            <a:schemeClr val="tx1"/>
                          </a:solidFill>
                          <a:effectLst/>
                          <a:latin typeface="Liberation Serif"/>
                          <a:ea typeface="Droid Sans"/>
                          <a:cs typeface="Lohit Hindi"/>
                        </a:rPr>
                        <a:t>2</a:t>
                      </a:r>
                      <a:r>
                        <a:rPr lang="en-US" sz="1600" kern="50">
                          <a:effectLst/>
                          <a:latin typeface="Liberation Serif"/>
                          <a:ea typeface="Droid Sans"/>
                          <a:cs typeface="Lohit Hindi"/>
                        </a:rPr>
                        <a:t>+ </a:t>
                      </a:r>
                      <a:r>
                        <a:rPr lang="en-US" sz="1600" kern="50">
                          <a:effectLst/>
                          <a:latin typeface="+mn-lt"/>
                          <a:ea typeface="Droid Sans"/>
                          <a:cs typeface="Lohit Hindi"/>
                        </a:rPr>
                        <a:t>yl</a:t>
                      </a:r>
                      <a:r>
                        <a:rPr lang="en-GB" sz="1600" b="1" baseline="30000">
                          <a:solidFill>
                            <a:schemeClr val="tx1"/>
                          </a:solidFill>
                        </a:rPr>
                        <a:t>j</a:t>
                      </a:r>
                      <a:r>
                        <a:rPr lang="en-US" sz="1600" kern="50">
                          <a:effectLst/>
                          <a:latin typeface="+mn-lt"/>
                          <a:ea typeface="Droid Sans"/>
                          <a:cs typeface="Lohit Hindi"/>
                        </a:rPr>
                        <a:t>e</a:t>
                      </a: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50" dirty="0">
                          <a:effectLst/>
                          <a:latin typeface="Liberation Serif"/>
                          <a:ea typeface="Droid Sans"/>
                          <a:cs typeface="Lohit Hindi"/>
                        </a:rPr>
                        <a:t>Simple past 2 + </a:t>
                      </a:r>
                      <a:r>
                        <a:rPr lang="en-US" sz="1600" kern="50" dirty="0" err="1">
                          <a:solidFill>
                            <a:srgbClr val="FF0000"/>
                          </a:solidFill>
                          <a:effectLst/>
                          <a:latin typeface="Liberation Serif"/>
                          <a:ea typeface="Droid Sans"/>
                          <a:cs typeface="Lohit Hindi"/>
                        </a:rPr>
                        <a:t>ulmaš</a:t>
                      </a:r>
                      <a:endParaRPr lang="en-GB" sz="1600" kern="50" dirty="0">
                        <a:solidFill>
                          <a:srgbClr val="FF0000"/>
                        </a:solidFill>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50" dirty="0">
                          <a:effectLst/>
                          <a:latin typeface="Liberation Serif"/>
                          <a:ea typeface="Droid Sans"/>
                          <a:cs typeface="Lohit Hindi"/>
                        </a:rPr>
                        <a:t>Present tense </a:t>
                      </a:r>
                      <a:r>
                        <a:rPr lang="en-US" sz="1600" kern="50">
                          <a:effectLst/>
                          <a:latin typeface="Liberation Serif"/>
                          <a:ea typeface="Droid Sans"/>
                          <a:cs typeface="Lohit Hindi"/>
                        </a:rPr>
                        <a:t>+ </a:t>
                      </a:r>
                      <a:r>
                        <a:rPr lang="en-US" sz="1600" kern="50">
                          <a:effectLst/>
                          <a:latin typeface="+mn-lt"/>
                          <a:ea typeface="Droid Sans"/>
                          <a:cs typeface="Lohit Hindi"/>
                        </a:rPr>
                        <a:t>yl</a:t>
                      </a:r>
                      <a:r>
                        <a:rPr lang="en-GB" sz="1600" b="1" baseline="30000">
                          <a:solidFill>
                            <a:schemeClr val="tx1"/>
                          </a:solidFill>
                        </a:rPr>
                        <a:t>j</a:t>
                      </a:r>
                      <a:r>
                        <a:rPr lang="en-US" sz="1600" kern="50">
                          <a:effectLst/>
                          <a:latin typeface="+mn-lt"/>
                          <a:ea typeface="Droid Sans"/>
                          <a:cs typeface="Lohit Hindi"/>
                        </a:rPr>
                        <a:t>e</a:t>
                      </a: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50" dirty="0">
                          <a:effectLst/>
                          <a:latin typeface="Liberation Serif"/>
                          <a:ea typeface="Droid Sans"/>
                          <a:cs typeface="Lohit Hindi"/>
                        </a:rPr>
                        <a:t>Present tense + </a:t>
                      </a:r>
                      <a:r>
                        <a:rPr lang="en-US" sz="1600" kern="50" dirty="0" err="1">
                          <a:solidFill>
                            <a:srgbClr val="FF0000"/>
                          </a:solidFill>
                          <a:effectLst/>
                          <a:latin typeface="Liberation Serif"/>
                          <a:ea typeface="Droid Sans"/>
                          <a:cs typeface="Lohit Hindi"/>
                        </a:rPr>
                        <a:t>ulmaš</a:t>
                      </a:r>
                      <a:endParaRPr lang="en-GB" sz="1600" kern="50" dirty="0">
                        <a:solidFill>
                          <a:srgbClr val="FF0000"/>
                        </a:solidFill>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232231">
                <a:tc>
                  <a:txBody>
                    <a:bodyPr/>
                    <a:lstStyle/>
                    <a:p>
                      <a:pPr algn="just">
                        <a:spcAft>
                          <a:spcPts val="0"/>
                        </a:spcAft>
                      </a:pP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kern="50" dirty="0">
                          <a:effectLst/>
                          <a:latin typeface="Liberation Serif"/>
                          <a:ea typeface="Droid Sans"/>
                          <a:cs typeface="Lohit Hindi"/>
                        </a:rPr>
                        <a:t> -y</a:t>
                      </a:r>
                      <a:endParaRPr lang="en-GB" sz="1600" kern="50" dirty="0">
                        <a:effectLst/>
                        <a:latin typeface="Liberation Serif"/>
                        <a:ea typeface="Droid Sans"/>
                        <a:cs typeface="Lohit Hindi"/>
                      </a:endParaRPr>
                    </a:p>
                    <a:p>
                      <a:pPr>
                        <a:spcAft>
                          <a:spcPts val="0"/>
                        </a:spcAft>
                      </a:pPr>
                      <a:r>
                        <a:rPr lang="en-US" sz="1600" kern="50" dirty="0" err="1">
                          <a:effectLst/>
                          <a:latin typeface="Liberation Serif"/>
                          <a:ea typeface="Droid Sans"/>
                          <a:cs typeface="Lohit Hindi"/>
                        </a:rPr>
                        <a:t>tol</a:t>
                      </a:r>
                      <a:r>
                        <a:rPr lang="en-US" sz="1600" kern="50" baseline="30000" dirty="0" err="1">
                          <a:effectLst/>
                          <a:latin typeface="Liberation Serif"/>
                          <a:ea typeface="Droid Sans"/>
                          <a:cs typeface="Lohit Hindi"/>
                        </a:rPr>
                        <a:t>j</a:t>
                      </a:r>
                      <a:r>
                        <a:rPr lang="en-US" sz="1600" kern="50" dirty="0">
                          <a:effectLst/>
                          <a:latin typeface="Liberation Serif"/>
                          <a:ea typeface="Droid Sans"/>
                          <a:cs typeface="Lohit Hindi"/>
                        </a:rPr>
                        <a:t>-</a:t>
                      </a:r>
                      <a:r>
                        <a:rPr lang="en-US" sz="1600" b="0" kern="50" dirty="0">
                          <a:solidFill>
                            <a:srgbClr val="00B050"/>
                          </a:solidFill>
                          <a:effectLst/>
                          <a:latin typeface="Liberation Serif"/>
                          <a:ea typeface="Droid Sans"/>
                          <a:cs typeface="Lohit Hindi"/>
                        </a:rPr>
                        <a:t>y</a:t>
                      </a:r>
                      <a:r>
                        <a:rPr lang="en-US" sz="1600" b="0" kern="50" dirty="0">
                          <a:effectLst/>
                          <a:latin typeface="Liberation Serif"/>
                          <a:ea typeface="Droid Sans"/>
                          <a:cs typeface="Lohit Hindi"/>
                        </a:rPr>
                        <a:t>-</a:t>
                      </a:r>
                      <a:r>
                        <a:rPr lang="en-US" sz="1600" kern="50" dirty="0">
                          <a:effectLst/>
                          <a:latin typeface="Liberation Serif"/>
                          <a:ea typeface="Droid Sans"/>
                          <a:cs typeface="Lohit Hindi"/>
                        </a:rPr>
                        <a:t>m </a:t>
                      </a:r>
                      <a:endParaRPr lang="en-GB" sz="1600" kern="50" dirty="0">
                        <a:effectLst/>
                        <a:latin typeface="Liberation Serif"/>
                        <a:ea typeface="Droid Sans"/>
                        <a:cs typeface="Lohit Hindi"/>
                      </a:endParaRPr>
                    </a:p>
                    <a:p>
                      <a:pPr>
                        <a:spcAft>
                          <a:spcPts val="0"/>
                        </a:spcAft>
                      </a:pPr>
                      <a:r>
                        <a:rPr lang="en-US" sz="1600" kern="50" dirty="0">
                          <a:effectLst/>
                          <a:latin typeface="Liberation Serif"/>
                          <a:ea typeface="Droid Sans"/>
                          <a:cs typeface="Lohit Hindi"/>
                        </a:rPr>
                        <a:t>'I came‘/</a:t>
                      </a:r>
                    </a:p>
                    <a:p>
                      <a:pPr>
                        <a:spcAft>
                          <a:spcPts val="0"/>
                        </a:spcAft>
                      </a:pPr>
                      <a:r>
                        <a:rPr lang="en-US" sz="1600" kern="50" dirty="0">
                          <a:effectLst/>
                          <a:latin typeface="Liberation Serif"/>
                          <a:ea typeface="Droid Sans"/>
                          <a:cs typeface="Lohit Hindi"/>
                        </a:rPr>
                        <a:t>‘I have come’</a:t>
                      </a: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kern="50" dirty="0">
                          <a:effectLst/>
                          <a:latin typeface="Liberation Serif"/>
                          <a:ea typeface="Droid Sans"/>
                          <a:cs typeface="Lohit Hindi"/>
                        </a:rPr>
                        <a:t>-</a:t>
                      </a:r>
                      <a:r>
                        <a:rPr lang="en-US" sz="1600" kern="50" dirty="0" err="1">
                          <a:effectLst/>
                          <a:latin typeface="Liberation Serif"/>
                          <a:ea typeface="Droid Sans"/>
                          <a:cs typeface="Lohit Hindi"/>
                        </a:rPr>
                        <a:t>yn</a:t>
                      </a:r>
                      <a:r>
                        <a:rPr lang="en-US" sz="1600" kern="50" dirty="0">
                          <a:effectLst/>
                          <a:latin typeface="Liberation Serif"/>
                          <a:ea typeface="Droid Sans"/>
                          <a:cs typeface="Lohit Hindi"/>
                        </a:rPr>
                        <a:t> </a:t>
                      </a:r>
                      <a:endParaRPr lang="en-GB" sz="1600" kern="50" dirty="0">
                        <a:effectLst/>
                        <a:latin typeface="Liberation Serif"/>
                        <a:ea typeface="Droid Sans"/>
                        <a:cs typeface="Lohit Hindi"/>
                      </a:endParaRPr>
                    </a:p>
                    <a:p>
                      <a:pPr>
                        <a:spcAft>
                          <a:spcPts val="0"/>
                        </a:spcAft>
                      </a:pPr>
                      <a:r>
                        <a:rPr lang="en-US" sz="1600" kern="50" dirty="0" err="1">
                          <a:effectLst/>
                          <a:latin typeface="Liberation Serif"/>
                          <a:ea typeface="Droid Sans"/>
                          <a:cs typeface="Lohit Hindi"/>
                        </a:rPr>
                        <a:t>tol</a:t>
                      </a:r>
                      <a:r>
                        <a:rPr lang="en-US" sz="1600" kern="50" dirty="0">
                          <a:effectLst/>
                          <a:latin typeface="Liberation Serif"/>
                          <a:ea typeface="Droid Sans"/>
                          <a:cs typeface="Lohit Hindi"/>
                        </a:rPr>
                        <a:t>-</a:t>
                      </a:r>
                      <a:r>
                        <a:rPr lang="en-US" sz="1600" b="0" kern="50" dirty="0" err="1">
                          <a:effectLst/>
                          <a:latin typeface="Liberation Serif"/>
                          <a:ea typeface="Droid Sans"/>
                          <a:cs typeface="Lohit Hindi"/>
                        </a:rPr>
                        <a:t>yn</a:t>
                      </a:r>
                      <a:r>
                        <a:rPr lang="en-US" sz="1600" kern="50" dirty="0">
                          <a:effectLst/>
                          <a:latin typeface="Liberation Serif"/>
                          <a:ea typeface="Droid Sans"/>
                          <a:cs typeface="Lohit Hindi"/>
                        </a:rPr>
                        <a:t>-am</a:t>
                      </a:r>
                      <a:endParaRPr lang="en-GB" sz="1600" kern="50" dirty="0">
                        <a:effectLst/>
                        <a:latin typeface="Liberation Serif"/>
                        <a:ea typeface="Droid Sans"/>
                        <a:cs typeface="Lohit Hindi"/>
                      </a:endParaRPr>
                    </a:p>
                    <a:p>
                      <a:pPr>
                        <a:spcAft>
                          <a:spcPts val="0"/>
                        </a:spcAft>
                      </a:pPr>
                      <a:r>
                        <a:rPr lang="en-US" sz="1600" kern="50" dirty="0">
                          <a:effectLst/>
                          <a:latin typeface="Liberation Serif"/>
                          <a:ea typeface="Droid Sans"/>
                          <a:cs typeface="Lohit Hindi"/>
                        </a:rPr>
                        <a:t>'I came'</a:t>
                      </a: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50" err="1">
                          <a:effectLst/>
                          <a:latin typeface="Liberation Serif"/>
                          <a:ea typeface="Droid Sans"/>
                          <a:cs typeface="Lohit Hindi"/>
                        </a:rPr>
                        <a:t>tol</a:t>
                      </a:r>
                      <a:r>
                        <a:rPr lang="en-US" sz="1600" kern="50">
                          <a:effectLst/>
                          <a:latin typeface="Liberation Serif"/>
                          <a:ea typeface="Droid Sans"/>
                          <a:cs typeface="Lohit Hindi"/>
                        </a:rPr>
                        <a:t>-</a:t>
                      </a:r>
                      <a:r>
                        <a:rPr lang="en-US" sz="1600" kern="50" err="1">
                          <a:effectLst/>
                          <a:latin typeface="Liberation Serif"/>
                          <a:ea typeface="Droid Sans"/>
                          <a:cs typeface="Lohit Hindi"/>
                        </a:rPr>
                        <a:t>yn</a:t>
                      </a:r>
                      <a:r>
                        <a:rPr lang="en-US" sz="1600" kern="50">
                          <a:effectLst/>
                          <a:latin typeface="Liberation Serif"/>
                          <a:ea typeface="Droid Sans"/>
                          <a:cs typeface="Lohit Hindi"/>
                        </a:rPr>
                        <a:t>-am </a:t>
                      </a:r>
                      <a:r>
                        <a:rPr lang="en-US" sz="1600" kern="50">
                          <a:effectLst/>
                          <a:latin typeface="+mn-lt"/>
                          <a:ea typeface="Droid Sans"/>
                          <a:cs typeface="Lohit Hindi"/>
                        </a:rPr>
                        <a:t>yl</a:t>
                      </a:r>
                      <a:r>
                        <a:rPr lang="en-GB" sz="1600" b="1" baseline="30000">
                          <a:solidFill>
                            <a:schemeClr val="tx1"/>
                          </a:solidFill>
                        </a:rPr>
                        <a:t>j</a:t>
                      </a:r>
                      <a:r>
                        <a:rPr lang="en-US" sz="1600" kern="50">
                          <a:effectLst/>
                          <a:latin typeface="+mn-lt"/>
                          <a:ea typeface="Droid Sans"/>
                          <a:cs typeface="Lohit Hindi"/>
                        </a:rPr>
                        <a:t>e</a:t>
                      </a:r>
                    </a:p>
                    <a:p>
                      <a:pPr algn="just">
                        <a:spcAft>
                          <a:spcPts val="0"/>
                        </a:spcAft>
                      </a:pPr>
                      <a:r>
                        <a:rPr lang="en-US" sz="1600" kern="50">
                          <a:effectLst/>
                          <a:latin typeface="Liberation Serif"/>
                          <a:ea typeface="Droid Sans"/>
                          <a:cs typeface="Lohit Hindi"/>
                        </a:rPr>
                        <a:t>'I </a:t>
                      </a:r>
                      <a:r>
                        <a:rPr lang="en-US" sz="1600" kern="50" dirty="0">
                          <a:effectLst/>
                          <a:latin typeface="Liberation Serif"/>
                          <a:ea typeface="Droid Sans"/>
                          <a:cs typeface="Lohit Hindi"/>
                        </a:rPr>
                        <a:t>had come'</a:t>
                      </a: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50" dirty="0" err="1">
                          <a:effectLst/>
                          <a:latin typeface="Liberation Serif"/>
                          <a:ea typeface="Droid Sans"/>
                          <a:cs typeface="Lohit Hindi"/>
                        </a:rPr>
                        <a:t>tol</a:t>
                      </a:r>
                      <a:r>
                        <a:rPr lang="en-US" sz="1600" kern="50" dirty="0">
                          <a:effectLst/>
                          <a:latin typeface="Liberation Serif"/>
                          <a:ea typeface="Droid Sans"/>
                          <a:cs typeface="Lohit Hindi"/>
                        </a:rPr>
                        <a:t>-</a:t>
                      </a:r>
                      <a:r>
                        <a:rPr lang="en-US" sz="1600" kern="50" dirty="0" err="1">
                          <a:solidFill>
                            <a:schemeClr val="tx1"/>
                          </a:solidFill>
                          <a:effectLst/>
                          <a:latin typeface="Liberation Serif"/>
                          <a:ea typeface="Droid Sans"/>
                          <a:cs typeface="Lohit Hindi"/>
                        </a:rPr>
                        <a:t>yn</a:t>
                      </a:r>
                      <a:r>
                        <a:rPr lang="en-US" sz="1600" kern="50" dirty="0">
                          <a:effectLst/>
                          <a:latin typeface="Liberation Serif"/>
                          <a:ea typeface="Droid Sans"/>
                          <a:cs typeface="Lohit Hindi"/>
                        </a:rPr>
                        <a:t>-am </a:t>
                      </a:r>
                      <a:r>
                        <a:rPr lang="en-US" sz="1600" kern="50" dirty="0" err="1">
                          <a:solidFill>
                            <a:srgbClr val="FF0000"/>
                          </a:solidFill>
                          <a:effectLst/>
                          <a:latin typeface="Liberation Serif"/>
                          <a:ea typeface="Droid Sans"/>
                          <a:cs typeface="Lohit Hindi"/>
                        </a:rPr>
                        <a:t>ulmaš</a:t>
                      </a:r>
                      <a:r>
                        <a:rPr lang="en-US" sz="1600" kern="50" dirty="0">
                          <a:effectLst/>
                          <a:latin typeface="Liberation Serif"/>
                          <a:ea typeface="Droid Sans"/>
                          <a:cs typeface="Lohit Hindi"/>
                        </a:rPr>
                        <a:t> </a:t>
                      </a:r>
                    </a:p>
                    <a:p>
                      <a:pPr algn="just">
                        <a:spcAft>
                          <a:spcPts val="0"/>
                        </a:spcAft>
                      </a:pPr>
                      <a:r>
                        <a:rPr lang="en-US" sz="1600" kern="50" dirty="0">
                          <a:effectLst/>
                          <a:latin typeface="Liberation Serif"/>
                          <a:ea typeface="Droid Sans"/>
                          <a:cs typeface="Lohit Hindi"/>
                        </a:rPr>
                        <a:t>'I had come/</a:t>
                      </a:r>
                    </a:p>
                    <a:p>
                      <a:pPr algn="just">
                        <a:spcAft>
                          <a:spcPts val="0"/>
                        </a:spcAft>
                      </a:pPr>
                      <a:r>
                        <a:rPr lang="en-US" sz="1600" kern="50" dirty="0">
                          <a:effectLst/>
                          <a:latin typeface="Liberation Serif"/>
                          <a:ea typeface="Droid Sans"/>
                          <a:cs typeface="Lohit Hindi"/>
                        </a:rPr>
                        <a:t>I appeared to have come'</a:t>
                      </a: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kern="50" err="1">
                          <a:effectLst/>
                          <a:latin typeface="Liberation Serif"/>
                          <a:ea typeface="Droid Sans"/>
                          <a:cs typeface="Lohit Hindi"/>
                        </a:rPr>
                        <a:t>tol</a:t>
                      </a:r>
                      <a:r>
                        <a:rPr lang="en-US" sz="1600" kern="50">
                          <a:effectLst/>
                          <a:latin typeface="Liberation Serif"/>
                          <a:ea typeface="Droid Sans"/>
                          <a:cs typeface="Lohit Hindi"/>
                        </a:rPr>
                        <a:t>-am </a:t>
                      </a:r>
                      <a:r>
                        <a:rPr lang="en-US" sz="1600" kern="50">
                          <a:effectLst/>
                          <a:latin typeface="+mn-lt"/>
                          <a:ea typeface="Droid Sans"/>
                          <a:cs typeface="Lohit Hindi"/>
                        </a:rPr>
                        <a:t>yl</a:t>
                      </a:r>
                      <a:r>
                        <a:rPr lang="en-GB" sz="1600" b="1" baseline="30000">
                          <a:solidFill>
                            <a:schemeClr val="tx1"/>
                          </a:solidFill>
                        </a:rPr>
                        <a:t>j</a:t>
                      </a:r>
                      <a:r>
                        <a:rPr lang="en-US" sz="1600" kern="50">
                          <a:effectLst/>
                          <a:latin typeface="+mn-lt"/>
                          <a:ea typeface="Droid Sans"/>
                          <a:cs typeface="Lohit Hindi"/>
                        </a:rPr>
                        <a:t>e</a:t>
                      </a:r>
                    </a:p>
                    <a:p>
                      <a:pPr>
                        <a:spcAft>
                          <a:spcPts val="0"/>
                        </a:spcAft>
                      </a:pPr>
                      <a:r>
                        <a:rPr lang="en-US" sz="1600" kern="50">
                          <a:effectLst/>
                          <a:latin typeface="Liberation Serif"/>
                          <a:ea typeface="Droid Sans"/>
                          <a:cs typeface="Lohit Hindi"/>
                        </a:rPr>
                        <a:t>'I </a:t>
                      </a:r>
                      <a:r>
                        <a:rPr lang="en-US" sz="1600" kern="50" dirty="0">
                          <a:effectLst/>
                          <a:latin typeface="Liberation Serif"/>
                          <a:ea typeface="Droid Sans"/>
                          <a:cs typeface="Lohit Hindi"/>
                        </a:rPr>
                        <a:t>was coming'</a:t>
                      </a: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50" dirty="0" err="1">
                          <a:effectLst/>
                          <a:latin typeface="Liberation Serif"/>
                          <a:ea typeface="Droid Sans"/>
                          <a:cs typeface="Lohit Hindi"/>
                        </a:rPr>
                        <a:t>tol</a:t>
                      </a:r>
                      <a:r>
                        <a:rPr lang="en-US" sz="1600" kern="50" dirty="0">
                          <a:effectLst/>
                          <a:latin typeface="Liberation Serif"/>
                          <a:ea typeface="Droid Sans"/>
                          <a:cs typeface="Lohit Hindi"/>
                        </a:rPr>
                        <a:t>-am </a:t>
                      </a:r>
                      <a:r>
                        <a:rPr lang="en-US" sz="1600" kern="50" dirty="0" err="1">
                          <a:effectLst/>
                          <a:latin typeface="Liberation Serif"/>
                          <a:ea typeface="Droid Sans"/>
                          <a:cs typeface="Lohit Hindi"/>
                        </a:rPr>
                        <a:t>ulmaš</a:t>
                      </a:r>
                      <a:r>
                        <a:rPr lang="en-US" sz="1600" kern="50" dirty="0">
                          <a:effectLst/>
                          <a:latin typeface="Liberation Serif"/>
                          <a:ea typeface="Droid Sans"/>
                          <a:cs typeface="Lohit Hindi"/>
                        </a:rPr>
                        <a:t> </a:t>
                      </a:r>
                    </a:p>
                    <a:p>
                      <a:pPr algn="just">
                        <a:spcAft>
                          <a:spcPts val="0"/>
                        </a:spcAft>
                      </a:pPr>
                      <a:r>
                        <a:rPr lang="en-US" sz="1600" kern="50" dirty="0">
                          <a:effectLst/>
                          <a:latin typeface="Liberation Serif"/>
                          <a:ea typeface="Droid Sans"/>
                          <a:cs typeface="Lohit Hindi"/>
                        </a:rPr>
                        <a:t>'I was coming'</a:t>
                      </a: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064098">
                <a:tc>
                  <a:txBody>
                    <a:bodyPr/>
                    <a:lstStyle/>
                    <a:p>
                      <a:pPr>
                        <a:spcAft>
                          <a:spcPts val="0"/>
                        </a:spcAft>
                      </a:pP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kern="50" dirty="0">
                          <a:solidFill>
                            <a:srgbClr val="00B050"/>
                          </a:solidFill>
                          <a:effectLst/>
                          <a:latin typeface="Liberation Serif"/>
                          <a:ea typeface="Droid Sans"/>
                          <a:cs typeface="Lohit Hindi"/>
                        </a:rPr>
                        <a:t>direct</a:t>
                      </a:r>
                      <a:r>
                        <a:rPr lang="en-GB" sz="1600" kern="50" baseline="0" dirty="0">
                          <a:solidFill>
                            <a:srgbClr val="00B050"/>
                          </a:solidFill>
                          <a:effectLst/>
                          <a:latin typeface="Liberation Serif"/>
                          <a:ea typeface="Droid Sans"/>
                          <a:cs typeface="Lohit Hindi"/>
                        </a:rPr>
                        <a:t> </a:t>
                      </a:r>
                      <a:r>
                        <a:rPr lang="en-GB" sz="1600" kern="50" baseline="0" dirty="0" err="1">
                          <a:solidFill>
                            <a:srgbClr val="00B050"/>
                          </a:solidFill>
                          <a:effectLst/>
                          <a:latin typeface="Liberation Serif"/>
                          <a:ea typeface="Droid Sans"/>
                          <a:cs typeface="Lohit Hindi"/>
                        </a:rPr>
                        <a:t>evidentiality</a:t>
                      </a:r>
                      <a:endParaRPr lang="en-GB" sz="1600" kern="50" baseline="0" dirty="0">
                        <a:solidFill>
                          <a:srgbClr val="00B050"/>
                        </a:solidFill>
                        <a:effectLst/>
                        <a:latin typeface="Liberation Serif"/>
                        <a:ea typeface="Droid Sans"/>
                        <a:cs typeface="Lohit Hindi"/>
                      </a:endParaRPr>
                    </a:p>
                    <a:p>
                      <a:pPr>
                        <a:spcAft>
                          <a:spcPts val="0"/>
                        </a:spcAft>
                      </a:pPr>
                      <a:r>
                        <a:rPr lang="en-GB" sz="1600" kern="50" dirty="0">
                          <a:solidFill>
                            <a:srgbClr val="00B0F0"/>
                          </a:solidFill>
                          <a:effectLst/>
                          <a:latin typeface="Liberation Serif"/>
                          <a:ea typeface="Droid Sans"/>
                          <a:cs typeface="Lohit Hindi"/>
                        </a:rPr>
                        <a:t>perfect</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kern="50" dirty="0">
                          <a:effectLst/>
                          <a:latin typeface="Liberation Serif"/>
                          <a:ea typeface="Droid Sans"/>
                          <a:cs typeface="Lohit Hindi"/>
                        </a:rPr>
                        <a:t>indirect </a:t>
                      </a:r>
                      <a:r>
                        <a:rPr lang="en-GB" sz="1600" kern="50" dirty="0" err="1">
                          <a:effectLst/>
                          <a:latin typeface="Liberation Serif"/>
                          <a:ea typeface="Droid Sans"/>
                          <a:cs typeface="Lohit Hindi"/>
                        </a:rPr>
                        <a:t>evidentiality</a:t>
                      </a:r>
                      <a:endParaRPr lang="en-GB" sz="1600" kern="50" dirty="0">
                        <a:effectLst/>
                        <a:latin typeface="Liberation Serif"/>
                        <a:ea typeface="Droid Sans"/>
                        <a:cs typeface="Lohit Hindi"/>
                      </a:endParaRPr>
                    </a:p>
                    <a:p>
                      <a:pPr>
                        <a:spcAft>
                          <a:spcPts val="0"/>
                        </a:spcAft>
                      </a:pPr>
                      <a:r>
                        <a:rPr lang="en-GB" sz="1600" kern="50" dirty="0">
                          <a:solidFill>
                            <a:srgbClr val="00B0F0"/>
                          </a:solidFill>
                          <a:effectLst/>
                          <a:latin typeface="Liberation Serif"/>
                          <a:ea typeface="Droid Sans"/>
                          <a:cs typeface="Lohit Hindi"/>
                        </a:rPr>
                        <a:t>perfect</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1600" kern="50" dirty="0">
                          <a:effectLst/>
                          <a:latin typeface="Liberation Serif"/>
                          <a:ea typeface="Droid Sans"/>
                          <a:cs typeface="Lohit Hindi"/>
                        </a:rPr>
                        <a:t>indirect </a:t>
                      </a:r>
                      <a:r>
                        <a:rPr lang="en-GB" sz="1600" kern="50" dirty="0" err="1">
                          <a:effectLst/>
                          <a:latin typeface="Liberation Serif"/>
                          <a:ea typeface="Droid Sans"/>
                          <a:cs typeface="Lohit Hindi"/>
                        </a:rPr>
                        <a:t>evidentiality</a:t>
                      </a:r>
                      <a:endParaRPr lang="en-GB" sz="1600" kern="50" dirty="0">
                        <a:effectLst/>
                        <a:latin typeface="Liberation Serif"/>
                        <a:ea typeface="Droid Sans"/>
                        <a:cs typeface="Lohit Hindi"/>
                      </a:endParaRPr>
                    </a:p>
                    <a:p>
                      <a:pPr algn="just">
                        <a:spcAft>
                          <a:spcPts val="0"/>
                        </a:spcAft>
                      </a:pP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1600" b="0" kern="50" dirty="0">
                          <a:effectLst/>
                          <a:latin typeface="Liberation Serif"/>
                          <a:ea typeface="Droid Sans"/>
                          <a:cs typeface="Lohit Hindi"/>
                        </a:rPr>
                        <a:t>indirect </a:t>
                      </a:r>
                      <a:r>
                        <a:rPr lang="en-GB" sz="1600" b="0" kern="50" dirty="0" err="1">
                          <a:effectLst/>
                          <a:latin typeface="Liberation Serif"/>
                          <a:ea typeface="Droid Sans"/>
                          <a:cs typeface="Lohit Hindi"/>
                        </a:rPr>
                        <a:t>evidentiality</a:t>
                      </a:r>
                      <a:endParaRPr lang="en-GB" sz="1600" b="0" kern="50" dirty="0">
                        <a:effectLst/>
                        <a:latin typeface="Liberation Serif"/>
                        <a:ea typeface="Droid Sans"/>
                        <a:cs typeface="Lohit Hindi"/>
                      </a:endParaRPr>
                    </a:p>
                    <a:p>
                      <a:pPr algn="just">
                        <a:spcAft>
                          <a:spcPts val="0"/>
                        </a:spcAft>
                      </a:pPr>
                      <a:r>
                        <a:rPr lang="en-GB" sz="1600" kern="50" dirty="0" err="1">
                          <a:solidFill>
                            <a:srgbClr val="FF0000"/>
                          </a:solidFill>
                          <a:effectLst/>
                          <a:latin typeface="Liberation Serif"/>
                          <a:ea typeface="Droid Sans"/>
                          <a:cs typeface="Lohit Hindi"/>
                        </a:rPr>
                        <a:t>mirative</a:t>
                      </a:r>
                      <a:endParaRPr lang="en-GB" sz="1600" kern="50" dirty="0">
                        <a:solidFill>
                          <a:srgbClr val="FF0000"/>
                        </a:solidFill>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1600" kern="50" dirty="0">
                          <a:effectLst/>
                          <a:latin typeface="Liberation Serif"/>
                          <a:ea typeface="Droid Sans"/>
                          <a:cs typeface="Lohit Hindi"/>
                        </a:rPr>
                        <a:t>indirect </a:t>
                      </a:r>
                      <a:r>
                        <a:rPr lang="en-GB" sz="1600" kern="50" dirty="0" err="1">
                          <a:effectLst/>
                          <a:latin typeface="Liberation Serif"/>
                          <a:ea typeface="Droid Sans"/>
                          <a:cs typeface="Lohit Hindi"/>
                        </a:rPr>
                        <a:t>evidentiality</a:t>
                      </a:r>
                      <a:endParaRPr lang="en-GB" sz="1600" kern="50" dirty="0">
                        <a:effectLst/>
                        <a:latin typeface="Liberation Serif"/>
                        <a:ea typeface="Droid Sans"/>
                        <a:cs typeface="Lohit Hindi"/>
                      </a:endParaRPr>
                    </a:p>
                    <a:p>
                      <a:pPr algn="l">
                        <a:spcAft>
                          <a:spcPts val="0"/>
                        </a:spcAft>
                      </a:pPr>
                      <a:r>
                        <a:rPr lang="en-GB" sz="1600" kern="50" dirty="0">
                          <a:solidFill>
                            <a:srgbClr val="7030A0"/>
                          </a:solidFill>
                          <a:effectLst/>
                          <a:latin typeface="Liberation Serif"/>
                          <a:ea typeface="Droid Sans"/>
                          <a:cs typeface="Lohit Hindi"/>
                        </a:rPr>
                        <a:t>(mirative</a:t>
                      </a:r>
                      <a:r>
                        <a:rPr lang="en-GB" sz="1600" kern="50" baseline="0" dirty="0">
                          <a:solidFill>
                            <a:srgbClr val="7030A0"/>
                          </a:solidFill>
                          <a:effectLst/>
                          <a:latin typeface="Liberation Serif"/>
                          <a:ea typeface="Droid Sans"/>
                          <a:cs typeface="Lohit Hindi"/>
                        </a:rPr>
                        <a:t> under negation)</a:t>
                      </a:r>
                      <a:endParaRPr lang="en-GB" sz="1600" kern="50" dirty="0">
                        <a:solidFill>
                          <a:srgbClr val="7030A0"/>
                        </a:solidFill>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1600" kern="50" dirty="0">
                          <a:effectLst/>
                          <a:latin typeface="Liberation Serif"/>
                          <a:ea typeface="Droid Sans"/>
                          <a:cs typeface="Lohit Hindi"/>
                        </a:rPr>
                        <a:t>indirect </a:t>
                      </a:r>
                      <a:r>
                        <a:rPr lang="en-GB" sz="1600" kern="50" dirty="0" err="1">
                          <a:effectLst/>
                          <a:latin typeface="Liberation Serif"/>
                          <a:ea typeface="Droid Sans"/>
                          <a:cs typeface="Lohit Hindi"/>
                        </a:rPr>
                        <a:t>evidentiality</a:t>
                      </a:r>
                      <a:endParaRPr lang="en-GB" sz="1600" kern="50" dirty="0">
                        <a:effectLst/>
                        <a:latin typeface="Liberation Serif"/>
                        <a:ea typeface="Droid Sans"/>
                        <a:cs typeface="Lohit Hindi"/>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GB" sz="1600" kern="50" dirty="0" err="1">
                          <a:solidFill>
                            <a:srgbClr val="FF0000"/>
                          </a:solidFill>
                          <a:effectLst/>
                          <a:latin typeface="Liberation Serif"/>
                          <a:ea typeface="Droid Sans"/>
                          <a:cs typeface="Lohit Hindi"/>
                        </a:rPr>
                        <a:t>mirative</a:t>
                      </a:r>
                      <a:endParaRPr lang="en-GB" sz="1600" kern="50" dirty="0">
                        <a:solidFill>
                          <a:srgbClr val="FF0000"/>
                        </a:solidFill>
                        <a:effectLst/>
                        <a:latin typeface="Liberation Serif"/>
                        <a:ea typeface="Droid Sans"/>
                        <a:cs typeface="Lohit Hindi"/>
                      </a:endParaRPr>
                    </a:p>
                    <a:p>
                      <a:pPr algn="just">
                        <a:spcAft>
                          <a:spcPts val="0"/>
                        </a:spcAft>
                      </a:pP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3" name="Slide Number Placeholder 2"/>
          <p:cNvSpPr>
            <a:spLocks noGrp="1"/>
          </p:cNvSpPr>
          <p:nvPr>
            <p:ph type="sldNum" sz="quarter" idx="12"/>
          </p:nvPr>
        </p:nvSpPr>
        <p:spPr/>
        <p:txBody>
          <a:bodyPr/>
          <a:lstStyle/>
          <a:p>
            <a:fld id="{69F01D0A-9880-44CD-8681-28CA83B32B19}" type="slidenum">
              <a:rPr lang="en-GB" smtClean="0"/>
              <a:t>29</a:t>
            </a:fld>
            <a:endParaRPr lang="en-GB"/>
          </a:p>
        </p:txBody>
      </p:sp>
    </p:spTree>
    <p:extLst>
      <p:ext uri="{BB962C8B-B14F-4D97-AF65-F5344CB8AC3E}">
        <p14:creationId xmlns:p14="http://schemas.microsoft.com/office/powerpoint/2010/main" val="2746843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Mari </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GB" sz="2400" dirty="0"/>
              <a:t>Mari belongs to the </a:t>
            </a:r>
            <a:r>
              <a:rPr lang="en-GB" sz="2400" dirty="0" err="1"/>
              <a:t>Volgaic</a:t>
            </a:r>
            <a:r>
              <a:rPr lang="en-GB" sz="2400" dirty="0"/>
              <a:t> branch of Uralic (with </a:t>
            </a:r>
            <a:r>
              <a:rPr lang="en-GB" sz="2400" dirty="0" err="1"/>
              <a:t>Mordva</a:t>
            </a:r>
            <a:r>
              <a:rPr lang="en-GB" sz="2400" dirty="0"/>
              <a:t>)</a:t>
            </a:r>
          </a:p>
          <a:p>
            <a:pPr>
              <a:buFont typeface="Wingdings" panose="05000000000000000000" pitchFamily="2" charset="2"/>
              <a:buChar char="§"/>
            </a:pPr>
            <a:r>
              <a:rPr lang="en-GB" sz="2400" dirty="0"/>
              <a:t>Main dialects, Meadow and Hill are mutually intelligible. Most speakers are bilingual Mari and Russian speakers </a:t>
            </a:r>
          </a:p>
          <a:p>
            <a:pPr>
              <a:buFont typeface="Wingdings" panose="05000000000000000000" pitchFamily="2" charset="2"/>
              <a:buChar char="§"/>
            </a:pPr>
            <a:r>
              <a:rPr lang="en-GB" sz="2400" dirty="0"/>
              <a:t>Extensive contact with Turkic</a:t>
            </a:r>
          </a:p>
          <a:p>
            <a:pPr>
              <a:buFont typeface="Wingdings" panose="05000000000000000000" pitchFamily="2" charset="2"/>
              <a:buChar char="§"/>
            </a:pPr>
            <a:r>
              <a:rPr lang="en-GB" sz="2400" dirty="0"/>
              <a:t>Meadow Mari  has about 414,000 speakers</a:t>
            </a:r>
            <a:endParaRPr lang="en-GB" dirty="0"/>
          </a:p>
        </p:txBody>
      </p:sp>
      <p:sp>
        <p:nvSpPr>
          <p:cNvPr id="4" name="Slide Number Placeholder 3"/>
          <p:cNvSpPr>
            <a:spLocks noGrp="1"/>
          </p:cNvSpPr>
          <p:nvPr>
            <p:ph type="sldNum" sz="quarter" idx="12"/>
          </p:nvPr>
        </p:nvSpPr>
        <p:spPr/>
        <p:txBody>
          <a:bodyPr/>
          <a:lstStyle/>
          <a:p>
            <a:fld id="{69F01D0A-9880-44CD-8681-28CA83B32B19}" type="slidenum">
              <a:rPr lang="en-GB" smtClean="0"/>
              <a:t>3</a:t>
            </a:fld>
            <a:endParaRPr lang="en-GB"/>
          </a:p>
        </p:txBody>
      </p:sp>
    </p:spTree>
    <p:extLst>
      <p:ext uri="{BB962C8B-B14F-4D97-AF65-F5344CB8AC3E}">
        <p14:creationId xmlns:p14="http://schemas.microsoft.com/office/powerpoint/2010/main" val="26313390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 to predictions</a:t>
            </a:r>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
            </a:pPr>
            <a:r>
              <a:rPr lang="en-GB" dirty="0"/>
              <a:t>Traditional grammars: Past 1 forms direct </a:t>
            </a:r>
            <a:r>
              <a:rPr lang="en-GB" dirty="0" err="1"/>
              <a:t>evidentiality</a:t>
            </a:r>
            <a:r>
              <a:rPr lang="en-GB" dirty="0"/>
              <a:t>, Past 2 forms indirect </a:t>
            </a:r>
            <a:r>
              <a:rPr lang="en-GB" dirty="0" err="1"/>
              <a:t>evidentiality</a:t>
            </a:r>
            <a:endParaRPr lang="en-GB" dirty="0"/>
          </a:p>
          <a:p>
            <a:pPr>
              <a:buFont typeface="Wingdings" panose="05000000000000000000" pitchFamily="2" charset="2"/>
              <a:buChar char="§"/>
            </a:pPr>
            <a:r>
              <a:rPr lang="en-GB" dirty="0"/>
              <a:t>Past 2 predicted to have perfect semantics and mirative</a:t>
            </a:r>
          </a:p>
          <a:p>
            <a:endParaRPr lang="en-GB" dirty="0"/>
          </a:p>
          <a:p>
            <a:r>
              <a:rPr lang="en-GB" dirty="0"/>
              <a:t>Results: </a:t>
            </a:r>
          </a:p>
          <a:p>
            <a:pPr>
              <a:buFont typeface="Wingdings" panose="05000000000000000000" pitchFamily="2" charset="2"/>
              <a:buChar char="§"/>
            </a:pPr>
            <a:r>
              <a:rPr lang="en-GB" dirty="0"/>
              <a:t>High levels of speaker variation but some factors do seem to be systematic</a:t>
            </a:r>
          </a:p>
          <a:p>
            <a:pPr>
              <a:buFont typeface="Wingdings" panose="05000000000000000000" pitchFamily="2" charset="2"/>
              <a:buChar char="§"/>
            </a:pPr>
            <a:r>
              <a:rPr lang="en-GB" dirty="0"/>
              <a:t>Both PAST1 and PAST2 can have perfect semantics (result, hot news)</a:t>
            </a:r>
          </a:p>
          <a:p>
            <a:pPr>
              <a:buFont typeface="Wingdings" panose="05000000000000000000" pitchFamily="2" charset="2"/>
              <a:buChar char="§"/>
            </a:pPr>
            <a:r>
              <a:rPr lang="en-GB" dirty="0"/>
              <a:t>Without a context, simple past 1 consistently implies direct evidentiality </a:t>
            </a:r>
          </a:p>
          <a:p>
            <a:pPr>
              <a:buFont typeface="Wingdings" panose="05000000000000000000" pitchFamily="2" charset="2"/>
              <a:buChar char="§"/>
            </a:pPr>
            <a:r>
              <a:rPr lang="en-GB" dirty="0"/>
              <a:t>Simple past 2 is usually associated with indirect evidentiality </a:t>
            </a:r>
          </a:p>
          <a:p>
            <a:pPr>
              <a:buFont typeface="Wingdings" panose="05000000000000000000" pitchFamily="2" charset="2"/>
              <a:buChar char="§"/>
            </a:pPr>
            <a:r>
              <a:rPr lang="en-GB" i="1" dirty="0" err="1"/>
              <a:t>Ulmaš</a:t>
            </a:r>
            <a:r>
              <a:rPr lang="en-GB" dirty="0"/>
              <a:t> is both indirect evidential and mirative (but not PPA)</a:t>
            </a:r>
          </a:p>
          <a:p>
            <a:pPr>
              <a:buFont typeface="Wingdings" panose="05000000000000000000" pitchFamily="2" charset="2"/>
              <a:buChar char="§"/>
            </a:pPr>
            <a:r>
              <a:rPr lang="en-GB" dirty="0"/>
              <a:t>Under negation, compound tenses with </a:t>
            </a:r>
            <a:r>
              <a:rPr lang="en-GB" dirty="0" err="1"/>
              <a:t>yl</a:t>
            </a:r>
            <a:r>
              <a:rPr lang="en-GB" baseline="30000" dirty="0" err="1"/>
              <a:t>j</a:t>
            </a:r>
            <a:r>
              <a:rPr lang="en-GB" dirty="0" err="1"/>
              <a:t>e</a:t>
            </a:r>
            <a:r>
              <a:rPr lang="en-GB" dirty="0"/>
              <a:t> can also be mirative</a:t>
            </a:r>
          </a:p>
          <a:p>
            <a:endParaRPr lang="en-GB" dirty="0"/>
          </a:p>
        </p:txBody>
      </p:sp>
      <p:sp>
        <p:nvSpPr>
          <p:cNvPr id="4" name="Slide Number Placeholder 3"/>
          <p:cNvSpPr>
            <a:spLocks noGrp="1"/>
          </p:cNvSpPr>
          <p:nvPr>
            <p:ph type="sldNum" sz="quarter" idx="12"/>
          </p:nvPr>
        </p:nvSpPr>
        <p:spPr/>
        <p:txBody>
          <a:bodyPr/>
          <a:lstStyle/>
          <a:p>
            <a:fld id="{69F01D0A-9880-44CD-8681-28CA83B32B19}" type="slidenum">
              <a:rPr lang="en-GB" smtClean="0"/>
              <a:t>30</a:t>
            </a:fld>
            <a:endParaRPr lang="en-GB"/>
          </a:p>
        </p:txBody>
      </p:sp>
    </p:spTree>
    <p:extLst>
      <p:ext uri="{BB962C8B-B14F-4D97-AF65-F5344CB8AC3E}">
        <p14:creationId xmlns:p14="http://schemas.microsoft.com/office/powerpoint/2010/main" val="2313362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Evidentiality</a:t>
            </a:r>
            <a:r>
              <a:rPr lang="en-GB" dirty="0"/>
              <a:t> and sensory perception</a:t>
            </a:r>
          </a:p>
        </p:txBody>
      </p:sp>
      <p:sp>
        <p:nvSpPr>
          <p:cNvPr id="3" name="Content Placeholder 2"/>
          <p:cNvSpPr>
            <a:spLocks noGrp="1"/>
          </p:cNvSpPr>
          <p:nvPr>
            <p:ph sz="half" idx="1"/>
          </p:nvPr>
        </p:nvSpPr>
        <p:spPr/>
        <p:txBody>
          <a:bodyPr>
            <a:normAutofit/>
          </a:bodyPr>
          <a:lstStyle/>
          <a:p>
            <a:r>
              <a:rPr lang="en-GB" sz="2400" dirty="0"/>
              <a:t>What licenses direct evidential in PAST1?</a:t>
            </a:r>
          </a:p>
          <a:p>
            <a:endParaRPr lang="en-GB" dirty="0"/>
          </a:p>
          <a:p>
            <a:pPr marL="457200" indent="-457200">
              <a:buFont typeface="+mj-lt"/>
              <a:buAutoNum type="arabicPeriod"/>
            </a:pPr>
            <a:r>
              <a:rPr lang="en-GB" dirty="0"/>
              <a:t>Visual perception</a:t>
            </a:r>
          </a:p>
          <a:p>
            <a:pPr marL="457200" indent="-457200">
              <a:buFont typeface="+mj-lt"/>
              <a:buAutoNum type="arabicPeriod"/>
            </a:pPr>
            <a:r>
              <a:rPr lang="en-GB" dirty="0"/>
              <a:t>Auditory perception</a:t>
            </a:r>
          </a:p>
          <a:p>
            <a:pPr marL="457200" indent="-457200">
              <a:buFont typeface="+mj-lt"/>
              <a:buAutoNum type="arabicPeriod"/>
            </a:pPr>
            <a:r>
              <a:rPr lang="en-GB" dirty="0"/>
              <a:t>Olfactory perception</a:t>
            </a:r>
          </a:p>
          <a:p>
            <a:endParaRPr lang="en-GB" dirty="0"/>
          </a:p>
        </p:txBody>
      </p:sp>
      <p:sp>
        <p:nvSpPr>
          <p:cNvPr id="5" name="Content Placeholder 4"/>
          <p:cNvSpPr>
            <a:spLocks noGrp="1"/>
          </p:cNvSpPr>
          <p:nvPr>
            <p:ph sz="half" idx="2"/>
          </p:nvPr>
        </p:nvSpPr>
        <p:spPr>
          <a:xfrm>
            <a:off x="6035039" y="1845735"/>
            <a:ext cx="5294812" cy="4023360"/>
          </a:xfrm>
        </p:spPr>
        <p:txBody>
          <a:bodyPr>
            <a:normAutofit/>
          </a:bodyPr>
          <a:lstStyle/>
          <a:p>
            <a:pPr>
              <a:spcBef>
                <a:spcPts val="0"/>
              </a:spcBef>
            </a:pPr>
            <a:endParaRPr lang="en-GB" dirty="0"/>
          </a:p>
          <a:p>
            <a:pPr>
              <a:spcBef>
                <a:spcPts val="0"/>
              </a:spcBef>
            </a:pPr>
            <a:r>
              <a:rPr lang="en-GB" dirty="0"/>
              <a:t>5) </a:t>
            </a:r>
            <a:r>
              <a:rPr lang="en-GB" dirty="0" err="1"/>
              <a:t>Kö</a:t>
            </a:r>
            <a:r>
              <a:rPr lang="en-GB" dirty="0"/>
              <a:t>    </a:t>
            </a:r>
            <a:r>
              <a:rPr lang="en-GB" dirty="0" err="1"/>
              <a:t>tamakym</a:t>
            </a:r>
            <a:r>
              <a:rPr lang="en-GB" dirty="0"/>
              <a:t>           </a:t>
            </a:r>
            <a:r>
              <a:rPr lang="en-GB" dirty="0" err="1"/>
              <a:t>šupšo</a:t>
            </a:r>
            <a:r>
              <a:rPr lang="en-GB" dirty="0"/>
              <a:t>?</a:t>
            </a:r>
          </a:p>
          <a:p>
            <a:pPr>
              <a:spcBef>
                <a:spcPts val="0"/>
              </a:spcBef>
            </a:pPr>
            <a:r>
              <a:rPr lang="en-GB" dirty="0"/>
              <a:t>     who cigarette-ACC  drag.3SG.</a:t>
            </a:r>
            <a:r>
              <a:rPr lang="en-GB" b="1" dirty="0"/>
              <a:t>PST1</a:t>
            </a:r>
          </a:p>
          <a:p>
            <a:pPr>
              <a:spcBef>
                <a:spcPts val="0"/>
              </a:spcBef>
            </a:pPr>
            <a:r>
              <a:rPr lang="en-GB" dirty="0"/>
              <a:t>    ‘Who has smoked?’</a:t>
            </a:r>
          </a:p>
          <a:p>
            <a:pPr>
              <a:spcBef>
                <a:spcPts val="0"/>
              </a:spcBef>
            </a:pPr>
            <a:endParaRPr lang="en-GB" dirty="0"/>
          </a:p>
          <a:p>
            <a:pPr>
              <a:spcBef>
                <a:spcPts val="0"/>
              </a:spcBef>
            </a:pPr>
            <a:r>
              <a:rPr lang="en-GB" dirty="0"/>
              <a:t>6) </a:t>
            </a:r>
            <a:r>
              <a:rPr lang="en-GB" dirty="0" err="1"/>
              <a:t>Pölem-yšte</a:t>
            </a:r>
            <a:r>
              <a:rPr lang="en-GB" dirty="0"/>
              <a:t>  </a:t>
            </a:r>
            <a:r>
              <a:rPr lang="en-GB" dirty="0" err="1"/>
              <a:t>duhi</a:t>
            </a:r>
            <a:r>
              <a:rPr lang="en-GB" dirty="0"/>
              <a:t>         dene </a:t>
            </a:r>
            <a:r>
              <a:rPr lang="en-GB" dirty="0" err="1"/>
              <a:t>üpš-alte</a:t>
            </a:r>
            <a:endParaRPr lang="en-GB" dirty="0"/>
          </a:p>
          <a:p>
            <a:pPr>
              <a:spcBef>
                <a:spcPts val="0"/>
              </a:spcBef>
            </a:pPr>
            <a:r>
              <a:rPr lang="en-GB" dirty="0"/>
              <a:t>     room-INESS perfume with smell-REFL.3SG.</a:t>
            </a:r>
            <a:r>
              <a:rPr lang="en-GB" b="1" dirty="0"/>
              <a:t>PST1</a:t>
            </a:r>
          </a:p>
          <a:p>
            <a:pPr>
              <a:spcBef>
                <a:spcPts val="0"/>
              </a:spcBef>
            </a:pPr>
            <a:r>
              <a:rPr lang="en-GB" dirty="0"/>
              <a:t>     ‘It has smelled perfume in the room’</a:t>
            </a:r>
          </a:p>
          <a:p>
            <a:endParaRPr lang="en-GB" dirty="0"/>
          </a:p>
        </p:txBody>
      </p:sp>
      <p:sp>
        <p:nvSpPr>
          <p:cNvPr id="4" name="Slide Number Placeholder 3"/>
          <p:cNvSpPr>
            <a:spLocks noGrp="1"/>
          </p:cNvSpPr>
          <p:nvPr>
            <p:ph type="sldNum" sz="quarter" idx="12"/>
          </p:nvPr>
        </p:nvSpPr>
        <p:spPr/>
        <p:txBody>
          <a:bodyPr/>
          <a:lstStyle/>
          <a:p>
            <a:fld id="{69F01D0A-9880-44CD-8681-28CA83B32B19}" type="slidenum">
              <a:rPr lang="en-GB" smtClean="0"/>
              <a:t>31</a:t>
            </a:fld>
            <a:endParaRPr lang="en-GB"/>
          </a:p>
        </p:txBody>
      </p:sp>
    </p:spTree>
    <p:extLst>
      <p:ext uri="{BB962C8B-B14F-4D97-AF65-F5344CB8AC3E}">
        <p14:creationId xmlns:p14="http://schemas.microsoft.com/office/powerpoint/2010/main" val="40362622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err="1"/>
              <a:t>Evidentiality</a:t>
            </a:r>
            <a:r>
              <a:rPr lang="en-GB" dirty="0"/>
              <a:t> in the CP-domain</a:t>
            </a:r>
          </a:p>
        </p:txBody>
      </p:sp>
      <p:sp>
        <p:nvSpPr>
          <p:cNvPr id="8" name="Content Placeholder 7"/>
          <p:cNvSpPr>
            <a:spLocks noGrp="1"/>
          </p:cNvSpPr>
          <p:nvPr>
            <p:ph idx="1"/>
          </p:nvPr>
        </p:nvSpPr>
        <p:spPr/>
        <p:txBody>
          <a:bodyPr>
            <a:normAutofit/>
          </a:bodyPr>
          <a:lstStyle/>
          <a:p>
            <a:r>
              <a:rPr lang="en-GB" dirty="0">
                <a:solidFill>
                  <a:schemeClr val="tx1"/>
                </a:solidFill>
              </a:rPr>
              <a:t>Modal </a:t>
            </a:r>
            <a:r>
              <a:rPr lang="en-GB" dirty="0" err="1">
                <a:solidFill>
                  <a:schemeClr val="tx1"/>
                </a:solidFill>
              </a:rPr>
              <a:t>complementisers</a:t>
            </a:r>
            <a:r>
              <a:rPr lang="en-GB" dirty="0">
                <a:solidFill>
                  <a:schemeClr val="tx1"/>
                </a:solidFill>
              </a:rPr>
              <a:t> </a:t>
            </a:r>
            <a:r>
              <a:rPr lang="en-GB" i="1" dirty="0" err="1">
                <a:solidFill>
                  <a:schemeClr val="tx1"/>
                </a:solidFill>
              </a:rPr>
              <a:t>manyn</a:t>
            </a:r>
            <a:r>
              <a:rPr lang="en-GB" dirty="0">
                <a:solidFill>
                  <a:schemeClr val="tx1"/>
                </a:solidFill>
              </a:rPr>
              <a:t> (&lt; say-GER) for and </a:t>
            </a:r>
            <a:r>
              <a:rPr lang="en-GB" i="1" dirty="0" err="1">
                <a:solidFill>
                  <a:schemeClr val="tx1"/>
                </a:solidFill>
              </a:rPr>
              <a:t>pujto</a:t>
            </a:r>
            <a:r>
              <a:rPr lang="en-GB" dirty="0">
                <a:solidFill>
                  <a:schemeClr val="tx1"/>
                </a:solidFill>
              </a:rPr>
              <a:t> (‘as if’, for reporting hearsay) neutralise the evidentiality of the tensed verb:</a:t>
            </a:r>
          </a:p>
          <a:p>
            <a:pPr>
              <a:lnSpc>
                <a:spcPct val="100000"/>
              </a:lnSpc>
              <a:spcBef>
                <a:spcPts val="0"/>
              </a:spcBef>
              <a:spcAft>
                <a:spcPts val="0"/>
              </a:spcAft>
            </a:pPr>
            <a:endParaRPr lang="en-GB" dirty="0">
              <a:solidFill>
                <a:schemeClr val="tx1"/>
              </a:solidFill>
            </a:endParaRPr>
          </a:p>
          <a:p>
            <a:pPr>
              <a:lnSpc>
                <a:spcPct val="100000"/>
              </a:lnSpc>
              <a:spcBef>
                <a:spcPts val="0"/>
              </a:spcBef>
              <a:spcAft>
                <a:spcPts val="0"/>
              </a:spcAft>
            </a:pPr>
            <a:r>
              <a:rPr lang="en-GB" dirty="0">
                <a:solidFill>
                  <a:schemeClr val="tx1"/>
                </a:solidFill>
              </a:rPr>
              <a:t>(7)	</a:t>
            </a:r>
            <a:r>
              <a:rPr lang="en-GB" dirty="0" err="1">
                <a:solidFill>
                  <a:schemeClr val="tx1"/>
                </a:solidFill>
              </a:rPr>
              <a:t>Kürtn'ygorno</a:t>
            </a:r>
            <a:r>
              <a:rPr lang="en-GB" dirty="0">
                <a:solidFill>
                  <a:schemeClr val="tx1"/>
                </a:solidFill>
              </a:rPr>
              <a:t> </a:t>
            </a:r>
            <a:r>
              <a:rPr lang="en-GB" dirty="0" err="1">
                <a:solidFill>
                  <a:schemeClr val="tx1"/>
                </a:solidFill>
              </a:rPr>
              <a:t>stancij</a:t>
            </a:r>
            <a:r>
              <a:rPr lang="en-GB" dirty="0">
                <a:solidFill>
                  <a:schemeClr val="tx1"/>
                </a:solidFill>
              </a:rPr>
              <a:t>  </a:t>
            </a:r>
            <a:r>
              <a:rPr lang="en-GB" dirty="0" err="1">
                <a:solidFill>
                  <a:schemeClr val="tx1"/>
                </a:solidFill>
              </a:rPr>
              <a:t>šalan-yš</a:t>
            </a:r>
            <a:r>
              <a:rPr lang="en-GB" dirty="0">
                <a:solidFill>
                  <a:schemeClr val="tx1"/>
                </a:solidFill>
              </a:rPr>
              <a:t>                 </a:t>
            </a:r>
            <a:r>
              <a:rPr lang="en-GB" b="1" dirty="0" err="1">
                <a:solidFill>
                  <a:schemeClr val="tx1"/>
                </a:solidFill>
              </a:rPr>
              <a:t>manyn</a:t>
            </a:r>
            <a:r>
              <a:rPr lang="en-GB" dirty="0">
                <a:solidFill>
                  <a:schemeClr val="tx1"/>
                </a:solidFill>
              </a:rPr>
              <a:t>   </a:t>
            </a:r>
            <a:r>
              <a:rPr lang="en-GB" dirty="0" err="1">
                <a:solidFill>
                  <a:schemeClr val="tx1"/>
                </a:solidFill>
              </a:rPr>
              <a:t>kol</a:t>
            </a:r>
            <a:r>
              <a:rPr lang="en-GB" baseline="30000" dirty="0" err="1">
                <a:solidFill>
                  <a:schemeClr val="tx1"/>
                </a:solidFill>
              </a:rPr>
              <a:t>j</a:t>
            </a:r>
            <a:r>
              <a:rPr lang="en-GB" dirty="0" err="1">
                <a:solidFill>
                  <a:schemeClr val="tx1"/>
                </a:solidFill>
              </a:rPr>
              <a:t>-ym</a:t>
            </a:r>
            <a:r>
              <a:rPr lang="en-GB" dirty="0">
                <a:solidFill>
                  <a:schemeClr val="tx1"/>
                </a:solidFill>
              </a:rPr>
              <a:t>.</a:t>
            </a:r>
          </a:p>
          <a:p>
            <a:pPr>
              <a:lnSpc>
                <a:spcPct val="100000"/>
              </a:lnSpc>
              <a:spcBef>
                <a:spcPts val="0"/>
              </a:spcBef>
              <a:spcAft>
                <a:spcPts val="0"/>
              </a:spcAft>
            </a:pPr>
            <a:r>
              <a:rPr lang="en-GB" dirty="0">
                <a:solidFill>
                  <a:schemeClr val="tx1"/>
                </a:solidFill>
              </a:rPr>
              <a:t> 	railway 	         station break-3SG.</a:t>
            </a:r>
            <a:r>
              <a:rPr lang="en-GB" b="1" dirty="0">
                <a:solidFill>
                  <a:schemeClr val="tx1"/>
                </a:solidFill>
              </a:rPr>
              <a:t>PST1</a:t>
            </a:r>
            <a:r>
              <a:rPr lang="en-GB" dirty="0">
                <a:solidFill>
                  <a:schemeClr val="tx1"/>
                </a:solidFill>
              </a:rPr>
              <a:t>   COMP    hear-PST1</a:t>
            </a:r>
            <a:r>
              <a:rPr lang="en-GB" b="1" dirty="0">
                <a:solidFill>
                  <a:schemeClr val="tx1"/>
                </a:solidFill>
              </a:rPr>
              <a:t>.</a:t>
            </a:r>
            <a:r>
              <a:rPr lang="en-GB" dirty="0">
                <a:solidFill>
                  <a:schemeClr val="tx1"/>
                </a:solidFill>
              </a:rPr>
              <a:t>1SG</a:t>
            </a:r>
          </a:p>
          <a:p>
            <a:pPr>
              <a:lnSpc>
                <a:spcPct val="100000"/>
              </a:lnSpc>
              <a:spcBef>
                <a:spcPts val="0"/>
              </a:spcBef>
              <a:spcAft>
                <a:spcPts val="0"/>
              </a:spcAft>
            </a:pPr>
            <a:r>
              <a:rPr lang="en-GB" dirty="0">
                <a:solidFill>
                  <a:schemeClr val="tx1"/>
                </a:solidFill>
              </a:rPr>
              <a:t> 	‘I heard that the train station collapsed’ (information is hearsay)</a:t>
            </a:r>
          </a:p>
          <a:p>
            <a:pPr>
              <a:lnSpc>
                <a:spcPct val="100000"/>
              </a:lnSpc>
              <a:spcBef>
                <a:spcPts val="0"/>
              </a:spcBef>
              <a:spcAft>
                <a:spcPts val="0"/>
              </a:spcAft>
            </a:pPr>
            <a:endParaRPr lang="en-GB" dirty="0">
              <a:solidFill>
                <a:schemeClr val="tx1"/>
              </a:solidFill>
            </a:endParaRPr>
          </a:p>
          <a:p>
            <a:pPr>
              <a:lnSpc>
                <a:spcPct val="100000"/>
              </a:lnSpc>
              <a:spcBef>
                <a:spcPts val="0"/>
              </a:spcBef>
              <a:spcAft>
                <a:spcPts val="0"/>
              </a:spcAft>
            </a:pPr>
            <a:r>
              <a:rPr lang="en-GB" dirty="0">
                <a:solidFill>
                  <a:schemeClr val="tx1"/>
                </a:solidFill>
              </a:rPr>
              <a:t>(8)	</a:t>
            </a:r>
            <a:r>
              <a:rPr lang="en-GB" dirty="0" err="1">
                <a:solidFill>
                  <a:schemeClr val="tx1"/>
                </a:solidFill>
              </a:rPr>
              <a:t>Kol</a:t>
            </a:r>
            <a:r>
              <a:rPr lang="en-GB" baseline="30000" dirty="0" err="1">
                <a:solidFill>
                  <a:schemeClr val="tx1"/>
                </a:solidFill>
              </a:rPr>
              <a:t>j</a:t>
            </a:r>
            <a:r>
              <a:rPr lang="en-GB" dirty="0" err="1">
                <a:solidFill>
                  <a:schemeClr val="tx1"/>
                </a:solidFill>
              </a:rPr>
              <a:t>-ym</a:t>
            </a:r>
            <a:r>
              <a:rPr lang="en-GB" dirty="0">
                <a:solidFill>
                  <a:schemeClr val="tx1"/>
                </a:solidFill>
              </a:rPr>
              <a:t>              </a:t>
            </a:r>
            <a:r>
              <a:rPr lang="en-GB" b="1" dirty="0" err="1">
                <a:solidFill>
                  <a:schemeClr val="tx1"/>
                </a:solidFill>
              </a:rPr>
              <a:t>pujto</a:t>
            </a:r>
            <a:r>
              <a:rPr lang="en-GB" dirty="0">
                <a:solidFill>
                  <a:schemeClr val="tx1"/>
                </a:solidFill>
              </a:rPr>
              <a:t>  </a:t>
            </a:r>
            <a:r>
              <a:rPr lang="en-GB" dirty="0" err="1">
                <a:solidFill>
                  <a:schemeClr val="tx1"/>
                </a:solidFill>
              </a:rPr>
              <a:t>kürtn'ygorno</a:t>
            </a:r>
            <a:r>
              <a:rPr lang="en-GB" dirty="0">
                <a:solidFill>
                  <a:schemeClr val="tx1"/>
                </a:solidFill>
              </a:rPr>
              <a:t> </a:t>
            </a:r>
            <a:r>
              <a:rPr lang="en-GB" dirty="0" err="1">
                <a:solidFill>
                  <a:schemeClr val="tx1"/>
                </a:solidFill>
              </a:rPr>
              <a:t>stancij</a:t>
            </a:r>
            <a:r>
              <a:rPr lang="en-GB" dirty="0">
                <a:solidFill>
                  <a:schemeClr val="tx1"/>
                </a:solidFill>
              </a:rPr>
              <a:t>   </a:t>
            </a:r>
            <a:r>
              <a:rPr lang="en-GB" dirty="0" err="1">
                <a:solidFill>
                  <a:schemeClr val="tx1"/>
                </a:solidFill>
              </a:rPr>
              <a:t>šalan-yš</a:t>
            </a:r>
            <a:r>
              <a:rPr lang="en-GB" dirty="0">
                <a:solidFill>
                  <a:schemeClr val="tx1"/>
                </a:solidFill>
              </a:rPr>
              <a:t>. </a:t>
            </a:r>
          </a:p>
          <a:p>
            <a:pPr>
              <a:lnSpc>
                <a:spcPct val="100000"/>
              </a:lnSpc>
              <a:spcBef>
                <a:spcPts val="0"/>
              </a:spcBef>
              <a:spcAft>
                <a:spcPts val="0"/>
              </a:spcAft>
            </a:pPr>
            <a:r>
              <a:rPr lang="en-GB" dirty="0">
                <a:solidFill>
                  <a:schemeClr val="tx1"/>
                </a:solidFill>
              </a:rPr>
              <a:t> 	hear-1SG.PST1 as if    railway            station  break-</a:t>
            </a:r>
            <a:r>
              <a:rPr lang="en-GB" b="1" dirty="0">
                <a:solidFill>
                  <a:schemeClr val="tx1"/>
                </a:solidFill>
              </a:rPr>
              <a:t>PST1.</a:t>
            </a:r>
            <a:r>
              <a:rPr lang="en-GB" dirty="0">
                <a:solidFill>
                  <a:schemeClr val="tx1"/>
                </a:solidFill>
              </a:rPr>
              <a:t>3SG 	</a:t>
            </a:r>
          </a:p>
          <a:p>
            <a:pPr>
              <a:lnSpc>
                <a:spcPct val="100000"/>
              </a:lnSpc>
              <a:spcBef>
                <a:spcPts val="0"/>
              </a:spcBef>
              <a:spcAft>
                <a:spcPts val="0"/>
              </a:spcAft>
            </a:pPr>
            <a:r>
              <a:rPr lang="en-GB" dirty="0">
                <a:solidFill>
                  <a:schemeClr val="tx1"/>
                </a:solidFill>
              </a:rPr>
              <a:t> 	‘I heard as if  the train station has collapsed’  (information is less reliable)</a:t>
            </a:r>
          </a:p>
          <a:p>
            <a:pPr>
              <a:lnSpc>
                <a:spcPct val="100000"/>
              </a:lnSpc>
              <a:spcBef>
                <a:spcPts val="0"/>
              </a:spcBef>
              <a:spcAft>
                <a:spcPts val="0"/>
              </a:spcAft>
            </a:pPr>
            <a:r>
              <a:rPr lang="en-GB" dirty="0">
                <a:solidFill>
                  <a:schemeClr val="tx1"/>
                </a:solidFill>
              </a:rPr>
              <a:t> 	</a:t>
            </a:r>
          </a:p>
          <a:p>
            <a:pPr lvl="1">
              <a:lnSpc>
                <a:spcPct val="100000"/>
              </a:lnSpc>
              <a:spcBef>
                <a:spcPts val="0"/>
              </a:spcBef>
              <a:spcAft>
                <a:spcPts val="0"/>
              </a:spcAft>
            </a:pPr>
            <a:r>
              <a:rPr lang="en-GB" b="1" dirty="0">
                <a:solidFill>
                  <a:schemeClr val="tx1"/>
                </a:solidFill>
              </a:rPr>
              <a:t>PST1</a:t>
            </a:r>
            <a:r>
              <a:rPr lang="en-GB" dirty="0">
                <a:solidFill>
                  <a:schemeClr val="tx1"/>
                </a:solidFill>
              </a:rPr>
              <a:t> but indirect evidentiality; indicates temporal proximity or relevance</a:t>
            </a:r>
          </a:p>
          <a:p>
            <a:endParaRPr lang="en-GB" dirty="0">
              <a:solidFill>
                <a:schemeClr val="tx1"/>
              </a:solidFill>
            </a:endParaRPr>
          </a:p>
          <a:p>
            <a:pPr>
              <a:lnSpc>
                <a:spcPct val="100000"/>
              </a:lnSpc>
              <a:spcBef>
                <a:spcPts val="0"/>
              </a:spcBef>
              <a:spcAft>
                <a:spcPts val="0"/>
              </a:spcAft>
            </a:pPr>
            <a:endParaRPr lang="en-GB" dirty="0">
              <a:solidFill>
                <a:schemeClr val="tx1"/>
              </a:solidFill>
            </a:endParaRPr>
          </a:p>
          <a:p>
            <a:endParaRPr lang="en-GB" dirty="0">
              <a:solidFill>
                <a:schemeClr val="tx1"/>
              </a:solidFill>
            </a:endParaRPr>
          </a:p>
          <a:p>
            <a:endParaRPr lang="en-GB" dirty="0"/>
          </a:p>
          <a:p>
            <a:endParaRPr lang="en-GB" dirty="0"/>
          </a:p>
        </p:txBody>
      </p:sp>
      <p:sp>
        <p:nvSpPr>
          <p:cNvPr id="2" name="Slide Number Placeholder 1"/>
          <p:cNvSpPr>
            <a:spLocks noGrp="1"/>
          </p:cNvSpPr>
          <p:nvPr>
            <p:ph type="sldNum" sz="quarter" idx="12"/>
          </p:nvPr>
        </p:nvSpPr>
        <p:spPr/>
        <p:txBody>
          <a:bodyPr/>
          <a:lstStyle/>
          <a:p>
            <a:fld id="{69F01D0A-9880-44CD-8681-28CA83B32B19}" type="slidenum">
              <a:rPr lang="en-GB" smtClean="0"/>
              <a:t>32</a:t>
            </a:fld>
            <a:endParaRPr lang="en-GB"/>
          </a:p>
        </p:txBody>
      </p:sp>
    </p:spTree>
    <p:extLst>
      <p:ext uri="{BB962C8B-B14F-4D97-AF65-F5344CB8AC3E}">
        <p14:creationId xmlns:p14="http://schemas.microsoft.com/office/powerpoint/2010/main" val="13808951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Evidentiality</a:t>
            </a:r>
            <a:r>
              <a:rPr lang="en-GB" dirty="0"/>
              <a:t> in the CP-domain  </a:t>
            </a:r>
          </a:p>
        </p:txBody>
      </p:sp>
      <p:sp>
        <p:nvSpPr>
          <p:cNvPr id="3" name="Content Placeholder 2"/>
          <p:cNvSpPr>
            <a:spLocks noGrp="1"/>
          </p:cNvSpPr>
          <p:nvPr>
            <p:ph idx="1"/>
          </p:nvPr>
        </p:nvSpPr>
        <p:spPr/>
        <p:txBody>
          <a:bodyPr>
            <a:normAutofit/>
          </a:bodyPr>
          <a:lstStyle/>
          <a:p>
            <a:r>
              <a:rPr lang="en-GB" dirty="0"/>
              <a:t>Compound Past tense 2 and Past Perfect 2 with AUX </a:t>
            </a:r>
            <a:r>
              <a:rPr lang="en-GB" i="1" dirty="0" err="1"/>
              <a:t>ulmaš</a:t>
            </a:r>
            <a:r>
              <a:rPr lang="en-GB" dirty="0"/>
              <a:t> (indirect </a:t>
            </a:r>
            <a:r>
              <a:rPr lang="en-GB" dirty="0" err="1"/>
              <a:t>evidentials</a:t>
            </a:r>
            <a:r>
              <a:rPr lang="en-GB" dirty="0"/>
              <a:t>) can’t be embedded under evidential </a:t>
            </a:r>
            <a:r>
              <a:rPr lang="en-GB" dirty="0" err="1"/>
              <a:t>complementisers</a:t>
            </a:r>
            <a:r>
              <a:rPr lang="en-GB" dirty="0"/>
              <a:t> </a:t>
            </a:r>
            <a:r>
              <a:rPr lang="en-GB" i="1" dirty="0" err="1"/>
              <a:t>manyn</a:t>
            </a:r>
            <a:r>
              <a:rPr lang="en-GB" dirty="0"/>
              <a:t> and </a:t>
            </a:r>
            <a:r>
              <a:rPr lang="en-GB" i="1" dirty="0" err="1"/>
              <a:t>pujto</a:t>
            </a:r>
            <a:r>
              <a:rPr lang="en-GB" dirty="0"/>
              <a:t>:</a:t>
            </a:r>
          </a:p>
          <a:p>
            <a:pPr>
              <a:lnSpc>
                <a:spcPct val="100000"/>
              </a:lnSpc>
              <a:spcBef>
                <a:spcPts val="0"/>
              </a:spcBef>
              <a:spcAft>
                <a:spcPts val="0"/>
              </a:spcAft>
            </a:pPr>
            <a:r>
              <a:rPr lang="en-GB" dirty="0"/>
              <a:t> </a:t>
            </a:r>
          </a:p>
          <a:p>
            <a:pPr>
              <a:lnSpc>
                <a:spcPct val="100000"/>
              </a:lnSpc>
              <a:spcBef>
                <a:spcPts val="0"/>
              </a:spcBef>
              <a:spcAft>
                <a:spcPts val="0"/>
              </a:spcAft>
            </a:pPr>
            <a:r>
              <a:rPr lang="en-GB" dirty="0"/>
              <a:t>(9)	*</a:t>
            </a:r>
            <a:r>
              <a:rPr lang="en-GB" dirty="0" err="1"/>
              <a:t>Kol</a:t>
            </a:r>
            <a:r>
              <a:rPr lang="en-GB" baseline="30000" dirty="0" err="1"/>
              <a:t>j</a:t>
            </a:r>
            <a:r>
              <a:rPr lang="en-GB" dirty="0" err="1"/>
              <a:t>-ym</a:t>
            </a:r>
            <a:r>
              <a:rPr lang="en-GB" dirty="0"/>
              <a:t>              </a:t>
            </a:r>
            <a:r>
              <a:rPr lang="en-GB" b="1" dirty="0" err="1"/>
              <a:t>pujto</a:t>
            </a:r>
            <a:r>
              <a:rPr lang="en-GB" dirty="0"/>
              <a:t> </a:t>
            </a:r>
            <a:r>
              <a:rPr lang="en-GB" dirty="0" err="1"/>
              <a:t>kürtn'ygorno</a:t>
            </a:r>
            <a:r>
              <a:rPr lang="en-GB" dirty="0"/>
              <a:t>    </a:t>
            </a:r>
            <a:r>
              <a:rPr lang="en-GB" dirty="0" err="1"/>
              <a:t>stancij</a:t>
            </a:r>
            <a:r>
              <a:rPr lang="en-GB" dirty="0"/>
              <a:t>   </a:t>
            </a:r>
            <a:r>
              <a:rPr lang="en-GB" dirty="0" err="1"/>
              <a:t>šalan-en</a:t>
            </a:r>
            <a:r>
              <a:rPr lang="en-GB" dirty="0"/>
              <a:t>               </a:t>
            </a:r>
            <a:r>
              <a:rPr lang="en-GB" b="1" dirty="0" err="1"/>
              <a:t>ulmaš</a:t>
            </a:r>
            <a:endParaRPr lang="en-GB" b="1" dirty="0"/>
          </a:p>
          <a:p>
            <a:pPr>
              <a:lnSpc>
                <a:spcPct val="100000"/>
              </a:lnSpc>
              <a:spcBef>
                <a:spcPts val="0"/>
              </a:spcBef>
              <a:spcAft>
                <a:spcPts val="0"/>
              </a:spcAft>
            </a:pPr>
            <a:r>
              <a:rPr lang="en-GB" dirty="0"/>
              <a:t> 	 hear-1SG.PST1  as if   railway              station   break-PST2.3SG AUX</a:t>
            </a:r>
          </a:p>
          <a:p>
            <a:pPr>
              <a:lnSpc>
                <a:spcPct val="100000"/>
              </a:lnSpc>
              <a:spcBef>
                <a:spcPts val="0"/>
              </a:spcBef>
              <a:spcAft>
                <a:spcPts val="0"/>
              </a:spcAft>
            </a:pPr>
            <a:r>
              <a:rPr lang="en-GB" dirty="0"/>
              <a:t> 	‘I heard as if  the train station had collapsed’</a:t>
            </a:r>
          </a:p>
          <a:p>
            <a:endParaRPr lang="en-GB" dirty="0"/>
          </a:p>
          <a:p>
            <a:r>
              <a:rPr lang="en-GB" dirty="0"/>
              <a:t>Two markers for indirect evidentiality disallowed in one clause</a:t>
            </a:r>
          </a:p>
          <a:p>
            <a:endParaRPr lang="en-GB" dirty="0"/>
          </a:p>
        </p:txBody>
      </p:sp>
      <p:sp>
        <p:nvSpPr>
          <p:cNvPr id="4" name="Slide Number Placeholder 3"/>
          <p:cNvSpPr>
            <a:spLocks noGrp="1"/>
          </p:cNvSpPr>
          <p:nvPr>
            <p:ph type="sldNum" sz="quarter" idx="12"/>
          </p:nvPr>
        </p:nvSpPr>
        <p:spPr/>
        <p:txBody>
          <a:bodyPr/>
          <a:lstStyle/>
          <a:p>
            <a:fld id="{69F01D0A-9880-44CD-8681-28CA83B32B19}" type="slidenum">
              <a:rPr lang="en-GB" smtClean="0"/>
              <a:t>33</a:t>
            </a:fld>
            <a:endParaRPr lang="en-GB"/>
          </a:p>
        </p:txBody>
      </p:sp>
    </p:spTree>
    <p:extLst>
      <p:ext uri="{BB962C8B-B14F-4D97-AF65-F5344CB8AC3E}">
        <p14:creationId xmlns:p14="http://schemas.microsoft.com/office/powerpoint/2010/main" val="32140635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Evidentiality</a:t>
            </a:r>
            <a:r>
              <a:rPr lang="en-GB" dirty="0"/>
              <a:t> in the CP-domain </a:t>
            </a:r>
          </a:p>
        </p:txBody>
      </p:sp>
      <p:sp>
        <p:nvSpPr>
          <p:cNvPr id="3" name="Content Placeholder 2"/>
          <p:cNvSpPr>
            <a:spLocks noGrp="1"/>
          </p:cNvSpPr>
          <p:nvPr>
            <p:ph idx="1"/>
          </p:nvPr>
        </p:nvSpPr>
        <p:spPr>
          <a:xfrm>
            <a:off x="1097280" y="1845733"/>
            <a:ext cx="10058400" cy="4241557"/>
          </a:xfrm>
        </p:spPr>
        <p:txBody>
          <a:bodyPr>
            <a:normAutofit/>
          </a:bodyPr>
          <a:lstStyle/>
          <a:p>
            <a:r>
              <a:rPr lang="en-GB" dirty="0"/>
              <a:t>This constraint is not syntactic, because embedding of clauses headed by </a:t>
            </a:r>
            <a:r>
              <a:rPr lang="en-GB" i="1" dirty="0" err="1"/>
              <a:t>yl</a:t>
            </a:r>
            <a:r>
              <a:rPr lang="en-GB" i="1" baseline="30000" dirty="0" err="1"/>
              <a:t>j</a:t>
            </a:r>
            <a:r>
              <a:rPr lang="en-GB" i="1" dirty="0" err="1"/>
              <a:t>e</a:t>
            </a:r>
            <a:r>
              <a:rPr lang="en-GB" dirty="0"/>
              <a:t> is possible but </a:t>
            </a:r>
            <a:r>
              <a:rPr lang="en-GB" dirty="0" err="1"/>
              <a:t>evidentiality</a:t>
            </a:r>
            <a:r>
              <a:rPr lang="en-GB" dirty="0"/>
              <a:t> of </a:t>
            </a:r>
            <a:r>
              <a:rPr lang="en-GB" dirty="0" err="1"/>
              <a:t>complementiser</a:t>
            </a:r>
            <a:r>
              <a:rPr lang="en-GB" dirty="0"/>
              <a:t> neutralises that of AUX:</a:t>
            </a:r>
          </a:p>
          <a:p>
            <a:pPr>
              <a:lnSpc>
                <a:spcPct val="110000"/>
              </a:lnSpc>
              <a:spcBef>
                <a:spcPts val="0"/>
              </a:spcBef>
              <a:spcAft>
                <a:spcPts val="0"/>
              </a:spcAft>
            </a:pPr>
            <a:endParaRPr lang="en-GB" dirty="0"/>
          </a:p>
          <a:p>
            <a:pPr>
              <a:lnSpc>
                <a:spcPct val="110000"/>
              </a:lnSpc>
              <a:spcBef>
                <a:spcPts val="0"/>
              </a:spcBef>
              <a:spcAft>
                <a:spcPts val="0"/>
              </a:spcAft>
            </a:pPr>
            <a:r>
              <a:rPr lang="en-GB" dirty="0"/>
              <a:t>(10)	</a:t>
            </a:r>
            <a:r>
              <a:rPr lang="en-GB" dirty="0" err="1"/>
              <a:t>Kol</a:t>
            </a:r>
            <a:r>
              <a:rPr lang="en-GB" baseline="30000" dirty="0" err="1"/>
              <a:t>j</a:t>
            </a:r>
            <a:r>
              <a:rPr lang="en-GB" dirty="0" err="1"/>
              <a:t>-ym</a:t>
            </a:r>
            <a:r>
              <a:rPr lang="en-GB" dirty="0"/>
              <a:t>              </a:t>
            </a:r>
            <a:r>
              <a:rPr lang="en-GB" b="1" dirty="0" err="1"/>
              <a:t>pujto</a:t>
            </a:r>
            <a:r>
              <a:rPr lang="en-GB" dirty="0"/>
              <a:t>    </a:t>
            </a:r>
            <a:r>
              <a:rPr lang="en-GB" dirty="0" err="1"/>
              <a:t>kürtn'ygorno</a:t>
            </a:r>
            <a:r>
              <a:rPr lang="en-GB" dirty="0"/>
              <a:t> </a:t>
            </a:r>
            <a:r>
              <a:rPr lang="en-GB" dirty="0" err="1"/>
              <a:t>stancij</a:t>
            </a:r>
            <a:r>
              <a:rPr lang="en-GB" dirty="0"/>
              <a:t>  </a:t>
            </a:r>
            <a:r>
              <a:rPr lang="en-GB" dirty="0" err="1"/>
              <a:t>šalan-en</a:t>
            </a:r>
            <a:r>
              <a:rPr lang="en-GB" dirty="0"/>
              <a:t>                </a:t>
            </a:r>
            <a:r>
              <a:rPr lang="en-GB" b="1" dirty="0" err="1"/>
              <a:t>yl</a:t>
            </a:r>
            <a:r>
              <a:rPr lang="en-GB" b="1" baseline="30000" dirty="0" err="1"/>
              <a:t>j</a:t>
            </a:r>
            <a:r>
              <a:rPr lang="en-GB" b="1" dirty="0" err="1"/>
              <a:t>e</a:t>
            </a:r>
            <a:r>
              <a:rPr lang="en-GB" dirty="0"/>
              <a:t>.</a:t>
            </a:r>
          </a:p>
          <a:p>
            <a:pPr>
              <a:lnSpc>
                <a:spcPct val="110000"/>
              </a:lnSpc>
              <a:spcBef>
                <a:spcPts val="0"/>
              </a:spcBef>
              <a:spcAft>
                <a:spcPts val="0"/>
              </a:spcAft>
            </a:pPr>
            <a:r>
              <a:rPr lang="en-GB" dirty="0"/>
              <a:t> 	hear-1SG.PST1  as if     railway            station break-PST2.3SG  AUX.</a:t>
            </a:r>
          </a:p>
          <a:p>
            <a:pPr>
              <a:lnSpc>
                <a:spcPct val="110000"/>
              </a:lnSpc>
              <a:spcBef>
                <a:spcPts val="0"/>
              </a:spcBef>
              <a:spcAft>
                <a:spcPts val="0"/>
              </a:spcAft>
            </a:pPr>
            <a:r>
              <a:rPr lang="en-GB" dirty="0"/>
              <a:t> 	‘I heard as if  the train station had collapsed’ (indirect </a:t>
            </a:r>
            <a:r>
              <a:rPr lang="en-GB" dirty="0" err="1"/>
              <a:t>evidentiality</a:t>
            </a:r>
            <a:r>
              <a:rPr lang="en-GB" dirty="0"/>
              <a:t>)</a:t>
            </a:r>
          </a:p>
          <a:p>
            <a:pPr>
              <a:lnSpc>
                <a:spcPct val="110000"/>
              </a:lnSpc>
              <a:spcBef>
                <a:spcPts val="0"/>
              </a:spcBef>
              <a:spcAft>
                <a:spcPts val="0"/>
              </a:spcAft>
            </a:pPr>
            <a:endParaRPr lang="en-GB" dirty="0"/>
          </a:p>
          <a:p>
            <a:pPr>
              <a:lnSpc>
                <a:spcPct val="110000"/>
              </a:lnSpc>
              <a:spcBef>
                <a:spcPts val="0"/>
              </a:spcBef>
              <a:spcAft>
                <a:spcPts val="0"/>
              </a:spcAft>
            </a:pPr>
            <a:r>
              <a:rPr lang="en-GB" dirty="0"/>
              <a:t>More evidence that </a:t>
            </a:r>
            <a:r>
              <a:rPr lang="en-GB" dirty="0" err="1"/>
              <a:t>ulmaš</a:t>
            </a:r>
            <a:r>
              <a:rPr lang="en-GB" dirty="0"/>
              <a:t> encodes (indirect) the evidentiality operator </a:t>
            </a:r>
            <a:r>
              <a:rPr lang="en-GB" dirty="0" err="1"/>
              <a:t>Ev</a:t>
            </a:r>
            <a:r>
              <a:rPr lang="en-GB" dirty="0"/>
              <a:t>, not Past2</a:t>
            </a:r>
          </a:p>
          <a:p>
            <a:pPr>
              <a:lnSpc>
                <a:spcPct val="110000"/>
              </a:lnSpc>
              <a:spcBef>
                <a:spcPts val="0"/>
              </a:spcBef>
              <a:spcAft>
                <a:spcPts val="0"/>
              </a:spcAft>
            </a:pPr>
            <a:endParaRPr lang="en-GB" dirty="0"/>
          </a:p>
          <a:p>
            <a:pPr lvl="3"/>
            <a:endParaRPr lang="en-GB" dirty="0"/>
          </a:p>
          <a:p>
            <a:endParaRPr lang="en-GB" dirty="0"/>
          </a:p>
          <a:p>
            <a:endParaRPr lang="en-GB" dirty="0"/>
          </a:p>
        </p:txBody>
      </p:sp>
      <p:sp>
        <p:nvSpPr>
          <p:cNvPr id="4" name="Slide Number Placeholder 3"/>
          <p:cNvSpPr>
            <a:spLocks noGrp="1"/>
          </p:cNvSpPr>
          <p:nvPr>
            <p:ph type="sldNum" sz="quarter" idx="12"/>
          </p:nvPr>
        </p:nvSpPr>
        <p:spPr/>
        <p:txBody>
          <a:bodyPr/>
          <a:lstStyle/>
          <a:p>
            <a:fld id="{69F01D0A-9880-44CD-8681-28CA83B32B19}" type="slidenum">
              <a:rPr lang="en-GB" smtClean="0"/>
              <a:t>34</a:t>
            </a:fld>
            <a:endParaRPr lang="en-GB"/>
          </a:p>
        </p:txBody>
      </p:sp>
    </p:spTree>
    <p:extLst>
      <p:ext uri="{BB962C8B-B14F-4D97-AF65-F5344CB8AC3E}">
        <p14:creationId xmlns:p14="http://schemas.microsoft.com/office/powerpoint/2010/main" val="7038455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Thanks to…</a:t>
            </a:r>
          </a:p>
        </p:txBody>
      </p:sp>
      <p:sp>
        <p:nvSpPr>
          <p:cNvPr id="3" name="Content Placeholder 2"/>
          <p:cNvSpPr>
            <a:spLocks noGrp="1"/>
          </p:cNvSpPr>
          <p:nvPr>
            <p:ph idx="1"/>
          </p:nvPr>
        </p:nvSpPr>
        <p:spPr/>
        <p:txBody>
          <a:bodyPr/>
          <a:lstStyle/>
          <a:p>
            <a:endParaRPr lang="en-GB" dirty="0"/>
          </a:p>
          <a:p>
            <a:r>
              <a:rPr lang="en-GB" dirty="0"/>
              <a:t>All participants in the questionnaire study</a:t>
            </a:r>
          </a:p>
          <a:p>
            <a:r>
              <a:rPr lang="en-GB" dirty="0"/>
              <a:t>An anonymous SOUL abstract reviewer for helpful comments</a:t>
            </a:r>
          </a:p>
        </p:txBody>
      </p:sp>
      <p:sp>
        <p:nvSpPr>
          <p:cNvPr id="4" name="Slide Number Placeholder 3"/>
          <p:cNvSpPr>
            <a:spLocks noGrp="1"/>
          </p:cNvSpPr>
          <p:nvPr>
            <p:ph type="sldNum" sz="quarter" idx="12"/>
          </p:nvPr>
        </p:nvSpPr>
        <p:spPr/>
        <p:txBody>
          <a:bodyPr/>
          <a:lstStyle/>
          <a:p>
            <a:fld id="{69F01D0A-9880-44CD-8681-28CA83B32B19}" type="slidenum">
              <a:rPr lang="en-GB" smtClean="0"/>
              <a:t>35</a:t>
            </a:fld>
            <a:endParaRPr lang="en-GB"/>
          </a:p>
        </p:txBody>
      </p:sp>
    </p:spTree>
    <p:extLst>
      <p:ext uri="{BB962C8B-B14F-4D97-AF65-F5344CB8AC3E}">
        <p14:creationId xmlns:p14="http://schemas.microsoft.com/office/powerpoint/2010/main" val="34391930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References</a:t>
            </a:r>
          </a:p>
        </p:txBody>
      </p:sp>
      <p:sp>
        <p:nvSpPr>
          <p:cNvPr id="3" name="Content Placeholder 2"/>
          <p:cNvSpPr>
            <a:spLocks noGrp="1"/>
          </p:cNvSpPr>
          <p:nvPr>
            <p:ph idx="1"/>
          </p:nvPr>
        </p:nvSpPr>
        <p:spPr/>
        <p:txBody>
          <a:bodyPr>
            <a:normAutofit fontScale="85000" lnSpcReduction="20000"/>
          </a:bodyPr>
          <a:lstStyle/>
          <a:p>
            <a:r>
              <a:rPr lang="en-GB" dirty="0" err="1"/>
              <a:t>Aikhenvald</a:t>
            </a:r>
            <a:r>
              <a:rPr lang="en-GB" dirty="0"/>
              <a:t>, Alexandra Y. 2004: </a:t>
            </a:r>
            <a:r>
              <a:rPr lang="en-GB" i="1" dirty="0" err="1"/>
              <a:t>Evidentiality</a:t>
            </a:r>
            <a:r>
              <a:rPr lang="en-GB" i="1" dirty="0"/>
              <a:t>.</a:t>
            </a:r>
            <a:r>
              <a:rPr lang="en-GB" dirty="0"/>
              <a:t> Oxford: Oxford University Press</a:t>
            </a:r>
          </a:p>
          <a:p>
            <a:r>
              <a:rPr lang="en-GB" dirty="0" err="1"/>
              <a:t>Brugman</a:t>
            </a:r>
            <a:r>
              <a:rPr lang="en-GB" dirty="0"/>
              <a:t>, C. and Macaulay, M. (2015) Characterizing </a:t>
            </a:r>
            <a:r>
              <a:rPr lang="en-GB" dirty="0" err="1"/>
              <a:t>evidentiality</a:t>
            </a:r>
            <a:r>
              <a:rPr lang="en-GB" dirty="0"/>
              <a:t>. </a:t>
            </a:r>
            <a:r>
              <a:rPr lang="en-GB" i="1" dirty="0"/>
              <a:t>Linguistic Typology  </a:t>
            </a:r>
            <a:r>
              <a:rPr lang="en-GB" dirty="0"/>
              <a:t>19(2): 201–237. </a:t>
            </a:r>
          </a:p>
          <a:p>
            <a:r>
              <a:rPr lang="en-GB" dirty="0" err="1"/>
              <a:t>Izvorski</a:t>
            </a:r>
            <a:r>
              <a:rPr lang="en-GB" dirty="0"/>
              <a:t>, R., 1997. The present perfect as an epistemic modal. </a:t>
            </a:r>
            <a:r>
              <a:rPr lang="en-GB" i="1" dirty="0"/>
              <a:t>Proc. SALT </a:t>
            </a:r>
            <a:r>
              <a:rPr lang="en-GB" dirty="0"/>
              <a:t>7, 222--239.</a:t>
            </a:r>
          </a:p>
          <a:p>
            <a:r>
              <a:rPr lang="en-GB" dirty="0" err="1"/>
              <a:t>Kangasmaa-Minn</a:t>
            </a:r>
            <a:r>
              <a:rPr lang="en-GB" dirty="0"/>
              <a:t>, </a:t>
            </a:r>
            <a:r>
              <a:rPr lang="en-GB" dirty="0" err="1"/>
              <a:t>Eeva</a:t>
            </a:r>
            <a:r>
              <a:rPr lang="en-GB" dirty="0"/>
              <a:t> (1998) Mari. In D. </a:t>
            </a:r>
            <a:r>
              <a:rPr lang="en-GB" dirty="0" err="1"/>
              <a:t>Abondolo</a:t>
            </a:r>
            <a:r>
              <a:rPr lang="en-GB" dirty="0"/>
              <a:t> (</a:t>
            </a:r>
            <a:r>
              <a:rPr lang="en-GB" dirty="0" err="1"/>
              <a:t>ed</a:t>
            </a:r>
            <a:r>
              <a:rPr lang="en-GB" dirty="0"/>
              <a:t>) </a:t>
            </a:r>
            <a:r>
              <a:rPr lang="en-GB" i="1" dirty="0"/>
              <a:t>The Uralic Languages</a:t>
            </a:r>
            <a:r>
              <a:rPr lang="en-GB" dirty="0"/>
              <a:t>, pp. 219-249. Routledge. </a:t>
            </a:r>
          </a:p>
          <a:p>
            <a:r>
              <a:rPr lang="en-US" dirty="0" err="1"/>
              <a:t>Kittilä</a:t>
            </a:r>
            <a:r>
              <a:rPr lang="en-US" dirty="0"/>
              <a:t>, Seppo, </a:t>
            </a:r>
            <a:r>
              <a:rPr lang="en-US" dirty="0" err="1"/>
              <a:t>Lotta</a:t>
            </a:r>
            <a:r>
              <a:rPr lang="en-US" dirty="0"/>
              <a:t> </a:t>
            </a:r>
            <a:r>
              <a:rPr lang="en-US" dirty="0" err="1"/>
              <a:t>Jalava</a:t>
            </a:r>
            <a:r>
              <a:rPr lang="en-US" dirty="0"/>
              <a:t> &amp; Erika Sandman (2014) What do different methods of data collection reveal about </a:t>
            </a:r>
            <a:r>
              <a:rPr lang="en-US" dirty="0" err="1"/>
              <a:t>evidentiality</a:t>
            </a:r>
            <a:r>
              <a:rPr lang="en-US" dirty="0"/>
              <a:t>? Paper presented at Workshop on Grammar and Cognition, </a:t>
            </a:r>
            <a:r>
              <a:rPr lang="en-US" dirty="0" err="1"/>
              <a:t>Radboud</a:t>
            </a:r>
            <a:r>
              <a:rPr lang="en-US" dirty="0"/>
              <a:t> University, 9 January 2014.</a:t>
            </a:r>
            <a:endParaRPr lang="en-GB" dirty="0"/>
          </a:p>
          <a:p>
            <a:r>
              <a:rPr lang="en-GB" dirty="0"/>
              <a:t>Lau, M.L. and </a:t>
            </a:r>
            <a:r>
              <a:rPr lang="en-GB" dirty="0" err="1"/>
              <a:t>Rooryck</a:t>
            </a:r>
            <a:r>
              <a:rPr lang="en-GB" dirty="0"/>
              <a:t>, J. (2017) Aspect, </a:t>
            </a:r>
            <a:r>
              <a:rPr lang="en-GB" dirty="0" err="1"/>
              <a:t>evidentiality</a:t>
            </a:r>
            <a:r>
              <a:rPr lang="en-GB" dirty="0"/>
              <a:t>, and </a:t>
            </a:r>
            <a:r>
              <a:rPr lang="en-GB" dirty="0" err="1"/>
              <a:t>mirativity</a:t>
            </a:r>
            <a:r>
              <a:rPr lang="en-GB" dirty="0"/>
              <a:t>. </a:t>
            </a:r>
            <a:r>
              <a:rPr lang="en-GB" i="1" dirty="0"/>
              <a:t>Lingua</a:t>
            </a:r>
            <a:r>
              <a:rPr lang="en-GB" dirty="0"/>
              <a:t> 186-187:110—119. </a:t>
            </a:r>
          </a:p>
          <a:p>
            <a:r>
              <a:rPr lang="en-GB" dirty="0" err="1"/>
              <a:t>Pengitov</a:t>
            </a:r>
            <a:r>
              <a:rPr lang="en-GB" dirty="0"/>
              <a:t>, N.T. (ed.) 1961. </a:t>
            </a:r>
            <a:r>
              <a:rPr lang="en-GB" i="1" dirty="0" err="1"/>
              <a:t>Sovremennyi</a:t>
            </a:r>
            <a:r>
              <a:rPr lang="en-GB" i="1" dirty="0"/>
              <a:t> </a:t>
            </a:r>
            <a:r>
              <a:rPr lang="en-GB" i="1" dirty="0" err="1"/>
              <a:t>marijskij</a:t>
            </a:r>
            <a:r>
              <a:rPr lang="en-GB" i="1" dirty="0"/>
              <a:t> </a:t>
            </a:r>
            <a:r>
              <a:rPr lang="en-GB" i="1" dirty="0" err="1"/>
              <a:t>jazyk</a:t>
            </a:r>
            <a:r>
              <a:rPr lang="en-GB" i="1" dirty="0"/>
              <a:t>. </a:t>
            </a:r>
            <a:r>
              <a:rPr lang="en-GB" i="1" dirty="0" err="1"/>
              <a:t>Morfologija</a:t>
            </a:r>
            <a:r>
              <a:rPr lang="en-GB" i="1" dirty="0"/>
              <a:t> </a:t>
            </a:r>
            <a:r>
              <a:rPr lang="en-GB" dirty="0"/>
              <a:t>(Modern Mari Language. Morphology). </a:t>
            </a:r>
            <a:r>
              <a:rPr lang="en-GB" dirty="0" err="1"/>
              <a:t>Joškar</a:t>
            </a:r>
            <a:r>
              <a:rPr lang="en-GB" dirty="0"/>
              <a:t> Ola: </a:t>
            </a:r>
            <a:r>
              <a:rPr lang="en-GB" dirty="0" err="1"/>
              <a:t>Marijskoe</a:t>
            </a:r>
            <a:r>
              <a:rPr lang="en-GB" dirty="0"/>
              <a:t> </a:t>
            </a:r>
            <a:r>
              <a:rPr lang="en-GB" dirty="0" err="1"/>
              <a:t>knižnoe</a:t>
            </a:r>
            <a:r>
              <a:rPr lang="en-GB" dirty="0"/>
              <a:t> </a:t>
            </a:r>
            <a:r>
              <a:rPr lang="en-GB" dirty="0" err="1"/>
              <a:t>izdatel'stvo</a:t>
            </a:r>
            <a:r>
              <a:rPr lang="en-GB" dirty="0"/>
              <a:t>.</a:t>
            </a:r>
          </a:p>
          <a:p>
            <a:r>
              <a:rPr lang="en-GB" dirty="0" err="1"/>
              <a:t>Riese</a:t>
            </a:r>
            <a:r>
              <a:rPr lang="en-GB" dirty="0"/>
              <a:t>, Timothy; Bradley, Jeremy; </a:t>
            </a:r>
            <a:r>
              <a:rPr lang="en-GB" dirty="0" err="1"/>
              <a:t>Yakimova</a:t>
            </a:r>
            <a:r>
              <a:rPr lang="en-GB" dirty="0"/>
              <a:t>, Emma; Krylova, Galina 2017. </a:t>
            </a:r>
            <a:r>
              <a:rPr lang="az-Cyrl-AZ" i="1" dirty="0"/>
              <a:t>Оҥай марий йылме: </a:t>
            </a:r>
            <a:r>
              <a:rPr lang="en-GB" i="1" dirty="0"/>
              <a:t>A Comprehensive Introduction to the Mari Language</a:t>
            </a:r>
            <a:r>
              <a:rPr lang="en-GB" dirty="0"/>
              <a:t>. [Version 3.1.] Vienna: University of Vienna [omj.mari-language.com]</a:t>
            </a:r>
          </a:p>
          <a:p>
            <a:r>
              <a:rPr lang="en-GB" dirty="0"/>
              <a:t>Ritz, M-E (2012) Perfect tense and aspect. In R. </a:t>
            </a:r>
            <a:r>
              <a:rPr lang="en-GB" dirty="0" err="1"/>
              <a:t>Binnick</a:t>
            </a:r>
            <a:r>
              <a:rPr lang="en-GB" dirty="0"/>
              <a:t> (</a:t>
            </a:r>
            <a:r>
              <a:rPr lang="en-GB" dirty="0" err="1"/>
              <a:t>ed</a:t>
            </a:r>
            <a:r>
              <a:rPr lang="en-GB" dirty="0"/>
              <a:t>) </a:t>
            </a:r>
            <a:r>
              <a:rPr lang="en-GB" i="1" dirty="0"/>
              <a:t>The Oxford Handbook of Tense and Aspect</a:t>
            </a:r>
            <a:r>
              <a:rPr lang="en-GB" dirty="0"/>
              <a:t>, pp. 881-907. Oxford.</a:t>
            </a:r>
          </a:p>
        </p:txBody>
      </p:sp>
      <p:sp>
        <p:nvSpPr>
          <p:cNvPr id="4" name="Slide Number Placeholder 3"/>
          <p:cNvSpPr>
            <a:spLocks noGrp="1"/>
          </p:cNvSpPr>
          <p:nvPr>
            <p:ph type="sldNum" sz="quarter" idx="12"/>
          </p:nvPr>
        </p:nvSpPr>
        <p:spPr/>
        <p:txBody>
          <a:bodyPr/>
          <a:lstStyle/>
          <a:p>
            <a:fld id="{69F01D0A-9880-44CD-8681-28CA83B32B19}" type="slidenum">
              <a:rPr lang="en-GB" smtClean="0"/>
              <a:t>36</a:t>
            </a:fld>
            <a:endParaRPr lang="en-GB"/>
          </a:p>
        </p:txBody>
      </p:sp>
    </p:spTree>
    <p:extLst>
      <p:ext uri="{BB962C8B-B14F-4D97-AF65-F5344CB8AC3E}">
        <p14:creationId xmlns:p14="http://schemas.microsoft.com/office/powerpoint/2010/main" val="2321516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TAM in Meadow Mari</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GB" sz="2800" dirty="0"/>
              <a:t>Mood: Indicative, Imperative, Desiderative</a:t>
            </a:r>
          </a:p>
          <a:p>
            <a:pPr>
              <a:buFont typeface="Wingdings" panose="05000000000000000000" pitchFamily="2" charset="2"/>
              <a:buChar char="§"/>
            </a:pPr>
            <a:r>
              <a:rPr lang="en-GB" sz="2800" dirty="0"/>
              <a:t>Present (</a:t>
            </a:r>
            <a:r>
              <a:rPr lang="en-GB" sz="2800" dirty="0" err="1"/>
              <a:t>nonpast</a:t>
            </a:r>
            <a:r>
              <a:rPr lang="en-GB" sz="2800" dirty="0"/>
              <a:t>) tense</a:t>
            </a:r>
          </a:p>
          <a:p>
            <a:pPr>
              <a:buFont typeface="Wingdings" panose="05000000000000000000" pitchFamily="2" charset="2"/>
              <a:buChar char="§"/>
            </a:pPr>
            <a:r>
              <a:rPr lang="en-GB" sz="2800" dirty="0"/>
              <a:t>Simple Past 1 &amp; 2</a:t>
            </a:r>
          </a:p>
          <a:p>
            <a:pPr>
              <a:buFont typeface="Wingdings" panose="05000000000000000000" pitchFamily="2" charset="2"/>
              <a:buChar char="§"/>
            </a:pPr>
            <a:r>
              <a:rPr lang="en-GB" sz="2800" dirty="0"/>
              <a:t>Compound tenses</a:t>
            </a:r>
          </a:p>
        </p:txBody>
      </p:sp>
      <p:sp>
        <p:nvSpPr>
          <p:cNvPr id="4" name="Slide Number Placeholder 3"/>
          <p:cNvSpPr>
            <a:spLocks noGrp="1"/>
          </p:cNvSpPr>
          <p:nvPr>
            <p:ph type="sldNum" sz="quarter" idx="12"/>
          </p:nvPr>
        </p:nvSpPr>
        <p:spPr/>
        <p:txBody>
          <a:bodyPr/>
          <a:lstStyle/>
          <a:p>
            <a:fld id="{69F01D0A-9880-44CD-8681-28CA83B32B19}" type="slidenum">
              <a:rPr lang="en-GB" smtClean="0"/>
              <a:t>4</a:t>
            </a:fld>
            <a:endParaRPr lang="en-GB"/>
          </a:p>
        </p:txBody>
      </p:sp>
    </p:spTree>
    <p:extLst>
      <p:ext uri="{BB962C8B-B14F-4D97-AF65-F5344CB8AC3E}">
        <p14:creationId xmlns:p14="http://schemas.microsoft.com/office/powerpoint/2010/main" val="316236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Past Tenses</a:t>
            </a:r>
          </a:p>
        </p:txBody>
      </p:sp>
      <p:sp>
        <p:nvSpPr>
          <p:cNvPr id="5" name="Text Placeholder 4"/>
          <p:cNvSpPr>
            <a:spLocks noGrp="1"/>
          </p:cNvSpPr>
          <p:nvPr>
            <p:ph type="body" idx="1"/>
          </p:nvPr>
        </p:nvSpPr>
        <p:spPr/>
        <p:txBody>
          <a:bodyPr/>
          <a:lstStyle/>
          <a:p>
            <a:r>
              <a:rPr lang="en-GB"/>
              <a:t>Past tense 1</a:t>
            </a:r>
          </a:p>
        </p:txBody>
      </p:sp>
      <p:sp>
        <p:nvSpPr>
          <p:cNvPr id="3" name="Content Placeholder 2"/>
          <p:cNvSpPr>
            <a:spLocks noGrp="1"/>
          </p:cNvSpPr>
          <p:nvPr>
            <p:ph sz="half" idx="2"/>
          </p:nvPr>
        </p:nvSpPr>
        <p:spPr/>
        <p:txBody>
          <a:bodyPr>
            <a:normAutofit/>
          </a:bodyPr>
          <a:lstStyle/>
          <a:p>
            <a:r>
              <a:rPr lang="en-GB" dirty="0"/>
              <a:t>From proto-Uralic *–</a:t>
            </a:r>
            <a:r>
              <a:rPr lang="en-GB" dirty="0" err="1"/>
              <a:t>i</a:t>
            </a:r>
            <a:r>
              <a:rPr lang="en-GB" dirty="0"/>
              <a:t>- and *-</a:t>
            </a:r>
            <a:r>
              <a:rPr lang="en-GB" dirty="0" err="1"/>
              <a:t>s</a:t>
            </a:r>
            <a:r>
              <a:rPr lang="en-GB" baseline="30000" dirty="0" err="1"/>
              <a:t>j</a:t>
            </a:r>
            <a:r>
              <a:rPr lang="en-GB" dirty="0"/>
              <a:t>-</a:t>
            </a:r>
          </a:p>
          <a:p>
            <a:pPr>
              <a:lnSpc>
                <a:spcPct val="110000"/>
              </a:lnSpc>
              <a:spcBef>
                <a:spcPts val="0"/>
              </a:spcBef>
              <a:spcAft>
                <a:spcPts val="0"/>
              </a:spcAft>
            </a:pPr>
            <a:endParaRPr lang="en-GB" dirty="0"/>
          </a:p>
          <a:p>
            <a:pPr>
              <a:lnSpc>
                <a:spcPct val="110000"/>
              </a:lnSpc>
              <a:spcBef>
                <a:spcPts val="0"/>
              </a:spcBef>
              <a:spcAft>
                <a:spcPts val="0"/>
              </a:spcAft>
            </a:pPr>
            <a:r>
              <a:rPr lang="en-GB" dirty="0" err="1"/>
              <a:t>Conj</a:t>
            </a:r>
            <a:r>
              <a:rPr lang="en-GB" dirty="0"/>
              <a:t> 1:		</a:t>
            </a:r>
            <a:r>
              <a:rPr lang="en-GB" dirty="0" err="1"/>
              <a:t>tol</a:t>
            </a:r>
            <a:r>
              <a:rPr lang="en-GB" b="1" baseline="30000" dirty="0" err="1">
                <a:solidFill>
                  <a:schemeClr val="tx1"/>
                </a:solidFill>
              </a:rPr>
              <a:t>j</a:t>
            </a:r>
            <a:r>
              <a:rPr lang="en-GB" dirty="0">
                <a:solidFill>
                  <a:schemeClr val="tx1"/>
                </a:solidFill>
              </a:rPr>
              <a:t>-</a:t>
            </a:r>
            <a:r>
              <a:rPr lang="en-GB" b="1" dirty="0">
                <a:solidFill>
                  <a:schemeClr val="tx1"/>
                </a:solidFill>
              </a:rPr>
              <a:t>y</a:t>
            </a:r>
            <a:r>
              <a:rPr lang="en-GB" dirty="0">
                <a:solidFill>
                  <a:schemeClr val="tx1"/>
                </a:solidFill>
              </a:rPr>
              <a:t>-m</a:t>
            </a:r>
            <a:r>
              <a:rPr lang="en-GB" dirty="0"/>
              <a:t> </a:t>
            </a:r>
          </a:p>
          <a:p>
            <a:pPr>
              <a:lnSpc>
                <a:spcPct val="110000"/>
              </a:lnSpc>
              <a:spcBef>
                <a:spcPts val="0"/>
              </a:spcBef>
              <a:spcAft>
                <a:spcPts val="0"/>
              </a:spcAft>
            </a:pPr>
            <a:r>
              <a:rPr lang="en-GB" dirty="0"/>
              <a:t> 		come-</a:t>
            </a:r>
            <a:r>
              <a:rPr lang="en-GB" b="1" dirty="0"/>
              <a:t>PST1</a:t>
            </a:r>
            <a:r>
              <a:rPr lang="en-GB" dirty="0"/>
              <a:t>-1s</a:t>
            </a:r>
          </a:p>
          <a:p>
            <a:pPr>
              <a:lnSpc>
                <a:spcPct val="110000"/>
              </a:lnSpc>
              <a:spcBef>
                <a:spcPts val="0"/>
              </a:spcBef>
              <a:spcAft>
                <a:spcPts val="0"/>
              </a:spcAft>
            </a:pPr>
            <a:r>
              <a:rPr lang="en-GB" dirty="0"/>
              <a:t> 		‘I came’</a:t>
            </a:r>
          </a:p>
          <a:p>
            <a:pPr>
              <a:lnSpc>
                <a:spcPct val="110000"/>
              </a:lnSpc>
              <a:spcBef>
                <a:spcPts val="0"/>
              </a:spcBef>
              <a:spcAft>
                <a:spcPts val="0"/>
              </a:spcAft>
            </a:pPr>
            <a:endParaRPr lang="en-GB" dirty="0"/>
          </a:p>
          <a:p>
            <a:pPr>
              <a:lnSpc>
                <a:spcPct val="110000"/>
              </a:lnSpc>
              <a:spcBef>
                <a:spcPts val="0"/>
              </a:spcBef>
              <a:spcAft>
                <a:spcPts val="0"/>
              </a:spcAft>
            </a:pPr>
            <a:r>
              <a:rPr lang="en-GB" dirty="0" err="1"/>
              <a:t>Conj</a:t>
            </a:r>
            <a:r>
              <a:rPr lang="en-GB" dirty="0"/>
              <a:t> 2: 		</a:t>
            </a:r>
            <a:r>
              <a:rPr lang="en-GB" dirty="0" err="1">
                <a:solidFill>
                  <a:schemeClr val="tx1"/>
                </a:solidFill>
              </a:rPr>
              <a:t>voz</a:t>
            </a:r>
            <a:r>
              <a:rPr lang="en-GB" b="1" dirty="0" err="1">
                <a:solidFill>
                  <a:schemeClr val="tx1"/>
                </a:solidFill>
              </a:rPr>
              <a:t>y</a:t>
            </a:r>
            <a:r>
              <a:rPr lang="en-GB" dirty="0">
                <a:solidFill>
                  <a:schemeClr val="tx1"/>
                </a:solidFill>
              </a:rPr>
              <a:t>-</a:t>
            </a:r>
            <a:r>
              <a:rPr lang="en-GB" b="1" dirty="0">
                <a:solidFill>
                  <a:schemeClr val="tx1"/>
                </a:solidFill>
              </a:rPr>
              <a:t>š</a:t>
            </a:r>
            <a:r>
              <a:rPr lang="en-GB" dirty="0">
                <a:solidFill>
                  <a:schemeClr val="tx1"/>
                </a:solidFill>
              </a:rPr>
              <a:t>-</a:t>
            </a:r>
            <a:r>
              <a:rPr lang="en-GB" b="1" dirty="0" err="1">
                <a:solidFill>
                  <a:schemeClr val="tx1"/>
                </a:solidFill>
              </a:rPr>
              <a:t>y</a:t>
            </a:r>
            <a:r>
              <a:rPr lang="en-GB" dirty="0" err="1">
                <a:solidFill>
                  <a:schemeClr val="tx1"/>
                </a:solidFill>
              </a:rPr>
              <a:t>m</a:t>
            </a:r>
            <a:endParaRPr lang="en-GB" dirty="0">
              <a:solidFill>
                <a:schemeClr val="tx1"/>
              </a:solidFill>
            </a:endParaRPr>
          </a:p>
          <a:p>
            <a:pPr>
              <a:lnSpc>
                <a:spcPct val="110000"/>
              </a:lnSpc>
              <a:spcBef>
                <a:spcPts val="0"/>
              </a:spcBef>
              <a:spcAft>
                <a:spcPts val="0"/>
              </a:spcAft>
            </a:pPr>
            <a:r>
              <a:rPr lang="en-GB" dirty="0"/>
              <a:t> 		write-</a:t>
            </a:r>
            <a:r>
              <a:rPr lang="en-GB" b="1" dirty="0"/>
              <a:t>PST1</a:t>
            </a:r>
            <a:r>
              <a:rPr lang="en-GB" dirty="0"/>
              <a:t>-1s</a:t>
            </a:r>
          </a:p>
          <a:p>
            <a:pPr>
              <a:lnSpc>
                <a:spcPct val="110000"/>
              </a:lnSpc>
              <a:spcBef>
                <a:spcPts val="0"/>
              </a:spcBef>
              <a:spcAft>
                <a:spcPts val="0"/>
              </a:spcAft>
            </a:pPr>
            <a:r>
              <a:rPr lang="en-GB" dirty="0"/>
              <a:t> 		‘I wrote’</a:t>
            </a:r>
          </a:p>
          <a:p>
            <a:endParaRPr lang="en-GB" dirty="0"/>
          </a:p>
        </p:txBody>
      </p:sp>
      <p:sp>
        <p:nvSpPr>
          <p:cNvPr id="6" name="Text Placeholder 5"/>
          <p:cNvSpPr>
            <a:spLocks noGrp="1"/>
          </p:cNvSpPr>
          <p:nvPr>
            <p:ph type="body" sz="quarter" idx="3"/>
          </p:nvPr>
        </p:nvSpPr>
        <p:spPr/>
        <p:txBody>
          <a:bodyPr/>
          <a:lstStyle/>
          <a:p>
            <a:r>
              <a:rPr lang="en-GB" dirty="0"/>
              <a:t>Past tense 2</a:t>
            </a:r>
          </a:p>
        </p:txBody>
      </p:sp>
      <p:sp>
        <p:nvSpPr>
          <p:cNvPr id="7" name="Content Placeholder 6"/>
          <p:cNvSpPr>
            <a:spLocks noGrp="1"/>
          </p:cNvSpPr>
          <p:nvPr>
            <p:ph sz="quarter" idx="4"/>
          </p:nvPr>
        </p:nvSpPr>
        <p:spPr/>
        <p:txBody>
          <a:bodyPr>
            <a:normAutofit/>
          </a:bodyPr>
          <a:lstStyle/>
          <a:p>
            <a:r>
              <a:rPr lang="en-GB" dirty="0"/>
              <a:t>Derived from gerund plus copula </a:t>
            </a:r>
            <a:r>
              <a:rPr lang="en-GB" i="1" dirty="0" err="1"/>
              <a:t>ulam</a:t>
            </a:r>
            <a:r>
              <a:rPr lang="en-GB" dirty="0"/>
              <a:t> ‘is’ (realised as zero in 3s)</a:t>
            </a:r>
          </a:p>
          <a:p>
            <a:pPr lvl="0">
              <a:lnSpc>
                <a:spcPct val="110000"/>
              </a:lnSpc>
              <a:spcBef>
                <a:spcPts val="0"/>
              </a:spcBef>
              <a:spcAft>
                <a:spcPts val="0"/>
              </a:spcAft>
              <a:buClr>
                <a:srgbClr val="E48312"/>
              </a:buClr>
            </a:pPr>
            <a:r>
              <a:rPr lang="en-GB" dirty="0" err="1">
                <a:solidFill>
                  <a:srgbClr val="000000">
                    <a:lumMod val="75000"/>
                    <a:lumOff val="25000"/>
                  </a:srgbClr>
                </a:solidFill>
              </a:rPr>
              <a:t>Conj</a:t>
            </a:r>
            <a:r>
              <a:rPr lang="en-GB" dirty="0">
                <a:solidFill>
                  <a:srgbClr val="000000">
                    <a:lumMod val="75000"/>
                    <a:lumOff val="25000"/>
                  </a:srgbClr>
                </a:solidFill>
              </a:rPr>
              <a:t> 1:		</a:t>
            </a:r>
            <a:r>
              <a:rPr lang="en-GB" dirty="0" err="1">
                <a:solidFill>
                  <a:srgbClr val="000000">
                    <a:lumMod val="75000"/>
                    <a:lumOff val="25000"/>
                  </a:srgbClr>
                </a:solidFill>
              </a:rPr>
              <a:t>tol</a:t>
            </a:r>
            <a:r>
              <a:rPr lang="en-GB" dirty="0">
                <a:solidFill>
                  <a:srgbClr val="000000"/>
                </a:solidFill>
              </a:rPr>
              <a:t>-</a:t>
            </a:r>
            <a:r>
              <a:rPr lang="en-GB" b="1" dirty="0" err="1">
                <a:solidFill>
                  <a:srgbClr val="000000"/>
                </a:solidFill>
              </a:rPr>
              <a:t>yn</a:t>
            </a:r>
            <a:r>
              <a:rPr lang="en-GB" dirty="0">
                <a:solidFill>
                  <a:srgbClr val="000000"/>
                </a:solidFill>
              </a:rPr>
              <a:t>-am</a:t>
            </a:r>
            <a:endParaRPr lang="en-GB" dirty="0">
              <a:solidFill>
                <a:srgbClr val="000000">
                  <a:lumMod val="75000"/>
                  <a:lumOff val="25000"/>
                </a:srgbClr>
              </a:solidFill>
            </a:endParaRPr>
          </a:p>
          <a:p>
            <a:pPr lvl="0">
              <a:lnSpc>
                <a:spcPct val="110000"/>
              </a:lnSpc>
              <a:spcBef>
                <a:spcPts val="0"/>
              </a:spcBef>
              <a:spcAft>
                <a:spcPts val="0"/>
              </a:spcAft>
              <a:buClr>
                <a:srgbClr val="E48312"/>
              </a:buClr>
            </a:pPr>
            <a:r>
              <a:rPr lang="en-GB" dirty="0">
                <a:solidFill>
                  <a:srgbClr val="000000">
                    <a:lumMod val="75000"/>
                    <a:lumOff val="25000"/>
                  </a:srgbClr>
                </a:solidFill>
              </a:rPr>
              <a:t> 		come.</a:t>
            </a:r>
            <a:r>
              <a:rPr lang="en-GB" b="1" dirty="0">
                <a:solidFill>
                  <a:srgbClr val="000000">
                    <a:lumMod val="75000"/>
                    <a:lumOff val="25000"/>
                  </a:srgbClr>
                </a:solidFill>
              </a:rPr>
              <a:t>PST2</a:t>
            </a:r>
            <a:r>
              <a:rPr lang="en-GB" dirty="0">
                <a:solidFill>
                  <a:srgbClr val="000000">
                    <a:lumMod val="75000"/>
                    <a:lumOff val="25000"/>
                  </a:srgbClr>
                </a:solidFill>
              </a:rPr>
              <a:t>-1s</a:t>
            </a:r>
          </a:p>
          <a:p>
            <a:pPr lvl="0">
              <a:lnSpc>
                <a:spcPct val="110000"/>
              </a:lnSpc>
              <a:spcBef>
                <a:spcPts val="0"/>
              </a:spcBef>
              <a:spcAft>
                <a:spcPts val="0"/>
              </a:spcAft>
              <a:buClr>
                <a:srgbClr val="E48312"/>
              </a:buClr>
            </a:pPr>
            <a:r>
              <a:rPr lang="en-GB" dirty="0">
                <a:solidFill>
                  <a:srgbClr val="000000">
                    <a:lumMod val="75000"/>
                    <a:lumOff val="25000"/>
                  </a:srgbClr>
                </a:solidFill>
              </a:rPr>
              <a:t> 		‘I came‘</a:t>
            </a:r>
          </a:p>
          <a:p>
            <a:pPr lvl="0">
              <a:lnSpc>
                <a:spcPct val="110000"/>
              </a:lnSpc>
              <a:spcBef>
                <a:spcPts val="0"/>
              </a:spcBef>
              <a:spcAft>
                <a:spcPts val="0"/>
              </a:spcAft>
              <a:buClr>
                <a:srgbClr val="E48312"/>
              </a:buClr>
            </a:pPr>
            <a:endParaRPr lang="en-GB" dirty="0">
              <a:solidFill>
                <a:srgbClr val="000000">
                  <a:lumMod val="75000"/>
                  <a:lumOff val="25000"/>
                </a:srgbClr>
              </a:solidFill>
            </a:endParaRPr>
          </a:p>
          <a:p>
            <a:pPr lvl="0">
              <a:lnSpc>
                <a:spcPct val="110000"/>
              </a:lnSpc>
              <a:spcBef>
                <a:spcPts val="0"/>
              </a:spcBef>
              <a:spcAft>
                <a:spcPts val="0"/>
              </a:spcAft>
              <a:buClr>
                <a:srgbClr val="E48312"/>
              </a:buClr>
            </a:pPr>
            <a:r>
              <a:rPr lang="en-GB" dirty="0" err="1">
                <a:solidFill>
                  <a:srgbClr val="000000">
                    <a:lumMod val="75000"/>
                    <a:lumOff val="25000"/>
                  </a:srgbClr>
                </a:solidFill>
              </a:rPr>
              <a:t>Conj</a:t>
            </a:r>
            <a:r>
              <a:rPr lang="en-GB" dirty="0">
                <a:solidFill>
                  <a:srgbClr val="000000">
                    <a:lumMod val="75000"/>
                    <a:lumOff val="25000"/>
                  </a:srgbClr>
                </a:solidFill>
              </a:rPr>
              <a:t> 2: 		</a:t>
            </a:r>
            <a:r>
              <a:rPr lang="en-GB" dirty="0" err="1">
                <a:solidFill>
                  <a:srgbClr val="000000"/>
                </a:solidFill>
              </a:rPr>
              <a:t>voz</a:t>
            </a:r>
            <a:r>
              <a:rPr lang="en-GB" dirty="0">
                <a:solidFill>
                  <a:srgbClr val="000000"/>
                </a:solidFill>
              </a:rPr>
              <a:t>-</a:t>
            </a:r>
            <a:r>
              <a:rPr lang="en-GB" b="1" dirty="0" err="1">
                <a:solidFill>
                  <a:srgbClr val="000000"/>
                </a:solidFill>
              </a:rPr>
              <a:t>en</a:t>
            </a:r>
            <a:r>
              <a:rPr lang="en-GB" dirty="0">
                <a:solidFill>
                  <a:srgbClr val="000000"/>
                </a:solidFill>
              </a:rPr>
              <a:t>-am</a:t>
            </a:r>
          </a:p>
          <a:p>
            <a:pPr lvl="0">
              <a:lnSpc>
                <a:spcPct val="110000"/>
              </a:lnSpc>
              <a:spcBef>
                <a:spcPts val="0"/>
              </a:spcBef>
              <a:spcAft>
                <a:spcPts val="0"/>
              </a:spcAft>
              <a:buClr>
                <a:srgbClr val="E48312"/>
              </a:buClr>
            </a:pPr>
            <a:r>
              <a:rPr lang="en-GB" dirty="0">
                <a:solidFill>
                  <a:srgbClr val="000000">
                    <a:lumMod val="75000"/>
                    <a:lumOff val="25000"/>
                  </a:srgbClr>
                </a:solidFill>
              </a:rPr>
              <a:t> 		write-</a:t>
            </a:r>
            <a:r>
              <a:rPr lang="en-GB" b="1" dirty="0">
                <a:solidFill>
                  <a:srgbClr val="000000">
                    <a:lumMod val="75000"/>
                    <a:lumOff val="25000"/>
                  </a:srgbClr>
                </a:solidFill>
              </a:rPr>
              <a:t>PST2</a:t>
            </a:r>
            <a:r>
              <a:rPr lang="en-GB" dirty="0">
                <a:solidFill>
                  <a:srgbClr val="000000">
                    <a:lumMod val="75000"/>
                    <a:lumOff val="25000"/>
                  </a:srgbClr>
                </a:solidFill>
              </a:rPr>
              <a:t>-1s</a:t>
            </a:r>
          </a:p>
          <a:p>
            <a:pPr lvl="0">
              <a:lnSpc>
                <a:spcPct val="110000"/>
              </a:lnSpc>
              <a:spcBef>
                <a:spcPts val="0"/>
              </a:spcBef>
              <a:spcAft>
                <a:spcPts val="0"/>
              </a:spcAft>
              <a:buClr>
                <a:srgbClr val="E48312"/>
              </a:buClr>
            </a:pPr>
            <a:r>
              <a:rPr lang="en-GB" dirty="0">
                <a:solidFill>
                  <a:srgbClr val="000000">
                    <a:lumMod val="75000"/>
                    <a:lumOff val="25000"/>
                  </a:srgbClr>
                </a:solidFill>
              </a:rPr>
              <a:t> 		‘I wrote’</a:t>
            </a:r>
          </a:p>
          <a:p>
            <a:endParaRPr lang="en-GB" dirty="0"/>
          </a:p>
          <a:p>
            <a:endParaRPr lang="en-GB" dirty="0"/>
          </a:p>
        </p:txBody>
      </p:sp>
      <p:sp>
        <p:nvSpPr>
          <p:cNvPr id="4" name="Slide Number Placeholder 3"/>
          <p:cNvSpPr>
            <a:spLocks noGrp="1"/>
          </p:cNvSpPr>
          <p:nvPr>
            <p:ph type="sldNum" sz="quarter" idx="12"/>
          </p:nvPr>
        </p:nvSpPr>
        <p:spPr/>
        <p:txBody>
          <a:bodyPr/>
          <a:lstStyle/>
          <a:p>
            <a:fld id="{69F01D0A-9880-44CD-8681-28CA83B32B19}" type="slidenum">
              <a:rPr lang="en-GB" smtClean="0"/>
              <a:t>5</a:t>
            </a:fld>
            <a:endParaRPr lang="en-GB"/>
          </a:p>
        </p:txBody>
      </p:sp>
    </p:spTree>
    <p:extLst>
      <p:ext uri="{BB962C8B-B14F-4D97-AF65-F5344CB8AC3E}">
        <p14:creationId xmlns:p14="http://schemas.microsoft.com/office/powerpoint/2010/main" val="625488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1"/>
                </a:solidFill>
              </a:rPr>
              <a:t>Past Tenses </a:t>
            </a:r>
          </a:p>
        </p:txBody>
      </p:sp>
      <p:graphicFrame>
        <p:nvGraphicFramePr>
          <p:cNvPr id="4" name="Table 3"/>
          <p:cNvGraphicFramePr>
            <a:graphicFrameLocks noGrp="1"/>
          </p:cNvGraphicFramePr>
          <p:nvPr>
            <p:extLst>
              <p:ext uri="{D42A27DB-BD31-4B8C-83A1-F6EECF244321}">
                <p14:modId xmlns:p14="http://schemas.microsoft.com/office/powerpoint/2010/main" val="3698960983"/>
              </p:ext>
            </p:extLst>
          </p:nvPr>
        </p:nvGraphicFramePr>
        <p:xfrm>
          <a:off x="235974" y="1799791"/>
          <a:ext cx="11592231" cy="4400712"/>
        </p:xfrm>
        <a:graphic>
          <a:graphicData uri="http://schemas.openxmlformats.org/drawingml/2006/table">
            <a:tbl>
              <a:tblPr/>
              <a:tblGrid>
                <a:gridCol w="1453904">
                  <a:extLst>
                    <a:ext uri="{9D8B030D-6E8A-4147-A177-3AD203B41FA5}">
                      <a16:colId xmlns:a16="http://schemas.microsoft.com/office/drawing/2014/main" xmlns="" val="20000"/>
                    </a:ext>
                  </a:extLst>
                </a:gridCol>
                <a:gridCol w="1261237">
                  <a:extLst>
                    <a:ext uri="{9D8B030D-6E8A-4147-A177-3AD203B41FA5}">
                      <a16:colId xmlns:a16="http://schemas.microsoft.com/office/drawing/2014/main" xmlns="" val="20001"/>
                    </a:ext>
                  </a:extLst>
                </a:gridCol>
                <a:gridCol w="1224168">
                  <a:extLst>
                    <a:ext uri="{9D8B030D-6E8A-4147-A177-3AD203B41FA5}">
                      <a16:colId xmlns:a16="http://schemas.microsoft.com/office/drawing/2014/main" xmlns="" val="20002"/>
                    </a:ext>
                  </a:extLst>
                </a:gridCol>
                <a:gridCol w="1685586">
                  <a:extLst>
                    <a:ext uri="{9D8B030D-6E8A-4147-A177-3AD203B41FA5}">
                      <a16:colId xmlns:a16="http://schemas.microsoft.com/office/drawing/2014/main" xmlns="" val="20003"/>
                    </a:ext>
                  </a:extLst>
                </a:gridCol>
                <a:gridCol w="2055222">
                  <a:extLst>
                    <a:ext uri="{9D8B030D-6E8A-4147-A177-3AD203B41FA5}">
                      <a16:colId xmlns:a16="http://schemas.microsoft.com/office/drawing/2014/main" xmlns="" val="20004"/>
                    </a:ext>
                  </a:extLst>
                </a:gridCol>
                <a:gridCol w="1873327">
                  <a:extLst>
                    <a:ext uri="{9D8B030D-6E8A-4147-A177-3AD203B41FA5}">
                      <a16:colId xmlns:a16="http://schemas.microsoft.com/office/drawing/2014/main" xmlns="" val="20005"/>
                    </a:ext>
                  </a:extLst>
                </a:gridCol>
                <a:gridCol w="2038787">
                  <a:extLst>
                    <a:ext uri="{9D8B030D-6E8A-4147-A177-3AD203B41FA5}">
                      <a16:colId xmlns:a16="http://schemas.microsoft.com/office/drawing/2014/main" xmlns="" val="20006"/>
                    </a:ext>
                  </a:extLst>
                </a:gridCol>
              </a:tblGrid>
              <a:tr h="782893">
                <a:tc>
                  <a:txBody>
                    <a:bodyPr/>
                    <a:lstStyle/>
                    <a:p>
                      <a:pPr algn="just">
                        <a:spcAft>
                          <a:spcPts val="0"/>
                        </a:spcAft>
                      </a:pPr>
                      <a:endParaRPr lang="en-GB" sz="1800" kern="50" dirty="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b="1" kern="50" dirty="0">
                          <a:effectLst/>
                          <a:latin typeface="+mn-lt"/>
                          <a:ea typeface="Droid Sans"/>
                          <a:cs typeface="Lohit Hindi"/>
                        </a:rPr>
                        <a:t>Simple past tense  1</a:t>
                      </a:r>
                      <a:endParaRPr lang="en-GB" sz="1800" kern="50" dirty="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b="1" kern="50" dirty="0">
                          <a:effectLst/>
                          <a:latin typeface="+mn-lt"/>
                          <a:ea typeface="Droid Sans"/>
                          <a:cs typeface="Lohit Hindi"/>
                        </a:rPr>
                        <a:t>Simple past tense  2</a:t>
                      </a:r>
                      <a:endParaRPr lang="en-GB" sz="1800" kern="50" dirty="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b="1" kern="50" dirty="0">
                          <a:effectLst/>
                          <a:latin typeface="+mn-lt"/>
                          <a:ea typeface="Droid Sans"/>
                          <a:cs typeface="Lohit Hindi"/>
                        </a:rPr>
                        <a:t>“Past Perfect 1”</a:t>
                      </a:r>
                      <a:endParaRPr lang="en-GB" sz="1800" kern="50" dirty="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b="1" kern="50" dirty="0">
                          <a:effectLst/>
                          <a:latin typeface="+mn-lt"/>
                          <a:ea typeface="Droid Sans"/>
                          <a:cs typeface="Lohit Hindi"/>
                        </a:rPr>
                        <a:t>“Past perfect 2”</a:t>
                      </a:r>
                      <a:endParaRPr lang="en-GB" sz="1800" kern="50" dirty="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b="1" kern="50" dirty="0">
                          <a:effectLst/>
                          <a:latin typeface="+mn-lt"/>
                          <a:ea typeface="Droid Sans"/>
                          <a:cs typeface="Lohit Hindi"/>
                        </a:rPr>
                        <a:t>Compound past 1</a:t>
                      </a:r>
                    </a:p>
                    <a:p>
                      <a:pPr algn="just">
                        <a:spcAft>
                          <a:spcPts val="0"/>
                        </a:spcAft>
                      </a:pPr>
                      <a:r>
                        <a:rPr lang="en-US" sz="1800" b="1" kern="50" dirty="0">
                          <a:effectLst/>
                          <a:latin typeface="+mn-lt"/>
                          <a:ea typeface="Droid Sans"/>
                          <a:cs typeface="Lohit Hindi"/>
                        </a:rPr>
                        <a:t>(imperfective)</a:t>
                      </a:r>
                      <a:endParaRPr lang="en-GB" sz="1800" kern="50" dirty="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b="1" kern="50" dirty="0">
                          <a:effectLst/>
                          <a:latin typeface="+mn-lt"/>
                          <a:ea typeface="Droid Sans"/>
                          <a:cs typeface="Lohit Hindi"/>
                        </a:rPr>
                        <a:t>Compound past 2</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50" cap="none" spc="0" normalizeH="0" baseline="0" noProof="0" dirty="0">
                          <a:ln>
                            <a:noFill/>
                          </a:ln>
                          <a:solidFill>
                            <a:srgbClr val="000000"/>
                          </a:solidFill>
                          <a:effectLst/>
                          <a:uLnTx/>
                          <a:uFillTx/>
                          <a:latin typeface="+mn-lt"/>
                          <a:ea typeface="Droid Sans"/>
                          <a:cs typeface="Lohit Hindi"/>
                        </a:rPr>
                        <a:t>(imperfective)</a:t>
                      </a:r>
                      <a:endParaRPr kumimoji="0" lang="en-GB" sz="1800" b="0" i="0" u="none" strike="noStrike" kern="50" cap="none" spc="0" normalizeH="0" baseline="0" noProof="0" dirty="0">
                        <a:ln>
                          <a:noFill/>
                        </a:ln>
                        <a:solidFill>
                          <a:srgbClr val="000000"/>
                        </a:solidFill>
                        <a:effectLst/>
                        <a:uLnTx/>
                        <a:uFillTx/>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669818">
                <a:tc>
                  <a:txBody>
                    <a:bodyPr/>
                    <a:lstStyle/>
                    <a:p>
                      <a:pPr algn="just">
                        <a:spcAft>
                          <a:spcPts val="0"/>
                        </a:spcAft>
                      </a:pPr>
                      <a:endParaRPr lang="en-GB" sz="1800" kern="50" dirty="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en-US" sz="1800" kern="50">
                          <a:effectLst/>
                          <a:latin typeface="+mn-lt"/>
                          <a:ea typeface="Droid Sans"/>
                          <a:cs typeface="Lohit Hindi"/>
                        </a:rPr>
                        <a:t>Suffixes</a:t>
                      </a:r>
                      <a:endParaRPr lang="en-GB" sz="1800" kern="5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just">
                        <a:spcAft>
                          <a:spcPts val="0"/>
                        </a:spcAft>
                      </a:pPr>
                      <a:r>
                        <a:rPr lang="en-US" sz="1800" kern="50" dirty="0">
                          <a:effectLst/>
                          <a:latin typeface="+mn-lt"/>
                          <a:ea typeface="Droid Sans"/>
                          <a:cs typeface="Lohit Hindi"/>
                        </a:rPr>
                        <a:t>Simple past 2+ </a:t>
                      </a:r>
                      <a:r>
                        <a:rPr lang="en-US" sz="1800" b="1" kern="50" dirty="0" err="1">
                          <a:effectLst/>
                          <a:latin typeface="+mn-lt"/>
                          <a:ea typeface="Droid Sans"/>
                          <a:cs typeface="Lohit Hindi"/>
                        </a:rPr>
                        <a:t>yl</a:t>
                      </a:r>
                      <a:r>
                        <a:rPr lang="en-GB" sz="1800" b="1" baseline="30000" dirty="0">
                          <a:solidFill>
                            <a:schemeClr val="tx1"/>
                          </a:solidFill>
                        </a:rPr>
                        <a:t>j</a:t>
                      </a:r>
                      <a:r>
                        <a:rPr lang="en-US" sz="1800" b="1" kern="50" dirty="0">
                          <a:effectLst/>
                          <a:latin typeface="+mn-lt"/>
                          <a:ea typeface="Droid Sans"/>
                          <a:cs typeface="Lohit Hindi"/>
                        </a:rPr>
                        <a:t>e</a:t>
                      </a:r>
                      <a:endParaRPr lang="en-GB" sz="1800" b="1" kern="50" dirty="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50" dirty="0">
                          <a:effectLst/>
                          <a:latin typeface="+mn-lt"/>
                          <a:ea typeface="Droid Sans"/>
                          <a:cs typeface="Lohit Hindi"/>
                        </a:rPr>
                        <a:t>Simple past 2 + </a:t>
                      </a:r>
                      <a:r>
                        <a:rPr lang="en-US" sz="1800" b="1" kern="50" dirty="0" err="1">
                          <a:effectLst/>
                          <a:latin typeface="+mn-lt"/>
                          <a:ea typeface="Droid Sans"/>
                          <a:cs typeface="Lohit Hindi"/>
                        </a:rPr>
                        <a:t>ulmaš</a:t>
                      </a:r>
                      <a:endParaRPr lang="en-GB" sz="1800" b="1" kern="50" dirty="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50" dirty="0">
                          <a:effectLst/>
                          <a:latin typeface="+mn-lt"/>
                          <a:ea typeface="Droid Sans"/>
                          <a:cs typeface="Lohit Hindi"/>
                        </a:rPr>
                        <a:t>Present tense + </a:t>
                      </a:r>
                      <a:r>
                        <a:rPr lang="en-US" sz="1800" b="1" kern="50" dirty="0" err="1">
                          <a:effectLst/>
                          <a:latin typeface="+mn-lt"/>
                          <a:ea typeface="Droid Sans"/>
                          <a:cs typeface="Lohit Hindi"/>
                        </a:rPr>
                        <a:t>yl</a:t>
                      </a:r>
                      <a:r>
                        <a:rPr lang="en-GB" sz="1800" b="1" baseline="30000" dirty="0">
                          <a:solidFill>
                            <a:schemeClr val="tx1"/>
                          </a:solidFill>
                        </a:rPr>
                        <a:t>j</a:t>
                      </a:r>
                      <a:r>
                        <a:rPr lang="en-US" sz="1800" b="1" kern="50" dirty="0">
                          <a:effectLst/>
                          <a:latin typeface="+mn-lt"/>
                          <a:ea typeface="Droid Sans"/>
                          <a:cs typeface="Lohit Hindi"/>
                        </a:rPr>
                        <a:t>e</a:t>
                      </a:r>
                      <a:endParaRPr lang="en-GB" sz="1800" b="1" kern="50" dirty="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50" dirty="0">
                          <a:effectLst/>
                          <a:latin typeface="+mn-lt"/>
                          <a:ea typeface="Droid Sans"/>
                          <a:cs typeface="Lohit Hindi"/>
                        </a:rPr>
                        <a:t>Present tense + </a:t>
                      </a:r>
                      <a:r>
                        <a:rPr lang="en-US" sz="1800" b="1" kern="50" dirty="0" err="1">
                          <a:effectLst/>
                          <a:latin typeface="+mn-lt"/>
                          <a:ea typeface="Droid Sans"/>
                          <a:cs typeface="Lohit Hindi"/>
                        </a:rPr>
                        <a:t>ulmaš</a:t>
                      </a:r>
                      <a:endParaRPr lang="en-GB" sz="1800" b="1" kern="50" dirty="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232231">
                <a:tc>
                  <a:txBody>
                    <a:bodyPr/>
                    <a:lstStyle/>
                    <a:p>
                      <a:pPr algn="just">
                        <a:spcAft>
                          <a:spcPts val="0"/>
                        </a:spcAft>
                      </a:pPr>
                      <a:r>
                        <a:rPr lang="en-GB" sz="1800" kern="50" dirty="0">
                          <a:effectLst/>
                          <a:latin typeface="+mn-lt"/>
                          <a:ea typeface="Droid Sans"/>
                          <a:cs typeface="Lohit Hindi"/>
                        </a:rPr>
                        <a:t>Conjugation 1</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kern="50" dirty="0">
                          <a:effectLst/>
                          <a:latin typeface="+mn-lt"/>
                          <a:ea typeface="Droid Sans"/>
                          <a:cs typeface="Lohit Hindi"/>
                        </a:rPr>
                        <a:t> -y</a:t>
                      </a:r>
                      <a:endParaRPr lang="en-GB" sz="1800" kern="50" dirty="0">
                        <a:effectLst/>
                        <a:latin typeface="+mn-lt"/>
                        <a:ea typeface="Droid Sans"/>
                        <a:cs typeface="Lohit Hindi"/>
                      </a:endParaRPr>
                    </a:p>
                    <a:p>
                      <a:pPr>
                        <a:spcAft>
                          <a:spcPts val="0"/>
                        </a:spcAft>
                      </a:pPr>
                      <a:r>
                        <a:rPr lang="en-US" sz="1800" kern="50" dirty="0" err="1">
                          <a:effectLst/>
                          <a:latin typeface="+mn-lt"/>
                          <a:ea typeface="Droid Sans"/>
                          <a:cs typeface="Lohit Hindi"/>
                        </a:rPr>
                        <a:t>tol</a:t>
                      </a:r>
                      <a:r>
                        <a:rPr lang="en-GB" sz="1800" b="1" baseline="30000" dirty="0">
                          <a:solidFill>
                            <a:schemeClr val="tx1"/>
                          </a:solidFill>
                        </a:rPr>
                        <a:t>j</a:t>
                      </a:r>
                      <a:r>
                        <a:rPr lang="en-US" sz="1800" kern="50" dirty="0">
                          <a:effectLst/>
                          <a:latin typeface="+mn-lt"/>
                          <a:ea typeface="Droid Sans"/>
                          <a:cs typeface="Lohit Hindi"/>
                        </a:rPr>
                        <a:t>-</a:t>
                      </a:r>
                      <a:r>
                        <a:rPr lang="en-US" sz="1800" b="1" kern="50" dirty="0">
                          <a:effectLst/>
                          <a:latin typeface="+mn-lt"/>
                          <a:ea typeface="Droid Sans"/>
                          <a:cs typeface="Lohit Hindi"/>
                        </a:rPr>
                        <a:t>y</a:t>
                      </a:r>
                      <a:r>
                        <a:rPr lang="en-US" sz="1800" kern="50" dirty="0">
                          <a:effectLst/>
                          <a:latin typeface="+mn-lt"/>
                          <a:ea typeface="Droid Sans"/>
                          <a:cs typeface="Lohit Hindi"/>
                        </a:rPr>
                        <a:t>-m </a:t>
                      </a:r>
                      <a:endParaRPr lang="en-GB" sz="1800" kern="50" dirty="0">
                        <a:effectLst/>
                        <a:latin typeface="+mn-lt"/>
                        <a:ea typeface="Droid Sans"/>
                        <a:cs typeface="Lohit Hindi"/>
                      </a:endParaRPr>
                    </a:p>
                    <a:p>
                      <a:pPr>
                        <a:spcAft>
                          <a:spcPts val="0"/>
                        </a:spcAft>
                      </a:pPr>
                      <a:r>
                        <a:rPr lang="en-US" sz="1800" kern="50" dirty="0">
                          <a:effectLst/>
                          <a:latin typeface="+mn-lt"/>
                          <a:ea typeface="Droid Sans"/>
                          <a:cs typeface="Lohit Hindi"/>
                        </a:rPr>
                        <a:t>'I came/ have come'</a:t>
                      </a:r>
                      <a:endParaRPr lang="en-GB" sz="1800" kern="50" dirty="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kern="50">
                          <a:effectLst/>
                          <a:latin typeface="+mn-lt"/>
                          <a:ea typeface="Droid Sans"/>
                          <a:cs typeface="Lohit Hindi"/>
                        </a:rPr>
                        <a:t>-yn </a:t>
                      </a:r>
                      <a:endParaRPr lang="en-GB" sz="1800" kern="50">
                        <a:effectLst/>
                        <a:latin typeface="+mn-lt"/>
                        <a:ea typeface="Droid Sans"/>
                        <a:cs typeface="Lohit Hindi"/>
                      </a:endParaRPr>
                    </a:p>
                    <a:p>
                      <a:pPr>
                        <a:spcAft>
                          <a:spcPts val="0"/>
                        </a:spcAft>
                      </a:pPr>
                      <a:r>
                        <a:rPr lang="en-US" sz="1800" kern="50">
                          <a:effectLst/>
                          <a:latin typeface="+mn-lt"/>
                          <a:ea typeface="Droid Sans"/>
                          <a:cs typeface="Lohit Hindi"/>
                        </a:rPr>
                        <a:t>tol-</a:t>
                      </a:r>
                      <a:r>
                        <a:rPr lang="en-US" sz="1800" b="1" kern="50">
                          <a:effectLst/>
                          <a:latin typeface="+mn-lt"/>
                          <a:ea typeface="Droid Sans"/>
                          <a:cs typeface="Lohit Hindi"/>
                        </a:rPr>
                        <a:t>yn</a:t>
                      </a:r>
                      <a:r>
                        <a:rPr lang="en-US" sz="1800" kern="50">
                          <a:effectLst/>
                          <a:latin typeface="+mn-lt"/>
                          <a:ea typeface="Droid Sans"/>
                          <a:cs typeface="Lohit Hindi"/>
                        </a:rPr>
                        <a:t>-am</a:t>
                      </a:r>
                      <a:endParaRPr lang="en-GB" sz="1800" kern="50">
                        <a:effectLst/>
                        <a:latin typeface="+mn-lt"/>
                        <a:ea typeface="Droid Sans"/>
                        <a:cs typeface="Lohit Hindi"/>
                      </a:endParaRPr>
                    </a:p>
                    <a:p>
                      <a:pPr>
                        <a:spcAft>
                          <a:spcPts val="0"/>
                        </a:spcAft>
                      </a:pPr>
                      <a:r>
                        <a:rPr lang="en-US" sz="1800" kern="50">
                          <a:effectLst/>
                          <a:latin typeface="+mn-lt"/>
                          <a:ea typeface="Droid Sans"/>
                          <a:cs typeface="Lohit Hindi"/>
                        </a:rPr>
                        <a:t>'I came'</a:t>
                      </a:r>
                      <a:endParaRPr lang="en-GB" sz="1800" kern="5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50" dirty="0" err="1">
                          <a:effectLst/>
                          <a:latin typeface="+mn-lt"/>
                          <a:ea typeface="Droid Sans"/>
                          <a:cs typeface="Lohit Hindi"/>
                        </a:rPr>
                        <a:t>tol</a:t>
                      </a:r>
                      <a:r>
                        <a:rPr lang="en-US" sz="1800" kern="50" dirty="0">
                          <a:effectLst/>
                          <a:latin typeface="+mn-lt"/>
                          <a:ea typeface="Droid Sans"/>
                          <a:cs typeface="Lohit Hindi"/>
                        </a:rPr>
                        <a:t>-</a:t>
                      </a:r>
                      <a:r>
                        <a:rPr lang="en-US" sz="1800" kern="50" dirty="0" err="1">
                          <a:effectLst/>
                          <a:latin typeface="+mn-lt"/>
                          <a:ea typeface="Droid Sans"/>
                          <a:cs typeface="Lohit Hindi"/>
                        </a:rPr>
                        <a:t>yn</a:t>
                      </a:r>
                      <a:r>
                        <a:rPr lang="en-US" sz="1800" kern="50" dirty="0">
                          <a:effectLst/>
                          <a:latin typeface="+mn-lt"/>
                          <a:ea typeface="Droid Sans"/>
                          <a:cs typeface="Lohit Hindi"/>
                        </a:rPr>
                        <a:t>-am </a:t>
                      </a:r>
                      <a:r>
                        <a:rPr lang="en-US" sz="1800" kern="50" dirty="0" err="1">
                          <a:effectLst/>
                          <a:latin typeface="+mn-lt"/>
                          <a:ea typeface="Droid Sans"/>
                          <a:cs typeface="Lohit Hindi"/>
                        </a:rPr>
                        <a:t>yl</a:t>
                      </a:r>
                      <a:r>
                        <a:rPr lang="en-GB" sz="1800" b="1" baseline="30000" dirty="0">
                          <a:solidFill>
                            <a:schemeClr val="tx1"/>
                          </a:solidFill>
                        </a:rPr>
                        <a:t>j</a:t>
                      </a:r>
                      <a:r>
                        <a:rPr lang="en-US" sz="1800" kern="50" dirty="0">
                          <a:effectLst/>
                          <a:latin typeface="+mn-lt"/>
                          <a:ea typeface="Droid Sans"/>
                          <a:cs typeface="Lohit Hindi"/>
                        </a:rPr>
                        <a:t>e </a:t>
                      </a:r>
                    </a:p>
                    <a:p>
                      <a:pPr algn="just">
                        <a:spcAft>
                          <a:spcPts val="0"/>
                        </a:spcAft>
                      </a:pPr>
                      <a:r>
                        <a:rPr lang="en-US" sz="1800" kern="50" dirty="0">
                          <a:effectLst/>
                          <a:latin typeface="+mn-lt"/>
                          <a:ea typeface="Droid Sans"/>
                          <a:cs typeface="Lohit Hindi"/>
                        </a:rPr>
                        <a:t>'I had come'</a:t>
                      </a:r>
                      <a:endParaRPr lang="en-GB" sz="1800" kern="50" dirty="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50" dirty="0" err="1">
                          <a:effectLst/>
                          <a:latin typeface="+mn-lt"/>
                          <a:ea typeface="Droid Sans"/>
                          <a:cs typeface="Lohit Hindi"/>
                        </a:rPr>
                        <a:t>tol</a:t>
                      </a:r>
                      <a:r>
                        <a:rPr lang="en-US" sz="1800" kern="50" dirty="0">
                          <a:effectLst/>
                          <a:latin typeface="+mn-lt"/>
                          <a:ea typeface="Droid Sans"/>
                          <a:cs typeface="Lohit Hindi"/>
                        </a:rPr>
                        <a:t>-</a:t>
                      </a:r>
                      <a:r>
                        <a:rPr lang="en-US" sz="1800" kern="50" dirty="0" err="1">
                          <a:effectLst/>
                          <a:latin typeface="+mn-lt"/>
                          <a:ea typeface="Droid Sans"/>
                          <a:cs typeface="Lohit Hindi"/>
                        </a:rPr>
                        <a:t>yn</a:t>
                      </a:r>
                      <a:r>
                        <a:rPr lang="en-US" sz="1800" kern="50" dirty="0">
                          <a:effectLst/>
                          <a:latin typeface="+mn-lt"/>
                          <a:ea typeface="Droid Sans"/>
                          <a:cs typeface="Lohit Hindi"/>
                        </a:rPr>
                        <a:t>-am </a:t>
                      </a:r>
                      <a:r>
                        <a:rPr lang="en-US" sz="1800" kern="50" dirty="0" err="1">
                          <a:effectLst/>
                          <a:latin typeface="+mn-lt"/>
                          <a:ea typeface="Droid Sans"/>
                          <a:cs typeface="Lohit Hindi"/>
                        </a:rPr>
                        <a:t>ulmaš</a:t>
                      </a:r>
                      <a:r>
                        <a:rPr lang="en-US" sz="1800" kern="50" dirty="0">
                          <a:effectLst/>
                          <a:latin typeface="+mn-lt"/>
                          <a:ea typeface="Droid Sans"/>
                          <a:cs typeface="Lohit Hindi"/>
                        </a:rPr>
                        <a:t> </a:t>
                      </a:r>
                    </a:p>
                    <a:p>
                      <a:pPr algn="just">
                        <a:spcAft>
                          <a:spcPts val="0"/>
                        </a:spcAft>
                      </a:pPr>
                      <a:r>
                        <a:rPr lang="en-US" sz="1800" kern="50" dirty="0">
                          <a:effectLst/>
                          <a:latin typeface="+mn-lt"/>
                          <a:ea typeface="Droid Sans"/>
                          <a:cs typeface="Lohit Hindi"/>
                        </a:rPr>
                        <a:t>'I had come/</a:t>
                      </a:r>
                    </a:p>
                    <a:p>
                      <a:pPr algn="just">
                        <a:spcAft>
                          <a:spcPts val="0"/>
                        </a:spcAft>
                      </a:pPr>
                      <a:r>
                        <a:rPr lang="en-US" sz="1800" kern="50" dirty="0">
                          <a:effectLst/>
                          <a:latin typeface="+mn-lt"/>
                          <a:ea typeface="Droid Sans"/>
                          <a:cs typeface="Lohit Hindi"/>
                        </a:rPr>
                        <a:t>I appeared to have come'</a:t>
                      </a:r>
                      <a:endParaRPr lang="en-GB" sz="1800" kern="50" dirty="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kern="50" dirty="0" err="1">
                          <a:effectLst/>
                          <a:latin typeface="+mn-lt"/>
                          <a:ea typeface="Droid Sans"/>
                          <a:cs typeface="Lohit Hindi"/>
                        </a:rPr>
                        <a:t>tol</a:t>
                      </a:r>
                      <a:r>
                        <a:rPr lang="en-US" sz="1800" kern="50" dirty="0">
                          <a:effectLst/>
                          <a:latin typeface="+mn-lt"/>
                          <a:ea typeface="Droid Sans"/>
                          <a:cs typeface="Lohit Hindi"/>
                        </a:rPr>
                        <a:t>-am </a:t>
                      </a:r>
                      <a:r>
                        <a:rPr lang="en-US" sz="1800" kern="50" dirty="0" err="1">
                          <a:effectLst/>
                          <a:latin typeface="+mn-lt"/>
                          <a:ea typeface="Droid Sans"/>
                          <a:cs typeface="Lohit Hindi"/>
                        </a:rPr>
                        <a:t>yl</a:t>
                      </a:r>
                      <a:r>
                        <a:rPr lang="en-GB" sz="1800" b="1" baseline="30000" dirty="0">
                          <a:solidFill>
                            <a:schemeClr val="tx1"/>
                          </a:solidFill>
                        </a:rPr>
                        <a:t>j</a:t>
                      </a:r>
                      <a:r>
                        <a:rPr lang="en-US" sz="1800" kern="50" dirty="0">
                          <a:effectLst/>
                          <a:latin typeface="+mn-lt"/>
                          <a:ea typeface="Droid Sans"/>
                          <a:cs typeface="Lohit Hindi"/>
                        </a:rPr>
                        <a:t>e</a:t>
                      </a:r>
                    </a:p>
                    <a:p>
                      <a:pPr>
                        <a:spcAft>
                          <a:spcPts val="0"/>
                        </a:spcAft>
                      </a:pPr>
                      <a:r>
                        <a:rPr lang="en-US" sz="1800" kern="50" dirty="0">
                          <a:effectLst/>
                          <a:latin typeface="+mn-lt"/>
                          <a:ea typeface="Droid Sans"/>
                          <a:cs typeface="Lohit Hindi"/>
                        </a:rPr>
                        <a:t>'I was coming'</a:t>
                      </a:r>
                      <a:endParaRPr lang="en-GB" sz="1800" kern="50" dirty="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50" dirty="0" err="1">
                          <a:effectLst/>
                          <a:latin typeface="+mn-lt"/>
                          <a:ea typeface="Droid Sans"/>
                          <a:cs typeface="Lohit Hindi"/>
                        </a:rPr>
                        <a:t>tol</a:t>
                      </a:r>
                      <a:r>
                        <a:rPr lang="en-US" sz="1800" kern="50" dirty="0">
                          <a:effectLst/>
                          <a:latin typeface="+mn-lt"/>
                          <a:ea typeface="Droid Sans"/>
                          <a:cs typeface="Lohit Hindi"/>
                        </a:rPr>
                        <a:t>-am </a:t>
                      </a:r>
                      <a:r>
                        <a:rPr lang="en-US" sz="1800" kern="50" dirty="0" err="1">
                          <a:effectLst/>
                          <a:latin typeface="+mn-lt"/>
                          <a:ea typeface="Droid Sans"/>
                          <a:cs typeface="Lohit Hindi"/>
                        </a:rPr>
                        <a:t>ulmaš</a:t>
                      </a:r>
                      <a:r>
                        <a:rPr lang="en-US" sz="1800" kern="50" dirty="0">
                          <a:effectLst/>
                          <a:latin typeface="+mn-lt"/>
                          <a:ea typeface="Droid Sans"/>
                          <a:cs typeface="Lohit Hindi"/>
                        </a:rPr>
                        <a:t> </a:t>
                      </a:r>
                    </a:p>
                    <a:p>
                      <a:pPr algn="just">
                        <a:spcAft>
                          <a:spcPts val="0"/>
                        </a:spcAft>
                      </a:pPr>
                      <a:r>
                        <a:rPr lang="en-US" sz="1800" kern="50" dirty="0">
                          <a:effectLst/>
                          <a:latin typeface="+mn-lt"/>
                          <a:ea typeface="Droid Sans"/>
                          <a:cs typeface="Lohit Hindi"/>
                        </a:rPr>
                        <a:t>'I was coming'</a:t>
                      </a:r>
                      <a:endParaRPr lang="en-GB" sz="1800" kern="50" dirty="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0771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50" dirty="0">
                          <a:effectLst/>
                          <a:latin typeface="+mn-lt"/>
                          <a:ea typeface="Droid Sans"/>
                          <a:cs typeface="Lohit Hindi"/>
                        </a:rPr>
                        <a:t>Conjugation 2</a:t>
                      </a:r>
                    </a:p>
                    <a:p>
                      <a:pPr>
                        <a:spcAft>
                          <a:spcPts val="0"/>
                        </a:spcAft>
                      </a:pPr>
                      <a:endParaRPr lang="en-GB" sz="1800" kern="50" dirty="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kern="50" dirty="0">
                          <a:effectLst/>
                          <a:latin typeface="+mn-lt"/>
                          <a:ea typeface="Droid Sans"/>
                          <a:cs typeface="Lohit Hindi"/>
                        </a:rPr>
                        <a:t>-š</a:t>
                      </a:r>
                    </a:p>
                    <a:p>
                      <a:pPr>
                        <a:spcAft>
                          <a:spcPts val="0"/>
                        </a:spcAft>
                      </a:pPr>
                      <a:r>
                        <a:rPr lang="en-GB" sz="1800" kern="50" dirty="0" err="1">
                          <a:effectLst/>
                          <a:latin typeface="+mn-lt"/>
                          <a:ea typeface="Droid Sans"/>
                          <a:cs typeface="Lohit Hindi"/>
                        </a:rPr>
                        <a:t>Vozy</a:t>
                      </a:r>
                      <a:r>
                        <a:rPr lang="en-GB" sz="1800" kern="50" dirty="0">
                          <a:effectLst/>
                          <a:latin typeface="+mn-lt"/>
                          <a:ea typeface="Droid Sans"/>
                          <a:cs typeface="Lohit Hindi"/>
                        </a:rPr>
                        <a:t>-</a:t>
                      </a:r>
                      <a:r>
                        <a:rPr lang="en-GB" sz="1800" b="1" kern="50" dirty="0">
                          <a:effectLst/>
                          <a:latin typeface="+mn-lt"/>
                          <a:ea typeface="Droid Sans"/>
                          <a:cs typeface="Lohit Hindi"/>
                        </a:rPr>
                        <a:t>š-</a:t>
                      </a:r>
                      <a:r>
                        <a:rPr lang="en-GB" sz="1800" b="1" kern="50" dirty="0" err="1">
                          <a:effectLst/>
                          <a:latin typeface="+mn-lt"/>
                          <a:ea typeface="Droid Sans"/>
                          <a:cs typeface="Lohit Hindi"/>
                        </a:rPr>
                        <a:t>y</a:t>
                      </a:r>
                      <a:r>
                        <a:rPr lang="en-GB" sz="1800" kern="50" dirty="0" err="1">
                          <a:effectLst/>
                          <a:latin typeface="+mn-lt"/>
                          <a:ea typeface="Droid Sans"/>
                          <a:cs typeface="Lohit Hindi"/>
                        </a:rPr>
                        <a:t>m</a:t>
                      </a:r>
                      <a:endParaRPr lang="en-GB" sz="1800" kern="50" dirty="0">
                        <a:effectLst/>
                        <a:latin typeface="+mn-lt"/>
                        <a:ea typeface="Droid Sans"/>
                        <a:cs typeface="Lohit Hindi"/>
                      </a:endParaRPr>
                    </a:p>
                    <a:p>
                      <a:pPr>
                        <a:spcAft>
                          <a:spcPts val="0"/>
                        </a:spcAft>
                      </a:pPr>
                      <a:r>
                        <a:rPr lang="en-GB" sz="1800" kern="50" dirty="0">
                          <a:effectLst/>
                          <a:latin typeface="+mn-lt"/>
                          <a:ea typeface="Droid Sans"/>
                          <a:cs typeface="Lohit Hindi"/>
                        </a:rPr>
                        <a:t>‘I wrote/ have written'</a:t>
                      </a:r>
                    </a:p>
                    <a:p>
                      <a:pPr>
                        <a:spcAft>
                          <a:spcPts val="0"/>
                        </a:spcAft>
                      </a:pPr>
                      <a:endParaRPr lang="en-GB" sz="1800" kern="50" dirty="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kern="50" dirty="0">
                          <a:effectLst/>
                          <a:latin typeface="+mn-lt"/>
                          <a:ea typeface="Droid Sans"/>
                          <a:cs typeface="Lohit Hindi"/>
                        </a:rPr>
                        <a:t>-</a:t>
                      </a:r>
                      <a:r>
                        <a:rPr lang="en-US" sz="1800" kern="50" dirty="0" err="1">
                          <a:effectLst/>
                          <a:latin typeface="+mn-lt"/>
                          <a:ea typeface="Droid Sans"/>
                          <a:cs typeface="Lohit Hindi"/>
                        </a:rPr>
                        <a:t>en</a:t>
                      </a:r>
                      <a:r>
                        <a:rPr lang="en-US" sz="1800" kern="50" dirty="0">
                          <a:effectLst/>
                          <a:latin typeface="+mn-lt"/>
                          <a:ea typeface="Droid Sans"/>
                          <a:cs typeface="Lohit Hindi"/>
                        </a:rPr>
                        <a:t> </a:t>
                      </a:r>
                      <a:endParaRPr lang="en-GB" sz="1800" kern="50" dirty="0">
                        <a:effectLst/>
                        <a:latin typeface="+mn-lt"/>
                        <a:ea typeface="Droid Sans"/>
                        <a:cs typeface="Lohit Hindi"/>
                      </a:endParaRPr>
                    </a:p>
                    <a:p>
                      <a:pPr>
                        <a:spcAft>
                          <a:spcPts val="0"/>
                        </a:spcAft>
                      </a:pPr>
                      <a:r>
                        <a:rPr lang="en-US" sz="1800" kern="50" dirty="0" err="1">
                          <a:effectLst/>
                          <a:latin typeface="+mn-lt"/>
                          <a:ea typeface="Droid Sans"/>
                          <a:cs typeface="Lohit Hindi"/>
                        </a:rPr>
                        <a:t>voz</a:t>
                      </a:r>
                      <a:r>
                        <a:rPr lang="en-US" sz="1800" kern="50" dirty="0">
                          <a:effectLst/>
                          <a:latin typeface="+mn-lt"/>
                          <a:ea typeface="Droid Sans"/>
                          <a:cs typeface="Lohit Hindi"/>
                        </a:rPr>
                        <a:t>-</a:t>
                      </a:r>
                      <a:r>
                        <a:rPr lang="en-US" sz="1800" b="1" kern="50" dirty="0" err="1">
                          <a:effectLst/>
                          <a:latin typeface="+mn-lt"/>
                          <a:ea typeface="Droid Sans"/>
                          <a:cs typeface="Lohit Hindi"/>
                        </a:rPr>
                        <a:t>en</a:t>
                      </a:r>
                      <a:r>
                        <a:rPr lang="en-US" sz="1800" kern="50" dirty="0">
                          <a:effectLst/>
                          <a:latin typeface="+mn-lt"/>
                          <a:ea typeface="Droid Sans"/>
                          <a:cs typeface="Lohit Hindi"/>
                        </a:rPr>
                        <a:t>-am</a:t>
                      </a:r>
                      <a:endParaRPr lang="en-GB" sz="1800" kern="50" dirty="0">
                        <a:effectLst/>
                        <a:latin typeface="+mn-lt"/>
                        <a:ea typeface="Droid Sans"/>
                        <a:cs typeface="Lohit Hindi"/>
                      </a:endParaRPr>
                    </a:p>
                    <a:p>
                      <a:pPr>
                        <a:spcAft>
                          <a:spcPts val="0"/>
                        </a:spcAft>
                      </a:pPr>
                      <a:r>
                        <a:rPr lang="en-US" sz="1800" kern="50" dirty="0">
                          <a:effectLst/>
                          <a:latin typeface="+mn-lt"/>
                          <a:ea typeface="Droid Sans"/>
                          <a:cs typeface="Lohit Hindi"/>
                        </a:rPr>
                        <a:t>I wrote'</a:t>
                      </a:r>
                      <a:endParaRPr lang="en-GB" sz="1800" kern="50" dirty="0">
                        <a:effectLst/>
                        <a:latin typeface="+mn-lt"/>
                        <a:ea typeface="Droid Sans"/>
                        <a:cs typeface="Lohit Hindi"/>
                      </a:endParaRPr>
                    </a:p>
                    <a:p>
                      <a:pPr>
                        <a:spcAft>
                          <a:spcPts val="0"/>
                        </a:spcAft>
                      </a:pPr>
                      <a:endParaRPr lang="en-GB" sz="1800" kern="50" dirty="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50" err="1">
                          <a:effectLst/>
                          <a:latin typeface="+mn-lt"/>
                          <a:ea typeface="Droid Sans"/>
                          <a:cs typeface="Lohit Hindi"/>
                        </a:rPr>
                        <a:t>voz</a:t>
                      </a:r>
                      <a:r>
                        <a:rPr lang="en-US" sz="1800" kern="50">
                          <a:effectLst/>
                          <a:latin typeface="+mn-lt"/>
                          <a:ea typeface="Droid Sans"/>
                          <a:cs typeface="Lohit Hindi"/>
                        </a:rPr>
                        <a:t>-</a:t>
                      </a:r>
                      <a:r>
                        <a:rPr lang="en-US" sz="1800" kern="50" err="1">
                          <a:effectLst/>
                          <a:latin typeface="+mn-lt"/>
                          <a:ea typeface="Droid Sans"/>
                          <a:cs typeface="Lohit Hindi"/>
                        </a:rPr>
                        <a:t>en</a:t>
                      </a:r>
                      <a:r>
                        <a:rPr lang="en-US" sz="1800" kern="50">
                          <a:effectLst/>
                          <a:latin typeface="+mn-lt"/>
                          <a:ea typeface="Droid Sans"/>
                          <a:cs typeface="Lohit Hindi"/>
                        </a:rPr>
                        <a:t>-am yl</a:t>
                      </a:r>
                      <a:r>
                        <a:rPr lang="en-GB" sz="1800" b="1" baseline="30000">
                          <a:solidFill>
                            <a:schemeClr val="tx1"/>
                          </a:solidFill>
                        </a:rPr>
                        <a:t>j</a:t>
                      </a:r>
                      <a:r>
                        <a:rPr lang="en-US" sz="1800" kern="50">
                          <a:effectLst/>
                          <a:latin typeface="+mn-lt"/>
                          <a:ea typeface="Droid Sans"/>
                          <a:cs typeface="Lohit Hindi"/>
                        </a:rPr>
                        <a:t>e </a:t>
                      </a:r>
                      <a:endParaRPr lang="en-US" sz="1800" kern="50" dirty="0">
                        <a:effectLst/>
                        <a:latin typeface="+mn-lt"/>
                        <a:ea typeface="Droid Sans"/>
                        <a:cs typeface="Lohit Hindi"/>
                      </a:endParaRPr>
                    </a:p>
                    <a:p>
                      <a:pPr algn="just">
                        <a:spcAft>
                          <a:spcPts val="0"/>
                        </a:spcAft>
                      </a:pPr>
                      <a:r>
                        <a:rPr lang="en-US" sz="1800" kern="50" dirty="0">
                          <a:effectLst/>
                          <a:latin typeface="+mn-lt"/>
                          <a:ea typeface="Droid Sans"/>
                          <a:cs typeface="Lohit Hindi"/>
                        </a:rPr>
                        <a:t>'I had written'</a:t>
                      </a:r>
                      <a:endParaRPr lang="en-GB" sz="1800" kern="50" dirty="0">
                        <a:effectLst/>
                        <a:latin typeface="+mn-lt"/>
                        <a:ea typeface="Droid Sans"/>
                        <a:cs typeface="Lohit Hindi"/>
                      </a:endParaRPr>
                    </a:p>
                    <a:p>
                      <a:pPr algn="just">
                        <a:spcAft>
                          <a:spcPts val="0"/>
                        </a:spcAft>
                      </a:pPr>
                      <a:endParaRPr lang="en-GB" sz="1800" kern="50" dirty="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50" dirty="0" err="1">
                          <a:effectLst/>
                          <a:latin typeface="+mn-lt"/>
                          <a:ea typeface="Droid Sans"/>
                          <a:cs typeface="Lohit Hindi"/>
                        </a:rPr>
                        <a:t>voz</a:t>
                      </a:r>
                      <a:r>
                        <a:rPr lang="en-US" sz="1800" kern="50" dirty="0">
                          <a:effectLst/>
                          <a:latin typeface="+mn-lt"/>
                          <a:ea typeface="Droid Sans"/>
                          <a:cs typeface="Lohit Hindi"/>
                        </a:rPr>
                        <a:t>-</a:t>
                      </a:r>
                      <a:r>
                        <a:rPr lang="en-US" sz="1800" kern="50" dirty="0" err="1">
                          <a:effectLst/>
                          <a:latin typeface="+mn-lt"/>
                          <a:ea typeface="Droid Sans"/>
                          <a:cs typeface="Lohit Hindi"/>
                        </a:rPr>
                        <a:t>en</a:t>
                      </a:r>
                      <a:r>
                        <a:rPr lang="en-US" sz="1800" kern="50" dirty="0">
                          <a:effectLst/>
                          <a:latin typeface="+mn-lt"/>
                          <a:ea typeface="Droid Sans"/>
                          <a:cs typeface="Lohit Hindi"/>
                        </a:rPr>
                        <a:t>-am </a:t>
                      </a:r>
                      <a:r>
                        <a:rPr lang="en-US" sz="1800" kern="50" dirty="0" err="1">
                          <a:effectLst/>
                          <a:latin typeface="+mn-lt"/>
                          <a:ea typeface="Droid Sans"/>
                          <a:cs typeface="Lohit Hindi"/>
                        </a:rPr>
                        <a:t>ulmaš</a:t>
                      </a:r>
                      <a:r>
                        <a:rPr lang="en-US" sz="1800" kern="50" dirty="0">
                          <a:effectLst/>
                          <a:latin typeface="+mn-lt"/>
                          <a:ea typeface="Droid Sans"/>
                          <a:cs typeface="Lohit Hindi"/>
                        </a:rPr>
                        <a:t> </a:t>
                      </a:r>
                    </a:p>
                    <a:p>
                      <a:pPr algn="just">
                        <a:spcAft>
                          <a:spcPts val="0"/>
                        </a:spcAft>
                      </a:pPr>
                      <a:r>
                        <a:rPr lang="en-US" sz="1800" kern="50" dirty="0">
                          <a:effectLst/>
                          <a:latin typeface="+mn-lt"/>
                          <a:ea typeface="Droid Sans"/>
                          <a:cs typeface="Lohit Hindi"/>
                        </a:rPr>
                        <a:t>'I had written/</a:t>
                      </a:r>
                    </a:p>
                    <a:p>
                      <a:pPr algn="just">
                        <a:spcAft>
                          <a:spcPts val="0"/>
                        </a:spcAft>
                      </a:pPr>
                      <a:r>
                        <a:rPr lang="en-US" sz="1800" kern="50" dirty="0">
                          <a:effectLst/>
                          <a:latin typeface="+mn-lt"/>
                          <a:ea typeface="Droid Sans"/>
                          <a:cs typeface="Lohit Hindi"/>
                        </a:rPr>
                        <a:t>I appeared to have written'</a:t>
                      </a:r>
                      <a:endParaRPr lang="en-GB" sz="1800" kern="50" dirty="0">
                        <a:effectLst/>
                        <a:latin typeface="+mn-lt"/>
                        <a:ea typeface="Droid Sans"/>
                        <a:cs typeface="Lohit Hindi"/>
                      </a:endParaRPr>
                    </a:p>
                    <a:p>
                      <a:pPr algn="just">
                        <a:spcAft>
                          <a:spcPts val="0"/>
                        </a:spcAft>
                      </a:pPr>
                      <a:endParaRPr lang="en-GB" sz="1800" kern="50" dirty="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kern="50" err="1">
                          <a:effectLst/>
                          <a:latin typeface="+mn-lt"/>
                          <a:ea typeface="Droid Sans"/>
                          <a:cs typeface="Lohit Hindi"/>
                        </a:rPr>
                        <a:t>voz-em</a:t>
                      </a:r>
                      <a:r>
                        <a:rPr lang="en-US" sz="1800" kern="50">
                          <a:effectLst/>
                          <a:latin typeface="+mn-lt"/>
                          <a:ea typeface="Droid Sans"/>
                          <a:cs typeface="Lohit Hindi"/>
                        </a:rPr>
                        <a:t> yl</a:t>
                      </a:r>
                      <a:r>
                        <a:rPr lang="en-GB" sz="1800" b="1" baseline="30000">
                          <a:solidFill>
                            <a:schemeClr val="tx1"/>
                          </a:solidFill>
                        </a:rPr>
                        <a:t>j</a:t>
                      </a:r>
                      <a:r>
                        <a:rPr lang="en-US" sz="1800" kern="50">
                          <a:effectLst/>
                          <a:latin typeface="+mn-lt"/>
                          <a:ea typeface="Droid Sans"/>
                          <a:cs typeface="Lohit Hindi"/>
                        </a:rPr>
                        <a:t>e </a:t>
                      </a:r>
                      <a:endParaRPr lang="en-GB" sz="1800" kern="50" dirty="0">
                        <a:effectLst/>
                        <a:latin typeface="+mn-lt"/>
                        <a:ea typeface="Droid Sans"/>
                        <a:cs typeface="Lohit Hindi"/>
                      </a:endParaRPr>
                    </a:p>
                    <a:p>
                      <a:pPr>
                        <a:spcAft>
                          <a:spcPts val="0"/>
                        </a:spcAft>
                      </a:pPr>
                      <a:r>
                        <a:rPr lang="en-US" sz="1800" kern="50" dirty="0">
                          <a:effectLst/>
                          <a:latin typeface="+mn-lt"/>
                          <a:ea typeface="Droid Sans"/>
                          <a:cs typeface="Lohit Hindi"/>
                        </a:rPr>
                        <a:t>'I was writing'</a:t>
                      </a:r>
                      <a:endParaRPr lang="en-GB" sz="1800" kern="50" dirty="0">
                        <a:effectLst/>
                        <a:latin typeface="+mn-lt"/>
                        <a:ea typeface="Droid Sans"/>
                        <a:cs typeface="Lohit Hindi"/>
                      </a:endParaRPr>
                    </a:p>
                    <a:p>
                      <a:pPr algn="just">
                        <a:spcAft>
                          <a:spcPts val="0"/>
                        </a:spcAft>
                      </a:pPr>
                      <a:endParaRPr lang="en-GB" sz="1800" kern="50" dirty="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50" dirty="0" err="1">
                          <a:effectLst/>
                          <a:latin typeface="+mn-lt"/>
                          <a:ea typeface="Droid Sans"/>
                          <a:cs typeface="Lohit Hindi"/>
                        </a:rPr>
                        <a:t>voz-em</a:t>
                      </a:r>
                      <a:r>
                        <a:rPr lang="en-US" sz="1800" kern="50" dirty="0">
                          <a:effectLst/>
                          <a:latin typeface="+mn-lt"/>
                          <a:ea typeface="Droid Sans"/>
                          <a:cs typeface="Lohit Hindi"/>
                        </a:rPr>
                        <a:t> </a:t>
                      </a:r>
                      <a:r>
                        <a:rPr lang="en-US" sz="1800" kern="50" dirty="0" err="1">
                          <a:effectLst/>
                          <a:latin typeface="+mn-lt"/>
                          <a:ea typeface="Droid Sans"/>
                          <a:cs typeface="Lohit Hindi"/>
                        </a:rPr>
                        <a:t>ulmaš</a:t>
                      </a:r>
                      <a:endParaRPr lang="en-GB" sz="1800" kern="50" dirty="0">
                        <a:effectLst/>
                        <a:latin typeface="+mn-lt"/>
                        <a:ea typeface="Droid Sans"/>
                        <a:cs typeface="Lohit Hindi"/>
                      </a:endParaRPr>
                    </a:p>
                    <a:p>
                      <a:pPr algn="just">
                        <a:spcAft>
                          <a:spcPts val="0"/>
                        </a:spcAft>
                      </a:pPr>
                      <a:r>
                        <a:rPr lang="en-US" sz="1800" kern="50" dirty="0">
                          <a:effectLst/>
                          <a:latin typeface="+mn-lt"/>
                          <a:ea typeface="Droid Sans"/>
                          <a:cs typeface="Lohit Hindi"/>
                        </a:rPr>
                        <a:t>'I was writing'</a:t>
                      </a:r>
                      <a:endParaRPr lang="en-GB" sz="1800" kern="50" dirty="0">
                        <a:effectLst/>
                        <a:latin typeface="+mn-lt"/>
                        <a:ea typeface="Droid Sans"/>
                        <a:cs typeface="Lohit Hindi"/>
                      </a:endParaRPr>
                    </a:p>
                    <a:p>
                      <a:pPr algn="just">
                        <a:spcAft>
                          <a:spcPts val="0"/>
                        </a:spcAft>
                      </a:pPr>
                      <a:endParaRPr lang="en-GB" sz="1800" kern="50" dirty="0">
                        <a:effectLst/>
                        <a:latin typeface="+mn-lt"/>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3" name="Slide Number Placeholder 2"/>
          <p:cNvSpPr>
            <a:spLocks noGrp="1"/>
          </p:cNvSpPr>
          <p:nvPr>
            <p:ph type="sldNum" sz="quarter" idx="12"/>
          </p:nvPr>
        </p:nvSpPr>
        <p:spPr/>
        <p:txBody>
          <a:bodyPr/>
          <a:lstStyle/>
          <a:p>
            <a:fld id="{69F01D0A-9880-44CD-8681-28CA83B32B19}" type="slidenum">
              <a:rPr lang="en-GB" smtClean="0"/>
              <a:t>6</a:t>
            </a:fld>
            <a:endParaRPr lang="en-GB"/>
          </a:p>
        </p:txBody>
      </p:sp>
    </p:spTree>
    <p:extLst>
      <p:ext uri="{BB962C8B-B14F-4D97-AF65-F5344CB8AC3E}">
        <p14:creationId xmlns:p14="http://schemas.microsoft.com/office/powerpoint/2010/main" val="3994626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“Auxiliaries” in Compound Tenses</a:t>
            </a:r>
          </a:p>
        </p:txBody>
      </p:sp>
      <p:sp>
        <p:nvSpPr>
          <p:cNvPr id="5" name="Text Placeholder 4"/>
          <p:cNvSpPr>
            <a:spLocks noGrp="1"/>
          </p:cNvSpPr>
          <p:nvPr>
            <p:ph type="body" idx="1"/>
          </p:nvPr>
        </p:nvSpPr>
        <p:spPr/>
        <p:txBody>
          <a:bodyPr>
            <a:normAutofit fontScale="85000" lnSpcReduction="20000"/>
          </a:bodyPr>
          <a:lstStyle/>
          <a:p>
            <a:pPr marL="91440" lvl="0" indent="-91440">
              <a:buClr>
                <a:srgbClr val="E48312"/>
              </a:buClr>
              <a:buFont typeface="Calibri" panose="020F0502020204030204" pitchFamily="34" charset="0"/>
              <a:buChar char=" "/>
            </a:pPr>
            <a:endParaRPr lang="en-GB" dirty="0"/>
          </a:p>
          <a:p>
            <a:pPr marL="91440" lvl="0" indent="-91440">
              <a:buClr>
                <a:srgbClr val="E48312"/>
              </a:buClr>
              <a:buFont typeface="Calibri" panose="020F0502020204030204" pitchFamily="34" charset="0"/>
              <a:buChar char=" "/>
            </a:pPr>
            <a:r>
              <a:rPr lang="en-GB" sz="2600" dirty="0"/>
              <a:t>With Past tense 1: </a:t>
            </a:r>
            <a:r>
              <a:rPr lang="en-GB" sz="2600" b="1" cap="none" dirty="0" err="1">
                <a:solidFill>
                  <a:srgbClr val="000000">
                    <a:lumMod val="75000"/>
                    <a:lumOff val="25000"/>
                  </a:srgbClr>
                </a:solidFill>
              </a:rPr>
              <a:t>yl</a:t>
            </a:r>
            <a:r>
              <a:rPr lang="en-GB" sz="2600" b="1" cap="none" baseline="30000" dirty="0" err="1">
                <a:solidFill>
                  <a:srgbClr val="000000">
                    <a:lumMod val="75000"/>
                    <a:lumOff val="25000"/>
                  </a:srgbClr>
                </a:solidFill>
              </a:rPr>
              <a:t>j</a:t>
            </a:r>
            <a:r>
              <a:rPr lang="en-GB" sz="2600" b="1" cap="none" dirty="0" err="1">
                <a:solidFill>
                  <a:srgbClr val="000000">
                    <a:lumMod val="75000"/>
                    <a:lumOff val="25000"/>
                  </a:srgbClr>
                </a:solidFill>
              </a:rPr>
              <a:t>e</a:t>
            </a:r>
            <a:r>
              <a:rPr lang="en-GB" sz="2600" b="1" cap="none" dirty="0">
                <a:solidFill>
                  <a:srgbClr val="000000">
                    <a:lumMod val="75000"/>
                    <a:lumOff val="25000"/>
                  </a:srgbClr>
                </a:solidFill>
              </a:rPr>
              <a:t> </a:t>
            </a:r>
          </a:p>
          <a:p>
            <a:endParaRPr lang="en-GB" dirty="0"/>
          </a:p>
        </p:txBody>
      </p:sp>
      <p:sp>
        <p:nvSpPr>
          <p:cNvPr id="3" name="Content Placeholder 2"/>
          <p:cNvSpPr>
            <a:spLocks noGrp="1"/>
          </p:cNvSpPr>
          <p:nvPr>
            <p:ph sz="half" idx="2"/>
          </p:nvPr>
        </p:nvSpPr>
        <p:spPr/>
        <p:txBody>
          <a:bodyPr>
            <a:normAutofit/>
          </a:bodyPr>
          <a:lstStyle/>
          <a:p>
            <a:endParaRPr lang="en-GB" dirty="0"/>
          </a:p>
          <a:p>
            <a:pPr>
              <a:buFont typeface="Wingdings" panose="05000000000000000000" pitchFamily="2" charset="2"/>
              <a:buChar char="§"/>
            </a:pPr>
            <a:r>
              <a:rPr lang="en-GB" dirty="0"/>
              <a:t>Traditional Mari grammars: auxiliary</a:t>
            </a:r>
          </a:p>
          <a:p>
            <a:pPr>
              <a:buFont typeface="Wingdings" panose="05000000000000000000" pitchFamily="2" charset="2"/>
              <a:buChar char="§"/>
            </a:pPr>
            <a:r>
              <a:rPr lang="en-GB" dirty="0" err="1"/>
              <a:t>Riese</a:t>
            </a:r>
            <a:r>
              <a:rPr lang="en-GB" dirty="0"/>
              <a:t> et al 2017: particle</a:t>
            </a:r>
          </a:p>
          <a:p>
            <a:pPr>
              <a:buFont typeface="Wingdings" panose="05000000000000000000" pitchFamily="2" charset="2"/>
              <a:buChar char="§"/>
            </a:pPr>
            <a:r>
              <a:rPr lang="en-GB" dirty="0"/>
              <a:t>Uninflected </a:t>
            </a:r>
          </a:p>
          <a:p>
            <a:pPr>
              <a:buFont typeface="Wingdings" panose="05000000000000000000" pitchFamily="2" charset="2"/>
              <a:buChar char="§"/>
            </a:pPr>
            <a:r>
              <a:rPr lang="en-GB" dirty="0"/>
              <a:t>from </a:t>
            </a:r>
            <a:r>
              <a:rPr lang="en-GB" i="1" dirty="0" err="1">
                <a:solidFill>
                  <a:srgbClr val="000000">
                    <a:lumMod val="75000"/>
                    <a:lumOff val="25000"/>
                  </a:srgbClr>
                </a:solidFill>
              </a:rPr>
              <a:t>ulaš</a:t>
            </a:r>
            <a:r>
              <a:rPr lang="en-GB" dirty="0"/>
              <a:t> ‘to be’ PAST1.3S</a:t>
            </a:r>
          </a:p>
          <a:p>
            <a:pPr>
              <a:buFont typeface="Wingdings" panose="05000000000000000000" pitchFamily="2" charset="2"/>
              <a:buChar char="§"/>
            </a:pPr>
            <a:r>
              <a:rPr lang="en-GB" dirty="0"/>
              <a:t>Traditional grammars: Past 1 forms associated with direct </a:t>
            </a:r>
            <a:r>
              <a:rPr lang="en-GB" dirty="0" err="1"/>
              <a:t>evidentiality</a:t>
            </a:r>
            <a:r>
              <a:rPr lang="en-GB" dirty="0"/>
              <a:t> (speaker witness)</a:t>
            </a:r>
          </a:p>
          <a:p>
            <a:endParaRPr lang="en-GB" dirty="0"/>
          </a:p>
          <a:p>
            <a:endParaRPr lang="en-GB" dirty="0"/>
          </a:p>
        </p:txBody>
      </p:sp>
      <p:sp>
        <p:nvSpPr>
          <p:cNvPr id="6" name="Text Placeholder 5"/>
          <p:cNvSpPr>
            <a:spLocks noGrp="1"/>
          </p:cNvSpPr>
          <p:nvPr>
            <p:ph type="body" sz="quarter" idx="3"/>
          </p:nvPr>
        </p:nvSpPr>
        <p:spPr/>
        <p:txBody>
          <a:bodyPr>
            <a:normAutofit/>
          </a:bodyPr>
          <a:lstStyle/>
          <a:p>
            <a:r>
              <a:rPr lang="en-GB" sz="2200" dirty="0"/>
              <a:t>With Past tense 2: </a:t>
            </a:r>
            <a:r>
              <a:rPr lang="en-GB" sz="2200" b="1" cap="none" dirty="0" err="1">
                <a:solidFill>
                  <a:srgbClr val="000000">
                    <a:lumMod val="75000"/>
                    <a:lumOff val="25000"/>
                  </a:srgbClr>
                </a:solidFill>
              </a:rPr>
              <a:t>ulma</a:t>
            </a:r>
            <a:r>
              <a:rPr lang="en-US" sz="2200" b="1" kern="50" cap="none" dirty="0">
                <a:solidFill>
                  <a:srgbClr val="000000">
                    <a:lumMod val="75000"/>
                    <a:lumOff val="25000"/>
                  </a:srgbClr>
                </a:solidFill>
                <a:ea typeface="Droid Sans"/>
                <a:cs typeface="Lohit Hindi"/>
              </a:rPr>
              <a:t>š</a:t>
            </a:r>
            <a:r>
              <a:rPr lang="en-US" sz="2200" b="1" kern="50" cap="none" dirty="0">
                <a:solidFill>
                  <a:srgbClr val="000000">
                    <a:lumMod val="75000"/>
                    <a:lumOff val="25000"/>
                  </a:srgbClr>
                </a:solidFill>
                <a:latin typeface="Times New Roman"/>
                <a:ea typeface="Droid Sans"/>
                <a:cs typeface="Lohit Hindi"/>
              </a:rPr>
              <a:t> </a:t>
            </a:r>
            <a:endParaRPr lang="en-GB" sz="2200" b="1" dirty="0"/>
          </a:p>
        </p:txBody>
      </p:sp>
      <p:sp>
        <p:nvSpPr>
          <p:cNvPr id="7" name="Content Placeholder 6"/>
          <p:cNvSpPr>
            <a:spLocks noGrp="1"/>
          </p:cNvSpPr>
          <p:nvPr>
            <p:ph sz="quarter" idx="4"/>
          </p:nvPr>
        </p:nvSpPr>
        <p:spPr>
          <a:xfrm>
            <a:off x="6217920" y="2508592"/>
            <a:ext cx="4937760" cy="3378200"/>
          </a:xfrm>
        </p:spPr>
        <p:txBody>
          <a:bodyPr>
            <a:normAutofit/>
          </a:bodyPr>
          <a:lstStyle/>
          <a:p>
            <a:endParaRPr lang="fr-FR" dirty="0"/>
          </a:p>
          <a:p>
            <a:pPr>
              <a:buFont typeface="Wingdings" panose="05000000000000000000" pitchFamily="2" charset="2"/>
              <a:buChar char="§"/>
            </a:pPr>
            <a:r>
              <a:rPr lang="fr-FR" dirty="0" err="1"/>
              <a:t>Traditional</a:t>
            </a:r>
            <a:r>
              <a:rPr lang="fr-FR" dirty="0"/>
              <a:t> Mari </a:t>
            </a:r>
            <a:r>
              <a:rPr lang="fr-FR" dirty="0" err="1"/>
              <a:t>grammars</a:t>
            </a:r>
            <a:r>
              <a:rPr lang="fr-FR" dirty="0"/>
              <a:t>: </a:t>
            </a:r>
            <a:r>
              <a:rPr lang="fr-FR" dirty="0" err="1"/>
              <a:t>auxiliary</a:t>
            </a:r>
            <a:endParaRPr lang="fr-FR" dirty="0"/>
          </a:p>
          <a:p>
            <a:pPr>
              <a:buFont typeface="Wingdings" panose="05000000000000000000" pitchFamily="2" charset="2"/>
              <a:buChar char="§"/>
            </a:pPr>
            <a:r>
              <a:rPr lang="fr-FR" dirty="0" err="1"/>
              <a:t>Riese</a:t>
            </a:r>
            <a:r>
              <a:rPr lang="fr-FR" dirty="0"/>
              <a:t> et al 2017: </a:t>
            </a:r>
            <a:r>
              <a:rPr lang="fr-FR" dirty="0" err="1"/>
              <a:t>particle</a:t>
            </a:r>
            <a:endParaRPr lang="fr-FR" dirty="0"/>
          </a:p>
          <a:p>
            <a:pPr>
              <a:buFont typeface="Wingdings" panose="05000000000000000000" pitchFamily="2" charset="2"/>
              <a:buChar char="§"/>
            </a:pPr>
            <a:r>
              <a:rPr lang="fr-FR" dirty="0" err="1"/>
              <a:t>Uninflected</a:t>
            </a:r>
            <a:r>
              <a:rPr lang="fr-FR" dirty="0"/>
              <a:t> </a:t>
            </a:r>
          </a:p>
          <a:p>
            <a:pPr>
              <a:buFont typeface="Wingdings" panose="05000000000000000000" pitchFamily="2" charset="2"/>
              <a:buChar char="§"/>
            </a:pPr>
            <a:r>
              <a:rPr lang="en-US" kern="50" dirty="0">
                <a:ea typeface="Droid Sans"/>
                <a:cs typeface="Lohit Hindi"/>
              </a:rPr>
              <a:t>Derivation unclear- from</a:t>
            </a:r>
            <a:r>
              <a:rPr lang="en-US" kern="50" dirty="0">
                <a:latin typeface="Times New Roman"/>
                <a:ea typeface="Droid Sans"/>
                <a:cs typeface="Lohit Hindi"/>
              </a:rPr>
              <a:t> </a:t>
            </a:r>
            <a:r>
              <a:rPr lang="en-GB" i="1" dirty="0" err="1"/>
              <a:t>ulaš</a:t>
            </a:r>
            <a:r>
              <a:rPr lang="en-GB" dirty="0"/>
              <a:t> ‘to be’; possibly </a:t>
            </a:r>
            <a:r>
              <a:rPr lang="en-GB" dirty="0" err="1"/>
              <a:t>ul+Turkic</a:t>
            </a:r>
            <a:r>
              <a:rPr lang="en-GB" dirty="0"/>
              <a:t> -</a:t>
            </a:r>
            <a:r>
              <a:rPr lang="en-GB" i="1" dirty="0" err="1"/>
              <a:t>ma</a:t>
            </a:r>
            <a:r>
              <a:rPr lang="en-GB" i="1" dirty="0" err="1">
                <a:solidFill>
                  <a:srgbClr val="000000">
                    <a:lumMod val="75000"/>
                    <a:lumOff val="25000"/>
                  </a:srgbClr>
                </a:solidFill>
              </a:rPr>
              <a:t>š</a:t>
            </a:r>
            <a:endParaRPr lang="en-US" kern="50" dirty="0">
              <a:latin typeface="Times New Roman"/>
              <a:ea typeface="Droid Sans"/>
              <a:cs typeface="Lohit Hindi"/>
            </a:endParaRPr>
          </a:p>
          <a:p>
            <a:pPr>
              <a:buFont typeface="Wingdings" panose="05000000000000000000" pitchFamily="2" charset="2"/>
              <a:buChar char="§"/>
            </a:pPr>
            <a:r>
              <a:rPr lang="en-GB" dirty="0"/>
              <a:t>Traditional grammars: Past 2 forms associated with indirect </a:t>
            </a:r>
            <a:r>
              <a:rPr lang="en-GB" dirty="0" err="1"/>
              <a:t>evidentiality</a:t>
            </a:r>
            <a:r>
              <a:rPr lang="en-GB" dirty="0"/>
              <a:t> (inference, hearsay)</a:t>
            </a:r>
          </a:p>
          <a:p>
            <a:endParaRPr lang="en-GB" dirty="0"/>
          </a:p>
        </p:txBody>
      </p:sp>
      <p:sp>
        <p:nvSpPr>
          <p:cNvPr id="4" name="Slide Number Placeholder 3"/>
          <p:cNvSpPr>
            <a:spLocks noGrp="1"/>
          </p:cNvSpPr>
          <p:nvPr>
            <p:ph type="sldNum" sz="quarter" idx="12"/>
          </p:nvPr>
        </p:nvSpPr>
        <p:spPr/>
        <p:txBody>
          <a:bodyPr/>
          <a:lstStyle/>
          <a:p>
            <a:fld id="{69F01D0A-9880-44CD-8681-28CA83B32B19}" type="slidenum">
              <a:rPr lang="en-GB" smtClean="0"/>
              <a:t>7</a:t>
            </a:fld>
            <a:endParaRPr lang="en-GB"/>
          </a:p>
        </p:txBody>
      </p:sp>
    </p:spTree>
    <p:extLst>
      <p:ext uri="{BB962C8B-B14F-4D97-AF65-F5344CB8AC3E}">
        <p14:creationId xmlns:p14="http://schemas.microsoft.com/office/powerpoint/2010/main" val="2816364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Past Tenses</a:t>
            </a:r>
          </a:p>
        </p:txBody>
      </p:sp>
      <p:graphicFrame>
        <p:nvGraphicFramePr>
          <p:cNvPr id="4" name="Table 3"/>
          <p:cNvGraphicFramePr>
            <a:graphicFrameLocks noGrp="1"/>
          </p:cNvGraphicFramePr>
          <p:nvPr>
            <p:extLst>
              <p:ext uri="{D42A27DB-BD31-4B8C-83A1-F6EECF244321}">
                <p14:modId xmlns:p14="http://schemas.microsoft.com/office/powerpoint/2010/main" val="1143634233"/>
              </p:ext>
            </p:extLst>
          </p:nvPr>
        </p:nvGraphicFramePr>
        <p:xfrm>
          <a:off x="427705" y="1843548"/>
          <a:ext cx="11302741" cy="3583858"/>
        </p:xfrm>
        <a:graphic>
          <a:graphicData uri="http://schemas.openxmlformats.org/drawingml/2006/table">
            <a:tbl>
              <a:tblPr/>
              <a:tblGrid>
                <a:gridCol w="96830">
                  <a:extLst>
                    <a:ext uri="{9D8B030D-6E8A-4147-A177-3AD203B41FA5}">
                      <a16:colId xmlns:a16="http://schemas.microsoft.com/office/drawing/2014/main" xmlns="" val="20000"/>
                    </a:ext>
                  </a:extLst>
                </a:gridCol>
                <a:gridCol w="1486862">
                  <a:extLst>
                    <a:ext uri="{9D8B030D-6E8A-4147-A177-3AD203B41FA5}">
                      <a16:colId xmlns:a16="http://schemas.microsoft.com/office/drawing/2014/main" xmlns="" val="20001"/>
                    </a:ext>
                  </a:extLst>
                </a:gridCol>
                <a:gridCol w="1354516">
                  <a:extLst>
                    <a:ext uri="{9D8B030D-6E8A-4147-A177-3AD203B41FA5}">
                      <a16:colId xmlns:a16="http://schemas.microsoft.com/office/drawing/2014/main" xmlns="" val="20002"/>
                    </a:ext>
                  </a:extLst>
                </a:gridCol>
                <a:gridCol w="1797167">
                  <a:extLst>
                    <a:ext uri="{9D8B030D-6E8A-4147-A177-3AD203B41FA5}">
                      <a16:colId xmlns:a16="http://schemas.microsoft.com/office/drawing/2014/main" xmlns="" val="20003"/>
                    </a:ext>
                  </a:extLst>
                </a:gridCol>
                <a:gridCol w="2133582">
                  <a:extLst>
                    <a:ext uri="{9D8B030D-6E8A-4147-A177-3AD203B41FA5}">
                      <a16:colId xmlns:a16="http://schemas.microsoft.com/office/drawing/2014/main" xmlns="" val="20004"/>
                    </a:ext>
                  </a:extLst>
                </a:gridCol>
                <a:gridCol w="2257525">
                  <a:extLst>
                    <a:ext uri="{9D8B030D-6E8A-4147-A177-3AD203B41FA5}">
                      <a16:colId xmlns:a16="http://schemas.microsoft.com/office/drawing/2014/main" xmlns="" val="20005"/>
                    </a:ext>
                  </a:extLst>
                </a:gridCol>
                <a:gridCol w="2176259">
                  <a:extLst>
                    <a:ext uri="{9D8B030D-6E8A-4147-A177-3AD203B41FA5}">
                      <a16:colId xmlns:a16="http://schemas.microsoft.com/office/drawing/2014/main" xmlns="" val="20006"/>
                    </a:ext>
                  </a:extLst>
                </a:gridCol>
              </a:tblGrid>
              <a:tr h="834292">
                <a:tc>
                  <a:txBody>
                    <a:bodyPr/>
                    <a:lstStyle/>
                    <a:p>
                      <a:pPr algn="just">
                        <a:spcAft>
                          <a:spcPts val="0"/>
                        </a:spcAft>
                      </a:pP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b="1" kern="50" dirty="0">
                          <a:solidFill>
                            <a:srgbClr val="FF0000"/>
                          </a:solidFill>
                          <a:effectLst/>
                          <a:latin typeface="Liberation Serif"/>
                          <a:ea typeface="Droid Sans"/>
                          <a:cs typeface="Lohit Hindi"/>
                        </a:rPr>
                        <a:t>Simple past tense  1</a:t>
                      </a:r>
                      <a:endParaRPr lang="en-GB" sz="1600" kern="50" dirty="0">
                        <a:solidFill>
                          <a:srgbClr val="FF0000"/>
                        </a:solidFill>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b="1" kern="50" dirty="0">
                          <a:solidFill>
                            <a:srgbClr val="00B050"/>
                          </a:solidFill>
                          <a:effectLst/>
                          <a:latin typeface="Liberation Serif"/>
                          <a:ea typeface="Droid Sans"/>
                          <a:cs typeface="Lohit Hindi"/>
                        </a:rPr>
                        <a:t>Simple past tense  2</a:t>
                      </a:r>
                      <a:endParaRPr lang="en-GB" sz="1600" kern="50" dirty="0">
                        <a:solidFill>
                          <a:srgbClr val="00B050"/>
                        </a:solidFill>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600" b="1" kern="50" dirty="0">
                          <a:solidFill>
                            <a:srgbClr val="FF0000"/>
                          </a:solidFill>
                          <a:effectLst/>
                          <a:latin typeface="Liberation Serif"/>
                          <a:ea typeface="Droid Sans"/>
                          <a:cs typeface="Lohit Hindi"/>
                        </a:rPr>
                        <a:t>Past Perfect 1</a:t>
                      </a:r>
                      <a:endParaRPr lang="en-GB" sz="1600" b="1" kern="50" dirty="0">
                        <a:solidFill>
                          <a:srgbClr val="FF0000"/>
                        </a:solidFill>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600" b="1" kern="50" dirty="0">
                          <a:solidFill>
                            <a:srgbClr val="00B050"/>
                          </a:solidFill>
                          <a:effectLst/>
                          <a:latin typeface="Liberation Serif"/>
                          <a:ea typeface="Droid Sans"/>
                          <a:cs typeface="Lohit Hindi"/>
                        </a:rPr>
                        <a:t>Past perfect 2</a:t>
                      </a:r>
                      <a:endParaRPr lang="en-GB" sz="1600" b="1" kern="50" dirty="0">
                        <a:solidFill>
                          <a:srgbClr val="00B050"/>
                        </a:solidFill>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600" b="1" kern="50" dirty="0">
                          <a:solidFill>
                            <a:srgbClr val="FF0000"/>
                          </a:solidFill>
                          <a:effectLst/>
                          <a:latin typeface="Liberation Serif"/>
                          <a:ea typeface="Droid Sans"/>
                          <a:cs typeface="Lohit Hindi"/>
                        </a:rPr>
                        <a:t>Compound past 1</a:t>
                      </a:r>
                    </a:p>
                    <a:p>
                      <a:pPr marL="0" algn="l" defTabSz="914400" rtl="0" eaLnBrk="1" latinLnBrk="0" hangingPunct="1">
                        <a:spcAft>
                          <a:spcPts val="0"/>
                        </a:spcAft>
                      </a:pPr>
                      <a:r>
                        <a:rPr lang="en-US" sz="1600" b="1" kern="50" dirty="0">
                          <a:solidFill>
                            <a:srgbClr val="FF0000"/>
                          </a:solidFill>
                          <a:effectLst/>
                          <a:latin typeface="Liberation Serif"/>
                          <a:ea typeface="Droid Sans"/>
                          <a:cs typeface="Lohit Hindi"/>
                        </a:rPr>
                        <a:t>(imperfective)</a:t>
                      </a:r>
                      <a:endParaRPr lang="en-GB" sz="1600" b="1" kern="50" dirty="0">
                        <a:solidFill>
                          <a:srgbClr val="FF0000"/>
                        </a:solidFill>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600" b="1" kern="50" dirty="0">
                          <a:solidFill>
                            <a:srgbClr val="00B050"/>
                          </a:solidFill>
                          <a:effectLst/>
                          <a:latin typeface="Liberation Serif"/>
                          <a:ea typeface="Droid Sans"/>
                          <a:cs typeface="Lohit Hindi"/>
                        </a:rPr>
                        <a:t>Compound  past 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50" noProof="0" dirty="0">
                          <a:solidFill>
                            <a:srgbClr val="00B050"/>
                          </a:solidFill>
                          <a:effectLst/>
                          <a:latin typeface="Liberation Serif"/>
                          <a:ea typeface="Droid Sans"/>
                          <a:cs typeface="Lohit Hindi"/>
                        </a:rPr>
                        <a:t>(imperfective)</a:t>
                      </a:r>
                      <a:endParaRPr lang="en-GB" sz="1600" b="1" kern="50" noProof="0" dirty="0">
                        <a:solidFill>
                          <a:srgbClr val="00B050"/>
                        </a:solidFill>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587602">
                <a:tc>
                  <a:txBody>
                    <a:bodyPr/>
                    <a:lstStyle/>
                    <a:p>
                      <a:pPr algn="just">
                        <a:spcAft>
                          <a:spcPts val="0"/>
                        </a:spcAft>
                      </a:pP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en-US" sz="1600" kern="50">
                          <a:effectLst/>
                          <a:latin typeface="Liberation Serif"/>
                          <a:ea typeface="Droid Sans"/>
                          <a:cs typeface="Lohit Hindi"/>
                        </a:rPr>
                        <a:t>Suffixes</a:t>
                      </a:r>
                      <a:endParaRPr lang="en-GB" sz="1600" kern="5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just">
                        <a:spcAft>
                          <a:spcPts val="0"/>
                        </a:spcAft>
                      </a:pPr>
                      <a:r>
                        <a:rPr lang="en-US" sz="1600" kern="50" dirty="0">
                          <a:effectLst/>
                          <a:latin typeface="Liberation Serif"/>
                          <a:ea typeface="Droid Sans"/>
                          <a:cs typeface="Lohit Hindi"/>
                        </a:rPr>
                        <a:t>Simple past </a:t>
                      </a:r>
                      <a:r>
                        <a:rPr lang="en-US" sz="1600" kern="50" dirty="0">
                          <a:solidFill>
                            <a:schemeClr val="tx1"/>
                          </a:solidFill>
                          <a:effectLst/>
                          <a:latin typeface="Liberation Serif"/>
                          <a:ea typeface="Droid Sans"/>
                          <a:cs typeface="Lohit Hindi"/>
                        </a:rPr>
                        <a:t>2</a:t>
                      </a:r>
                      <a:r>
                        <a:rPr lang="en-US" sz="1600" kern="50" dirty="0">
                          <a:effectLst/>
                          <a:latin typeface="Liberation Serif"/>
                          <a:ea typeface="Droid Sans"/>
                          <a:cs typeface="Lohit Hindi"/>
                        </a:rPr>
                        <a:t>+ </a:t>
                      </a:r>
                      <a:r>
                        <a:rPr lang="en-US" sz="1600" b="1" kern="50" dirty="0" err="1">
                          <a:effectLst/>
                          <a:latin typeface="+mn-lt"/>
                          <a:ea typeface="Droid Sans"/>
                          <a:cs typeface="Lohit Hindi"/>
                        </a:rPr>
                        <a:t>yl</a:t>
                      </a:r>
                      <a:r>
                        <a:rPr lang="en-GB" sz="1600" b="1" baseline="30000" dirty="0">
                          <a:solidFill>
                            <a:schemeClr val="tx1"/>
                          </a:solidFill>
                        </a:rPr>
                        <a:t>j</a:t>
                      </a:r>
                      <a:r>
                        <a:rPr lang="en-US" sz="1600" b="1" kern="50" dirty="0">
                          <a:effectLst/>
                          <a:latin typeface="+mn-lt"/>
                          <a:ea typeface="Droid Sans"/>
                          <a:cs typeface="Lohit Hindi"/>
                        </a:rPr>
                        <a:t>e</a:t>
                      </a:r>
                      <a:endParaRPr lang="en-GB" sz="1600" b="1"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50" dirty="0">
                          <a:solidFill>
                            <a:schemeClr val="tx1"/>
                          </a:solidFill>
                          <a:effectLst/>
                          <a:latin typeface="Liberation Serif"/>
                          <a:ea typeface="Droid Sans"/>
                          <a:cs typeface="Lohit Hindi"/>
                        </a:rPr>
                        <a:t>Simple past 2 + </a:t>
                      </a:r>
                      <a:r>
                        <a:rPr lang="en-US" sz="1600" b="1" kern="50" dirty="0" err="1">
                          <a:solidFill>
                            <a:schemeClr val="tx1"/>
                          </a:solidFill>
                          <a:effectLst/>
                          <a:latin typeface="Liberation Serif"/>
                          <a:ea typeface="Droid Sans"/>
                          <a:cs typeface="Lohit Hindi"/>
                        </a:rPr>
                        <a:t>ulmaš</a:t>
                      </a:r>
                      <a:endParaRPr lang="en-GB" sz="1600" b="1" kern="50" dirty="0">
                        <a:solidFill>
                          <a:schemeClr val="tx1"/>
                        </a:solidFill>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50" dirty="0">
                          <a:effectLst/>
                          <a:latin typeface="Liberation Serif"/>
                          <a:ea typeface="Droid Sans"/>
                          <a:cs typeface="Lohit Hindi"/>
                        </a:rPr>
                        <a:t>Present tense + </a:t>
                      </a:r>
                      <a:r>
                        <a:rPr lang="en-US" sz="1600" b="1" kern="50" dirty="0" err="1">
                          <a:effectLst/>
                          <a:latin typeface="+mn-lt"/>
                          <a:ea typeface="Droid Sans"/>
                          <a:cs typeface="Lohit Hindi"/>
                        </a:rPr>
                        <a:t>yl</a:t>
                      </a:r>
                      <a:r>
                        <a:rPr lang="en-GB" sz="1600" b="1" baseline="30000" dirty="0">
                          <a:solidFill>
                            <a:schemeClr val="tx1"/>
                          </a:solidFill>
                        </a:rPr>
                        <a:t>j</a:t>
                      </a:r>
                      <a:r>
                        <a:rPr lang="en-US" sz="1600" b="1" kern="50" dirty="0">
                          <a:effectLst/>
                          <a:latin typeface="+mn-lt"/>
                          <a:ea typeface="Droid Sans"/>
                          <a:cs typeface="Lohit Hindi"/>
                        </a:rPr>
                        <a:t>e</a:t>
                      </a:r>
                      <a:endParaRPr lang="en-GB" sz="1600" b="1"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50" dirty="0">
                          <a:effectLst/>
                          <a:latin typeface="Liberation Serif"/>
                          <a:ea typeface="Droid Sans"/>
                          <a:cs typeface="Lohit Hindi"/>
                        </a:rPr>
                        <a:t>Present tense+ </a:t>
                      </a:r>
                      <a:r>
                        <a:rPr lang="en-US" sz="1600" b="1" kern="50" dirty="0" err="1">
                          <a:effectLst/>
                          <a:latin typeface="Liberation Serif"/>
                          <a:ea typeface="Droid Sans"/>
                          <a:cs typeface="Lohit Hindi"/>
                        </a:rPr>
                        <a:t>ulmaš</a:t>
                      </a:r>
                      <a:endParaRPr lang="en-GB" sz="1600" b="1"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080982">
                <a:tc>
                  <a:txBody>
                    <a:bodyPr/>
                    <a:lstStyle/>
                    <a:p>
                      <a:pPr algn="just">
                        <a:spcAft>
                          <a:spcPts val="0"/>
                        </a:spcAft>
                      </a:pP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kern="50" dirty="0">
                          <a:effectLst/>
                          <a:latin typeface="Liberation Serif"/>
                          <a:ea typeface="Droid Sans"/>
                          <a:cs typeface="Lohit Hindi"/>
                        </a:rPr>
                        <a:t> -y</a:t>
                      </a:r>
                      <a:endParaRPr lang="en-GB" sz="1600" kern="50" dirty="0">
                        <a:effectLst/>
                        <a:latin typeface="Liberation Serif"/>
                        <a:ea typeface="Droid Sans"/>
                        <a:cs typeface="Lohit Hindi"/>
                      </a:endParaRPr>
                    </a:p>
                    <a:p>
                      <a:pPr>
                        <a:spcAft>
                          <a:spcPts val="0"/>
                        </a:spcAft>
                      </a:pPr>
                      <a:r>
                        <a:rPr lang="en-US" sz="1600" kern="50" dirty="0" err="1">
                          <a:effectLst/>
                          <a:latin typeface="Liberation Serif"/>
                          <a:ea typeface="Droid Sans"/>
                          <a:cs typeface="Lohit Hindi"/>
                        </a:rPr>
                        <a:t>tol</a:t>
                      </a:r>
                      <a:r>
                        <a:rPr lang="en-US" sz="1600" kern="50" baseline="30000" dirty="0" err="1">
                          <a:effectLst/>
                          <a:latin typeface="Liberation Serif"/>
                          <a:ea typeface="Droid Sans"/>
                          <a:cs typeface="Lohit Hindi"/>
                        </a:rPr>
                        <a:t>j</a:t>
                      </a:r>
                      <a:r>
                        <a:rPr lang="en-US" sz="1600" kern="50" dirty="0">
                          <a:effectLst/>
                          <a:latin typeface="Liberation Serif"/>
                          <a:ea typeface="Droid Sans"/>
                          <a:cs typeface="Lohit Hindi"/>
                        </a:rPr>
                        <a:t>-</a:t>
                      </a:r>
                      <a:r>
                        <a:rPr lang="en-US" sz="1600" b="0" kern="50" dirty="0">
                          <a:effectLst/>
                          <a:latin typeface="Liberation Serif"/>
                          <a:ea typeface="Droid Sans"/>
                          <a:cs typeface="Lohit Hindi"/>
                        </a:rPr>
                        <a:t>y-</a:t>
                      </a:r>
                      <a:r>
                        <a:rPr lang="en-US" sz="1600" kern="50" dirty="0">
                          <a:effectLst/>
                          <a:latin typeface="Liberation Serif"/>
                          <a:ea typeface="Droid Sans"/>
                          <a:cs typeface="Lohit Hindi"/>
                        </a:rPr>
                        <a:t>m </a:t>
                      </a:r>
                      <a:endParaRPr lang="en-GB" sz="1600" kern="50" dirty="0">
                        <a:effectLst/>
                        <a:latin typeface="Liberation Serif"/>
                        <a:ea typeface="Droid Sans"/>
                        <a:cs typeface="Lohit Hindi"/>
                      </a:endParaRPr>
                    </a:p>
                    <a:p>
                      <a:pPr>
                        <a:spcAft>
                          <a:spcPts val="0"/>
                        </a:spcAft>
                      </a:pPr>
                      <a:r>
                        <a:rPr lang="en-US" sz="1600" kern="50" dirty="0">
                          <a:effectLst/>
                          <a:latin typeface="Liberation Serif"/>
                          <a:ea typeface="Droid Sans"/>
                          <a:cs typeface="Lohit Hindi"/>
                        </a:rPr>
                        <a:t>'I came‘/</a:t>
                      </a:r>
                    </a:p>
                    <a:p>
                      <a:pPr>
                        <a:spcAft>
                          <a:spcPts val="0"/>
                        </a:spcAft>
                      </a:pPr>
                      <a:r>
                        <a:rPr lang="en-US" sz="1600" kern="50" dirty="0">
                          <a:effectLst/>
                          <a:latin typeface="Liberation Serif"/>
                          <a:ea typeface="Droid Sans"/>
                          <a:cs typeface="Lohit Hindi"/>
                        </a:rPr>
                        <a:t>‘I have come’</a:t>
                      </a: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kern="50" dirty="0">
                          <a:effectLst/>
                          <a:latin typeface="Liberation Serif"/>
                          <a:ea typeface="Droid Sans"/>
                          <a:cs typeface="Lohit Hindi"/>
                        </a:rPr>
                        <a:t>-</a:t>
                      </a:r>
                      <a:r>
                        <a:rPr lang="en-US" sz="1600" kern="50" dirty="0" err="1">
                          <a:effectLst/>
                          <a:latin typeface="Liberation Serif"/>
                          <a:ea typeface="Droid Sans"/>
                          <a:cs typeface="Lohit Hindi"/>
                        </a:rPr>
                        <a:t>yn</a:t>
                      </a:r>
                      <a:r>
                        <a:rPr lang="en-US" sz="1600" kern="50" dirty="0">
                          <a:effectLst/>
                          <a:latin typeface="Liberation Serif"/>
                          <a:ea typeface="Droid Sans"/>
                          <a:cs typeface="Lohit Hindi"/>
                        </a:rPr>
                        <a:t> </a:t>
                      </a:r>
                      <a:endParaRPr lang="en-GB" sz="1600" kern="50" dirty="0">
                        <a:effectLst/>
                        <a:latin typeface="Liberation Serif"/>
                        <a:ea typeface="Droid Sans"/>
                        <a:cs typeface="Lohit Hindi"/>
                      </a:endParaRPr>
                    </a:p>
                    <a:p>
                      <a:pPr>
                        <a:spcAft>
                          <a:spcPts val="0"/>
                        </a:spcAft>
                      </a:pPr>
                      <a:r>
                        <a:rPr lang="en-US" sz="1600" kern="50" dirty="0" err="1">
                          <a:effectLst/>
                          <a:latin typeface="Liberation Serif"/>
                          <a:ea typeface="Droid Sans"/>
                          <a:cs typeface="Lohit Hindi"/>
                        </a:rPr>
                        <a:t>tol</a:t>
                      </a:r>
                      <a:r>
                        <a:rPr lang="en-US" sz="1600" kern="50" dirty="0">
                          <a:effectLst/>
                          <a:latin typeface="Liberation Serif"/>
                          <a:ea typeface="Droid Sans"/>
                          <a:cs typeface="Lohit Hindi"/>
                        </a:rPr>
                        <a:t>-</a:t>
                      </a:r>
                      <a:r>
                        <a:rPr lang="en-US" sz="1600" b="0" kern="50" dirty="0" err="1">
                          <a:effectLst/>
                          <a:latin typeface="Liberation Serif"/>
                          <a:ea typeface="Droid Sans"/>
                          <a:cs typeface="Lohit Hindi"/>
                        </a:rPr>
                        <a:t>yn</a:t>
                      </a:r>
                      <a:r>
                        <a:rPr lang="en-US" sz="1600" kern="50" dirty="0">
                          <a:effectLst/>
                          <a:latin typeface="Liberation Serif"/>
                          <a:ea typeface="Droid Sans"/>
                          <a:cs typeface="Lohit Hindi"/>
                        </a:rPr>
                        <a:t>-am</a:t>
                      </a:r>
                      <a:endParaRPr lang="en-GB" sz="1600" kern="50" dirty="0">
                        <a:effectLst/>
                        <a:latin typeface="Liberation Serif"/>
                        <a:ea typeface="Droid Sans"/>
                        <a:cs typeface="Lohit Hindi"/>
                      </a:endParaRPr>
                    </a:p>
                    <a:p>
                      <a:pPr>
                        <a:spcAft>
                          <a:spcPts val="0"/>
                        </a:spcAft>
                      </a:pPr>
                      <a:r>
                        <a:rPr lang="en-US" sz="1600" kern="50" dirty="0">
                          <a:effectLst/>
                          <a:latin typeface="Liberation Serif"/>
                          <a:ea typeface="Droid Sans"/>
                          <a:cs typeface="Lohit Hindi"/>
                        </a:rPr>
                        <a:t>'I came'</a:t>
                      </a: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50" err="1">
                          <a:effectLst/>
                          <a:latin typeface="Liberation Serif"/>
                          <a:ea typeface="Droid Sans"/>
                          <a:cs typeface="Lohit Hindi"/>
                        </a:rPr>
                        <a:t>tol</a:t>
                      </a:r>
                      <a:r>
                        <a:rPr lang="en-US" sz="1600" kern="50">
                          <a:effectLst/>
                          <a:latin typeface="Liberation Serif"/>
                          <a:ea typeface="Droid Sans"/>
                          <a:cs typeface="Lohit Hindi"/>
                        </a:rPr>
                        <a:t>-</a:t>
                      </a:r>
                      <a:r>
                        <a:rPr lang="en-US" sz="1600" kern="50" err="1">
                          <a:effectLst/>
                          <a:latin typeface="Liberation Serif"/>
                          <a:ea typeface="Droid Sans"/>
                          <a:cs typeface="Lohit Hindi"/>
                        </a:rPr>
                        <a:t>yn</a:t>
                      </a:r>
                      <a:r>
                        <a:rPr lang="en-US" sz="1600" kern="50">
                          <a:effectLst/>
                          <a:latin typeface="Liberation Serif"/>
                          <a:ea typeface="Droid Sans"/>
                          <a:cs typeface="Lohit Hindi"/>
                        </a:rPr>
                        <a:t>-am </a:t>
                      </a:r>
                      <a:r>
                        <a:rPr lang="en-US" sz="1600" kern="50">
                          <a:effectLst/>
                          <a:latin typeface="+mn-lt"/>
                          <a:ea typeface="Droid Sans"/>
                          <a:cs typeface="Lohit Hindi"/>
                        </a:rPr>
                        <a:t>yl</a:t>
                      </a:r>
                      <a:r>
                        <a:rPr lang="en-GB" sz="1600" b="1" baseline="30000">
                          <a:solidFill>
                            <a:schemeClr val="tx1"/>
                          </a:solidFill>
                        </a:rPr>
                        <a:t>j</a:t>
                      </a:r>
                      <a:r>
                        <a:rPr lang="en-US" sz="1600" kern="50">
                          <a:effectLst/>
                          <a:latin typeface="+mn-lt"/>
                          <a:ea typeface="Droid Sans"/>
                          <a:cs typeface="Lohit Hindi"/>
                        </a:rPr>
                        <a:t>e</a:t>
                      </a:r>
                    </a:p>
                    <a:p>
                      <a:pPr algn="just">
                        <a:spcAft>
                          <a:spcPts val="0"/>
                        </a:spcAft>
                      </a:pPr>
                      <a:r>
                        <a:rPr lang="en-US" sz="1600" kern="50">
                          <a:effectLst/>
                          <a:latin typeface="Liberation Serif"/>
                          <a:ea typeface="Droid Sans"/>
                          <a:cs typeface="Lohit Hindi"/>
                        </a:rPr>
                        <a:t>'I </a:t>
                      </a:r>
                      <a:r>
                        <a:rPr lang="en-US" sz="1600" kern="50" dirty="0">
                          <a:effectLst/>
                          <a:latin typeface="Liberation Serif"/>
                          <a:ea typeface="Droid Sans"/>
                          <a:cs typeface="Lohit Hindi"/>
                        </a:rPr>
                        <a:t>had come'</a:t>
                      </a: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50" dirty="0" err="1">
                          <a:solidFill>
                            <a:schemeClr val="tx1"/>
                          </a:solidFill>
                          <a:effectLst/>
                          <a:latin typeface="Liberation Serif"/>
                          <a:ea typeface="Droid Sans"/>
                          <a:cs typeface="Lohit Hindi"/>
                        </a:rPr>
                        <a:t>tol</a:t>
                      </a:r>
                      <a:r>
                        <a:rPr lang="en-US" sz="1600" kern="50" dirty="0">
                          <a:solidFill>
                            <a:schemeClr val="tx1"/>
                          </a:solidFill>
                          <a:effectLst/>
                          <a:latin typeface="Liberation Serif"/>
                          <a:ea typeface="Droid Sans"/>
                          <a:cs typeface="Lohit Hindi"/>
                        </a:rPr>
                        <a:t>-</a:t>
                      </a:r>
                      <a:r>
                        <a:rPr lang="en-US" sz="1600" kern="50" dirty="0" err="1">
                          <a:solidFill>
                            <a:schemeClr val="tx1"/>
                          </a:solidFill>
                          <a:effectLst/>
                          <a:latin typeface="Liberation Serif"/>
                          <a:ea typeface="Droid Sans"/>
                          <a:cs typeface="Lohit Hindi"/>
                        </a:rPr>
                        <a:t>yn</a:t>
                      </a:r>
                      <a:r>
                        <a:rPr lang="en-US" sz="1600" kern="50" dirty="0">
                          <a:solidFill>
                            <a:schemeClr val="tx1"/>
                          </a:solidFill>
                          <a:effectLst/>
                          <a:latin typeface="Liberation Serif"/>
                          <a:ea typeface="Droid Sans"/>
                          <a:cs typeface="Lohit Hindi"/>
                        </a:rPr>
                        <a:t>-am </a:t>
                      </a:r>
                      <a:r>
                        <a:rPr lang="en-US" sz="1600" kern="50" dirty="0" err="1">
                          <a:solidFill>
                            <a:schemeClr val="tx1"/>
                          </a:solidFill>
                          <a:effectLst/>
                          <a:latin typeface="Liberation Serif"/>
                          <a:ea typeface="Droid Sans"/>
                          <a:cs typeface="Lohit Hindi"/>
                        </a:rPr>
                        <a:t>ulmaš</a:t>
                      </a:r>
                      <a:r>
                        <a:rPr lang="en-US" sz="1600" kern="50" dirty="0">
                          <a:solidFill>
                            <a:schemeClr val="tx1"/>
                          </a:solidFill>
                          <a:effectLst/>
                          <a:latin typeface="Liberation Serif"/>
                          <a:ea typeface="Droid Sans"/>
                          <a:cs typeface="Lohit Hindi"/>
                        </a:rPr>
                        <a:t> </a:t>
                      </a:r>
                    </a:p>
                    <a:p>
                      <a:pPr algn="just">
                        <a:spcAft>
                          <a:spcPts val="0"/>
                        </a:spcAft>
                      </a:pPr>
                      <a:r>
                        <a:rPr lang="en-US" sz="1600" kern="50" dirty="0">
                          <a:solidFill>
                            <a:schemeClr val="tx1"/>
                          </a:solidFill>
                          <a:effectLst/>
                          <a:latin typeface="Liberation Serif"/>
                          <a:ea typeface="Droid Sans"/>
                          <a:cs typeface="Lohit Hindi"/>
                        </a:rPr>
                        <a:t>'I had come/</a:t>
                      </a:r>
                    </a:p>
                    <a:p>
                      <a:pPr algn="just">
                        <a:spcAft>
                          <a:spcPts val="0"/>
                        </a:spcAft>
                      </a:pPr>
                      <a:r>
                        <a:rPr lang="en-US" sz="1600" kern="50" dirty="0">
                          <a:solidFill>
                            <a:schemeClr val="tx1"/>
                          </a:solidFill>
                          <a:effectLst/>
                          <a:latin typeface="Liberation Serif"/>
                          <a:ea typeface="Droid Sans"/>
                          <a:cs typeface="Lohit Hindi"/>
                        </a:rPr>
                        <a:t>I appeared to have come'</a:t>
                      </a:r>
                      <a:endParaRPr lang="en-GB" sz="1600" kern="50" dirty="0">
                        <a:solidFill>
                          <a:schemeClr val="tx1"/>
                        </a:solidFill>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kern="50" err="1">
                          <a:effectLst/>
                          <a:latin typeface="Liberation Serif"/>
                          <a:ea typeface="Droid Sans"/>
                          <a:cs typeface="Lohit Hindi"/>
                        </a:rPr>
                        <a:t>tol</a:t>
                      </a:r>
                      <a:r>
                        <a:rPr lang="en-US" sz="1600" kern="50">
                          <a:effectLst/>
                          <a:latin typeface="Liberation Serif"/>
                          <a:ea typeface="Droid Sans"/>
                          <a:cs typeface="Lohit Hindi"/>
                        </a:rPr>
                        <a:t>-am </a:t>
                      </a:r>
                      <a:r>
                        <a:rPr lang="en-US" sz="1600" kern="50">
                          <a:effectLst/>
                          <a:latin typeface="+mn-lt"/>
                          <a:ea typeface="Droid Sans"/>
                          <a:cs typeface="Lohit Hindi"/>
                        </a:rPr>
                        <a:t>yl</a:t>
                      </a:r>
                      <a:r>
                        <a:rPr lang="en-GB" sz="1600" b="1" baseline="30000">
                          <a:solidFill>
                            <a:schemeClr val="tx1"/>
                          </a:solidFill>
                        </a:rPr>
                        <a:t>j</a:t>
                      </a:r>
                      <a:r>
                        <a:rPr lang="en-US" sz="1600" kern="50">
                          <a:effectLst/>
                          <a:latin typeface="+mn-lt"/>
                          <a:ea typeface="Droid Sans"/>
                          <a:cs typeface="Lohit Hindi"/>
                        </a:rPr>
                        <a:t>e</a:t>
                      </a:r>
                      <a:endParaRPr lang="en-US" sz="1600" kern="50">
                        <a:effectLst/>
                        <a:latin typeface="Liberation Serif"/>
                        <a:ea typeface="Droid Sans"/>
                        <a:cs typeface="Lohit Hindi"/>
                      </a:endParaRPr>
                    </a:p>
                    <a:p>
                      <a:pPr>
                        <a:spcAft>
                          <a:spcPts val="0"/>
                        </a:spcAft>
                      </a:pPr>
                      <a:r>
                        <a:rPr lang="en-US" sz="1600" kern="50">
                          <a:effectLst/>
                          <a:latin typeface="Liberation Serif"/>
                          <a:ea typeface="Droid Sans"/>
                          <a:cs typeface="Lohit Hindi"/>
                        </a:rPr>
                        <a:t>‘I </a:t>
                      </a:r>
                      <a:r>
                        <a:rPr lang="en-US" sz="1600" kern="50" dirty="0">
                          <a:effectLst/>
                          <a:latin typeface="Liberation Serif"/>
                          <a:ea typeface="Droid Sans"/>
                          <a:cs typeface="Lohit Hindi"/>
                        </a:rPr>
                        <a:t>was coming'</a:t>
                      </a: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50" dirty="0" err="1">
                          <a:effectLst/>
                          <a:latin typeface="Liberation Serif"/>
                          <a:ea typeface="Droid Sans"/>
                          <a:cs typeface="Lohit Hindi"/>
                        </a:rPr>
                        <a:t>tol</a:t>
                      </a:r>
                      <a:r>
                        <a:rPr lang="en-US" sz="1600" kern="50" dirty="0">
                          <a:effectLst/>
                          <a:latin typeface="Liberation Serif"/>
                          <a:ea typeface="Droid Sans"/>
                          <a:cs typeface="Lohit Hindi"/>
                        </a:rPr>
                        <a:t>-am </a:t>
                      </a:r>
                      <a:r>
                        <a:rPr lang="en-US" sz="1600" kern="50" dirty="0" err="1">
                          <a:effectLst/>
                          <a:latin typeface="Liberation Serif"/>
                          <a:ea typeface="Droid Sans"/>
                          <a:cs typeface="Lohit Hindi"/>
                        </a:rPr>
                        <a:t>ulmaš</a:t>
                      </a:r>
                      <a:r>
                        <a:rPr lang="en-US" sz="1600" kern="50" dirty="0">
                          <a:effectLst/>
                          <a:latin typeface="Liberation Serif"/>
                          <a:ea typeface="Droid Sans"/>
                          <a:cs typeface="Lohit Hindi"/>
                        </a:rPr>
                        <a:t> </a:t>
                      </a:r>
                    </a:p>
                    <a:p>
                      <a:pPr algn="just">
                        <a:spcAft>
                          <a:spcPts val="0"/>
                        </a:spcAft>
                      </a:pPr>
                      <a:r>
                        <a:rPr lang="en-US" sz="1600" kern="50" dirty="0">
                          <a:effectLst/>
                          <a:latin typeface="Liberation Serif"/>
                          <a:ea typeface="Droid Sans"/>
                          <a:cs typeface="Lohit Hindi"/>
                        </a:rPr>
                        <a:t>'I was coming'</a:t>
                      </a: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080982">
                <a:tc>
                  <a:txBody>
                    <a:bodyPr/>
                    <a:lstStyle/>
                    <a:p>
                      <a:pPr>
                        <a:spcAft>
                          <a:spcPts val="0"/>
                        </a:spcAft>
                      </a:pP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b="1" kern="50" dirty="0">
                          <a:solidFill>
                            <a:srgbClr val="FF0000"/>
                          </a:solidFill>
                          <a:effectLst/>
                          <a:latin typeface="Liberation Serif"/>
                          <a:ea typeface="Droid Sans"/>
                          <a:cs typeface="Lohit Hindi"/>
                        </a:rPr>
                        <a:t>direct</a:t>
                      </a:r>
                      <a:r>
                        <a:rPr lang="en-GB" sz="1600" b="1" kern="50" baseline="0" dirty="0">
                          <a:solidFill>
                            <a:srgbClr val="FF0000"/>
                          </a:solidFill>
                          <a:effectLst/>
                          <a:latin typeface="Liberation Serif"/>
                          <a:ea typeface="Droid Sans"/>
                          <a:cs typeface="Lohit Hindi"/>
                        </a:rPr>
                        <a:t> </a:t>
                      </a:r>
                      <a:r>
                        <a:rPr lang="en-GB" sz="1600" b="1" kern="50" baseline="0" dirty="0" err="1">
                          <a:solidFill>
                            <a:srgbClr val="FF0000"/>
                          </a:solidFill>
                          <a:effectLst/>
                          <a:latin typeface="Liberation Serif"/>
                          <a:ea typeface="Droid Sans"/>
                          <a:cs typeface="Lohit Hindi"/>
                        </a:rPr>
                        <a:t>evidentiality</a:t>
                      </a:r>
                      <a:endParaRPr lang="en-GB" sz="1600" b="1" kern="50" baseline="0" dirty="0">
                        <a:solidFill>
                          <a:srgbClr val="FF0000"/>
                        </a:solidFill>
                        <a:effectLst/>
                        <a:latin typeface="Liberation Serif"/>
                        <a:ea typeface="Droid Sans"/>
                        <a:cs typeface="Lohit Hindi"/>
                      </a:endParaRPr>
                    </a:p>
                    <a:p>
                      <a:pPr>
                        <a:spcAft>
                          <a:spcPts val="0"/>
                        </a:spcAft>
                      </a:pP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600" b="1" kern="50" dirty="0">
                          <a:solidFill>
                            <a:srgbClr val="00B050"/>
                          </a:solidFill>
                          <a:effectLst/>
                          <a:latin typeface="Liberation Serif"/>
                          <a:ea typeface="Droid Sans"/>
                          <a:cs typeface="Lohit Hindi"/>
                        </a:rPr>
                        <a:t>indirect </a:t>
                      </a:r>
                      <a:r>
                        <a:rPr lang="en-GB" sz="1600" b="1" kern="50" dirty="0" err="1">
                          <a:solidFill>
                            <a:srgbClr val="00B050"/>
                          </a:solidFill>
                          <a:effectLst/>
                          <a:latin typeface="Liberation Serif"/>
                          <a:ea typeface="Droid Sans"/>
                          <a:cs typeface="Lohit Hindi"/>
                        </a:rPr>
                        <a:t>evidentiality</a:t>
                      </a:r>
                      <a:endParaRPr lang="en-GB" sz="1600" b="1" kern="50" dirty="0">
                        <a:solidFill>
                          <a:srgbClr val="00B050"/>
                        </a:solidFill>
                        <a:effectLst/>
                        <a:latin typeface="Liberation Serif"/>
                        <a:ea typeface="Droid Sans"/>
                        <a:cs typeface="Lohit Hindi"/>
                      </a:endParaRPr>
                    </a:p>
                    <a:p>
                      <a:pPr>
                        <a:spcAft>
                          <a:spcPts val="0"/>
                        </a:spcAft>
                      </a:pP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GB" sz="1600" b="1" kern="50" dirty="0">
                          <a:solidFill>
                            <a:srgbClr val="FF0000"/>
                          </a:solidFill>
                          <a:effectLst/>
                          <a:latin typeface="Liberation Serif"/>
                          <a:ea typeface="Droid Sans"/>
                          <a:cs typeface="Lohit Hindi"/>
                        </a:rPr>
                        <a:t>direct </a:t>
                      </a:r>
                      <a:r>
                        <a:rPr lang="en-GB" sz="1600" b="1" kern="50" dirty="0" err="1">
                          <a:solidFill>
                            <a:srgbClr val="FF0000"/>
                          </a:solidFill>
                          <a:effectLst/>
                          <a:latin typeface="Liberation Serif"/>
                          <a:ea typeface="Droid Sans"/>
                          <a:cs typeface="Lohit Hindi"/>
                        </a:rPr>
                        <a:t>evidentiality</a:t>
                      </a:r>
                      <a:endParaRPr lang="en-GB" sz="1600" b="1" kern="50" dirty="0">
                        <a:solidFill>
                          <a:srgbClr val="FF0000"/>
                        </a:solidFill>
                        <a:effectLst/>
                        <a:latin typeface="Liberation Serif"/>
                        <a:ea typeface="Droid Sans"/>
                        <a:cs typeface="Lohit Hindi"/>
                      </a:endParaRPr>
                    </a:p>
                    <a:p>
                      <a:pPr marL="0" algn="l" defTabSz="914400" rtl="0" eaLnBrk="1" latinLnBrk="0" hangingPunct="1">
                        <a:spcAft>
                          <a:spcPts val="0"/>
                        </a:spcAft>
                      </a:pPr>
                      <a:endParaRPr lang="en-GB" sz="1600" b="1" kern="50" dirty="0">
                        <a:solidFill>
                          <a:srgbClr val="FF0000"/>
                        </a:solidFill>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1600" b="1" kern="50">
                          <a:solidFill>
                            <a:srgbClr val="00B050"/>
                          </a:solidFill>
                          <a:effectLst/>
                          <a:latin typeface="Liberation Serif"/>
                          <a:ea typeface="Droid Sans"/>
                          <a:cs typeface="Lohit Hindi"/>
                        </a:rPr>
                        <a:t>indirect evidentiality</a:t>
                      </a:r>
                      <a:endParaRPr lang="en-GB" sz="1600" b="1" kern="50" dirty="0">
                        <a:solidFill>
                          <a:srgbClr val="00B050"/>
                        </a:solidFill>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GB" sz="1600" b="1" kern="50" dirty="0">
                          <a:solidFill>
                            <a:srgbClr val="FF0000"/>
                          </a:solidFill>
                          <a:effectLst/>
                          <a:latin typeface="Liberation Serif"/>
                          <a:ea typeface="Droid Sans"/>
                          <a:cs typeface="Lohit Hindi"/>
                        </a:rPr>
                        <a:t>direct </a:t>
                      </a:r>
                      <a:r>
                        <a:rPr lang="en-GB" sz="1600" b="1" kern="50" dirty="0" err="1">
                          <a:solidFill>
                            <a:srgbClr val="FF0000"/>
                          </a:solidFill>
                          <a:effectLst/>
                          <a:latin typeface="Liberation Serif"/>
                          <a:ea typeface="Droid Sans"/>
                          <a:cs typeface="Lohit Hindi"/>
                        </a:rPr>
                        <a:t>evidentiality</a:t>
                      </a:r>
                      <a:endParaRPr lang="en-GB" sz="1600" b="1" kern="50" dirty="0">
                        <a:solidFill>
                          <a:srgbClr val="FF0000"/>
                        </a:solidFill>
                        <a:effectLst/>
                        <a:latin typeface="Liberation Serif"/>
                        <a:ea typeface="Droid Sans"/>
                        <a:cs typeface="Lohit Hindi"/>
                      </a:endParaRPr>
                    </a:p>
                    <a:p>
                      <a:pPr algn="just">
                        <a:spcAft>
                          <a:spcPts val="0"/>
                        </a:spcAft>
                      </a:pPr>
                      <a:endParaRPr lang="en-GB" sz="1600" kern="50" dirty="0">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1600" b="1" kern="50" dirty="0">
                          <a:solidFill>
                            <a:srgbClr val="00B050"/>
                          </a:solidFill>
                          <a:effectLst/>
                          <a:latin typeface="Liberation Serif"/>
                          <a:ea typeface="Droid Sans"/>
                          <a:cs typeface="Lohit Hindi"/>
                        </a:rPr>
                        <a:t>indirect</a:t>
                      </a:r>
                      <a:r>
                        <a:rPr lang="en-GB" sz="1600" kern="50" dirty="0">
                          <a:effectLst/>
                          <a:latin typeface="Liberation Serif"/>
                          <a:ea typeface="Droid Sans"/>
                          <a:cs typeface="Lohit Hindi"/>
                        </a:rPr>
                        <a:t> </a:t>
                      </a:r>
                      <a:r>
                        <a:rPr lang="en-GB" sz="1600" b="1" kern="50" dirty="0" err="1">
                          <a:solidFill>
                            <a:srgbClr val="00B050"/>
                          </a:solidFill>
                          <a:effectLst/>
                          <a:latin typeface="Liberation Serif"/>
                          <a:ea typeface="Droid Sans"/>
                          <a:cs typeface="Lohit Hindi"/>
                        </a:rPr>
                        <a:t>evidentiality</a:t>
                      </a:r>
                      <a:endParaRPr lang="en-GB" sz="1600" b="1" kern="50" dirty="0">
                        <a:solidFill>
                          <a:srgbClr val="00B050"/>
                        </a:solidFill>
                        <a:effectLst/>
                        <a:latin typeface="Liberation Serif"/>
                        <a:ea typeface="Droid Sans"/>
                        <a:cs typeface="Lohit Hindi"/>
                      </a:endParaRPr>
                    </a:p>
                    <a:p>
                      <a:pPr marL="0" algn="l" defTabSz="914400" rtl="0" eaLnBrk="1" latinLnBrk="0" hangingPunct="1">
                        <a:spcAft>
                          <a:spcPts val="0"/>
                        </a:spcAft>
                      </a:pPr>
                      <a:endParaRPr lang="en-GB" sz="1600" b="1" kern="50" dirty="0">
                        <a:solidFill>
                          <a:srgbClr val="00B050"/>
                        </a:solidFill>
                        <a:effectLst/>
                        <a:latin typeface="Liberation Serif"/>
                        <a:ea typeface="Droid Sans"/>
                        <a:cs typeface="Lohit Hindi"/>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3" name="TextBox 2"/>
          <p:cNvSpPr txBox="1"/>
          <p:nvPr/>
        </p:nvSpPr>
        <p:spPr>
          <a:xfrm>
            <a:off x="899650" y="5669804"/>
            <a:ext cx="8568813" cy="400110"/>
          </a:xfrm>
          <a:prstGeom prst="rect">
            <a:avLst/>
          </a:prstGeom>
          <a:noFill/>
        </p:spPr>
        <p:txBody>
          <a:bodyPr wrap="square" rtlCol="0">
            <a:spAutoFit/>
          </a:bodyPr>
          <a:lstStyle/>
          <a:p>
            <a:r>
              <a:rPr lang="en-GB" sz="2000"/>
              <a:t>…but evidentiality doesn’t correlate in a straightforward way with morphology.</a:t>
            </a:r>
          </a:p>
        </p:txBody>
      </p:sp>
      <p:sp>
        <p:nvSpPr>
          <p:cNvPr id="5" name="Slide Number Placeholder 4"/>
          <p:cNvSpPr>
            <a:spLocks noGrp="1"/>
          </p:cNvSpPr>
          <p:nvPr>
            <p:ph type="sldNum" sz="quarter" idx="12"/>
          </p:nvPr>
        </p:nvSpPr>
        <p:spPr/>
        <p:txBody>
          <a:bodyPr/>
          <a:lstStyle/>
          <a:p>
            <a:fld id="{69F01D0A-9880-44CD-8681-28CA83B32B19}" type="slidenum">
              <a:rPr lang="en-GB" smtClean="0"/>
              <a:t>8</a:t>
            </a:fld>
            <a:endParaRPr lang="en-GB"/>
          </a:p>
        </p:txBody>
      </p:sp>
    </p:spTree>
    <p:extLst>
      <p:ext uri="{BB962C8B-B14F-4D97-AF65-F5344CB8AC3E}">
        <p14:creationId xmlns:p14="http://schemas.microsoft.com/office/powerpoint/2010/main" val="896426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err="1"/>
              <a:t>Evidentiality</a:t>
            </a:r>
            <a:endParaRPr lang="en-GB" dirty="0"/>
          </a:p>
        </p:txBody>
      </p:sp>
      <p:sp>
        <p:nvSpPr>
          <p:cNvPr id="8" name="Content Placeholder 7"/>
          <p:cNvSpPr>
            <a:spLocks noGrp="1"/>
          </p:cNvSpPr>
          <p:nvPr>
            <p:ph idx="1"/>
          </p:nvPr>
        </p:nvSpPr>
        <p:spPr/>
        <p:txBody>
          <a:bodyPr>
            <a:normAutofit/>
          </a:bodyPr>
          <a:lstStyle/>
          <a:p>
            <a:pPr marL="0" indent="0">
              <a:buNone/>
            </a:pPr>
            <a:r>
              <a:rPr lang="en-GB" sz="2400" dirty="0" err="1"/>
              <a:t>Brugman</a:t>
            </a:r>
            <a:r>
              <a:rPr lang="en-GB" sz="2400" dirty="0"/>
              <a:t> &amp; Macaulay (2015)</a:t>
            </a:r>
          </a:p>
          <a:p>
            <a:pPr marL="0" indent="0">
              <a:buNone/>
            </a:pPr>
            <a:endParaRPr lang="en-GB" dirty="0"/>
          </a:p>
          <a:p>
            <a:pPr marL="0" indent="0">
              <a:buNone/>
            </a:pPr>
            <a:r>
              <a:rPr lang="en-GB" sz="2400" dirty="0" err="1"/>
              <a:t>Evidentiality</a:t>
            </a:r>
            <a:r>
              <a:rPr lang="en-GB" sz="2400" dirty="0"/>
              <a:t> can be reduced to 2 core components:</a:t>
            </a:r>
          </a:p>
          <a:p>
            <a:pPr marL="0" indent="0">
              <a:buNone/>
            </a:pPr>
            <a:endParaRPr lang="en-GB" sz="2400" dirty="0"/>
          </a:p>
          <a:p>
            <a:pPr marL="457200" indent="-457200">
              <a:spcBef>
                <a:spcPts val="0"/>
              </a:spcBef>
              <a:buFont typeface="+mj-lt"/>
              <a:buAutoNum type="arabicPeriod"/>
            </a:pPr>
            <a:r>
              <a:rPr lang="en-GB" sz="2400" dirty="0"/>
              <a:t>Marks source of evidence (e.g. direct perception vs inference/hearsay)</a:t>
            </a:r>
          </a:p>
          <a:p>
            <a:pPr marL="457200" indent="-457200">
              <a:spcBef>
                <a:spcPts val="0"/>
              </a:spcBef>
              <a:buFont typeface="+mj-lt"/>
              <a:buAutoNum type="arabicPeriod"/>
            </a:pPr>
            <a:r>
              <a:rPr lang="en-GB" sz="2400" dirty="0"/>
              <a:t>Membership in grammatical systems</a:t>
            </a:r>
          </a:p>
          <a:p>
            <a:pPr>
              <a:spcBef>
                <a:spcPts val="0"/>
              </a:spcBef>
              <a:buFont typeface="Wingdings" panose="05000000000000000000" pitchFamily="2" charset="2"/>
              <a:buChar char="§"/>
            </a:pPr>
            <a:endParaRPr lang="en-GB" sz="2100" dirty="0"/>
          </a:p>
          <a:p>
            <a:pPr>
              <a:spcBef>
                <a:spcPts val="0"/>
              </a:spcBef>
              <a:buFont typeface="Wingdings" panose="05000000000000000000" pitchFamily="2" charset="2"/>
              <a:buChar char="§"/>
            </a:pPr>
            <a:endParaRPr lang="en-GB" sz="2100" dirty="0"/>
          </a:p>
          <a:p>
            <a:pPr>
              <a:spcBef>
                <a:spcPts val="0"/>
              </a:spcBef>
              <a:buFont typeface="Wingdings" panose="05000000000000000000" pitchFamily="2" charset="2"/>
              <a:buChar char="§"/>
            </a:pPr>
            <a:r>
              <a:rPr lang="en-GB" sz="2100" dirty="0"/>
              <a:t>All other properties are subject to cross-linguistic variation</a:t>
            </a:r>
          </a:p>
        </p:txBody>
      </p:sp>
      <p:sp>
        <p:nvSpPr>
          <p:cNvPr id="2" name="Slide Number Placeholder 1"/>
          <p:cNvSpPr>
            <a:spLocks noGrp="1"/>
          </p:cNvSpPr>
          <p:nvPr>
            <p:ph type="sldNum" sz="quarter" idx="12"/>
          </p:nvPr>
        </p:nvSpPr>
        <p:spPr/>
        <p:txBody>
          <a:bodyPr/>
          <a:lstStyle/>
          <a:p>
            <a:fld id="{69F01D0A-9880-44CD-8681-28CA83B32B19}" type="slidenum">
              <a:rPr lang="en-GB" smtClean="0"/>
              <a:t>9</a:t>
            </a:fld>
            <a:endParaRPr lang="en-GB"/>
          </a:p>
        </p:txBody>
      </p:sp>
    </p:spTree>
    <p:extLst>
      <p:ext uri="{BB962C8B-B14F-4D97-AF65-F5344CB8AC3E}">
        <p14:creationId xmlns:p14="http://schemas.microsoft.com/office/powerpoint/2010/main" val="23078419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4133</TotalTime>
  <Words>3156</Words>
  <Application>Microsoft Office PowerPoint</Application>
  <PresentationFormat>Widescreen</PresentationFormat>
  <Paragraphs>779</Paragraphs>
  <Slides>36</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36</vt:i4>
      </vt:variant>
    </vt:vector>
  </HeadingPairs>
  <TitlesOfParts>
    <vt:vector size="45" baseType="lpstr">
      <vt:lpstr>Arial</vt:lpstr>
      <vt:lpstr>Calibri</vt:lpstr>
      <vt:lpstr>Calibri Light</vt:lpstr>
      <vt:lpstr>Droid Sans</vt:lpstr>
      <vt:lpstr>Liberation Serif</vt:lpstr>
      <vt:lpstr>Lohit Hindi</vt:lpstr>
      <vt:lpstr>Times New Roman</vt:lpstr>
      <vt:lpstr>Wingdings</vt:lpstr>
      <vt:lpstr>Retrospect</vt:lpstr>
      <vt:lpstr>Evidentiality in Meadow Mari</vt:lpstr>
      <vt:lpstr>Overview of the talk</vt:lpstr>
      <vt:lpstr>Mari </vt:lpstr>
      <vt:lpstr>TAM in Meadow Mari</vt:lpstr>
      <vt:lpstr>Two Past Tenses</vt:lpstr>
      <vt:lpstr>Past Tenses </vt:lpstr>
      <vt:lpstr>“Auxiliaries” in Compound Tenses</vt:lpstr>
      <vt:lpstr>Past Tenses</vt:lpstr>
      <vt:lpstr>Evidentiality</vt:lpstr>
      <vt:lpstr>Evidentiality</vt:lpstr>
      <vt:lpstr>TAM and evidentiality</vt:lpstr>
      <vt:lpstr>TAM and evidentiality</vt:lpstr>
      <vt:lpstr>TAM and evidentiality</vt:lpstr>
      <vt:lpstr>The perfect of evidentiality in Turkish</vt:lpstr>
      <vt:lpstr>Mari Past Tenses (again)</vt:lpstr>
      <vt:lpstr>Does Mari have a Present Perfect?</vt:lpstr>
      <vt:lpstr>Does Mari have a Present Perfect?</vt:lpstr>
      <vt:lpstr>Tense, evidentiality and mirativity</vt:lpstr>
      <vt:lpstr>Tense, evidentiality and mirativity</vt:lpstr>
      <vt:lpstr>To explore:</vt:lpstr>
      <vt:lpstr>Methodology </vt:lpstr>
      <vt:lpstr>Participants</vt:lpstr>
      <vt:lpstr>Task 1</vt:lpstr>
      <vt:lpstr>PowerPoint Presentation</vt:lpstr>
      <vt:lpstr>Task 2</vt:lpstr>
      <vt:lpstr>Questionnaire results</vt:lpstr>
      <vt:lpstr>Questionnaire results</vt:lpstr>
      <vt:lpstr>PowerPoint Presentation</vt:lpstr>
      <vt:lpstr>Results</vt:lpstr>
      <vt:lpstr>Back to predictions</vt:lpstr>
      <vt:lpstr>Evidentiality and sensory perception</vt:lpstr>
      <vt:lpstr>Evidentiality in the CP-domain</vt:lpstr>
      <vt:lpstr>Evidentiality in the CP-domain  </vt:lpstr>
      <vt:lpstr>Evidentiality in the CP-domain </vt:lpstr>
      <vt:lpstr>Thanks to…</vt:lpstr>
      <vt:lpstr>References</vt:lpstr>
    </vt:vector>
  </TitlesOfParts>
  <Company>University of Leeds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Notes on the verbal domain in Meadow Mari</dc:title>
  <dc:creator>Diane Nelson</dc:creator>
  <cp:lastModifiedBy>Diane Nelson</cp:lastModifiedBy>
  <cp:revision>174</cp:revision>
  <dcterms:created xsi:type="dcterms:W3CDTF">2017-01-26T16:05:27Z</dcterms:created>
  <dcterms:modified xsi:type="dcterms:W3CDTF">2017-09-15T15:03:23Z</dcterms:modified>
</cp:coreProperties>
</file>