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4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6"/>
  </p:normalViewPr>
  <p:slideViewPr>
    <p:cSldViewPr snapToGrid="0" snapToObjects="1">
      <p:cViewPr>
        <p:scale>
          <a:sx n="85" d="100"/>
          <a:sy n="85" d="100"/>
        </p:scale>
        <p:origin x="105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A8F-F85C-0345-A552-41D86551CA4D}" type="datetimeFigureOut">
              <a:rPr lang="ru-RU" smtClean="0"/>
              <a:t>26.06.17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CD76-C18B-6249-A818-F6225A376D8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A8F-F85C-0345-A552-41D86551CA4D}" type="datetimeFigureOut">
              <a:rPr lang="ru-RU" smtClean="0"/>
              <a:t>26.06.17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CD76-C18B-6249-A818-F6225A376D8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A8F-F85C-0345-A552-41D86551CA4D}" type="datetimeFigureOut">
              <a:rPr lang="ru-RU" smtClean="0"/>
              <a:t>26.06.17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CD76-C18B-6249-A818-F6225A376D8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A8F-F85C-0345-A552-41D86551CA4D}" type="datetimeFigureOut">
              <a:rPr lang="ru-RU" smtClean="0"/>
              <a:t>26.06.17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CD76-C18B-6249-A818-F6225A376D8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A8F-F85C-0345-A552-41D86551CA4D}" type="datetimeFigureOut">
              <a:rPr lang="ru-RU" smtClean="0"/>
              <a:t>26.06.17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CD76-C18B-6249-A818-F6225A376D8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A8F-F85C-0345-A552-41D86551CA4D}" type="datetimeFigureOut">
              <a:rPr lang="ru-RU" smtClean="0"/>
              <a:t>26.06.17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CD76-C18B-6249-A818-F6225A376D8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A8F-F85C-0345-A552-41D86551CA4D}" type="datetimeFigureOut">
              <a:rPr lang="ru-RU" smtClean="0"/>
              <a:t>26.06.17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CD76-C18B-6249-A818-F6225A376D8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A8F-F85C-0345-A552-41D86551CA4D}" type="datetimeFigureOut">
              <a:rPr lang="ru-RU" smtClean="0"/>
              <a:t>26.06.17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CD76-C18B-6249-A818-F6225A376D8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A8F-F85C-0345-A552-41D86551CA4D}" type="datetimeFigureOut">
              <a:rPr lang="ru-RU" smtClean="0"/>
              <a:t>26.06.17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CD76-C18B-6249-A818-F6225A376D8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A8F-F85C-0345-A552-41D86551CA4D}" type="datetimeFigureOut">
              <a:rPr lang="ru-RU" smtClean="0"/>
              <a:t>26.06.17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CD76-C18B-6249-A818-F6225A376D8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56A8F-F85C-0345-A552-41D86551CA4D}" type="datetimeFigureOut">
              <a:rPr lang="ru-RU" smtClean="0"/>
              <a:t>26.06.17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4CD76-C18B-6249-A818-F6225A376D8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56A8F-F85C-0345-A552-41D86551CA4D}" type="datetimeFigureOut">
              <a:rPr lang="ru-RU" smtClean="0"/>
              <a:t>26.06.17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4CD76-C18B-6249-A818-F6225A376D8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88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Nominalizations in Hill Mari</a:t>
            </a:r>
            <a:endParaRPr lang="ru-RU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979896"/>
          </a:xfrm>
        </p:spPr>
        <p:txBody>
          <a:bodyPr>
            <a:normAutofit/>
          </a:bodyPr>
          <a:lstStyle/>
          <a:p>
            <a:pPr algn="r"/>
            <a:endParaRPr lang="en-US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r"/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r"/>
            <a:endParaRPr lang="en-US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r"/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Anastasiia 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Voznesenskaia, 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MSU</a:t>
            </a:r>
          </a:p>
          <a:p>
            <a:pPr algn="r">
              <a:spcBef>
                <a:spcPts val="0"/>
              </a:spcBef>
            </a:pP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Conference on the Syntax Of Uralic Languages 2017, 27 June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4827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-mə̑- 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nominals structure: Tense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adverb modification: T level adverbs according to The Universal Hierarchy (Cinque 1999)</a:t>
            </a:r>
            <a:endParaRPr lang="ru-RU" sz="2600" i="1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(12)</a:t>
            </a:r>
            <a:r>
              <a:rPr lang="en-US" sz="2400" dirty="0" smtClean="0">
                <a:latin typeface="+mj-lt"/>
              </a:rPr>
              <a:t>	</a:t>
            </a:r>
            <a:r>
              <a:rPr lang="ru-RU" sz="2600" dirty="0" err="1" smtClean="0">
                <a:latin typeface="+mj-lt"/>
              </a:rPr>
              <a:t>pi</a:t>
            </a:r>
            <a:r>
              <a:rPr lang="ru-RU" sz="2600" dirty="0" smtClean="0">
                <a:latin typeface="+mj-lt"/>
              </a:rPr>
              <a:t>-n</a:t>
            </a:r>
            <a:r>
              <a:rPr lang="ru-RU" sz="2600" dirty="0">
                <a:latin typeface="+mj-lt"/>
              </a:rPr>
              <a:t>		</a:t>
            </a:r>
            <a:r>
              <a:rPr lang="ru-RU" sz="2600" dirty="0" err="1">
                <a:latin typeface="+mj-lt"/>
              </a:rPr>
              <a:t>sola</a:t>
            </a:r>
            <a:r>
              <a:rPr lang="ru-RU" sz="2600" dirty="0">
                <a:latin typeface="+mj-lt"/>
              </a:rPr>
              <a:t>-štə̑	</a:t>
            </a:r>
            <a:r>
              <a:rPr lang="ru-RU" sz="2600" b="1" dirty="0" err="1">
                <a:latin typeface="+mj-lt"/>
              </a:rPr>
              <a:t>uže</a:t>
            </a:r>
            <a:r>
              <a:rPr lang="ru-RU" sz="2600" dirty="0">
                <a:latin typeface="+mj-lt"/>
              </a:rPr>
              <a:t>	</a:t>
            </a:r>
            <a:r>
              <a:rPr lang="en-US" sz="2600" dirty="0" smtClean="0">
                <a:latin typeface="+mj-lt"/>
              </a:rPr>
              <a:t>	</a:t>
            </a:r>
            <a:r>
              <a:rPr lang="ru-RU" sz="2600" dirty="0" err="1" smtClean="0">
                <a:latin typeface="+mj-lt"/>
              </a:rPr>
              <a:t>və</a:t>
            </a:r>
            <a:r>
              <a:rPr lang="ru-RU" sz="2600" dirty="0" err="1">
                <a:latin typeface="+mj-lt"/>
              </a:rPr>
              <a:t>̑č-ə̑mə</a:t>
            </a:r>
            <a:r>
              <a:rPr lang="ru-RU" sz="2600" dirty="0">
                <a:latin typeface="+mj-lt"/>
              </a:rPr>
              <a:t>̑-žə̑-m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	dog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village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600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in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already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	wait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600" cap="small" dirty="0">
                <a:latin typeface="Times New Roman" charset="0"/>
                <a:ea typeface="Times New Roman" charset="0"/>
                <a:cs typeface="Times New Roman" charset="0"/>
              </a:rPr>
              <a:t>nmz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600" cap="small" dirty="0" err="1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ru-RU" sz="2600" cap="small" dirty="0">
                <a:latin typeface="Times New Roman" charset="0"/>
                <a:ea typeface="Times New Roman" charset="0"/>
                <a:cs typeface="Times New Roman" charset="0"/>
              </a:rPr>
              <a:t>3sg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600" cap="small" dirty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endParaRPr lang="ru-RU" sz="2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600" dirty="0" smtClean="0">
                <a:latin typeface="+mj-lt"/>
              </a:rPr>
              <a:t>	</a:t>
            </a:r>
            <a:r>
              <a:rPr lang="de-DE" sz="2600" dirty="0" err="1" smtClean="0">
                <a:latin typeface="+mj-lt"/>
              </a:rPr>
              <a:t>zina</a:t>
            </a:r>
            <a:r>
              <a:rPr lang="de-DE" sz="2600" dirty="0">
                <a:latin typeface="+mj-lt"/>
              </a:rPr>
              <a:t>	mond-en</a:t>
            </a:r>
            <a:endParaRPr lang="ru-RU" sz="2600" dirty="0">
              <a:latin typeface="+mj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600" dirty="0" smtClean="0"/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Zina</a:t>
            </a:r>
            <a:r>
              <a:rPr lang="de-DE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forget</a:t>
            </a:r>
            <a:r>
              <a:rPr lang="de-DE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de-DE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prf</a:t>
            </a:r>
            <a:r>
              <a:rPr lang="de-DE" sz="2600" dirty="0" smtClean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de-DE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3sg</a:t>
            </a:r>
            <a:r>
              <a:rPr lang="de-DE" sz="2600" dirty="0">
                <a:latin typeface="Times New Roman" charset="0"/>
                <a:ea typeface="Times New Roman" charset="0"/>
                <a:cs typeface="Times New Roman" charset="0"/>
              </a:rPr>
              <a:t>]</a:t>
            </a:r>
            <a:endParaRPr lang="ru-RU" sz="2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600" i="1" dirty="0" smtClean="0"/>
              <a:t>	</a:t>
            </a:r>
            <a:r>
              <a:rPr lang="en-US" sz="2600" i="1" dirty="0" smtClean="0">
                <a:latin typeface="Times New Roman" charset="0"/>
                <a:ea typeface="Times New Roman" charset="0"/>
                <a:cs typeface="Times New Roman" charset="0"/>
              </a:rPr>
              <a:t>Zina forgot that the dog is already waiting outside.</a:t>
            </a:r>
            <a:endParaRPr lang="ru-RU" sz="26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(13)</a:t>
            </a:r>
            <a:r>
              <a:rPr lang="en-US" sz="2400" b="1" dirty="0" smtClean="0">
                <a:latin typeface="+mj-lt"/>
              </a:rPr>
              <a:t>	</a:t>
            </a:r>
            <a:r>
              <a:rPr lang="ru-RU" sz="2600" b="1" dirty="0" err="1" smtClean="0">
                <a:latin typeface="+mj-lt"/>
              </a:rPr>
              <a:t>pervi</a:t>
            </a:r>
            <a:r>
              <a:rPr lang="ru-RU" sz="2600" dirty="0">
                <a:latin typeface="+mj-lt"/>
              </a:rPr>
              <a:t>		</a:t>
            </a:r>
            <a:r>
              <a:rPr lang="ru-RU" sz="2600" dirty="0" err="1">
                <a:latin typeface="+mj-lt"/>
              </a:rPr>
              <a:t>puergə</a:t>
            </a:r>
            <a:r>
              <a:rPr lang="ru-RU" sz="2600" dirty="0">
                <a:latin typeface="+mj-lt"/>
              </a:rPr>
              <a:t>̈-vlä-n		</a:t>
            </a:r>
            <a:r>
              <a:rPr lang="ru-RU" sz="2600" dirty="0" err="1">
                <a:latin typeface="+mj-lt"/>
              </a:rPr>
              <a:t>plat</a:t>
            </a:r>
            <a:r>
              <a:rPr lang="de-DE" sz="2600" dirty="0">
                <a:latin typeface="+mj-lt"/>
              </a:rPr>
              <a:t>’</a:t>
            </a:r>
            <a:r>
              <a:rPr lang="ru-RU" sz="2600" dirty="0">
                <a:latin typeface="+mj-lt"/>
              </a:rPr>
              <a:t>ə̑	</a:t>
            </a:r>
            <a:r>
              <a:rPr lang="ru-RU" sz="2600" dirty="0" err="1">
                <a:latin typeface="+mj-lt"/>
              </a:rPr>
              <a:t>don</a:t>
            </a:r>
            <a:r>
              <a:rPr lang="ru-RU" sz="2600" dirty="0">
                <a:latin typeface="+mj-lt"/>
              </a:rPr>
              <a:t>	</a:t>
            </a:r>
            <a:r>
              <a:rPr lang="ru-RU" sz="2600" dirty="0" err="1">
                <a:latin typeface="+mj-lt"/>
              </a:rPr>
              <a:t>kašt-m-ə̑m</a:t>
            </a:r>
            <a:endParaRPr lang="ru-RU" sz="2600" dirty="0">
              <a:latin typeface="+mj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 smtClean="0"/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once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	man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pl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	dress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with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walk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nmz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endParaRPr lang="ru-RU" sz="2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 smtClean="0">
                <a:latin typeface="+mj-lt"/>
              </a:rPr>
              <a:t>	</a:t>
            </a:r>
            <a:r>
              <a:rPr lang="ru-RU" sz="2600" dirty="0" err="1" smtClean="0">
                <a:latin typeface="+mj-lt"/>
              </a:rPr>
              <a:t>učitel</a:t>
            </a:r>
            <a:r>
              <a:rPr lang="ru-RU" sz="2600" dirty="0">
                <a:latin typeface="+mj-lt"/>
              </a:rPr>
              <a:t>'		</a:t>
            </a:r>
            <a:r>
              <a:rPr lang="ru-RU" sz="2600" dirty="0" err="1">
                <a:latin typeface="+mj-lt"/>
              </a:rPr>
              <a:t>šajə̑št-ə</a:t>
            </a:r>
            <a:r>
              <a:rPr lang="ru-RU" sz="2600" dirty="0">
                <a:latin typeface="+mj-lt"/>
              </a:rPr>
              <a:t>̑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600" dirty="0" smtClean="0"/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teacher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	tell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600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aor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ru-RU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3sg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i="1" dirty="0" smtClean="0">
                <a:latin typeface="Times New Roman" charset="0"/>
                <a:ea typeface="Times New Roman" charset="0"/>
                <a:cs typeface="Times New Roman" charset="0"/>
              </a:rPr>
              <a:t>	The teacher told (the class) that once men wore dresses</a:t>
            </a:r>
            <a:r>
              <a:rPr lang="ru-RU" sz="2600" i="1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ru-RU" sz="26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7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-mə̑- 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nominals structure: Tense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Wingdings" charset="2"/>
              <a:buChar char="Ø"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Raising-to-subject: </a:t>
            </a:r>
            <a:r>
              <a:rPr lang="en-US" sz="2400" dirty="0" err="1" smtClean="0">
                <a:latin typeface="+mj-lt"/>
                <a:ea typeface="Times New Roman" charset="0"/>
                <a:cs typeface="Times New Roman" charset="0"/>
              </a:rPr>
              <a:t>čučeš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‘seem’</a:t>
            </a:r>
            <a:endParaRPr lang="en-US" sz="2400" dirty="0" smtClean="0">
              <a:latin typeface="+mj-lt"/>
              <a:ea typeface="Times New Roman" charset="0"/>
              <a:cs typeface="Times New Roman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c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ase, agreement</a:t>
            </a:r>
          </a:p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(14)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mə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̈n’(*-ə̈n)	[</a:t>
            </a:r>
            <a:r>
              <a:rPr lang="ru-RU" sz="2400" strike="sngStrike" dirty="0">
                <a:latin typeface="+mj-lt"/>
                <a:ea typeface="Times New Roman" charset="0"/>
                <a:cs typeface="Times New Roman" charset="0"/>
              </a:rPr>
              <a:t>mə̈n’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xovoraj-en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kolt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-ə̑mə̑-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la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]		čuč-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a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-m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me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(*-</a:t>
            </a:r>
            <a:r>
              <a:rPr lang="ru-RU" sz="2400" cap="small" dirty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)		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be.ill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cvb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send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nmz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cmpr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seem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npst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1sg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I seem to be ill.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inding: Principles A and B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(15)</a:t>
            </a:r>
            <a:r>
              <a:rPr lang="en-US" sz="2400" dirty="0" smtClean="0">
                <a:latin typeface="+mj-lt"/>
              </a:rPr>
              <a:t>	</a:t>
            </a:r>
            <a:r>
              <a:rPr lang="ru-RU" sz="2400" dirty="0" err="1" smtClean="0">
                <a:latin typeface="+mj-lt"/>
              </a:rPr>
              <a:t>van’a</a:t>
            </a:r>
            <a:r>
              <a:rPr lang="ru-RU" sz="2400" baseline="-25000" dirty="0" err="1" smtClean="0">
                <a:latin typeface="+mj-lt"/>
              </a:rPr>
              <a:t>i</a:t>
            </a:r>
            <a:r>
              <a:rPr lang="ru-RU" sz="2400" dirty="0">
                <a:latin typeface="+mj-lt"/>
              </a:rPr>
              <a:t>	</a:t>
            </a:r>
            <a:r>
              <a:rPr lang="en-US" sz="2400" dirty="0" smtClean="0">
                <a:latin typeface="+mj-lt"/>
              </a:rPr>
              <a:t>	</a:t>
            </a:r>
            <a:r>
              <a:rPr lang="ru-RU" sz="2400" dirty="0" err="1" smtClean="0">
                <a:latin typeface="+mj-lt"/>
              </a:rPr>
              <a:t>škə</a:t>
            </a:r>
            <a:r>
              <a:rPr lang="ru-RU" sz="2400" dirty="0">
                <a:latin typeface="+mj-lt"/>
              </a:rPr>
              <a:t>̈-</a:t>
            </a:r>
            <a:r>
              <a:rPr lang="ru-RU" sz="2400" dirty="0" err="1">
                <a:latin typeface="+mj-lt"/>
              </a:rPr>
              <a:t>län-žə̈</a:t>
            </a:r>
            <a:r>
              <a:rPr lang="ru-RU" sz="2400" baseline="-25000" dirty="0" err="1">
                <a:latin typeface="+mj-lt"/>
              </a:rPr>
              <a:t>i</a:t>
            </a:r>
            <a:r>
              <a:rPr lang="ru-RU" sz="2400" dirty="0">
                <a:latin typeface="+mj-lt"/>
              </a:rPr>
              <a:t>/tə̈də̈-</a:t>
            </a:r>
            <a:r>
              <a:rPr lang="ru-RU" sz="2400" dirty="0" err="1">
                <a:latin typeface="+mj-lt"/>
              </a:rPr>
              <a:t>län</a:t>
            </a:r>
            <a:r>
              <a:rPr lang="ru-RU" sz="2400" baseline="-25000" dirty="0">
                <a:latin typeface="+mj-lt"/>
              </a:rPr>
              <a:t>*</a:t>
            </a:r>
            <a:r>
              <a:rPr lang="ru-RU" sz="2400" baseline="-25000" dirty="0" err="1">
                <a:latin typeface="+mj-lt"/>
              </a:rPr>
              <a:t>i</a:t>
            </a:r>
            <a:r>
              <a:rPr lang="ru-RU" sz="2400" dirty="0">
                <a:latin typeface="+mj-lt"/>
              </a:rPr>
              <a:t>		</a:t>
            </a:r>
            <a:r>
              <a:rPr lang="en-US" sz="2400" dirty="0" smtClean="0">
                <a:latin typeface="+mj-lt"/>
              </a:rPr>
              <a:t>	</a:t>
            </a:r>
            <a:r>
              <a:rPr lang="ru-RU" sz="2400" dirty="0" smtClean="0">
                <a:latin typeface="+mj-lt"/>
              </a:rPr>
              <a:t>[</a:t>
            </a:r>
            <a:r>
              <a:rPr lang="ru-RU" sz="2400" dirty="0">
                <a:latin typeface="+mj-lt"/>
              </a:rPr>
              <a:t>cerlän-ə̈mə̈-lä</a:t>
            </a:r>
            <a:r>
              <a:rPr lang="ru-RU" sz="2400" dirty="0" smtClean="0">
                <a:latin typeface="+mj-lt"/>
              </a:rPr>
              <a:t>]</a:t>
            </a:r>
            <a:endParaRPr lang="ru-RU" sz="2400" dirty="0">
              <a:latin typeface="+mj-lt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Vanya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refl-dat-poss.3sg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he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dat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become.ill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nmz-</a:t>
            </a:r>
            <a:r>
              <a:rPr lang="ru-RU" sz="2400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cmpr</a:t>
            </a:r>
            <a:endParaRPr lang="en-US" sz="2400" cap="small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+mj-lt"/>
              </a:rPr>
              <a:t>	</a:t>
            </a:r>
            <a:r>
              <a:rPr lang="ru-RU" sz="2400" dirty="0" smtClean="0">
                <a:latin typeface="+mj-lt"/>
              </a:rPr>
              <a:t>čuč-eš</a:t>
            </a:r>
            <a:endParaRPr lang="en-US" sz="2400" dirty="0" smtClean="0">
              <a:latin typeface="+mj-lt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казаться-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npst.3[sg]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Vanya</a:t>
            </a:r>
            <a:r>
              <a:rPr lang="ru-RU" sz="2400" i="1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ru-RU" sz="2400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seems</a:t>
            </a:r>
            <a:r>
              <a:rPr lang="ru-RU" sz="2400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to himself</a:t>
            </a:r>
            <a:r>
              <a:rPr lang="ru-RU" sz="2400" i="1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ru-RU" sz="2400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to have fallen ill</a:t>
            </a:r>
            <a:r>
              <a:rPr lang="ru-RU" sz="2400" i="1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ru-RU" sz="24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54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-mə̑- 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nominals structure: Tense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binding: Principle C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(16)	</a:t>
            </a:r>
            <a:r>
              <a:rPr lang="en-US" dirty="0" smtClean="0">
                <a:latin typeface="+mj-lt"/>
                <a:ea typeface="Times New Roman" charset="0"/>
                <a:cs typeface="Times New Roman" charset="0"/>
              </a:rPr>
              <a:t>t</a:t>
            </a:r>
            <a:r>
              <a:rPr lang="ru-RU" dirty="0">
                <a:latin typeface="+mj-lt"/>
                <a:ea typeface="Times New Roman" charset="0"/>
                <a:cs typeface="Times New Roman" charset="0"/>
              </a:rPr>
              <a:t>ə̈</a:t>
            </a:r>
            <a:r>
              <a:rPr lang="en-US" dirty="0">
                <a:latin typeface="+mj-lt"/>
                <a:ea typeface="Times New Roman" charset="0"/>
                <a:cs typeface="Times New Roman" charset="0"/>
              </a:rPr>
              <a:t>d</a:t>
            </a:r>
            <a:r>
              <a:rPr lang="ru-RU" dirty="0" err="1">
                <a:latin typeface="+mj-lt"/>
                <a:ea typeface="Times New Roman" charset="0"/>
                <a:cs typeface="Times New Roman" charset="0"/>
              </a:rPr>
              <a:t>ə̈</a:t>
            </a:r>
            <a:r>
              <a:rPr lang="ru-RU" baseline="-25000" dirty="0" err="1">
                <a:latin typeface="+mj-lt"/>
                <a:ea typeface="Times New Roman" charset="0"/>
                <a:cs typeface="Times New Roman" charset="0"/>
              </a:rPr>
              <a:t>i</a:t>
            </a:r>
            <a:r>
              <a:rPr lang="ru-RU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en-US" dirty="0" smtClean="0">
                <a:latin typeface="+mj-lt"/>
                <a:ea typeface="Times New Roman" charset="0"/>
                <a:cs typeface="Times New Roman" charset="0"/>
              </a:rPr>
              <a:t>[</a:t>
            </a:r>
            <a:r>
              <a:rPr lang="ru-RU" dirty="0" err="1" smtClean="0">
                <a:latin typeface="+mj-lt"/>
                <a:ea typeface="Times New Roman" charset="0"/>
                <a:cs typeface="Times New Roman" charset="0"/>
              </a:rPr>
              <a:t>vas'a</a:t>
            </a:r>
            <a:r>
              <a:rPr lang="ru-RU" baseline="-25000" dirty="0" smtClean="0">
                <a:latin typeface="+mj-lt"/>
                <a:ea typeface="Times New Roman" charset="0"/>
                <a:cs typeface="Times New Roman" charset="0"/>
              </a:rPr>
              <a:t>*</a:t>
            </a:r>
            <a:r>
              <a:rPr lang="ru-RU" baseline="-25000" dirty="0" err="1" smtClean="0">
                <a:latin typeface="+mj-lt"/>
                <a:ea typeface="Times New Roman" charset="0"/>
                <a:cs typeface="Times New Roman" charset="0"/>
              </a:rPr>
              <a:t>i</a:t>
            </a:r>
            <a:r>
              <a:rPr lang="ru-RU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dirty="0" err="1">
                <a:latin typeface="+mj-lt"/>
                <a:ea typeface="Times New Roman" charset="0"/>
                <a:cs typeface="Times New Roman" charset="0"/>
              </a:rPr>
              <a:t>gišän</a:t>
            </a:r>
            <a:r>
              <a:rPr lang="ru-RU" dirty="0">
                <a:latin typeface="+mj-lt"/>
                <a:ea typeface="Times New Roman" charset="0"/>
                <a:cs typeface="Times New Roman" charset="0"/>
              </a:rPr>
              <a:t>		</a:t>
            </a:r>
            <a:r>
              <a:rPr lang="ru-RU" dirty="0" err="1">
                <a:latin typeface="+mj-lt"/>
                <a:ea typeface="Times New Roman" charset="0"/>
                <a:cs typeface="Times New Roman" charset="0"/>
              </a:rPr>
              <a:t>statja</a:t>
            </a:r>
            <a:r>
              <a:rPr lang="ru-RU" dirty="0">
                <a:latin typeface="+mj-lt"/>
                <a:ea typeface="Times New Roman" charset="0"/>
                <a:cs typeface="Times New Roman" charset="0"/>
              </a:rPr>
              <a:t>-m	</a:t>
            </a:r>
            <a:r>
              <a:rPr lang="ru-RU" dirty="0" err="1">
                <a:latin typeface="+mj-lt"/>
                <a:ea typeface="Times New Roman" charset="0"/>
                <a:cs typeface="Times New Roman" charset="0"/>
              </a:rPr>
              <a:t>už</a:t>
            </a:r>
            <a:r>
              <a:rPr lang="ru-RU" dirty="0">
                <a:latin typeface="+mj-lt"/>
                <a:ea typeface="Times New Roman" charset="0"/>
                <a:cs typeface="Times New Roman" charset="0"/>
              </a:rPr>
              <a:t>-mə̑-</a:t>
            </a:r>
            <a:r>
              <a:rPr lang="ru-RU" dirty="0" err="1" smtClean="0">
                <a:latin typeface="+mj-lt"/>
                <a:ea typeface="Times New Roman" charset="0"/>
                <a:cs typeface="Times New Roman" charset="0"/>
              </a:rPr>
              <a:t>la</a:t>
            </a:r>
            <a:r>
              <a:rPr lang="en-US" dirty="0" smtClean="0">
                <a:latin typeface="+mj-lt"/>
                <a:ea typeface="Times New Roman" charset="0"/>
                <a:cs typeface="Times New Roman" charset="0"/>
              </a:rPr>
              <a:t>]</a:t>
            </a:r>
            <a:endParaRPr lang="ru-RU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	he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Vasya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about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		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article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cap="small" dirty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see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cap="small" dirty="0" smtClean="0">
                <a:latin typeface="Times New Roman" charset="0"/>
                <a:ea typeface="Times New Roman" charset="0"/>
                <a:cs typeface="Times New Roman" charset="0"/>
              </a:rPr>
              <a:t>nmz-</a:t>
            </a:r>
            <a:r>
              <a:rPr lang="ru-RU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cmpr</a:t>
            </a:r>
            <a:endParaRPr lang="en-US" cap="small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dirty="0" smtClean="0">
                <a:latin typeface="+mj-lt"/>
                <a:ea typeface="Times New Roman" charset="0"/>
                <a:cs typeface="Times New Roman" charset="0"/>
              </a:rPr>
              <a:t>čuč-eš</a:t>
            </a:r>
            <a:endParaRPr lang="en-US" dirty="0" smtClean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seem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cap="small" dirty="0" smtClean="0">
                <a:latin typeface="Times New Roman" charset="0"/>
                <a:ea typeface="Times New Roman" charset="0"/>
                <a:cs typeface="Times New Roman" charset="0"/>
              </a:rPr>
              <a:t>npst.3[sg]</a:t>
            </a:r>
            <a:endParaRPr lang="ru-RU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	He</a:t>
            </a:r>
            <a:r>
              <a:rPr lang="ru-RU" i="1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 seems to have seen an article about Vasya</a:t>
            </a:r>
            <a:r>
              <a:rPr lang="ru-RU" i="1" baseline="-25000" dirty="0" smtClean="0">
                <a:latin typeface="Times New Roman" charset="0"/>
                <a:ea typeface="Times New Roman" charset="0"/>
                <a:cs typeface="Times New Roman" charset="0"/>
              </a:rPr>
              <a:t>*</a:t>
            </a:r>
            <a:r>
              <a:rPr lang="ru-RU" i="1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ru-RU" i="1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en-US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scope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(17)	</a:t>
            </a:r>
            <a:r>
              <a:rPr lang="ru-RU" dirty="0" smtClean="0">
                <a:latin typeface="+mj-lt"/>
                <a:ea typeface="Times New Roman" charset="0"/>
                <a:cs typeface="Times New Roman" charset="0"/>
              </a:rPr>
              <a:t>kə</a:t>
            </a:r>
            <a:r>
              <a:rPr lang="ru-RU" dirty="0">
                <a:latin typeface="+mj-lt"/>
                <a:ea typeface="Times New Roman" charset="0"/>
                <a:cs typeface="Times New Roman" charset="0"/>
              </a:rPr>
              <a:t>̑də̑ tidə̈	</a:t>
            </a:r>
            <a:r>
              <a:rPr lang="ru-RU" dirty="0" err="1" smtClean="0">
                <a:latin typeface="+mj-lt"/>
                <a:ea typeface="Times New Roman" charset="0"/>
                <a:cs typeface="Times New Roman" charset="0"/>
              </a:rPr>
              <a:t>tetä</a:t>
            </a:r>
            <a:r>
              <a:rPr lang="ru-RU" dirty="0" smtClean="0">
                <a:latin typeface="+mj-lt"/>
                <a:ea typeface="Times New Roman" charset="0"/>
                <a:cs typeface="Times New Roman" charset="0"/>
              </a:rPr>
              <a:t>-vlä</a:t>
            </a:r>
            <a:r>
              <a:rPr lang="en-US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dirty="0" err="1" smtClean="0">
                <a:latin typeface="+mj-lt"/>
                <a:ea typeface="Times New Roman" charset="0"/>
                <a:cs typeface="Times New Roman" charset="0"/>
              </a:rPr>
              <a:t>učite-lan</a:t>
            </a:r>
            <a:r>
              <a:rPr lang="ru-RU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en-US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dirty="0" smtClean="0">
                <a:latin typeface="+mj-lt"/>
                <a:ea typeface="Times New Roman" charset="0"/>
                <a:cs typeface="Times New Roman" charset="0"/>
              </a:rPr>
              <a:t>[</a:t>
            </a:r>
            <a:r>
              <a:rPr lang="ru-RU" dirty="0" err="1">
                <a:latin typeface="+mj-lt"/>
                <a:ea typeface="Times New Roman" charset="0"/>
                <a:cs typeface="Times New Roman" charset="0"/>
              </a:rPr>
              <a:t>kə̑namžə</a:t>
            </a:r>
            <a:r>
              <a:rPr lang="ru-RU" dirty="0" smtClean="0">
                <a:latin typeface="+mj-lt"/>
                <a:ea typeface="Times New Roman" charset="0"/>
                <a:cs typeface="Times New Roman" charset="0"/>
              </a:rPr>
              <a:t>̑</a:t>
            </a:r>
            <a:endParaRPr lang="ru-RU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	some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	kid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cap="small" dirty="0" smtClean="0">
                <a:latin typeface="Times New Roman" charset="0"/>
                <a:ea typeface="Times New Roman" charset="0"/>
                <a:cs typeface="Times New Roman" charset="0"/>
              </a:rPr>
              <a:t>pl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	teacher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dat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	sometimes</a:t>
            </a:r>
            <a:endParaRPr lang="ru-RU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dirty="0" err="1" smtClean="0">
                <a:latin typeface="+mj-lt"/>
                <a:ea typeface="Times New Roman" charset="0"/>
                <a:cs typeface="Times New Roman" charset="0"/>
              </a:rPr>
              <a:t>sir-en</a:t>
            </a:r>
            <a:r>
              <a:rPr lang="en-US" dirty="0" smtClean="0">
                <a:ea typeface="Times New Roman" charset="0"/>
                <a:cs typeface="Times New Roman" charset="0"/>
              </a:rPr>
              <a:t>		</a:t>
            </a:r>
            <a:r>
              <a:rPr lang="ru-RU" dirty="0" err="1" smtClean="0">
                <a:latin typeface="+mj-lt"/>
                <a:ea typeface="Times New Roman" charset="0"/>
                <a:cs typeface="Times New Roman" charset="0"/>
              </a:rPr>
              <a:t>näl</a:t>
            </a:r>
            <a:r>
              <a:rPr lang="ru-RU" dirty="0" smtClean="0">
                <a:latin typeface="+mj-lt"/>
                <a:ea typeface="Times New Roman" charset="0"/>
                <a:cs typeface="Times New Roman" charset="0"/>
              </a:rPr>
              <a:t>-mə</a:t>
            </a:r>
            <a:r>
              <a:rPr lang="ru-RU" dirty="0">
                <a:latin typeface="+mj-lt"/>
                <a:ea typeface="Times New Roman" charset="0"/>
                <a:cs typeface="Times New Roman" charset="0"/>
              </a:rPr>
              <a:t>̈-lä]		čuč-ə̑-t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write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cap="small" dirty="0" smtClean="0">
                <a:latin typeface="Times New Roman" charset="0"/>
                <a:ea typeface="Times New Roman" charset="0"/>
                <a:cs typeface="Times New Roman" charset="0"/>
              </a:rPr>
              <a:t>cvb</a:t>
            </a:r>
            <a:r>
              <a:rPr lang="en-US" cap="small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take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cap="small" dirty="0" smtClean="0">
                <a:latin typeface="Times New Roman" charset="0"/>
                <a:ea typeface="Times New Roman" charset="0"/>
                <a:cs typeface="Times New Roman" charset="0"/>
              </a:rPr>
              <a:t>nmz-</a:t>
            </a:r>
            <a:r>
              <a:rPr lang="ru-RU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cmpr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seem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cap="small" dirty="0" smtClean="0">
                <a:latin typeface="Times New Roman" charset="0"/>
                <a:ea typeface="Times New Roman" charset="0"/>
                <a:cs typeface="Times New Roman" charset="0"/>
              </a:rPr>
              <a:t>npst-3pl</a:t>
            </a:r>
            <a:endParaRPr lang="ru-RU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	Some children seem to sometimes copy off.</a:t>
            </a:r>
            <a:r>
              <a:rPr lang="ru-RU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ru-RU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						</a:t>
            </a:r>
            <a:r>
              <a:rPr lang="ru-RU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ru-RU" dirty="0" err="1">
                <a:latin typeface="+mj-lt"/>
                <a:ea typeface="Times New Roman" charset="0"/>
                <a:cs typeface="Times New Roman" charset="0"/>
              </a:rPr>
              <a:t>kə̑namžə</a:t>
            </a:r>
            <a:r>
              <a:rPr lang="ru-RU" dirty="0">
                <a:latin typeface="+mj-lt"/>
                <a:ea typeface="Times New Roman" charset="0"/>
                <a:cs typeface="Times New Roman" charset="0"/>
              </a:rPr>
              <a:t>̑ 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&gt; </a:t>
            </a:r>
            <a:r>
              <a:rPr lang="ru-RU" cap="small" dirty="0">
                <a:latin typeface="Times New Roman" charset="0"/>
                <a:ea typeface="Times New Roman" charset="0"/>
                <a:cs typeface="Times New Roman" charset="0"/>
              </a:rPr>
              <a:t>subj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ru-RU" cap="small" dirty="0">
                <a:latin typeface="Times New Roman" charset="0"/>
                <a:ea typeface="Times New Roman" charset="0"/>
                <a:cs typeface="Times New Roman" charset="0"/>
              </a:rPr>
              <a:t>subj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&gt; </a:t>
            </a:r>
            <a:r>
              <a:rPr lang="en-US" dirty="0">
                <a:latin typeface="+mj-lt"/>
                <a:ea typeface="Times New Roman" charset="0"/>
                <a:cs typeface="Times New Roman" charset="0"/>
              </a:rPr>
              <a:t>k</a:t>
            </a:r>
            <a:r>
              <a:rPr lang="ru-RU" dirty="0">
                <a:latin typeface="+mj-lt"/>
                <a:ea typeface="Times New Roman" charset="0"/>
                <a:cs typeface="Times New Roman" charset="0"/>
              </a:rPr>
              <a:t>ə̑</a:t>
            </a:r>
            <a:r>
              <a:rPr lang="en-US" dirty="0" err="1">
                <a:latin typeface="+mj-lt"/>
                <a:ea typeface="Times New Roman" charset="0"/>
                <a:cs typeface="Times New Roman" charset="0"/>
              </a:rPr>
              <a:t>nam</a:t>
            </a:r>
            <a:r>
              <a:rPr lang="ru-RU" dirty="0">
                <a:latin typeface="+mj-lt"/>
                <a:ea typeface="Times New Roman" charset="0"/>
                <a:cs typeface="Times New Roman" charset="0"/>
              </a:rPr>
              <a:t>žə̑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6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3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-mə̑- 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nominals structure: Tense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9116"/>
            <a:ext cx="10515600" cy="51416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Wingdings" charset="2"/>
              <a:buChar char="Ø"/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Raising-to-Subject: </a:t>
            </a:r>
            <a:r>
              <a:rPr lang="en-US" sz="2600" dirty="0" err="1" smtClean="0">
                <a:latin typeface="+mj-lt"/>
                <a:ea typeface="Times New Roman" charset="0"/>
                <a:cs typeface="Times New Roman" charset="0"/>
              </a:rPr>
              <a:t>čučeš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 in the nominalized clause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agreement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(18)	</a:t>
            </a:r>
            <a:r>
              <a:rPr lang="ru-RU" sz="2600" dirty="0" smtClean="0">
                <a:latin typeface="+mj-lt"/>
                <a:ea typeface="Times New Roman" charset="0"/>
                <a:cs typeface="Times New Roman" charset="0"/>
              </a:rPr>
              <a:t>[</a:t>
            </a:r>
            <a:r>
              <a:rPr lang="ru-RU" sz="2600" dirty="0">
                <a:latin typeface="+mj-lt"/>
                <a:ea typeface="Times New Roman" charset="0"/>
                <a:cs typeface="Times New Roman" charset="0"/>
              </a:rPr>
              <a:t>mə̈n’(-ə̈n)	[cerlän-ə̈mə̈-lä]		čuč-m-em</a:t>
            </a:r>
            <a:r>
              <a:rPr lang="ru-RU" sz="2600" dirty="0" smtClean="0">
                <a:latin typeface="+mj-lt"/>
                <a:ea typeface="Times New Roman" charset="0"/>
                <a:cs typeface="Times New Roman" charset="0"/>
              </a:rPr>
              <a:t>]</a:t>
            </a:r>
            <a:endParaRPr lang="ru-RU" sz="2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	me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err="1" smtClean="0">
                <a:latin typeface="Times New Roman" charset="0"/>
                <a:ea typeface="Times New Roman" charset="0"/>
                <a:cs typeface="Times New Roman" charset="0"/>
              </a:rPr>
              <a:t>become.ill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nmz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600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cmpr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seem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nmz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ru-RU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1sg</a:t>
            </a:r>
            <a:endParaRPr lang="ru-RU" sz="2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+mj-lt"/>
                <a:ea typeface="Times New Roman" charset="0"/>
                <a:cs typeface="Times New Roman" charset="0"/>
              </a:rPr>
              <a:t>ävi-m</a:t>
            </a:r>
            <a:r>
              <a:rPr lang="en-US" sz="2600" dirty="0">
                <a:latin typeface="+mj-lt"/>
                <a:ea typeface="Times New Roman" charset="0"/>
                <a:cs typeface="Times New Roman" charset="0"/>
              </a:rPr>
              <a:t>			šə̑tə̑rlanə̑kt-a</a:t>
            </a:r>
            <a:endParaRPr lang="ru-RU" sz="26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	mom-</a:t>
            </a:r>
            <a:r>
              <a:rPr lang="en-US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en-US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1sg</a:t>
            </a:r>
            <a:r>
              <a:rPr lang="en-US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disturb-</a:t>
            </a:r>
            <a:r>
              <a:rPr lang="en-US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npst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.3[</a:t>
            </a:r>
            <a:r>
              <a:rPr lang="en-US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sg</a:t>
            </a:r>
            <a:r>
              <a:rPr lang="en-US" sz="2600" dirty="0">
                <a:latin typeface="Times New Roman" charset="0"/>
                <a:ea typeface="Times New Roman" charset="0"/>
                <a:cs typeface="Times New Roman" charset="0"/>
              </a:rPr>
              <a:t>]</a:t>
            </a:r>
            <a:endParaRPr lang="ru-RU" sz="2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600" i="1" dirty="0" smtClean="0">
                <a:latin typeface="Times New Roman" charset="0"/>
                <a:ea typeface="Times New Roman" charset="0"/>
                <a:cs typeface="Times New Roman" charset="0"/>
              </a:rPr>
              <a:t>	My seeming to have fallen ill worries my mom.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600" dirty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inding: Principle A</a:t>
            </a:r>
            <a:endParaRPr lang="ru-RU" sz="2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(19)	</a:t>
            </a:r>
            <a:r>
              <a:rPr lang="ru-RU" sz="2600" dirty="0" smtClean="0">
                <a:latin typeface="+mj-lt"/>
                <a:ea typeface="Times New Roman" charset="0"/>
                <a:cs typeface="Times New Roman" charset="0"/>
              </a:rPr>
              <a:t>[</a:t>
            </a:r>
            <a:r>
              <a:rPr lang="ru-RU" sz="2600" dirty="0" err="1">
                <a:latin typeface="+mj-lt"/>
                <a:ea typeface="Times New Roman" charset="0"/>
                <a:cs typeface="Times New Roman" charset="0"/>
              </a:rPr>
              <a:t>van’a-n</a:t>
            </a:r>
            <a:r>
              <a:rPr lang="ru-RU" sz="2600" baseline="-25000" dirty="0" err="1">
                <a:latin typeface="+mj-lt"/>
                <a:ea typeface="Times New Roman" charset="0"/>
                <a:cs typeface="Times New Roman" charset="0"/>
              </a:rPr>
              <a:t>i</a:t>
            </a:r>
            <a:r>
              <a:rPr lang="ru-RU" sz="2600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600" dirty="0" err="1">
                <a:latin typeface="+mj-lt"/>
                <a:ea typeface="Times New Roman" charset="0"/>
                <a:cs typeface="Times New Roman" charset="0"/>
              </a:rPr>
              <a:t>škə</a:t>
            </a:r>
            <a:r>
              <a:rPr lang="ru-RU" sz="2600" dirty="0">
                <a:latin typeface="+mj-lt"/>
                <a:ea typeface="Times New Roman" charset="0"/>
                <a:cs typeface="Times New Roman" charset="0"/>
              </a:rPr>
              <a:t>̈-</a:t>
            </a:r>
            <a:r>
              <a:rPr lang="ru-RU" sz="2600" dirty="0" err="1">
                <a:latin typeface="+mj-lt"/>
                <a:ea typeface="Times New Roman" charset="0"/>
                <a:cs typeface="Times New Roman" charset="0"/>
              </a:rPr>
              <a:t>län-žə̈</a:t>
            </a:r>
            <a:r>
              <a:rPr lang="ru-RU" sz="2600" baseline="-25000" dirty="0" err="1">
                <a:latin typeface="+mj-lt"/>
                <a:ea typeface="Times New Roman" charset="0"/>
                <a:cs typeface="Times New Roman" charset="0"/>
              </a:rPr>
              <a:t>i</a:t>
            </a:r>
            <a:r>
              <a:rPr lang="ru-RU" sz="2600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600" dirty="0" smtClean="0">
                <a:latin typeface="+mj-lt"/>
                <a:ea typeface="Times New Roman" charset="0"/>
                <a:cs typeface="Times New Roman" charset="0"/>
              </a:rPr>
              <a:t>[</a:t>
            </a:r>
            <a:r>
              <a:rPr lang="ru-RU" sz="2600" dirty="0" err="1">
                <a:latin typeface="+mj-lt"/>
                <a:ea typeface="Times New Roman" charset="0"/>
                <a:cs typeface="Times New Roman" charset="0"/>
              </a:rPr>
              <a:t>xovoraj-en</a:t>
            </a:r>
            <a:r>
              <a:rPr lang="ru-RU" sz="2600" dirty="0">
                <a:latin typeface="+mj-lt"/>
                <a:ea typeface="Times New Roman" charset="0"/>
                <a:cs typeface="Times New Roman" charset="0"/>
              </a:rPr>
              <a:t>		</a:t>
            </a:r>
            <a:r>
              <a:rPr lang="ru-RU" sz="2600" dirty="0" err="1">
                <a:latin typeface="+mj-lt"/>
                <a:ea typeface="Times New Roman" charset="0"/>
                <a:cs typeface="Times New Roman" charset="0"/>
              </a:rPr>
              <a:t>kolt</a:t>
            </a:r>
            <a:r>
              <a:rPr lang="ru-RU" sz="2600" dirty="0">
                <a:latin typeface="+mj-lt"/>
                <a:ea typeface="Times New Roman" charset="0"/>
                <a:cs typeface="Times New Roman" charset="0"/>
              </a:rPr>
              <a:t>-ə̑mə̑-</a:t>
            </a:r>
            <a:r>
              <a:rPr lang="ru-RU" sz="2600" dirty="0" err="1">
                <a:latin typeface="+mj-lt"/>
                <a:ea typeface="Times New Roman" charset="0"/>
                <a:cs typeface="Times New Roman" charset="0"/>
              </a:rPr>
              <a:t>la</a:t>
            </a:r>
            <a:r>
              <a:rPr lang="ru-RU" sz="2600" dirty="0">
                <a:latin typeface="+mj-lt"/>
                <a:ea typeface="Times New Roman" charset="0"/>
                <a:cs typeface="Times New Roman" charset="0"/>
              </a:rPr>
              <a:t>]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	Vanya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600" cap="small" dirty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cap="small" dirty="0" err="1">
                <a:latin typeface="Times New Roman" charset="0"/>
                <a:ea typeface="Times New Roman" charset="0"/>
                <a:cs typeface="Times New Roman" charset="0"/>
              </a:rPr>
              <a:t>refl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en-US" sz="2600" cap="small" dirty="0" err="1">
                <a:latin typeface="Times New Roman" charset="0"/>
                <a:ea typeface="Times New Roman" charset="0"/>
                <a:cs typeface="Times New Roman" charset="0"/>
              </a:rPr>
              <a:t>obl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600" cap="small" dirty="0" err="1">
                <a:latin typeface="Times New Roman" charset="0"/>
                <a:ea typeface="Times New Roman" charset="0"/>
                <a:cs typeface="Times New Roman" charset="0"/>
              </a:rPr>
              <a:t>dat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600" cap="small" dirty="0" err="1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ru-RU" sz="2600" cap="small" dirty="0">
                <a:latin typeface="Times New Roman" charset="0"/>
                <a:ea typeface="Times New Roman" charset="0"/>
                <a:cs typeface="Times New Roman" charset="0"/>
              </a:rPr>
              <a:t>3sg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err="1" smtClean="0">
                <a:latin typeface="Times New Roman" charset="0"/>
                <a:ea typeface="Times New Roman" charset="0"/>
                <a:cs typeface="Times New Roman" charset="0"/>
              </a:rPr>
              <a:t>be.ill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600" cap="small" dirty="0">
                <a:latin typeface="Times New Roman" charset="0"/>
                <a:ea typeface="Times New Roman" charset="0"/>
                <a:cs typeface="Times New Roman" charset="0"/>
              </a:rPr>
              <a:t>cvb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send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600" cap="small" dirty="0">
                <a:latin typeface="Times New Roman" charset="0"/>
                <a:ea typeface="Times New Roman" charset="0"/>
                <a:cs typeface="Times New Roman" charset="0"/>
              </a:rPr>
              <a:t>nmz</a:t>
            </a:r>
            <a:r>
              <a:rPr lang="ru-RU" sz="2600" cap="small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600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cmpr</a:t>
            </a:r>
            <a:endParaRPr lang="ru-RU" sz="2600" cap="small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600" dirty="0" smtClean="0">
                <a:latin typeface="+mj-lt"/>
                <a:ea typeface="Times New Roman" charset="0"/>
                <a:cs typeface="Times New Roman" charset="0"/>
              </a:rPr>
              <a:t>čuč-mə</a:t>
            </a:r>
            <a:r>
              <a:rPr lang="ru-RU" sz="2600" dirty="0">
                <a:latin typeface="+mj-lt"/>
                <a:ea typeface="Times New Roman" charset="0"/>
                <a:cs typeface="Times New Roman" charset="0"/>
              </a:rPr>
              <a:t>̑-žə̑		</a:t>
            </a:r>
            <a:r>
              <a:rPr lang="en-US" sz="26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600" dirty="0" err="1" smtClean="0">
                <a:latin typeface="+mj-lt"/>
                <a:ea typeface="Times New Roman" charset="0"/>
                <a:cs typeface="Times New Roman" charset="0"/>
              </a:rPr>
              <a:t>gišän</a:t>
            </a:r>
            <a:r>
              <a:rPr lang="ru-RU" sz="2600" dirty="0">
                <a:latin typeface="+mj-lt"/>
                <a:ea typeface="Times New Roman" charset="0"/>
                <a:cs typeface="Times New Roman" charset="0"/>
              </a:rPr>
              <a:t>]	ävä-žə̈ 			</a:t>
            </a:r>
            <a:r>
              <a:rPr lang="ru-RU" sz="2600" dirty="0" err="1">
                <a:latin typeface="+mj-lt"/>
                <a:ea typeface="Times New Roman" charset="0"/>
                <a:cs typeface="Times New Roman" charset="0"/>
              </a:rPr>
              <a:t>pop-ə̑š</a:t>
            </a:r>
            <a:endParaRPr lang="ru-RU" sz="26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	seem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600" cap="small" dirty="0">
                <a:latin typeface="Times New Roman" charset="0"/>
                <a:ea typeface="Times New Roman" charset="0"/>
                <a:cs typeface="Times New Roman" charset="0"/>
              </a:rPr>
              <a:t>nmz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600" cap="small" dirty="0" err="1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ru-RU" sz="2600" cap="small" dirty="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sz="2600" cap="small" dirty="0">
                <a:latin typeface="Times New Roman" charset="0"/>
                <a:ea typeface="Times New Roman" charset="0"/>
                <a:cs typeface="Times New Roman" charset="0"/>
              </a:rPr>
              <a:t>sg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about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mom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600" cap="small" dirty="0" err="1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ru-RU" sz="2600" cap="small" dirty="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sz="2600" cap="small" dirty="0">
                <a:latin typeface="Times New Roman" charset="0"/>
                <a:ea typeface="Times New Roman" charset="0"/>
                <a:cs typeface="Times New Roman" charset="0"/>
              </a:rPr>
              <a:t>sg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say</a:t>
            </a: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600" cap="small" dirty="0" err="1">
                <a:latin typeface="Times New Roman" charset="0"/>
                <a:ea typeface="Times New Roman" charset="0"/>
                <a:cs typeface="Times New Roman" charset="0"/>
              </a:rPr>
              <a:t>aor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ru-RU" sz="2600" cap="small" dirty="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sz="2600" cap="small" dirty="0">
                <a:latin typeface="Times New Roman" charset="0"/>
                <a:ea typeface="Times New Roman" charset="0"/>
                <a:cs typeface="Times New Roman" charset="0"/>
              </a:rPr>
              <a:t>sg</a:t>
            </a:r>
            <a:r>
              <a:rPr lang="ru-RU" sz="2600" dirty="0">
                <a:latin typeface="Times New Roman" charset="0"/>
                <a:ea typeface="Times New Roman" charset="0"/>
                <a:cs typeface="Times New Roman" charset="0"/>
              </a:rPr>
              <a:t>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i="1" dirty="0" smtClean="0">
                <a:latin typeface="Times New Roman" charset="0"/>
                <a:ea typeface="Times New Roman" charset="0"/>
                <a:cs typeface="Times New Roman" charset="0"/>
              </a:rPr>
              <a:t>	Mom says that </a:t>
            </a:r>
            <a:r>
              <a:rPr lang="en-US" sz="2600" i="1" dirty="0" err="1" smtClean="0">
                <a:latin typeface="Times New Roman" charset="0"/>
                <a:ea typeface="Times New Roman" charset="0"/>
                <a:cs typeface="Times New Roman" charset="0"/>
              </a:rPr>
              <a:t>Vanya</a:t>
            </a:r>
            <a:r>
              <a:rPr lang="en-US" sz="2600" i="1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sz="2600" i="1" dirty="0" smtClean="0">
                <a:latin typeface="Times New Roman" charset="0"/>
                <a:ea typeface="Times New Roman" charset="0"/>
                <a:cs typeface="Times New Roman" charset="0"/>
              </a:rPr>
              <a:t> seems to </a:t>
            </a:r>
            <a:r>
              <a:rPr lang="en-US" sz="2600" i="1" dirty="0" err="1" smtClean="0">
                <a:latin typeface="Times New Roman" charset="0"/>
                <a:ea typeface="Times New Roman" charset="0"/>
                <a:cs typeface="Times New Roman" charset="0"/>
              </a:rPr>
              <a:t>himself</a:t>
            </a:r>
            <a:r>
              <a:rPr lang="en-US" sz="2600" i="1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sz="2600" i="1" dirty="0" smtClean="0">
                <a:latin typeface="Times New Roman" charset="0"/>
                <a:ea typeface="Times New Roman" charset="0"/>
                <a:cs typeface="Times New Roman" charset="0"/>
              </a:rPr>
              <a:t> to have fallen ill.</a:t>
            </a:r>
            <a:endParaRPr lang="ru-RU" sz="26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87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395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-mə̑- 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nominals structure: Tense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33731"/>
            <a:ext cx="10515600" cy="419724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inding: Principle C</a:t>
            </a:r>
          </a:p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(19)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[(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tə̈də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̈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-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n</a:t>
            </a:r>
            <a:r>
              <a:rPr lang="ru-RU" sz="2400" baseline="-25000" dirty="0" err="1" smtClean="0">
                <a:latin typeface="+mj-lt"/>
                <a:ea typeface="Times New Roman" charset="0"/>
                <a:cs typeface="Times New Roman" charset="0"/>
              </a:rPr>
              <a:t>i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)	[</a:t>
            </a:r>
            <a:r>
              <a:rPr lang="en-US" sz="2400" strike="sngStrike" dirty="0">
                <a:latin typeface="+mj-lt"/>
                <a:ea typeface="Times New Roman" charset="0"/>
                <a:cs typeface="Times New Roman" charset="0"/>
              </a:rPr>
              <a:t>t</a:t>
            </a:r>
            <a:r>
              <a:rPr lang="ru-RU" sz="2400" strike="sngStrike" dirty="0">
                <a:latin typeface="+mj-lt"/>
                <a:ea typeface="Times New Roman" charset="0"/>
                <a:cs typeface="Times New Roman" charset="0"/>
              </a:rPr>
              <a:t>ə̈</a:t>
            </a:r>
            <a:r>
              <a:rPr lang="en-US" sz="2400" strike="sngStrike" dirty="0">
                <a:latin typeface="+mj-lt"/>
                <a:ea typeface="Times New Roman" charset="0"/>
                <a:cs typeface="Times New Roman" charset="0"/>
              </a:rPr>
              <a:t>d</a:t>
            </a:r>
            <a:r>
              <a:rPr lang="ru-RU" sz="2400" strike="sngStrike" dirty="0">
                <a:latin typeface="+mj-lt"/>
                <a:ea typeface="Times New Roman" charset="0"/>
                <a:cs typeface="Times New Roman" charset="0"/>
              </a:rPr>
              <a:t>ə̈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ške</a:t>
            </a:r>
            <a:r>
              <a:rPr lang="ru-RU" sz="2400" baseline="-25000" dirty="0" err="1">
                <a:latin typeface="+mj-lt"/>
                <a:ea typeface="Times New Roman" charset="0"/>
                <a:cs typeface="Times New Roman" charset="0"/>
              </a:rPr>
              <a:t>i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gišän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-žə̈/	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*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maša</a:t>
            </a:r>
            <a:r>
              <a:rPr lang="ru-RU" sz="2400" baseline="-25000" dirty="0" err="1">
                <a:latin typeface="+mj-lt"/>
                <a:ea typeface="Times New Roman" charset="0"/>
                <a:cs typeface="Times New Roman" charset="0"/>
              </a:rPr>
              <a:t>i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gišän</a:t>
            </a:r>
            <a:endParaRPr lang="ru-RU" sz="24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he-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	</a:t>
            </a:r>
            <a:r>
              <a:rPr lang="en-US" sz="2400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refl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about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dirty="0" err="1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ru-RU" sz="2400" cap="small" dirty="0">
                <a:latin typeface="Times New Roman" charset="0"/>
                <a:ea typeface="Times New Roman" charset="0"/>
                <a:cs typeface="Times New Roman" charset="0"/>
              </a:rPr>
              <a:t>3sg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Masha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about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statja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-m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už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-mə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̑-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la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]		čuč-mə̑-žə̑-m]			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tə̈də̈</a:t>
            </a:r>
            <a:r>
              <a:rPr lang="ru-RU" sz="2400" baseline="-25000" dirty="0" err="1" smtClean="0">
                <a:latin typeface="+mj-lt"/>
                <a:ea typeface="Times New Roman" charset="0"/>
                <a:cs typeface="Times New Roman" charset="0"/>
              </a:rPr>
              <a:t>i</a:t>
            </a:r>
            <a:endParaRPr lang="ru-RU" sz="24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article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see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dirty="0">
                <a:latin typeface="Times New Roman" charset="0"/>
                <a:ea typeface="Times New Roman" charset="0"/>
                <a:cs typeface="Times New Roman" charset="0"/>
              </a:rPr>
              <a:t>nmz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dirty="0" err="1">
                <a:latin typeface="Times New Roman" charset="0"/>
                <a:ea typeface="Times New Roman" charset="0"/>
                <a:cs typeface="Times New Roman" charset="0"/>
              </a:rPr>
              <a:t>cmpr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seem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dirty="0">
                <a:latin typeface="Times New Roman" charset="0"/>
                <a:ea typeface="Times New Roman" charset="0"/>
                <a:cs typeface="Times New Roman" charset="0"/>
              </a:rPr>
              <a:t>nmz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dirty="0" err="1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ru-RU" sz="2400" cap="small" dirty="0">
                <a:latin typeface="Times New Roman" charset="0"/>
                <a:ea typeface="Times New Roman" charset="0"/>
                <a:cs typeface="Times New Roman" charset="0"/>
              </a:rPr>
              <a:t>3sg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dirty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he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pop-ə̑š</a:t>
            </a:r>
            <a:endParaRPr lang="en-US" sz="24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say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dirty="0" err="1">
                <a:latin typeface="Times New Roman" charset="0"/>
                <a:ea typeface="Times New Roman" charset="0"/>
                <a:cs typeface="Times New Roman" charset="0"/>
              </a:rPr>
              <a:t>aor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ru-RU" sz="2400" cap="small" dirty="0">
                <a:latin typeface="Times New Roman" charset="0"/>
                <a:ea typeface="Times New Roman" charset="0"/>
                <a:cs typeface="Times New Roman" charset="0"/>
              </a:rPr>
              <a:t>3sg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]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She says that </a:t>
            </a:r>
            <a:r>
              <a:rPr lang="en-US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she</a:t>
            </a:r>
            <a:r>
              <a:rPr lang="en-US" sz="2400" i="1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 seems to have seen an article about </a:t>
            </a:r>
            <a:r>
              <a:rPr lang="en-US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herself</a:t>
            </a:r>
            <a:r>
              <a:rPr lang="en-US" sz="2400" i="1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/ about Masha</a:t>
            </a:r>
            <a:r>
              <a:rPr lang="en-US" sz="2400" i="1" baseline="-25000" dirty="0" smtClean="0">
                <a:latin typeface="Times New Roman" charset="0"/>
                <a:ea typeface="Times New Roman" charset="0"/>
                <a:cs typeface="Times New Roman" charset="0"/>
              </a:rPr>
              <a:t>*</a:t>
            </a:r>
            <a:r>
              <a:rPr lang="en-US" sz="2400" i="1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endParaRPr lang="en-US" sz="2400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2400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30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-mə̑- 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nominals structure: Tense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43593"/>
            <a:ext cx="10515600" cy="403337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scope</a:t>
            </a:r>
          </a:p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(20)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učitel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'-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ə̈m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[kə̑də̑ tidə̈	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tetä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-vlä-n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[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kə̑namžə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̑	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sir-en</a:t>
            </a:r>
            <a:endParaRPr lang="ru-RU" sz="24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teacher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some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kid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pl-gen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sometimes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write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cvb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näl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-mə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̈-lä]		čuč-mə̑-štə̑]			šə̈deštär-ä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take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nmz-</a:t>
            </a:r>
            <a:r>
              <a:rPr lang="ru-RU" sz="2400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cmpr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seem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nmz-poss.3pl</a:t>
            </a:r>
            <a:r>
              <a:rPr lang="ru-RU" sz="2400" cap="small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annoy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npst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.3[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sg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]</a:t>
            </a:r>
            <a:endParaRPr lang="en-US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i="1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ome children seeming to sometimes copy off annoys the teacher.</a:t>
            </a:r>
            <a:endParaRPr lang="ru-RU" sz="24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					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kə̑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na</a:t>
            </a:r>
            <a:r>
              <a:rPr lang="en-US" sz="2400" dirty="0" err="1" smtClean="0">
                <a:latin typeface="+mj-lt"/>
                <a:ea typeface="Times New Roman" charset="0"/>
                <a:cs typeface="Times New Roman" charset="0"/>
              </a:rPr>
              <a:t>mžə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̑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&gt; </a:t>
            </a:r>
            <a:r>
              <a:rPr lang="ru-RU" sz="2400" cap="small" dirty="0">
                <a:latin typeface="Times New Roman" charset="0"/>
                <a:ea typeface="Times New Roman" charset="0"/>
                <a:cs typeface="Times New Roman" charset="0"/>
              </a:rPr>
              <a:t>subj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ru-RU" sz="2400" cap="small" dirty="0">
                <a:latin typeface="Times New Roman" charset="0"/>
                <a:ea typeface="Times New Roman" charset="0"/>
                <a:cs typeface="Times New Roman" charset="0"/>
              </a:rPr>
              <a:t>subj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 &gt; 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k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ə̑</a:t>
            </a:r>
            <a:r>
              <a:rPr lang="en-US" sz="2400" dirty="0" err="1">
                <a:latin typeface="+mj-lt"/>
                <a:ea typeface="Times New Roman" charset="0"/>
                <a:cs typeface="Times New Roman" charset="0"/>
              </a:rPr>
              <a:t>nam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ž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ə̑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06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98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-mə̑- 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nominals structure: plural</a:t>
            </a:r>
            <a:endParaRPr lang="ru-RU" sz="4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64106"/>
            <a:ext cx="10515600" cy="508166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nominals derived from telic stems can pluralize</a:t>
            </a:r>
            <a:endParaRPr lang="ru-RU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(21)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val’a-n		tokə̑žə̑	pozdan	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baseline="30000" dirty="0" err="1" smtClean="0">
                <a:latin typeface="+mj-lt"/>
                <a:ea typeface="Times New Roman" charset="0"/>
                <a:cs typeface="Times New Roman" charset="0"/>
              </a:rPr>
              <a:t>ОК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tol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-mə̑-</a:t>
            </a:r>
            <a:r>
              <a:rPr lang="ru-RU" sz="2400" b="1" dirty="0" smtClean="0">
                <a:latin typeface="+mj-lt"/>
                <a:ea typeface="Times New Roman" charset="0"/>
                <a:cs typeface="Times New Roman" charset="0"/>
              </a:rPr>
              <a:t>vlä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-žə̑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Valya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home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late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baseline="30000" dirty="0" smtClean="0">
                <a:latin typeface="Times New Roman" charset="0"/>
                <a:ea typeface="Times New Roman" charset="0"/>
                <a:cs typeface="Times New Roman" charset="0"/>
              </a:rPr>
              <a:t>ОК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come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nmz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pl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3sg</a:t>
            </a:r>
            <a:endParaRPr lang="ru-RU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ävä-žə̈-m	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šə̈deštär-ä-t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mom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3sg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annoy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npst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.3-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pl</a:t>
            </a:r>
            <a:endParaRPr lang="ru-RU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Valya’s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 comings home late annoy her mother.</a:t>
            </a:r>
            <a:endParaRPr lang="ru-RU" sz="2400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ominals derived from atelic stems cannot</a:t>
            </a:r>
            <a:endParaRPr lang="ru-RU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(22)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paškudə̑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pi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-n	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so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mə̈n’-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ə̈m</a:t>
            </a:r>
            <a:endParaRPr lang="ru-RU" sz="2400" dirty="0" smtClean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neighbour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dog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always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me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endParaRPr lang="ru-RU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ea typeface="Times New Roman" charset="0"/>
                <a:cs typeface="Times New Roman" charset="0"/>
              </a:rPr>
              <a:t>optə</a:t>
            </a:r>
            <a:r>
              <a:rPr lang="ru-RU" sz="2400" dirty="0">
                <a:ea typeface="Times New Roman" charset="0"/>
                <a:cs typeface="Times New Roman" charset="0"/>
              </a:rPr>
              <a:t>̑-mə̑-(*</a:t>
            </a:r>
            <a:r>
              <a:rPr lang="ru-RU" sz="2400" b="1" dirty="0">
                <a:ea typeface="Times New Roman" charset="0"/>
                <a:cs typeface="Times New Roman" charset="0"/>
              </a:rPr>
              <a:t>vlä</a:t>
            </a:r>
            <a:r>
              <a:rPr lang="ru-RU" sz="2400" dirty="0">
                <a:ea typeface="Times New Roman" charset="0"/>
                <a:cs typeface="Times New Roman" charset="0"/>
              </a:rPr>
              <a:t>)-žə</a:t>
            </a:r>
            <a:r>
              <a:rPr lang="ru-RU" sz="2400" dirty="0" smtClean="0">
                <a:ea typeface="Times New Roman" charset="0"/>
                <a:cs typeface="Times New Roman" charset="0"/>
              </a:rPr>
              <a:t>̑</a:t>
            </a:r>
            <a:r>
              <a:rPr lang="en-US" sz="2400" dirty="0" smtClean="0">
                <a:ea typeface="Times New Roman" charset="0"/>
                <a:cs typeface="Times New Roman" charset="0"/>
              </a:rPr>
              <a:t>	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mə̈n’-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ə̈m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	šə̈deštär-ä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bark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nmz-pl-poss.3sg 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me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annoy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npst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.3[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sg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]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The </a:t>
            </a:r>
            <a:r>
              <a:rPr lang="en-US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neighbourhood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 dog always barking at me annoys me.</a:t>
            </a:r>
          </a:p>
        </p:txBody>
      </p:sp>
    </p:spTree>
    <p:extLst>
      <p:ext uri="{BB962C8B-B14F-4D97-AF65-F5344CB8AC3E}">
        <p14:creationId xmlns:p14="http://schemas.microsoft.com/office/powerpoint/2010/main" val="172001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-mə̑- 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nominals structure: </a:t>
            </a:r>
            <a:r>
              <a:rPr lang="en-US" sz="4000" dirty="0" err="1" smtClean="0">
                <a:latin typeface="Times New Roman" charset="0"/>
                <a:ea typeface="Times New Roman" charset="0"/>
                <a:cs typeface="Times New Roman" charset="0"/>
              </a:rPr>
              <a:t>PossP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 and DP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PossP</a:t>
            </a:r>
            <a:endParaRPr lang="en-US" sz="2400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(23)	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mə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̈n'		</a:t>
            </a:r>
            <a:r>
              <a:rPr lang="en-US" sz="2400" dirty="0" err="1">
                <a:latin typeface="+mj-lt"/>
                <a:ea typeface="Times New Roman" charset="0"/>
                <a:cs typeface="Times New Roman" charset="0"/>
              </a:rPr>
              <a:t>və̑č-e-m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 		</a:t>
            </a:r>
            <a:r>
              <a:rPr lang="en-US" sz="2400" dirty="0" err="1">
                <a:latin typeface="+mj-lt"/>
                <a:ea typeface="Times New Roman" charset="0"/>
                <a:cs typeface="Times New Roman" charset="0"/>
              </a:rPr>
              <a:t>jur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		</a:t>
            </a:r>
            <a:r>
              <a:rPr lang="en-US" sz="2400" dirty="0" err="1">
                <a:latin typeface="+mj-lt"/>
                <a:ea typeface="Times New Roman" charset="0"/>
                <a:cs typeface="Times New Roman" charset="0"/>
              </a:rPr>
              <a:t>tol-m-ə̑m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/</a:t>
            </a:r>
            <a:endParaRPr lang="ru-RU" sz="24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me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wait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npst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1sg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rain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go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nmz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endParaRPr lang="ru-RU" sz="24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err="1" smtClean="0">
                <a:latin typeface="+mj-lt"/>
                <a:ea typeface="Times New Roman" charset="0"/>
                <a:cs typeface="Times New Roman" charset="0"/>
              </a:rPr>
              <a:t>jur-</a:t>
            </a:r>
            <a:r>
              <a:rPr lang="en-US" sz="2400" b="1" dirty="0" err="1" smtClean="0">
                <a:latin typeface="+mj-lt"/>
                <a:ea typeface="Times New Roman" charset="0"/>
                <a:cs typeface="Times New Roman" charset="0"/>
              </a:rPr>
              <a:t>ə</a:t>
            </a:r>
            <a:r>
              <a:rPr lang="en-US" sz="2400" b="1" dirty="0" err="1">
                <a:latin typeface="+mj-lt"/>
                <a:ea typeface="Times New Roman" charset="0"/>
                <a:cs typeface="Times New Roman" charset="0"/>
              </a:rPr>
              <a:t>̑n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		tol-mə̑-</a:t>
            </a:r>
            <a:r>
              <a:rPr lang="en-US" sz="2400" b="1" dirty="0">
                <a:latin typeface="+mj-lt"/>
                <a:ea typeface="Times New Roman" charset="0"/>
                <a:cs typeface="Times New Roman" charset="0"/>
              </a:rPr>
              <a:t>žə̑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-m	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	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rain-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go-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nmz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3sg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I’m waiting for it to rain.</a:t>
            </a:r>
            <a:endParaRPr lang="ru-RU" sz="24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DP</a:t>
            </a:r>
          </a:p>
          <a:p>
            <a:pPr>
              <a:buFont typeface="LucidaGrande" charset="0"/>
              <a:buChar char="-"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universality of DP (for hill 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mari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argued for in Pleshak (2017)) 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39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075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-mə̑- 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nominals: resulting structure</a:t>
            </a:r>
            <a:endParaRPr lang="ru-RU" sz="40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aximal structure of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+mj-lt"/>
              </a:rPr>
              <a:t>-mə̑-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nominalizations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836" y="530019"/>
            <a:ext cx="4197245" cy="59457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34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ea typeface="Times New Roman" charset="0"/>
                <a:cs typeface="Times New Roman" charset="0"/>
              </a:rPr>
              <a:t>-maš-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 nominals: the division</a:t>
            </a:r>
            <a:endParaRPr lang="ru-RU" sz="4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cannot be derived from atelic stems</a:t>
            </a:r>
          </a:p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(24)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mə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̈n'	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alina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-n		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mägə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̈r-ə̈mə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̈-žə̈-m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/</a:t>
            </a:r>
            <a:endParaRPr lang="ru-RU" sz="24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me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Alina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dirty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cry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nmz-poss.3sg-acc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*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mägə̈r-ə̈mäš-ə̈žə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̈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-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m</a:t>
            </a:r>
            <a:r>
              <a:rPr lang="en-US" sz="2400" dirty="0" smtClean="0">
                <a:ea typeface="Times New Roman" charset="0"/>
                <a:cs typeface="Times New Roman" charset="0"/>
              </a:rPr>
              <a:t>		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kol-ə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̑n-am</a:t>
            </a:r>
            <a:endParaRPr lang="ru-RU" sz="24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cry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nmn.act-poss.3sg-acc 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hear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prf-1sg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I heard Alina cry.</a:t>
            </a:r>
            <a:endParaRPr lang="ru-RU" sz="24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native speakers fall into two groups:</a:t>
            </a:r>
          </a:p>
          <a:p>
            <a:pPr lvl="1"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R-nominal: [</a:t>
            </a:r>
            <a:r>
              <a:rPr lang="en-US" baseline="-25000" dirty="0" smtClean="0">
                <a:latin typeface="Times New Roman" charset="0"/>
                <a:ea typeface="Times New Roman" charset="0"/>
                <a:cs typeface="Times New Roman" charset="0"/>
              </a:rPr>
              <a:t>DP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en-US" baseline="-25000" dirty="0" err="1">
                <a:latin typeface="Times New Roman" charset="0"/>
                <a:ea typeface="Times New Roman" charset="0"/>
                <a:cs typeface="Times New Roman" charset="0"/>
              </a:rPr>
              <a:t>PossP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baseline="-25000" dirty="0" err="1">
                <a:latin typeface="Times New Roman" charset="0"/>
                <a:ea typeface="Times New Roman" charset="0"/>
                <a:cs typeface="Times New Roman" charset="0"/>
              </a:rPr>
              <a:t>PlP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baseline="-25000" dirty="0" err="1">
                <a:latin typeface="Times New Roman" charset="0"/>
                <a:ea typeface="Times New Roman" charset="0"/>
                <a:cs typeface="Times New Roman" charset="0"/>
              </a:rPr>
              <a:t>nP</a:t>
            </a:r>
            <a:r>
              <a:rPr lang="en-US" dirty="0">
                <a:latin typeface="+mj-lt"/>
                <a:ea typeface="Times New Roman" charset="0"/>
                <a:cs typeface="Times New Roman" charset="0"/>
              </a:rPr>
              <a:t> -maš-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en-US" baseline="-25000" dirty="0">
                <a:latin typeface="Times New Roman" charset="0"/>
                <a:ea typeface="Times New Roman" charset="0"/>
                <a:cs typeface="Times New Roman" charset="0"/>
              </a:rPr>
              <a:t>LP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]]]]]</a:t>
            </a:r>
          </a:p>
          <a:p>
            <a:pPr lvl="1">
              <a:buFont typeface="Wingdings" charset="2"/>
              <a:buChar char="Ø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AS-nominal: at least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en-US" baseline="-25000" dirty="0">
                <a:latin typeface="Times New Roman" charset="0"/>
                <a:ea typeface="Times New Roman" charset="0"/>
                <a:cs typeface="Times New Roman" charset="0"/>
              </a:rPr>
              <a:t>DP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baseline="-25000" dirty="0" err="1">
                <a:latin typeface="Times New Roman" charset="0"/>
                <a:ea typeface="Times New Roman" charset="0"/>
                <a:cs typeface="Times New Roman" charset="0"/>
              </a:rPr>
              <a:t>PossP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baseline="-25000" dirty="0" err="1">
                <a:latin typeface="Times New Roman" charset="0"/>
                <a:ea typeface="Times New Roman" charset="0"/>
                <a:cs typeface="Times New Roman" charset="0"/>
              </a:rPr>
              <a:t>PlP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baseline="-25000" dirty="0" err="1">
                <a:latin typeface="Times New Roman" charset="0"/>
                <a:ea typeface="Times New Roman" charset="0"/>
                <a:cs typeface="Times New Roman" charset="0"/>
              </a:rPr>
              <a:t>nP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+mj-lt"/>
                <a:ea typeface="Times New Roman" charset="0"/>
                <a:cs typeface="Times New Roman" charset="0"/>
              </a:rPr>
              <a:t>-maš-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i="1" baseline="-25000" dirty="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en-US" baseline="-25000" dirty="0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baseline="-25000" dirty="0">
                <a:latin typeface="Times New Roman" charset="0"/>
                <a:ea typeface="Times New Roman" charset="0"/>
                <a:cs typeface="Times New Roman" charset="0"/>
              </a:rPr>
              <a:t>LP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]]]]]]</a:t>
            </a:r>
            <a:endParaRPr lang="ru-RU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>
              <a:buFont typeface="Wingdings" charset="2"/>
              <a:buChar char="Ø"/>
            </a:pPr>
            <a:endParaRPr lang="ru-RU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49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rPr>
              <a:t>Referential Nominals vs. Argument-Structure Nominals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(1)	a. the instructor’s (intentional) examination of the student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b. the frequent collection of mushrooms (by students)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c. the monitoring of the wild flowers to document their disappearance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d. the destruction of Rome in a day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(2)	a. the instructor’s examination/exam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b. John’s collections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c. these frequent destructions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28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8882"/>
          </a:xfrm>
        </p:spPr>
        <p:txBody>
          <a:bodyPr>
            <a:normAutofit/>
          </a:bodyPr>
          <a:lstStyle/>
          <a:p>
            <a:r>
              <a:rPr lang="en-US" sz="4000" dirty="0" smtClean="0">
                <a:ea typeface="Times New Roman" charset="0"/>
                <a:cs typeface="Times New Roman" charset="0"/>
              </a:rPr>
              <a:t>-maš-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 nominals as ASNs: little </a:t>
            </a:r>
            <a:r>
              <a:rPr lang="en-US" sz="4000" i="1" dirty="0" smtClean="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endParaRPr lang="ru-RU" sz="4000" i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4007"/>
            <a:ext cx="10515600" cy="494675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dverbial modification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(25)	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stroitel-vlä-n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		</a:t>
            </a:r>
            <a:r>
              <a:rPr lang="en-US" sz="2400" dirty="0" err="1">
                <a:latin typeface="+mj-lt"/>
                <a:ea typeface="Times New Roman" charset="0"/>
                <a:cs typeface="Times New Roman" charset="0"/>
              </a:rPr>
              <a:t>toma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-m	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en-US" sz="2400" b="1" dirty="0" err="1" smtClean="0">
                <a:latin typeface="+mj-lt"/>
                <a:ea typeface="Times New Roman" charset="0"/>
                <a:cs typeface="Times New Roman" charset="0"/>
              </a:rPr>
              <a:t>jori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		</a:t>
            </a:r>
            <a:endParaRPr lang="ru-RU" sz="24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builder-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pl-gen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house-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intentionally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baseline="30000" dirty="0">
                <a:latin typeface="+mj-lt"/>
                <a:ea typeface="Times New Roman" charset="0"/>
                <a:cs typeface="Times New Roman" charset="0"/>
              </a:rPr>
              <a:t> 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pə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̑də̑rtə̑-</a:t>
            </a:r>
            <a:r>
              <a:rPr lang="en-US" sz="2400" dirty="0" err="1">
                <a:latin typeface="+mj-lt"/>
                <a:ea typeface="Times New Roman" charset="0"/>
                <a:cs typeface="Times New Roman" charset="0"/>
              </a:rPr>
              <a:t>maš-ə̑</a:t>
            </a:r>
            <a:r>
              <a:rPr lang="en-US" sz="2400" dirty="0" err="1" smtClean="0">
                <a:latin typeface="+mj-lt"/>
                <a:ea typeface="Times New Roman" charset="0"/>
                <a:cs typeface="Times New Roman" charset="0"/>
              </a:rPr>
              <a:t>štə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paškudə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̑-vlä-m	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šə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̈deštär-ä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break-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nmn.act-poss.3pl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neighbor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pl-acc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annoy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npst.3[sg</a:t>
            </a:r>
            <a:r>
              <a:rPr lang="ru-RU" sz="2400" cap="small" dirty="0">
                <a:latin typeface="Times New Roman" charset="0"/>
                <a:ea typeface="Times New Roman" charset="0"/>
                <a:cs typeface="Times New Roman" charset="0"/>
              </a:rPr>
              <a:t>]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The intentional destruction of the house by the constructors annoys the neighbors.</a:t>
            </a:r>
            <a:endParaRPr lang="ru-RU" sz="24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(26)	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stroitel-vlä-n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		</a:t>
            </a:r>
            <a:r>
              <a:rPr lang="en-US" sz="2400" b="1" dirty="0" err="1">
                <a:latin typeface="+mj-lt"/>
                <a:ea typeface="Times New Roman" charset="0"/>
                <a:cs typeface="Times New Roman" charset="0"/>
              </a:rPr>
              <a:t>kok</a:t>
            </a:r>
            <a:r>
              <a:rPr lang="en-US" sz="2400" b="1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en-US" sz="2400" b="1" dirty="0" err="1">
                <a:latin typeface="+mj-lt"/>
                <a:ea typeface="Times New Roman" charset="0"/>
                <a:cs typeface="Times New Roman" charset="0"/>
              </a:rPr>
              <a:t>cäš</a:t>
            </a:r>
            <a:r>
              <a:rPr lang="en-US" sz="2400" b="1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en-US" sz="2400" b="1" dirty="0" err="1">
                <a:latin typeface="+mj-lt"/>
                <a:ea typeface="Times New Roman" charset="0"/>
                <a:cs typeface="Times New Roman" charset="0"/>
              </a:rPr>
              <a:t>utla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		</a:t>
            </a:r>
            <a:r>
              <a:rPr lang="en-US" sz="2400" dirty="0" err="1">
                <a:latin typeface="+mj-lt"/>
                <a:ea typeface="Times New Roman" charset="0"/>
                <a:cs typeface="Times New Roman" charset="0"/>
              </a:rPr>
              <a:t>toma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-m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builder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pl-gen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two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hour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more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house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pə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̑də̑rtə̑-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maš-ə̑štə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̑		paškudə̑-vlä-m	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šə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̈deštär-ä 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break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nmn.act-poss.3sg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neighbor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pl-acc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annoy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npst.3[sg</a:t>
            </a:r>
            <a:r>
              <a:rPr lang="ru-RU" sz="2400" cap="small" dirty="0">
                <a:latin typeface="Times New Roman" charset="0"/>
                <a:ea typeface="Times New Roman" charset="0"/>
                <a:cs typeface="Times New Roman" charset="0"/>
              </a:rPr>
              <a:t>]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The destruction of the house for more than two hours annoys the </a:t>
            </a:r>
            <a:r>
              <a:rPr lang="en-US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neighbours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ru-RU" sz="24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67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ea typeface="Times New Roman" charset="0"/>
                <a:cs typeface="Times New Roman" charset="0"/>
              </a:rPr>
              <a:t>-maš-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 nominals as ASNs: little </a:t>
            </a:r>
            <a:r>
              <a:rPr lang="en-US" sz="4000" i="1" dirty="0" smtClean="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58387"/>
            <a:ext cx="10515600" cy="304300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ssignment of accusative case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sk-SK" sz="2400" dirty="0" smtClean="0">
                <a:latin typeface="Times New Roman" charset="0"/>
                <a:ea typeface="Times New Roman" charset="0"/>
                <a:cs typeface="Times New Roman" charset="0"/>
              </a:rPr>
              <a:t>(27)	</a:t>
            </a:r>
            <a:r>
              <a:rPr lang="sk-SK" sz="2400" dirty="0" err="1" smtClean="0">
                <a:latin typeface="+mj-lt"/>
                <a:ea typeface="Times New Roman" charset="0"/>
                <a:cs typeface="Times New Roman" charset="0"/>
              </a:rPr>
              <a:t>plof-ə</a:t>
            </a:r>
            <a:r>
              <a:rPr lang="sk-SK" sz="2400" dirty="0" err="1">
                <a:latin typeface="+mj-lt"/>
                <a:ea typeface="Times New Roman" charset="0"/>
                <a:cs typeface="Times New Roman" charset="0"/>
              </a:rPr>
              <a:t>̑</a:t>
            </a:r>
            <a:r>
              <a:rPr lang="sk-SK" sz="2400" dirty="0" err="1" smtClean="0">
                <a:latin typeface="+mj-lt"/>
                <a:ea typeface="Times New Roman" charset="0"/>
                <a:cs typeface="Times New Roman" charset="0"/>
              </a:rPr>
              <a:t>m</a:t>
            </a:r>
            <a:r>
              <a:rPr lang="sk-SK" sz="2400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sk-SK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sk-SK" sz="2400" dirty="0" err="1" smtClean="0">
                <a:latin typeface="+mj-lt"/>
                <a:ea typeface="Times New Roman" charset="0"/>
                <a:cs typeface="Times New Roman" charset="0"/>
              </a:rPr>
              <a:t>ə</a:t>
            </a:r>
            <a:r>
              <a:rPr lang="sk-SK" sz="2400" dirty="0" err="1">
                <a:latin typeface="+mj-lt"/>
                <a:ea typeface="Times New Roman" charset="0"/>
                <a:cs typeface="Times New Roman" charset="0"/>
              </a:rPr>
              <a:t>̈štə</a:t>
            </a:r>
            <a:r>
              <a:rPr lang="sk-SK" sz="2400" dirty="0">
                <a:latin typeface="+mj-lt"/>
                <a:ea typeface="Times New Roman" charset="0"/>
                <a:cs typeface="Times New Roman" charset="0"/>
              </a:rPr>
              <a:t>̈-</a:t>
            </a:r>
            <a:r>
              <a:rPr lang="sk-SK" sz="2400" dirty="0" err="1">
                <a:latin typeface="+mj-lt"/>
                <a:ea typeface="Times New Roman" charset="0"/>
                <a:cs typeface="Times New Roman" charset="0"/>
              </a:rPr>
              <a:t>mäš</a:t>
            </a:r>
            <a:r>
              <a:rPr lang="sk-SK" sz="2400" dirty="0">
                <a:latin typeface="+mj-lt"/>
                <a:ea typeface="Times New Roman" charset="0"/>
                <a:cs typeface="Times New Roman" charset="0"/>
              </a:rPr>
              <a:t> </a:t>
            </a:r>
            <a:r>
              <a:rPr lang="sk-SK" sz="2400" dirty="0" smtClean="0">
                <a:latin typeface="+mj-lt"/>
                <a:ea typeface="Times New Roman" charset="0"/>
                <a:cs typeface="Times New Roman" charset="0"/>
              </a:rPr>
              <a:t>		</a:t>
            </a:r>
            <a:r>
              <a:rPr lang="sk-SK" sz="2400" dirty="0" err="1" smtClean="0">
                <a:latin typeface="+mj-lt"/>
                <a:ea typeface="Times New Roman" charset="0"/>
                <a:cs typeface="Times New Roman" charset="0"/>
              </a:rPr>
              <a:t>mə</a:t>
            </a:r>
            <a:r>
              <a:rPr lang="sk-SK" sz="2400" dirty="0" err="1">
                <a:latin typeface="+mj-lt"/>
                <a:ea typeface="Times New Roman" charset="0"/>
                <a:cs typeface="Times New Roman" charset="0"/>
              </a:rPr>
              <a:t>̈läm</a:t>
            </a:r>
            <a:r>
              <a:rPr lang="sk-SK" sz="2400" dirty="0">
                <a:latin typeface="+mj-lt"/>
                <a:ea typeface="Times New Roman" charset="0"/>
                <a:cs typeface="Times New Roman" charset="0"/>
              </a:rPr>
              <a:t> </a:t>
            </a:r>
            <a:r>
              <a:rPr lang="sk-SK" sz="2400" dirty="0" smtClean="0">
                <a:latin typeface="+mj-lt"/>
                <a:ea typeface="Times New Roman" charset="0"/>
                <a:cs typeface="Times New Roman" charset="0"/>
              </a:rPr>
              <a:t>		</a:t>
            </a:r>
            <a:endParaRPr lang="sk-SK" sz="24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sk-SK" sz="2400" dirty="0" err="1" smtClean="0">
                <a:latin typeface="Times New Roman" charset="0"/>
                <a:ea typeface="Times New Roman" charset="0"/>
                <a:cs typeface="Times New Roman" charset="0"/>
              </a:rPr>
              <a:t>pilaw</a:t>
            </a:r>
            <a:r>
              <a:rPr lang="sk-SK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sk-SK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r>
              <a:rPr lang="sk-SK" sz="2400" dirty="0" smtClean="0">
                <a:latin typeface="Times New Roman" charset="0"/>
                <a:ea typeface="Times New Roman" charset="0"/>
                <a:cs typeface="Times New Roman" charset="0"/>
              </a:rPr>
              <a:t>		</a:t>
            </a:r>
            <a:r>
              <a:rPr lang="sk-SK" sz="2400" dirty="0" err="1" smtClean="0">
                <a:latin typeface="Times New Roman" charset="0"/>
                <a:ea typeface="Times New Roman" charset="0"/>
                <a:cs typeface="Times New Roman" charset="0"/>
              </a:rPr>
              <a:t>make-</a:t>
            </a:r>
            <a:r>
              <a:rPr lang="sk-SK" sz="2400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nmn.act</a:t>
            </a:r>
            <a:r>
              <a:rPr lang="sk-SK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sk-SK" sz="2400" dirty="0" smtClean="0">
                <a:latin typeface="Times New Roman" charset="0"/>
                <a:ea typeface="Times New Roman" charset="0"/>
                <a:cs typeface="Times New Roman" charset="0"/>
              </a:rPr>
              <a:t>me.</a:t>
            </a:r>
            <a:r>
              <a:rPr lang="sk-SK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dat.poss.1sg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sk-SK" sz="2400" cap="small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sk-SK" sz="2400" dirty="0" err="1" smtClean="0">
                <a:latin typeface="+mj-lt"/>
                <a:ea typeface="Times New Roman" charset="0"/>
                <a:cs typeface="Times New Roman" charset="0"/>
              </a:rPr>
              <a:t>kelš-ä</a:t>
            </a:r>
            <a:endParaRPr lang="sk-SK" sz="2400" dirty="0" smtClean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cap="small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sk-SK" sz="2400" dirty="0" smtClean="0">
                <a:latin typeface="Times New Roman" charset="0"/>
                <a:ea typeface="Times New Roman" charset="0"/>
                <a:cs typeface="Times New Roman" charset="0"/>
              </a:rPr>
              <a:t>please-</a:t>
            </a:r>
            <a:r>
              <a:rPr lang="sk-SK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npst.3[sg]</a:t>
            </a:r>
            <a:endParaRPr lang="sk-SK" sz="2400" cap="small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sk-SK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sk-SK" sz="2400" i="1" dirty="0" smtClean="0">
                <a:latin typeface="Times New Roman" charset="0"/>
                <a:ea typeface="Times New Roman" charset="0"/>
                <a:cs typeface="Times New Roman" charset="0"/>
              </a:rPr>
              <a:t>I </a:t>
            </a:r>
            <a:r>
              <a:rPr lang="sk-SK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like</a:t>
            </a:r>
            <a:r>
              <a:rPr lang="sk-SK" sz="2400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sk-SK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cooking</a:t>
            </a:r>
            <a:r>
              <a:rPr lang="sk-SK" sz="2400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sk-SK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pilaw</a:t>
            </a:r>
            <a:r>
              <a:rPr lang="sk-SK" sz="2400" i="1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sk-SK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81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9019"/>
          </a:xfrm>
        </p:spPr>
        <p:txBody>
          <a:bodyPr>
            <a:normAutofit/>
          </a:bodyPr>
          <a:lstStyle/>
          <a:p>
            <a:r>
              <a:rPr lang="en-US" sz="4000" dirty="0" smtClean="0">
                <a:ea typeface="Times New Roman" charset="0"/>
                <a:cs typeface="Times New Roman" charset="0"/>
              </a:rPr>
              <a:t>-maš-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 nominals as ASNs: little </a:t>
            </a:r>
            <a:r>
              <a:rPr lang="en-US" sz="4000" i="1" dirty="0" smtClean="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144"/>
            <a:ext cx="10515600" cy="487281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d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erivational markers retained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(28)	</a:t>
            </a:r>
            <a:r>
              <a:rPr lang="ru-RU" sz="2400" dirty="0" err="1" smtClean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ə̈rvezäš-ə̈n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kaxə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̑r-maš-ə̑žə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̑	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	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cilä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kol-ə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̑m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ru-RU" sz="24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boy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cough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nmn.act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3sg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all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fish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endParaRPr lang="en-US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lüdə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̈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kt-en</a:t>
            </a:r>
            <a:endParaRPr lang="en-US" sz="2400" dirty="0" smtClean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scare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prf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3sg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]</a:t>
            </a:r>
            <a:endParaRPr lang="ru-RU" sz="24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The boy’s coughing scared away all the fish.</a:t>
            </a:r>
            <a:endParaRPr lang="ru-RU" sz="24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ə̈rvežäs-ə̈n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(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ik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 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gänä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)	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kaxə̑r-</a:t>
            </a:r>
            <a:r>
              <a:rPr lang="ru-RU" sz="2400" b="1" dirty="0" err="1">
                <a:latin typeface="+mj-lt"/>
                <a:ea typeface="Times New Roman" charset="0"/>
                <a:cs typeface="Times New Roman" charset="0"/>
              </a:rPr>
              <a:t>alt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-maš-ə̑žə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̑			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cilä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boy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once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cough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att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nmn.act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3sg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all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kol-ə̑m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lüdə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̈kt-ə̈š</a:t>
            </a:r>
            <a:endParaRPr lang="ru-RU" sz="24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fish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 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scare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aor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3sg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]</a:t>
            </a:r>
            <a:endParaRPr lang="en-US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The boy’s coughing (once) scared away all the fish.</a:t>
            </a:r>
            <a:endParaRPr lang="ru-RU" sz="24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90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ea typeface="Times New Roman" charset="0"/>
                <a:cs typeface="Times New Roman" charset="0"/>
              </a:rPr>
              <a:t>-maš-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 nominals as ASNs: Negation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33533"/>
            <a:ext cx="10515600" cy="394342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t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he same marker -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d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ə̑-</a:t>
            </a:r>
          </a:p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(30)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tə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̑mdə̑šə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̑	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paša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-n		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urok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-ə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̑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m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teacher	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Pasha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homework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baseline="30000" dirty="0" smtClean="0"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ə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̈štə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̈-</a:t>
            </a:r>
            <a:r>
              <a:rPr lang="ru-RU" sz="2400" b="1" dirty="0" err="1">
                <a:latin typeface="+mj-lt"/>
                <a:ea typeface="Times New Roman" charset="0"/>
                <a:cs typeface="Times New Roman" charset="0"/>
              </a:rPr>
              <a:t>də</a:t>
            </a:r>
            <a:r>
              <a:rPr lang="ru-RU" sz="2400" b="1" dirty="0">
                <a:latin typeface="+mj-lt"/>
                <a:ea typeface="Times New Roman" charset="0"/>
                <a:cs typeface="Times New Roman" charset="0"/>
              </a:rPr>
              <a:t>̈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-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mäš-ə̈žə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̈-m 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		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päl-ä</a:t>
            </a:r>
            <a:endParaRPr lang="ru-RU" sz="24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do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neg-nmn.act-poss.3sg-acc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know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npst.3[sg]</a:t>
            </a:r>
            <a:endParaRPr lang="en-US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The teacher knows that Pasha didn’t do the homework.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also attached before the nominalizer</a:t>
            </a:r>
            <a:endParaRPr lang="ru-RU" sz="2400" i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8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ea typeface="Times New Roman" charset="0"/>
                <a:cs typeface="Times New Roman" charset="0"/>
              </a:rPr>
              <a:t>-maš-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 nominals as ASNs: resulting structure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38662"/>
            <a:ext cx="10515600" cy="377752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lack of data on 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-maš-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nominals</a:t>
            </a:r>
          </a:p>
          <a:p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-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maš-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nominals structure:</a:t>
            </a:r>
          </a:p>
          <a:p>
            <a:pPr lvl="1">
              <a:buFont typeface="LucidaGrande" charset="0"/>
              <a:buChar char="-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RNs: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en-US" baseline="-25000" dirty="0" smtClean="0">
                <a:latin typeface="Times New Roman" charset="0"/>
                <a:ea typeface="Times New Roman" charset="0"/>
                <a:cs typeface="Times New Roman" charset="0"/>
              </a:rPr>
              <a:t>DP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PossP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PlP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nP</a:t>
            </a:r>
            <a:r>
              <a:rPr lang="en-US" dirty="0">
                <a:ea typeface="Times New Roman" charset="0"/>
                <a:cs typeface="Times New Roman" charset="0"/>
              </a:rPr>
              <a:t> </a:t>
            </a:r>
            <a:r>
              <a:rPr lang="en-US" dirty="0">
                <a:latin typeface="+mj-lt"/>
                <a:ea typeface="Times New Roman" charset="0"/>
                <a:cs typeface="Times New Roman" charset="0"/>
              </a:rPr>
              <a:t>-maš-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baseline="-25000" dirty="0" smtClean="0">
                <a:latin typeface="Times New Roman" charset="0"/>
                <a:ea typeface="Times New Roman" charset="0"/>
                <a:cs typeface="Times New Roman" charset="0"/>
              </a:rPr>
              <a:t>LP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]]]]]</a:t>
            </a:r>
          </a:p>
          <a:p>
            <a:pPr lvl="1">
              <a:buFont typeface="LucidaGrande" charset="0"/>
              <a:buChar char="-"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ASNs:</a:t>
            </a:r>
          </a:p>
          <a:p>
            <a:pPr lvl="2">
              <a:buFont typeface="LucidaGrande" charset="0"/>
              <a:buChar char="⁃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inimal structure: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en-US" sz="2400" baseline="-25000" dirty="0" smtClean="0">
                <a:latin typeface="Times New Roman" charset="0"/>
                <a:ea typeface="Times New Roman" charset="0"/>
                <a:cs typeface="Times New Roman" charset="0"/>
              </a:rPr>
              <a:t>DP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sz="2400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PossP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sz="2400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PlP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sz="2400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nP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-maš-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sz="2400" i="1" baseline="-25000" dirty="0" smtClean="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sz="2400" baseline="-25000" dirty="0" smtClean="0">
                <a:latin typeface="Times New Roman" charset="0"/>
                <a:ea typeface="Times New Roman" charset="0"/>
                <a:cs typeface="Times New Roman" charset="0"/>
              </a:rPr>
              <a:t>LP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]]]]]]</a:t>
            </a:r>
          </a:p>
          <a:p>
            <a:pPr lvl="2">
              <a:buFont typeface="LucidaGrande" charset="0"/>
              <a:buChar char="⁃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aximal structure: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en-US" sz="2400" baseline="-25000" dirty="0" smtClean="0">
                <a:latin typeface="Times New Roman" charset="0"/>
                <a:ea typeface="Times New Roman" charset="0"/>
                <a:cs typeface="Times New Roman" charset="0"/>
              </a:rPr>
              <a:t>DP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sz="2400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PossP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sz="2400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PlP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sz="2400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nP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-maš-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sz="2400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NegP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sz="2400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AspP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sz="2400" i="1" baseline="-25000" dirty="0" smtClean="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en-US" sz="2400" baseline="-25000" dirty="0" smtClean="0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[</a:t>
            </a:r>
            <a:r>
              <a:rPr lang="en-US" sz="2400" baseline="-25000" dirty="0" smtClean="0">
                <a:latin typeface="Times New Roman" charset="0"/>
                <a:ea typeface="Times New Roman" charset="0"/>
                <a:cs typeface="Times New Roman" charset="0"/>
              </a:rPr>
              <a:t>LP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]]]]]]]]</a:t>
            </a:r>
          </a:p>
          <a:p>
            <a:pPr lvl="2">
              <a:buFont typeface="LucidaGrande" charset="0"/>
              <a:buChar char="⁃"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Why no TP?:</a:t>
            </a:r>
          </a:p>
          <a:p>
            <a:pPr lvl="3">
              <a:buFont typeface="Arial" charset="0"/>
              <a:buChar char="•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o nominative of subject</a:t>
            </a:r>
          </a:p>
          <a:p>
            <a:pPr lvl="3">
              <a:buFont typeface="Arial" charset="0"/>
              <a:buChar char="•"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no T-level adverbs 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64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charset="0"/>
                <a:ea typeface="Times New Roman" charset="0"/>
                <a:cs typeface="Times New Roman" charset="0"/>
              </a:rPr>
              <a:t>Thank you for your attention!</a:t>
            </a:r>
            <a:endParaRPr lang="ru-RU" sz="4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64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0469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Referential Nominals vs. Argument-Structure Nominals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404035"/>
              </p:ext>
            </p:extLst>
          </p:nvPr>
        </p:nvGraphicFramePr>
        <p:xfrm>
          <a:off x="838200" y="1394086"/>
          <a:ext cx="10515600" cy="5134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494675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Grimshaw’s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diagnostics (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Grimshaw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1990):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02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(3)</a:t>
                      </a:r>
                      <a:r>
                        <a:rPr lang="en-US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	</a:t>
                      </a:r>
                      <a:r>
                        <a:rPr kumimoji="0" lang="en-US" sz="2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AS-Nominals: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θ-assignors, Obligatory </a:t>
                      </a:r>
                    </a:p>
                    <a:p>
                      <a:pPr marL="4572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arguments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 startAt="2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Event reading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 startAt="2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Agent-oriented modifiers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 startAt="2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Subjects are arguments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 startAt="2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by phrases are arguments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 startAt="2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Implicit argument control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 startAt="2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Aspectual modifiers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 startAt="2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frequent, constant etc. possible without plural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 startAt="2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Mass nouns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	</a:t>
                      </a:r>
                      <a:r>
                        <a:rPr kumimoji="0" lang="en-US" sz="2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R-Nominals: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Non-θ-assignors, No obligatory arguments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No event reading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No agent-oriented modifiers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Subjects are possessives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by phrases are non-arguments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No implicit argument control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No aspectual modifiers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frequent, constant etc. possible only with plural nouns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Count nouns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23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RNs vs. ASNs: a syntactic approach</a:t>
            </a:r>
            <a:endParaRPr lang="ru-RU" sz="4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43413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(4)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a.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 ASNs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marL="457200" indent="-457200">
              <a:buAutoNum type="arabicParenBoth" startAt="4"/>
            </a:pP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457200" indent="-457200">
              <a:buAutoNum type="arabicParenBoth" startAt="4"/>
            </a:pPr>
            <a:endParaRPr lang="en-US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457200" indent="-457200">
              <a:buAutoNum type="arabicParenBoth" startAt="4"/>
            </a:pP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457200" indent="-457200">
              <a:buAutoNum type="arabicParenBoth" startAt="4"/>
            </a:pPr>
            <a:endParaRPr lang="en-US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457200" indent="-457200">
              <a:buAutoNum type="arabicParenBoth" startAt="4"/>
            </a:pP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457200" indent="-457200">
              <a:buAutoNum type="arabicParenBoth" startAt="4"/>
            </a:pPr>
            <a:endParaRPr lang="en-US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457200" indent="-457200">
              <a:buAutoNum type="arabicParenBoth" startAt="4"/>
            </a:pP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457200" indent="-457200">
              <a:buAutoNum type="arabicParenBoth" startAt="4"/>
            </a:pPr>
            <a:endParaRPr lang="en-US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b.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 RNs</a:t>
            </a:r>
          </a:p>
          <a:p>
            <a:pPr marL="0" indent="0">
              <a:buNone/>
            </a:pPr>
            <a:endParaRPr lang="en-US" sz="24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sz="2400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sz="24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sz="2400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sz="24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sz="2400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sz="24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r">
              <a:buNone/>
            </a:pPr>
            <a:endParaRPr lang="en-US" sz="2400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r"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Alexiadou (2001)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716" y="2244627"/>
            <a:ext cx="4646304" cy="4224411"/>
          </a:xfrm>
          <a:prstGeom prst="rect">
            <a:avLst/>
          </a:prstGeom>
          <a:noFill/>
        </p:spPr>
      </p:pic>
      <p:pic>
        <p:nvPicPr>
          <p:cNvPr id="6" name="Рисунок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997" y="2244629"/>
            <a:ext cx="1215285" cy="14312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080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26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Hill Mari: Basic information</a:t>
            </a:r>
            <a:endParaRPr lang="ru-RU" sz="4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2550"/>
            <a:ext cx="10515600" cy="51768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NP/DP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(5)</a:t>
            </a:r>
            <a:r>
              <a:rPr lang="en-US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dirty="0" smtClean="0">
                <a:latin typeface="+mj-lt"/>
                <a:ea typeface="Times New Roman" charset="0"/>
                <a:cs typeface="Times New Roman" charset="0"/>
              </a:rPr>
              <a:t>vas’a-n		täng-ž</a:t>
            </a:r>
            <a:r>
              <a:rPr lang="ru-RU" sz="2600" dirty="0">
                <a:latin typeface="+mj-lt"/>
              </a:rPr>
              <a:t>ə</a:t>
            </a:r>
            <a:r>
              <a:rPr lang="ru-RU" sz="2600" dirty="0"/>
              <a:t>̈</a:t>
            </a:r>
            <a:r>
              <a:rPr lang="ru-RU" sz="2600" dirty="0" smtClean="0">
                <a:effectLst/>
              </a:rPr>
              <a:t> 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sz="2600" dirty="0"/>
              <a:t>	</a:t>
            </a:r>
            <a:r>
              <a:rPr lang="ru-RU" sz="2600" dirty="0" smtClean="0">
                <a:effectLst/>
              </a:rPr>
              <a:t> </a:t>
            </a:r>
            <a:endParaRPr lang="en-US" sz="26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Vasya-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friend-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poss.3sg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i="1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600" i="1" dirty="0" smtClean="0">
                <a:latin typeface="Times New Roman" charset="0"/>
                <a:ea typeface="Times New Roman" charset="0"/>
                <a:cs typeface="Times New Roman" charset="0"/>
              </a:rPr>
              <a:t>Vasya’s friend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6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600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US" sz="26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entential complements: nominalizations (also converbs and infinitives)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nominalizers: </a:t>
            </a:r>
            <a:r>
              <a:rPr lang="en-US" sz="2600" dirty="0" smtClean="0">
                <a:latin typeface="+mj-lt"/>
                <a:ea typeface="Times New Roman" charset="0"/>
                <a:cs typeface="Times New Roman" charset="0"/>
              </a:rPr>
              <a:t>-mə̑- 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sz="2600" dirty="0" smtClean="0">
                <a:latin typeface="+mj-lt"/>
                <a:ea typeface="Times New Roman" charset="0"/>
                <a:cs typeface="Times New Roman" charset="0"/>
              </a:rPr>
              <a:t>-maš-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(6)</a:t>
            </a:r>
            <a:r>
              <a:rPr lang="en-US" sz="2600" dirty="0" smtClean="0"/>
              <a:t>	</a:t>
            </a:r>
            <a:r>
              <a:rPr lang="en-US" sz="2600" dirty="0" smtClean="0">
                <a:latin typeface="+mj-lt"/>
              </a:rPr>
              <a:t>ə</a:t>
            </a:r>
            <a:r>
              <a:rPr lang="en-US" sz="2600" dirty="0">
                <a:latin typeface="+mj-lt"/>
              </a:rPr>
              <a:t>̈də̈r-žə̈-</a:t>
            </a:r>
            <a:r>
              <a:rPr lang="en-US" sz="2600" dirty="0" smtClean="0">
                <a:latin typeface="+mj-lt"/>
              </a:rPr>
              <a:t>n			jažo(-n)	kušt-ə</a:t>
            </a:r>
            <a:r>
              <a:rPr lang="en-US" sz="2600" dirty="0">
                <a:latin typeface="+mj-lt"/>
              </a:rPr>
              <a:t>̑maš-ə̑žə̑-m/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daughter-</a:t>
            </a:r>
            <a:r>
              <a:rPr lang="en-US" sz="2400" cap="small" spc="-200" dirty="0" smtClean="0">
                <a:latin typeface="Times New Roman" charset="0"/>
                <a:ea typeface="Times New Roman" charset="0"/>
                <a:cs typeface="Times New Roman" charset="0"/>
              </a:rPr>
              <a:t>poss.3sg-gen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	good</a:t>
            </a:r>
            <a:r>
              <a:rPr lang="en-US" sz="2400" cap="small" spc="-200" dirty="0" smtClean="0">
                <a:latin typeface="Times New Roman" charset="0"/>
                <a:ea typeface="Times New Roman" charset="0"/>
                <a:cs typeface="Times New Roman" charset="0"/>
              </a:rPr>
              <a:t>-gen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dance-</a:t>
            </a:r>
            <a:r>
              <a:rPr lang="en-US" sz="2400" cap="small" spc="-300" dirty="0" smtClean="0">
                <a:latin typeface="Times New Roman" charset="0"/>
                <a:ea typeface="Times New Roman" charset="0"/>
                <a:cs typeface="Times New Roman" charset="0"/>
              </a:rPr>
              <a:t>nmn.act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spc="-200" dirty="0" smtClean="0">
                <a:latin typeface="Times New Roman" charset="0"/>
                <a:ea typeface="Times New Roman" charset="0"/>
                <a:cs typeface="Times New Roman" charset="0"/>
              </a:rPr>
              <a:t>poss.3sg-acc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dirty="0" smtClean="0">
                <a:latin typeface="+mj-lt"/>
                <a:ea typeface="Arial" charset="0"/>
                <a:cs typeface="Arial" charset="0"/>
              </a:rPr>
              <a:t>	jažo-n		kušt-ə</a:t>
            </a:r>
            <a:r>
              <a:rPr lang="en-US" sz="2600" dirty="0">
                <a:latin typeface="+mj-lt"/>
                <a:ea typeface="Arial" charset="0"/>
                <a:cs typeface="Arial" charset="0"/>
              </a:rPr>
              <a:t>̑mə</a:t>
            </a:r>
            <a:r>
              <a:rPr lang="en-US" sz="2600" dirty="0" smtClean="0">
                <a:latin typeface="+mj-lt"/>
                <a:ea typeface="Arial" charset="0"/>
                <a:cs typeface="Arial" charset="0"/>
              </a:rPr>
              <a:t>̑-</a:t>
            </a:r>
            <a:r>
              <a:rPr lang="en-US" sz="2600" dirty="0">
                <a:latin typeface="+mj-lt"/>
                <a:ea typeface="Arial" charset="0"/>
                <a:cs typeface="Arial" charset="0"/>
              </a:rPr>
              <a:t>žə̑-</a:t>
            </a:r>
            <a:r>
              <a:rPr lang="en-US" sz="2600" dirty="0" smtClean="0">
                <a:latin typeface="+mj-lt"/>
                <a:ea typeface="Arial" charset="0"/>
                <a:cs typeface="Arial" charset="0"/>
              </a:rPr>
              <a:t>m		ävä	päl-ä</a:t>
            </a:r>
            <a:endParaRPr lang="en-US" sz="2600" dirty="0">
              <a:latin typeface="+mj-lt"/>
              <a:ea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good</a:t>
            </a:r>
            <a:r>
              <a:rPr lang="en-US" sz="2400" cap="small" spc="-200" dirty="0" smtClean="0">
                <a:latin typeface="Times New Roman" charset="0"/>
                <a:ea typeface="Times New Roman" charset="0"/>
                <a:cs typeface="Times New Roman" charset="0"/>
              </a:rPr>
              <a:t>-gen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dance-</a:t>
            </a:r>
            <a:r>
              <a:rPr lang="en-US" sz="2400" cap="small" spc="-300" dirty="0" smtClean="0">
                <a:latin typeface="Times New Roman" charset="0"/>
                <a:ea typeface="Times New Roman" charset="0"/>
                <a:cs typeface="Times New Roman" charset="0"/>
              </a:rPr>
              <a:t>nmz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spc="-200" dirty="0" smtClean="0">
                <a:latin typeface="Times New Roman" charset="0"/>
                <a:ea typeface="Times New Roman" charset="0"/>
                <a:cs typeface="Times New Roman" charset="0"/>
              </a:rPr>
              <a:t>poss.3sg-acc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mother	know-</a:t>
            </a:r>
            <a:r>
              <a:rPr lang="en-US" sz="2400" cap="small" spc="-300" dirty="0" smtClean="0">
                <a:latin typeface="Times New Roman" charset="0"/>
                <a:ea typeface="Times New Roman" charset="0"/>
                <a:cs typeface="Times New Roman" charset="0"/>
              </a:rPr>
              <a:t>npst.3[sg]</a:t>
            </a:r>
            <a:endParaRPr lang="en-US" sz="2400" cap="small" spc="-3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600" i="1" dirty="0" smtClean="0">
                <a:latin typeface="Times New Roman" charset="0"/>
                <a:ea typeface="Times New Roman" charset="0"/>
                <a:cs typeface="Times New Roman" charset="0"/>
              </a:rPr>
              <a:t>	Mother </a:t>
            </a:r>
            <a:r>
              <a:rPr lang="en-US" sz="2600" i="1" dirty="0">
                <a:latin typeface="Times New Roman" charset="0"/>
                <a:ea typeface="Times New Roman" charset="0"/>
                <a:cs typeface="Times New Roman" charset="0"/>
              </a:rPr>
              <a:t>knows that her daughter dances well</a:t>
            </a:r>
            <a:r>
              <a:rPr lang="en-US" sz="2600" i="1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en-US" sz="2600" i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4950" y="1347788"/>
            <a:ext cx="2228850" cy="215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0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-mə̑- 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nominals structure: little </a:t>
            </a:r>
            <a:r>
              <a:rPr lang="en-US" sz="4000" i="1" dirty="0" smtClean="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endParaRPr lang="ru-RU" sz="4000" i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dverbial modification: manner adverbs</a:t>
            </a:r>
          </a:p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(7)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mə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̈läm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		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täng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-em-ə̈n		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b="1" dirty="0" err="1" smtClean="0">
                <a:latin typeface="+mj-lt"/>
                <a:ea typeface="Times New Roman" charset="0"/>
                <a:cs typeface="Times New Roman" charset="0"/>
              </a:rPr>
              <a:t>kužə</a:t>
            </a:r>
            <a:r>
              <a:rPr lang="ru-RU" sz="2400" b="1" dirty="0">
                <a:latin typeface="+mj-lt"/>
                <a:ea typeface="Times New Roman" charset="0"/>
                <a:cs typeface="Times New Roman" charset="0"/>
              </a:rPr>
              <a:t>̑-n/*</a:t>
            </a:r>
            <a:r>
              <a:rPr lang="ru-RU" sz="2400" b="1" dirty="0" err="1">
                <a:latin typeface="+mj-lt"/>
                <a:ea typeface="Times New Roman" charset="0"/>
                <a:cs typeface="Times New Roman" charset="0"/>
              </a:rPr>
              <a:t>kužə</a:t>
            </a:r>
            <a:r>
              <a:rPr lang="ru-RU" sz="2400" b="1" dirty="0">
                <a:latin typeface="+mj-lt"/>
                <a:ea typeface="Times New Roman" charset="0"/>
                <a:cs typeface="Times New Roman" charset="0"/>
              </a:rPr>
              <a:t>̑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me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.dat.poss.1sg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friend.</a:t>
            </a:r>
            <a:r>
              <a:rPr lang="en-US" sz="2400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ru-RU" sz="2400" cap="small" dirty="0">
                <a:latin typeface="Times New Roman" charset="0"/>
                <a:ea typeface="Times New Roman" charset="0"/>
                <a:cs typeface="Times New Roman" charset="0"/>
              </a:rPr>
              <a:t>.1sg-</a:t>
            </a:r>
            <a:r>
              <a:rPr lang="en-US" sz="2400" cap="small" dirty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long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dirty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/*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long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en-US" sz="2400" dirty="0" err="1" smtClean="0">
                <a:latin typeface="+mj-lt"/>
                <a:ea typeface="Times New Roman" charset="0"/>
                <a:cs typeface="Times New Roman" charset="0"/>
              </a:rPr>
              <a:t>xovoraj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ə̑-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m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ə̑-žə̑		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a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-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k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	</a:t>
            </a:r>
            <a:r>
              <a:rPr lang="en-US" sz="2400" dirty="0" err="1">
                <a:latin typeface="+mj-lt"/>
                <a:ea typeface="Times New Roman" charset="0"/>
                <a:cs typeface="Times New Roman" charset="0"/>
              </a:rPr>
              <a:t>kel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šə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̈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be.ill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dirty="0">
                <a:latin typeface="Times New Roman" charset="0"/>
                <a:ea typeface="Times New Roman" charset="0"/>
                <a:cs typeface="Times New Roman" charset="0"/>
              </a:rPr>
              <a:t>nmz</a:t>
            </a:r>
            <a:r>
              <a:rPr lang="ru-RU" sz="2400" cap="small" dirty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dirty="0" err="1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ru-RU" sz="2400" cap="small" dirty="0">
                <a:latin typeface="Times New Roman" charset="0"/>
                <a:ea typeface="Times New Roman" charset="0"/>
                <a:cs typeface="Times New Roman" charset="0"/>
              </a:rPr>
              <a:t>.3</a:t>
            </a:r>
            <a:r>
              <a:rPr lang="en-US" sz="2400" cap="small" dirty="0">
                <a:latin typeface="Times New Roman" charset="0"/>
                <a:ea typeface="Times New Roman" charset="0"/>
                <a:cs typeface="Times New Roman" charset="0"/>
              </a:rPr>
              <a:t>sg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cap="small" dirty="0" err="1">
                <a:latin typeface="Times New Roman" charset="0"/>
                <a:ea typeface="Times New Roman" charset="0"/>
                <a:cs typeface="Times New Roman" charset="0"/>
              </a:rPr>
              <a:t>neg</a:t>
            </a:r>
            <a:r>
              <a:rPr lang="ru-RU" sz="2400" cap="small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en-US" sz="2400" cap="small" dirty="0" err="1">
                <a:latin typeface="Times New Roman" charset="0"/>
                <a:ea typeface="Times New Roman" charset="0"/>
                <a:cs typeface="Times New Roman" charset="0"/>
              </a:rPr>
              <a:t>npst</a:t>
            </a:r>
            <a:r>
              <a:rPr lang="ru-RU" sz="2400" cap="small" dirty="0">
                <a:latin typeface="Times New Roman" charset="0"/>
                <a:ea typeface="Times New Roman" charset="0"/>
                <a:cs typeface="Times New Roman" charset="0"/>
              </a:rPr>
              <a:t>-3</a:t>
            </a:r>
            <a:r>
              <a:rPr lang="en-US" sz="2400" cap="small" dirty="0">
                <a:latin typeface="Times New Roman" charset="0"/>
                <a:ea typeface="Times New Roman" charset="0"/>
                <a:cs typeface="Times New Roman" charset="0"/>
              </a:rPr>
              <a:t>sg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please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en-US" sz="2400" cap="small" dirty="0" err="1">
                <a:latin typeface="Times New Roman" charset="0"/>
                <a:ea typeface="Times New Roman" charset="0"/>
                <a:cs typeface="Times New Roman" charset="0"/>
              </a:rPr>
              <a:t>cn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I don’t like that my friend being ill for a long time.</a:t>
            </a:r>
            <a:endParaRPr lang="en-US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assignment of accusative case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(8)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noski-</a:t>
            </a:r>
            <a:r>
              <a:rPr lang="ru-RU" sz="2400" b="1" dirty="0" smtClean="0">
                <a:latin typeface="+mj-lt"/>
                <a:ea typeface="Times New Roman" charset="0"/>
                <a:cs typeface="Times New Roman" charset="0"/>
              </a:rPr>
              <a:t>m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pid-mə̈-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zə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̈			papa-n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socks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knit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nmz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3sg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grandmother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+mj-lt"/>
                <a:ea typeface="Arial" charset="0"/>
                <a:cs typeface="Arial" charset="0"/>
              </a:rPr>
              <a:t>	</a:t>
            </a:r>
            <a:r>
              <a:rPr lang="ru-RU" sz="2400" dirty="0" smtClean="0">
                <a:latin typeface="+mj-lt"/>
                <a:ea typeface="Arial" charset="0"/>
                <a:cs typeface="Arial" charset="0"/>
              </a:rPr>
              <a:t>sə</a:t>
            </a:r>
            <a:r>
              <a:rPr lang="ru-RU" sz="2400" dirty="0">
                <a:latin typeface="+mj-lt"/>
                <a:ea typeface="Arial" charset="0"/>
                <a:cs typeface="Arial" charset="0"/>
              </a:rPr>
              <a:t>̈nzä-žə̈-m		</a:t>
            </a:r>
            <a:r>
              <a:rPr lang="en-US" sz="2400" dirty="0" smtClean="0">
                <a:latin typeface="+mj-lt"/>
                <a:ea typeface="Arial" charset="0"/>
                <a:cs typeface="Arial" charset="0"/>
              </a:rPr>
              <a:t>	</a:t>
            </a:r>
            <a:r>
              <a:rPr lang="ru-RU" sz="2400" dirty="0" err="1" smtClean="0">
                <a:latin typeface="+mj-lt"/>
                <a:ea typeface="Arial" charset="0"/>
                <a:cs typeface="Arial" charset="0"/>
              </a:rPr>
              <a:t>port</a:t>
            </a:r>
            <a:r>
              <a:rPr lang="ru-RU" sz="2400" dirty="0">
                <a:latin typeface="+mj-lt"/>
                <a:ea typeface="Arial" charset="0"/>
                <a:cs typeface="Arial" charset="0"/>
              </a:rPr>
              <a:t>’-ə̈n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eyes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poss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3sg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damage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prf.3[sg]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Knitting of socks has damaged the grandmothers eyesight.</a:t>
            </a:r>
            <a:endParaRPr lang="ru-RU" sz="2400" i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88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-mə̑- 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nominals structure:</a:t>
            </a:r>
            <a:r>
              <a:rPr lang="ru-RU" sz="4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4000" dirty="0" err="1" smtClean="0">
                <a:latin typeface="Times New Roman" charset="0"/>
                <a:ea typeface="Times New Roman" charset="0"/>
                <a:cs typeface="Times New Roman" charset="0"/>
              </a:rPr>
              <a:t>Spec,</a:t>
            </a:r>
            <a:r>
              <a:rPr lang="en-US" sz="4000" i="1" dirty="0" err="1" smtClean="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en-US" sz="4000" dirty="0" err="1" smtClean="0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-to-</a:t>
            </a:r>
            <a:r>
              <a:rPr lang="en-US" sz="4000" dirty="0" err="1" smtClean="0">
                <a:latin typeface="Times New Roman" charset="0"/>
                <a:ea typeface="Times New Roman" charset="0"/>
                <a:cs typeface="Times New Roman" charset="0"/>
              </a:rPr>
              <a:t>Spec,DP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w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ide scope of the adverb modifying the nominalization over it’s subject</a:t>
            </a:r>
          </a:p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(9)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avi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-m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	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susuemd-ä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	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[</a:t>
            </a:r>
            <a:r>
              <a:rPr lang="ru-RU" sz="2400" baseline="-25000" dirty="0">
                <a:latin typeface="+mj-lt"/>
                <a:ea typeface="Times New Roman" charset="0"/>
                <a:cs typeface="Times New Roman" charset="0"/>
              </a:rPr>
              <a:t>DP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 kə̑də̑ tidə̈	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xə̑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na-vlä-n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mom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make.happy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npst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.3[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sg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]	  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some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guest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pl-gen</a:t>
            </a:r>
            <a:endParaRPr lang="ru-RU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[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kə̑namžə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̑ 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tort-ə̑m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kand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-ə̑mə̑-štə̑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]]</a:t>
            </a:r>
            <a:endParaRPr lang="ru-RU" sz="2400" dirty="0" smtClean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sometimes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cake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acc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bring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nmz-poss.3pl</a:t>
            </a:r>
            <a:endParaRPr lang="ru-RU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i="1" dirty="0" smtClean="0">
                <a:latin typeface="Times New Roman" charset="0"/>
                <a:ea typeface="Times New Roman" charset="0"/>
                <a:cs typeface="Times New Roman" charset="0"/>
              </a:rPr>
              <a:t>а. 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Mom is pleased by the fact that some guests are such that they sometimes 	bring a cake.</a:t>
            </a:r>
            <a:r>
              <a:rPr lang="ru-RU" sz="2400" i="1" dirty="0" smtClean="0">
                <a:latin typeface="Times New Roman" charset="0"/>
                <a:ea typeface="Times New Roman" charset="0"/>
                <a:cs typeface="Times New Roman" charset="0"/>
              </a:rPr>
              <a:t> 	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					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subj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 &gt; 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k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ə̑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namžə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̑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i="1" dirty="0" smtClean="0">
                <a:latin typeface="Times New Roman" charset="0"/>
                <a:ea typeface="Times New Roman" charset="0"/>
                <a:cs typeface="Times New Roman" charset="0"/>
              </a:rPr>
              <a:t>б. 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Mom is pleased by the fact that sometimes some guests (not necessarily 	the same ones each time) bring a cake.</a:t>
            </a:r>
            <a:r>
              <a:rPr lang="ru-RU" sz="2400" i="1" dirty="0" smtClean="0">
                <a:latin typeface="Times New Roman" charset="0"/>
                <a:ea typeface="Times New Roman" charset="0"/>
                <a:cs typeface="Times New Roman" charset="0"/>
              </a:rPr>
              <a:t>		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k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ə̑</a:t>
            </a:r>
            <a:r>
              <a:rPr lang="ru-RU" sz="2400" dirty="0" err="1" smtClean="0">
                <a:latin typeface="+mj-lt"/>
                <a:ea typeface="Times New Roman" charset="0"/>
                <a:cs typeface="Times New Roman" charset="0"/>
              </a:rPr>
              <a:t>namž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ə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̑ 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&gt;</a:t>
            </a:r>
            <a:r>
              <a:rPr lang="en-US" sz="2400" cap="small" spc="-300" dirty="0" smtClean="0">
                <a:latin typeface="Times New Roman" charset="0"/>
                <a:ea typeface="Times New Roman" charset="0"/>
                <a:cs typeface="Times New Roman" charset="0"/>
              </a:rPr>
              <a:t>subj</a:t>
            </a:r>
            <a:endParaRPr lang="ru-RU" sz="2400" spc="-3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63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-mə̑- 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nominals structure: Negation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-</a:t>
            </a:r>
            <a:r>
              <a:rPr lang="en-US" sz="2400" dirty="0" err="1" smtClean="0">
                <a:latin typeface="+mj-lt"/>
                <a:ea typeface="Times New Roman" charset="0"/>
                <a:cs typeface="Times New Roman" charset="0"/>
              </a:rPr>
              <a:t>də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̑-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is used for negation in nominalizations</a:t>
            </a:r>
            <a:endParaRPr lang="ru-RU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hr-HR" sz="2400" dirty="0" smtClean="0">
                <a:latin typeface="Times New Roman" charset="0"/>
                <a:ea typeface="Times New Roman" charset="0"/>
                <a:cs typeface="Times New Roman" charset="0"/>
              </a:rPr>
              <a:t>(10)</a:t>
            </a:r>
            <a:r>
              <a:rPr lang="hr-HR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hr-HR" sz="2400" dirty="0" err="1" smtClean="0">
                <a:latin typeface="+mj-lt"/>
                <a:ea typeface="Times New Roman" charset="0"/>
                <a:cs typeface="Times New Roman" charset="0"/>
              </a:rPr>
              <a:t>tə̑mdə̑šə</a:t>
            </a:r>
            <a:r>
              <a:rPr lang="hr-HR" sz="2400" dirty="0" smtClean="0">
                <a:latin typeface="+mj-lt"/>
                <a:ea typeface="Times New Roman" charset="0"/>
                <a:cs typeface="Times New Roman" charset="0"/>
              </a:rPr>
              <a:t>̑	päl-ä			</a:t>
            </a:r>
            <a:r>
              <a:rPr lang="hr-HR" sz="2400" dirty="0" err="1" smtClean="0">
                <a:latin typeface="+mj-lt"/>
                <a:ea typeface="Times New Roman" charset="0"/>
                <a:cs typeface="Times New Roman" charset="0"/>
              </a:rPr>
              <a:t>tə̑men’šə</a:t>
            </a:r>
            <a:r>
              <a:rPr lang="hr-HR" sz="2400" dirty="0" smtClean="0">
                <a:latin typeface="+mj-lt"/>
                <a:ea typeface="Times New Roman" charset="0"/>
                <a:cs typeface="Times New Roman" charset="0"/>
              </a:rPr>
              <a:t>̈-žə̈-n</a:t>
            </a:r>
            <a:r>
              <a:rPr lang="hr-HR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hr-HR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teacher	</a:t>
            </a:r>
            <a:r>
              <a:rPr lang="hr-HR" sz="2400" dirty="0" smtClean="0">
                <a:latin typeface="Times New Roman" charset="0"/>
                <a:ea typeface="Times New Roman" charset="0"/>
                <a:cs typeface="Times New Roman" charset="0"/>
              </a:rPr>
              <a:t>	know-</a:t>
            </a:r>
            <a:r>
              <a:rPr lang="hr-HR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npst.3[sg]</a:t>
            </a:r>
            <a:r>
              <a:rPr lang="hr-HR" sz="2400" dirty="0" smtClean="0">
                <a:latin typeface="Times New Roman" charset="0"/>
                <a:ea typeface="Times New Roman" charset="0"/>
                <a:cs typeface="Times New Roman" charset="0"/>
              </a:rPr>
              <a:t>	student-</a:t>
            </a:r>
            <a:r>
              <a:rPr lang="hr-HR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poss.3sg-gen</a:t>
            </a:r>
            <a:r>
              <a:rPr lang="hr-HR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hr-HR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hr-HR" sz="2400" dirty="0" err="1" smtClean="0">
                <a:latin typeface="+mj-lt"/>
                <a:ea typeface="Times New Roman" charset="0"/>
                <a:cs typeface="Times New Roman" charset="0"/>
              </a:rPr>
              <a:t>xovorajə</a:t>
            </a:r>
            <a:r>
              <a:rPr lang="hr-HR" sz="2400" dirty="0" smtClean="0">
                <a:latin typeface="+mj-lt"/>
                <a:ea typeface="Times New Roman" charset="0"/>
                <a:cs typeface="Times New Roman" charset="0"/>
              </a:rPr>
              <a:t>̑-</a:t>
            </a:r>
            <a:r>
              <a:rPr lang="hr-HR" sz="2400" b="1" dirty="0" err="1" smtClean="0">
                <a:latin typeface="+mj-lt"/>
                <a:ea typeface="Times New Roman" charset="0"/>
                <a:cs typeface="Times New Roman" charset="0"/>
              </a:rPr>
              <a:t>də</a:t>
            </a:r>
            <a:r>
              <a:rPr lang="hr-HR" sz="2400" dirty="0" smtClean="0">
                <a:latin typeface="+mj-lt"/>
                <a:ea typeface="Times New Roman" charset="0"/>
                <a:cs typeface="Times New Roman" charset="0"/>
              </a:rPr>
              <a:t>̑-mə̑-žə̑		</a:t>
            </a:r>
            <a:r>
              <a:rPr lang="hr-HR" sz="2400" dirty="0" err="1" smtClean="0">
                <a:latin typeface="+mj-lt"/>
                <a:ea typeface="Times New Roman" charset="0"/>
                <a:cs typeface="Times New Roman" charset="0"/>
              </a:rPr>
              <a:t>gišän</a:t>
            </a:r>
            <a:endParaRPr lang="hr-HR" sz="2400" dirty="0" smtClean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hr-HR" sz="2400" dirty="0" smtClean="0">
                <a:latin typeface="Times New Roman" charset="0"/>
                <a:ea typeface="Times New Roman" charset="0"/>
                <a:cs typeface="Times New Roman" charset="0"/>
              </a:rPr>
              <a:t>	be.ill-</a:t>
            </a:r>
            <a:r>
              <a:rPr lang="hr-HR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neg-nmz-poss.3sg</a:t>
            </a:r>
            <a:r>
              <a:rPr lang="hr-HR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hr-HR" sz="2400" dirty="0" err="1" smtClean="0">
                <a:latin typeface="Times New Roman" charset="0"/>
                <a:ea typeface="Times New Roman" charset="0"/>
                <a:cs typeface="Times New Roman" charset="0"/>
              </a:rPr>
              <a:t>about</a:t>
            </a:r>
            <a:endParaRPr lang="hr-HR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hr-HR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hr-HR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The</a:t>
            </a:r>
            <a:r>
              <a:rPr lang="hr-HR" sz="2400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hr-HR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teacher</a:t>
            </a:r>
            <a:r>
              <a:rPr lang="hr-HR" sz="2400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hr-HR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knows</a:t>
            </a:r>
            <a:r>
              <a:rPr lang="hr-HR" sz="2400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hr-HR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that</a:t>
            </a:r>
            <a:r>
              <a:rPr lang="hr-HR" sz="2400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hr-HR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the</a:t>
            </a:r>
            <a:r>
              <a:rPr lang="hr-HR" sz="2400" i="1" dirty="0" smtClean="0">
                <a:latin typeface="Times New Roman" charset="0"/>
                <a:ea typeface="Times New Roman" charset="0"/>
                <a:cs typeface="Times New Roman" charset="0"/>
              </a:rPr>
              <a:t> student </a:t>
            </a:r>
            <a:r>
              <a:rPr lang="hr-HR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is</a:t>
            </a:r>
            <a:r>
              <a:rPr lang="hr-HR" sz="2400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hr-HR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not</a:t>
            </a:r>
            <a:r>
              <a:rPr lang="hr-HR" sz="2400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hr-HR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ill</a:t>
            </a:r>
            <a:r>
              <a:rPr lang="hr-HR" sz="2400" i="1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-</a:t>
            </a:r>
            <a:r>
              <a:rPr lang="en-US" sz="2400" dirty="0" err="1">
                <a:latin typeface="+mj-lt"/>
                <a:ea typeface="Times New Roman" charset="0"/>
                <a:cs typeface="Times New Roman" charset="0"/>
              </a:rPr>
              <a:t>də</a:t>
            </a: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̑-</a:t>
            </a:r>
            <a:r>
              <a:rPr lang="en-US" sz="2400" dirty="0">
                <a:ea typeface="Times New Roman" charset="0"/>
                <a:cs typeface="Times New Roman" charset="0"/>
              </a:rPr>
              <a:t>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is attached before the nominalizer: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according to The Mirror Principle (Baker 1985) that means it’s lower in syntactic structure</a:t>
            </a:r>
          </a:p>
        </p:txBody>
      </p:sp>
    </p:spTree>
    <p:extLst>
      <p:ext uri="{BB962C8B-B14F-4D97-AF65-F5344CB8AC3E}">
        <p14:creationId xmlns:p14="http://schemas.microsoft.com/office/powerpoint/2010/main" val="85750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-mə̑- 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nominals structure: 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Tense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ubject of the nominalized clause may be nominative</a:t>
            </a:r>
            <a:endParaRPr lang="ru-RU" sz="26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600" dirty="0" smtClean="0">
                <a:latin typeface="Times New Roman" charset="0"/>
                <a:ea typeface="Times New Roman" charset="0"/>
                <a:cs typeface="Times New Roman" charset="0"/>
              </a:rPr>
              <a:t>(11)	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a.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pet’a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	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paša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-n		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joškarola-štə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̑	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Petya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Pasha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gen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YoshkarOla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ə̑l’-ə̑mə̑-žə̑-m</a:t>
            </a:r>
            <a:r>
              <a:rPr lang="en-US" sz="2400" dirty="0" smtClean="0">
                <a:latin typeface="+mj-lt"/>
                <a:ea typeface="Times New Roman" charset="0"/>
                <a:cs typeface="Times New Roman" charset="0"/>
              </a:rPr>
              <a:t>		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päl-ä</a:t>
            </a:r>
            <a:endParaRPr lang="ru-RU" sz="24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be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nmz-poss.3sg-acc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know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npst.3[sg</a:t>
            </a:r>
            <a:r>
              <a:rPr lang="ru-RU" sz="2400" cap="small" dirty="0">
                <a:latin typeface="Times New Roman" charset="0"/>
                <a:ea typeface="Times New Roman" charset="0"/>
                <a:cs typeface="Times New Roman" charset="0"/>
              </a:rPr>
              <a:t>]</a:t>
            </a:r>
            <a:endParaRPr lang="ru-RU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400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ru-RU" sz="2400" dirty="0" err="1" smtClean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ru-RU" sz="2400" dirty="0" err="1">
                <a:latin typeface="+mj-lt"/>
                <a:ea typeface="Times New Roman" charset="0"/>
                <a:cs typeface="Times New Roman" charset="0"/>
              </a:rPr>
              <a:t>pet’a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ru-RU" sz="2400" b="1" dirty="0" err="1">
                <a:latin typeface="+mj-lt"/>
                <a:ea typeface="Times New Roman" charset="0"/>
                <a:cs typeface="Times New Roman" charset="0"/>
              </a:rPr>
              <a:t>paša</a:t>
            </a:r>
            <a:r>
              <a:rPr lang="ru-RU" sz="2400" dirty="0">
                <a:latin typeface="+mj-lt"/>
                <a:ea typeface="Times New Roman" charset="0"/>
                <a:cs typeface="Times New Roman" charset="0"/>
              </a:rPr>
              <a:t>	joškarola-štə̑		ə̑l’-ə̑mə̑-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m</a:t>
            </a:r>
            <a:endParaRPr lang="ru-RU" sz="24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Petya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Pasha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YoshkarOla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err="1" smtClean="0">
                <a:latin typeface="Times New Roman" charset="0"/>
                <a:ea typeface="Times New Roman" charset="0"/>
                <a:cs typeface="Times New Roman" charset="0"/>
              </a:rPr>
              <a:t>in</a:t>
            </a:r>
            <a:r>
              <a:rPr lang="ru-RU" sz="24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be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nmz-acc</a:t>
            </a:r>
            <a:endParaRPr lang="en-US" sz="2400" cap="small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>
                <a:ea typeface="Times New Roman" charset="0"/>
                <a:cs typeface="Times New Roman" charset="0"/>
              </a:rPr>
              <a:t>	</a:t>
            </a:r>
            <a:r>
              <a:rPr lang="ru-RU" sz="2400" dirty="0" smtClean="0">
                <a:latin typeface="+mj-lt"/>
                <a:ea typeface="Times New Roman" charset="0"/>
                <a:cs typeface="Times New Roman" charset="0"/>
              </a:rPr>
              <a:t>päl-ä</a:t>
            </a:r>
            <a:endParaRPr lang="en-US" sz="2400" dirty="0" smtClean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+mj-lt"/>
                <a:ea typeface="Times New Roman" charset="0"/>
                <a:cs typeface="Times New Roman" charset="0"/>
              </a:rPr>
              <a:t>	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know</a:t>
            </a:r>
            <a:r>
              <a:rPr lang="ru-RU" sz="24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ru-RU" sz="2400" cap="small" dirty="0" smtClean="0">
                <a:latin typeface="Times New Roman" charset="0"/>
                <a:ea typeface="Times New Roman" charset="0"/>
                <a:cs typeface="Times New Roman" charset="0"/>
              </a:rPr>
              <a:t>npst.3[sg]</a:t>
            </a:r>
            <a:endParaRPr lang="ru-RU" sz="2400" dirty="0">
              <a:latin typeface="+mj-lt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400" i="1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Petya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 knows that Pasha lives in Yoshkar-Ola.</a:t>
            </a:r>
            <a:endParaRPr lang="ru-RU" sz="24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003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1130</TotalTime>
  <Words>466</Words>
  <Application>Microsoft Macintosh PowerPoint</Application>
  <PresentationFormat>Широкоэкранный</PresentationFormat>
  <Paragraphs>270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Calibri</vt:lpstr>
      <vt:lpstr>Calibri Light</vt:lpstr>
      <vt:lpstr>LucidaGrande</vt:lpstr>
      <vt:lpstr>Arial</vt:lpstr>
      <vt:lpstr>Times New Roman</vt:lpstr>
      <vt:lpstr>Wingdings</vt:lpstr>
      <vt:lpstr>Тема Office</vt:lpstr>
      <vt:lpstr>Nominalizations in Hill Mari</vt:lpstr>
      <vt:lpstr>Referential Nominals vs. Argument-Structure Nominals</vt:lpstr>
      <vt:lpstr>Referential Nominals vs. Argument-Structure Nominals</vt:lpstr>
      <vt:lpstr>RNs vs. ASNs: a syntactic approach</vt:lpstr>
      <vt:lpstr>Hill Mari: Basic information</vt:lpstr>
      <vt:lpstr>-mə̑- nominals structure: little v</vt:lpstr>
      <vt:lpstr>-mə̑- nominals structure: Spec,vP-to-Spec,DP</vt:lpstr>
      <vt:lpstr>-mə̑- nominals structure: Negation</vt:lpstr>
      <vt:lpstr>-mə̑- nominals structure: Tense</vt:lpstr>
      <vt:lpstr>-mə̑- nominals structure: Tense</vt:lpstr>
      <vt:lpstr>-mə̑- nominals structure: Tense</vt:lpstr>
      <vt:lpstr>-mə̑- nominals structure: Tense</vt:lpstr>
      <vt:lpstr>-mə̑- nominals structure: Tense</vt:lpstr>
      <vt:lpstr>-mə̑- nominals structure: Tense</vt:lpstr>
      <vt:lpstr>-mə̑- nominals structure: Tense</vt:lpstr>
      <vt:lpstr>-mə̑- nominals structure: plural</vt:lpstr>
      <vt:lpstr>-mə̑- nominals structure: PossP and DP</vt:lpstr>
      <vt:lpstr>-mə̑- nominals: resulting structure</vt:lpstr>
      <vt:lpstr>-maš- nominals: the division</vt:lpstr>
      <vt:lpstr>-maš- nominals as ASNs: little v</vt:lpstr>
      <vt:lpstr>-maš- nominals as ASNs: little v</vt:lpstr>
      <vt:lpstr>-maš- nominals as ASNs: little v</vt:lpstr>
      <vt:lpstr>-maš- nominals as ASNs: Negation</vt:lpstr>
      <vt:lpstr>-maš- nominals as ASNs: resulting structure</vt:lpstr>
      <vt:lpstr>Thank you for your attention!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Nominalizations in Hill Mary</dc:title>
  <dc:creator>пользователь Microsoft Office</dc:creator>
  <cp:lastModifiedBy>пользователь Microsoft Office</cp:lastModifiedBy>
  <cp:revision>383</cp:revision>
  <cp:lastPrinted>2017-06-27T02:33:01Z</cp:lastPrinted>
  <dcterms:created xsi:type="dcterms:W3CDTF">2017-06-26T13:25:13Z</dcterms:created>
  <dcterms:modified xsi:type="dcterms:W3CDTF">2017-06-27T08:16:09Z</dcterms:modified>
</cp:coreProperties>
</file>